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7" r:id="rId2"/>
    <p:sldId id="258" r:id="rId3"/>
    <p:sldId id="259" r:id="rId4"/>
    <p:sldId id="260" r:id="rId5"/>
    <p:sldId id="261" r:id="rId6"/>
    <p:sldId id="264" r:id="rId7"/>
    <p:sldId id="301" r:id="rId8"/>
    <p:sldId id="302" r:id="rId9"/>
    <p:sldId id="303" r:id="rId10"/>
    <p:sldId id="304" r:id="rId11"/>
    <p:sldId id="265" r:id="rId12"/>
    <p:sldId id="310" r:id="rId13"/>
    <p:sldId id="267" r:id="rId14"/>
    <p:sldId id="305" r:id="rId15"/>
    <p:sldId id="308" r:id="rId16"/>
    <p:sldId id="311" r:id="rId17"/>
    <p:sldId id="270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312" r:id="rId26"/>
    <p:sldId id="323" r:id="rId27"/>
    <p:sldId id="313" r:id="rId28"/>
    <p:sldId id="314" r:id="rId29"/>
    <p:sldId id="315" r:id="rId30"/>
    <p:sldId id="316" r:id="rId31"/>
    <p:sldId id="317" r:id="rId32"/>
    <p:sldId id="318" r:id="rId33"/>
    <p:sldId id="320" r:id="rId34"/>
    <p:sldId id="324" r:id="rId35"/>
    <p:sldId id="319" r:id="rId36"/>
    <p:sldId id="321" r:id="rId37"/>
    <p:sldId id="325" r:id="rId38"/>
    <p:sldId id="326" r:id="rId39"/>
    <p:sldId id="284" r:id="rId40"/>
    <p:sldId id="285" r:id="rId41"/>
    <p:sldId id="287" r:id="rId42"/>
    <p:sldId id="288" r:id="rId43"/>
    <p:sldId id="289" r:id="rId44"/>
    <p:sldId id="290" r:id="rId45"/>
    <p:sldId id="291" r:id="rId46"/>
    <p:sldId id="292" r:id="rId47"/>
    <p:sldId id="293" r:id="rId48"/>
    <p:sldId id="327" r:id="rId49"/>
    <p:sldId id="328" r:id="rId50"/>
    <p:sldId id="331" r:id="rId51"/>
    <p:sldId id="329" r:id="rId52"/>
    <p:sldId id="332" r:id="rId53"/>
    <p:sldId id="333" r:id="rId54"/>
    <p:sldId id="334" r:id="rId55"/>
    <p:sldId id="335" r:id="rId56"/>
    <p:sldId id="336" r:id="rId57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43" autoAdjust="0"/>
  </p:normalViewPr>
  <p:slideViewPr>
    <p:cSldViewPr>
      <p:cViewPr varScale="1">
        <p:scale>
          <a:sx n="76" d="100"/>
          <a:sy n="76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EE2121-1D99-4A55-9492-377B03AC433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18707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122813-FB48-49D4-9DDD-F58EAD91CF19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274134-7057-4725-BD52-8AB3E219CE30}" type="slidenum">
              <a:rPr lang="en-CA" altLang="en-US"/>
              <a:pPr/>
              <a:t>10</a:t>
            </a:fld>
            <a:endParaRPr lang="en-CA" altLang="en-US"/>
          </a:p>
        </p:txBody>
      </p:sp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3FA122-7B7E-4A8F-9592-2A730708A415}" type="slidenum">
              <a:rPr lang="en-CA" altLang="en-US"/>
              <a:pPr/>
              <a:t>11</a:t>
            </a:fld>
            <a:endParaRPr lang="en-CA" alt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DE9553-1DAD-4157-9127-9B8CC285A9C5}" type="slidenum">
              <a:rPr lang="en-CA" altLang="en-US"/>
              <a:pPr/>
              <a:t>12</a:t>
            </a:fld>
            <a:endParaRPr lang="en-CA" altLang="en-US"/>
          </a:p>
        </p:txBody>
      </p:sp>
      <p:sp>
        <p:nvSpPr>
          <p:cNvPr id="114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F8929F-D018-442B-8608-F5ABCA6D7FA8}" type="slidenum">
              <a:rPr lang="en-CA" altLang="en-US"/>
              <a:pPr/>
              <a:t>13</a:t>
            </a:fld>
            <a:endParaRPr lang="en-CA" altLang="en-US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4106ED-E35C-445B-B449-F6A70E95BAE0}" type="slidenum">
              <a:rPr lang="en-CA" altLang="en-US"/>
              <a:pPr/>
              <a:t>14</a:t>
            </a:fld>
            <a:endParaRPr lang="en-CA" altLang="en-US"/>
          </a:p>
        </p:txBody>
      </p:sp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EF1B79-7B89-4FA2-86D7-5EA7EB97554B}" type="slidenum">
              <a:rPr lang="en-CA" altLang="en-US"/>
              <a:pPr/>
              <a:t>15</a:t>
            </a:fld>
            <a:endParaRPr lang="en-CA" alt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2AFCCA-DD9E-473C-8BE4-4D4324C671EF}" type="slidenum">
              <a:rPr lang="en-CA" altLang="en-US"/>
              <a:pPr/>
              <a:t>16</a:t>
            </a:fld>
            <a:endParaRPr lang="en-CA" altLang="en-US"/>
          </a:p>
        </p:txBody>
      </p:sp>
      <p:sp>
        <p:nvSpPr>
          <p:cNvPr id="116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65F199-15BE-4039-83C6-0225D2FF6CDA}" type="slidenum">
              <a:rPr lang="en-CA" altLang="en-US"/>
              <a:pPr/>
              <a:t>17</a:t>
            </a:fld>
            <a:endParaRPr lang="en-CA" alt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7CD31-C481-499F-AC16-CA3D31E7E219}" type="slidenum">
              <a:rPr lang="en-CA" altLang="en-US"/>
              <a:pPr/>
              <a:t>18</a:t>
            </a:fld>
            <a:endParaRPr lang="en-CA" altLang="en-US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C38DA9-8668-424D-BED7-12C8C6464448}" type="slidenum">
              <a:rPr lang="en-CA" altLang="en-US"/>
              <a:pPr/>
              <a:t>19</a:t>
            </a:fld>
            <a:endParaRPr lang="en-CA" alt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60623E-696F-49B0-B088-37DF940738FF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116798-96DC-480F-99AE-692F0A7F2963}" type="slidenum">
              <a:rPr lang="en-CA" altLang="en-US"/>
              <a:pPr/>
              <a:t>20</a:t>
            </a:fld>
            <a:endParaRPr lang="en-CA" altLang="en-US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B6362E-29A0-45D5-AC68-610B1439EEBF}" type="slidenum">
              <a:rPr lang="en-CA" altLang="en-US"/>
              <a:pPr/>
              <a:t>21</a:t>
            </a:fld>
            <a:endParaRPr lang="en-CA" altLang="en-US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951A58-C2A6-44FD-B296-97A85AAB039E}" type="slidenum">
              <a:rPr lang="en-CA" altLang="en-US"/>
              <a:pPr/>
              <a:t>22</a:t>
            </a:fld>
            <a:endParaRPr lang="en-CA" altLang="en-US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F7E231-632C-4223-992F-389C1548F45A}" type="slidenum">
              <a:rPr lang="en-CA" altLang="en-US"/>
              <a:pPr/>
              <a:t>23</a:t>
            </a:fld>
            <a:endParaRPr lang="en-CA" altLang="en-US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F85868-0A1E-4C7F-94EA-80BB2D77E20B}" type="slidenum">
              <a:rPr lang="en-CA" altLang="en-US"/>
              <a:pPr/>
              <a:t>24</a:t>
            </a:fld>
            <a:endParaRPr lang="en-CA" altLang="en-US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182231-78E0-42DC-ABF3-CDE6B3BA088B}" type="slidenum">
              <a:rPr lang="en-CA" altLang="en-US"/>
              <a:pPr/>
              <a:t>25</a:t>
            </a:fld>
            <a:endParaRPr lang="en-CA" altLang="en-US"/>
          </a:p>
        </p:txBody>
      </p:sp>
      <p:sp>
        <p:nvSpPr>
          <p:cNvPr id="120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2F99A0-A300-4CA4-A167-0AC4FE488449}" type="slidenum">
              <a:rPr lang="en-CA" altLang="en-US"/>
              <a:pPr/>
              <a:t>26</a:t>
            </a:fld>
            <a:endParaRPr lang="en-CA" altLang="en-US"/>
          </a:p>
        </p:txBody>
      </p:sp>
      <p:sp>
        <p:nvSpPr>
          <p:cNvPr id="143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1EB9F3-20A4-4054-BCA9-49FB5BA4A5B2}" type="slidenum">
              <a:rPr lang="en-CA" altLang="en-US"/>
              <a:pPr/>
              <a:t>27</a:t>
            </a:fld>
            <a:endParaRPr lang="en-CA" altLang="en-US"/>
          </a:p>
        </p:txBody>
      </p:sp>
      <p:sp>
        <p:nvSpPr>
          <p:cNvPr id="122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0892E6-1AD3-46BB-9DE8-287EA6D0A802}" type="slidenum">
              <a:rPr lang="en-CA" altLang="en-US"/>
              <a:pPr/>
              <a:t>28</a:t>
            </a:fld>
            <a:endParaRPr lang="en-CA" altLang="en-US"/>
          </a:p>
        </p:txBody>
      </p:sp>
      <p:sp>
        <p:nvSpPr>
          <p:cNvPr id="124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22045D-15EF-46DA-9A0F-031C6CFB4560}" type="slidenum">
              <a:rPr lang="en-CA" altLang="en-US"/>
              <a:pPr/>
              <a:t>29</a:t>
            </a:fld>
            <a:endParaRPr lang="en-CA" altLang="en-US"/>
          </a:p>
        </p:txBody>
      </p:sp>
      <p:sp>
        <p:nvSpPr>
          <p:cNvPr id="126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F8EB57-6C54-4EA9-AD9A-01F2D14A1E97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5FF7F6-4437-4B03-8E03-9E724DF66D79}" type="slidenum">
              <a:rPr lang="en-CA" altLang="en-US"/>
              <a:pPr/>
              <a:t>30</a:t>
            </a:fld>
            <a:endParaRPr lang="en-CA" altLang="en-US"/>
          </a:p>
        </p:txBody>
      </p:sp>
      <p:sp>
        <p:nvSpPr>
          <p:cNvPr id="129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E04BE5-377C-4EE6-81ED-80E3B3410312}" type="slidenum">
              <a:rPr lang="en-CA" altLang="en-US"/>
              <a:pPr/>
              <a:t>31</a:t>
            </a:fld>
            <a:endParaRPr lang="en-CA" altLang="en-US"/>
          </a:p>
        </p:txBody>
      </p:sp>
      <p:sp>
        <p:nvSpPr>
          <p:cNvPr id="131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D5358D-3E06-4C5D-BC4E-4D2AA0221D0F}" type="slidenum">
              <a:rPr lang="en-CA" altLang="en-US"/>
              <a:pPr/>
              <a:t>32</a:t>
            </a:fld>
            <a:endParaRPr lang="en-CA" altLang="en-US"/>
          </a:p>
        </p:txBody>
      </p:sp>
      <p:sp>
        <p:nvSpPr>
          <p:cNvPr id="133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59C202-9913-4D6D-8785-A65C97E48249}" type="slidenum">
              <a:rPr lang="en-CA" altLang="en-US"/>
              <a:pPr/>
              <a:t>33</a:t>
            </a:fld>
            <a:endParaRPr lang="en-CA" altLang="en-US"/>
          </a:p>
        </p:txBody>
      </p:sp>
      <p:sp>
        <p:nvSpPr>
          <p:cNvPr id="137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63DB4C-5F2E-4AD6-87BF-E1D6BF378B18}" type="slidenum">
              <a:rPr lang="en-CA" altLang="en-US"/>
              <a:pPr/>
              <a:t>34</a:t>
            </a:fld>
            <a:endParaRPr lang="en-CA" altLang="en-US"/>
          </a:p>
        </p:txBody>
      </p:sp>
      <p:sp>
        <p:nvSpPr>
          <p:cNvPr id="145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73331C-7E2C-486B-B6E9-6A00010F3E5D}" type="slidenum">
              <a:rPr lang="en-CA" altLang="en-US"/>
              <a:pPr/>
              <a:t>35</a:t>
            </a:fld>
            <a:endParaRPr lang="en-CA" altLang="en-US"/>
          </a:p>
        </p:txBody>
      </p:sp>
      <p:sp>
        <p:nvSpPr>
          <p:cNvPr id="135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3C30B-8FE5-487D-87A8-747F9B7B5D40}" type="slidenum">
              <a:rPr lang="en-CA" altLang="en-US"/>
              <a:pPr/>
              <a:t>36</a:t>
            </a:fld>
            <a:endParaRPr lang="en-CA" altLang="en-US"/>
          </a:p>
        </p:txBody>
      </p:sp>
      <p:sp>
        <p:nvSpPr>
          <p:cNvPr id="139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104578-8D55-4DB9-B2F9-201FA21BDB70}" type="slidenum">
              <a:rPr lang="en-CA" altLang="en-US"/>
              <a:pPr/>
              <a:t>37</a:t>
            </a:fld>
            <a:endParaRPr lang="en-CA" altLang="en-US"/>
          </a:p>
        </p:txBody>
      </p:sp>
      <p:sp>
        <p:nvSpPr>
          <p:cNvPr id="147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2E3FF9-9E74-4695-9833-5F1B354BC2B9}" type="slidenum">
              <a:rPr lang="en-CA" altLang="en-US"/>
              <a:pPr/>
              <a:t>38</a:t>
            </a:fld>
            <a:endParaRPr lang="en-CA" altLang="en-US"/>
          </a:p>
        </p:txBody>
      </p:sp>
      <p:sp>
        <p:nvSpPr>
          <p:cNvPr id="149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11D315-8E3B-493B-B16D-4DF45A3E5751}" type="slidenum">
              <a:rPr lang="en-CA" altLang="en-US"/>
              <a:pPr/>
              <a:t>39</a:t>
            </a:fld>
            <a:endParaRPr lang="en-CA" altLang="en-US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D88C5-06CA-4C37-9DC9-58C8B1F95953}" type="slidenum">
              <a:rPr lang="en-CA" altLang="en-US"/>
              <a:pPr/>
              <a:t>4</a:t>
            </a:fld>
            <a:endParaRPr lang="en-CA" alt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D60FB2-0DFB-41EE-BA38-D65B4352B0B1}" type="slidenum">
              <a:rPr lang="en-CA" altLang="en-US"/>
              <a:pPr/>
              <a:t>40</a:t>
            </a:fld>
            <a:endParaRPr lang="en-CA" alt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F169C-E0E3-4DF1-9173-C2420968F013}" type="slidenum">
              <a:rPr lang="en-CA" altLang="en-US"/>
              <a:pPr/>
              <a:t>41</a:t>
            </a:fld>
            <a:endParaRPr lang="en-CA" altLang="en-US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06BC9-9FB4-444D-9CDE-D6056199F6CB}" type="slidenum">
              <a:rPr lang="en-CA" altLang="en-US"/>
              <a:pPr/>
              <a:t>42</a:t>
            </a:fld>
            <a:endParaRPr lang="en-CA" altLang="en-US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FECDC7-4F67-4D75-B209-B0F48C44A4B6}" type="slidenum">
              <a:rPr lang="en-CA" altLang="en-US"/>
              <a:pPr/>
              <a:t>43</a:t>
            </a:fld>
            <a:endParaRPr lang="en-CA" altLang="en-US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C229BC-7F28-4568-AABD-BBF12D2CA9DA}" type="slidenum">
              <a:rPr lang="en-CA" altLang="en-US"/>
              <a:pPr/>
              <a:t>44</a:t>
            </a:fld>
            <a:endParaRPr lang="en-CA" altLang="en-US"/>
          </a:p>
        </p:txBody>
      </p:sp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358C8F-D6AC-4F87-A9CB-FBBF39F9A584}" type="slidenum">
              <a:rPr lang="en-CA" altLang="en-US"/>
              <a:pPr/>
              <a:t>45</a:t>
            </a:fld>
            <a:endParaRPr lang="en-CA" altLang="en-US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98F60C-5C43-499C-9C8C-B46ADC5D0439}" type="slidenum">
              <a:rPr lang="en-CA" altLang="en-US"/>
              <a:pPr/>
              <a:t>46</a:t>
            </a:fld>
            <a:endParaRPr lang="en-CA" altLang="en-U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38ADE-0691-4CFD-803D-8E3CB3D52B78}" type="slidenum">
              <a:rPr lang="en-CA" altLang="en-US"/>
              <a:pPr/>
              <a:t>47</a:t>
            </a:fld>
            <a:endParaRPr lang="en-CA" altLang="en-U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FA472F-A0CE-44F2-9655-F2B4C131A702}" type="slidenum">
              <a:rPr lang="en-CA" altLang="en-US"/>
              <a:pPr/>
              <a:t>48</a:t>
            </a:fld>
            <a:endParaRPr lang="en-CA" altLang="en-US"/>
          </a:p>
        </p:txBody>
      </p:sp>
      <p:sp>
        <p:nvSpPr>
          <p:cNvPr id="153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4E2FA7-F61D-4AD2-A2CA-62F598780D37}" type="slidenum">
              <a:rPr lang="en-CA" altLang="en-US"/>
              <a:pPr/>
              <a:t>49</a:t>
            </a:fld>
            <a:endParaRPr lang="en-CA" altLang="en-US"/>
          </a:p>
        </p:txBody>
      </p:sp>
      <p:sp>
        <p:nvSpPr>
          <p:cNvPr id="155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E0BB09-6B44-4FBA-A465-82074828BBBE}" type="slidenum">
              <a:rPr lang="en-CA" altLang="en-US"/>
              <a:pPr/>
              <a:t>5</a:t>
            </a:fld>
            <a:endParaRPr lang="en-CA" altLang="en-U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EC3658-314F-4DFD-80C6-B8623DA6BC5F}" type="slidenum">
              <a:rPr lang="en-CA" altLang="en-US"/>
              <a:pPr/>
              <a:t>50</a:t>
            </a:fld>
            <a:endParaRPr lang="en-CA" altLang="en-US"/>
          </a:p>
        </p:txBody>
      </p:sp>
      <p:sp>
        <p:nvSpPr>
          <p:cNvPr id="161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797B06-3920-4A71-B202-A554125B8C45}" type="slidenum">
              <a:rPr lang="en-CA" altLang="en-US"/>
              <a:pPr/>
              <a:t>51</a:t>
            </a:fld>
            <a:endParaRPr lang="en-CA" altLang="en-US"/>
          </a:p>
        </p:txBody>
      </p:sp>
      <p:sp>
        <p:nvSpPr>
          <p:cNvPr id="157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AEA954-C664-4846-B251-F30CC7595C09}" type="slidenum">
              <a:rPr lang="en-CA" altLang="en-US"/>
              <a:pPr/>
              <a:t>52</a:t>
            </a:fld>
            <a:endParaRPr lang="en-CA" altLang="en-US"/>
          </a:p>
        </p:txBody>
      </p:sp>
      <p:sp>
        <p:nvSpPr>
          <p:cNvPr id="163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B120E3-B288-40B0-B06B-F288BA94E6D3}" type="slidenum">
              <a:rPr lang="en-CA" altLang="en-US"/>
              <a:pPr/>
              <a:t>53</a:t>
            </a:fld>
            <a:endParaRPr lang="en-CA" altLang="en-US"/>
          </a:p>
        </p:txBody>
      </p:sp>
      <p:sp>
        <p:nvSpPr>
          <p:cNvPr id="165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FB080-DF28-41E5-BDBD-CF704725150F}" type="slidenum">
              <a:rPr lang="en-CA" altLang="en-US"/>
              <a:pPr/>
              <a:t>54</a:t>
            </a:fld>
            <a:endParaRPr lang="en-CA" altLang="en-US"/>
          </a:p>
        </p:txBody>
      </p:sp>
      <p:sp>
        <p:nvSpPr>
          <p:cNvPr id="167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4DE814-37A2-4E2F-A6CF-3AD16D39B9CF}" type="slidenum">
              <a:rPr lang="en-CA" altLang="en-US"/>
              <a:pPr/>
              <a:t>55</a:t>
            </a:fld>
            <a:endParaRPr lang="en-CA" altLang="en-US"/>
          </a:p>
        </p:txBody>
      </p:sp>
      <p:sp>
        <p:nvSpPr>
          <p:cNvPr id="169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507D4E-8E9E-4560-87BC-E1A6B8632DAF}" type="slidenum">
              <a:rPr lang="en-CA" altLang="en-US"/>
              <a:pPr/>
              <a:t>56</a:t>
            </a:fld>
            <a:endParaRPr lang="en-CA" altLang="en-US"/>
          </a:p>
        </p:txBody>
      </p:sp>
      <p:sp>
        <p:nvSpPr>
          <p:cNvPr id="174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65664-AB28-47FF-B0C0-C1F640FE11FE}" type="slidenum">
              <a:rPr lang="en-CA" altLang="en-US"/>
              <a:pPr/>
              <a:t>6</a:t>
            </a:fld>
            <a:endParaRPr lang="en-CA" altLang="en-US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955A5E-BF17-430E-A3C5-BD089AC0E1F4}" type="slidenum">
              <a:rPr lang="en-CA" altLang="en-US"/>
              <a:pPr/>
              <a:t>7</a:t>
            </a:fld>
            <a:endParaRPr lang="en-CA" altLang="en-US"/>
          </a:p>
        </p:txBody>
      </p:sp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C67431-8542-4D68-AF1A-D54DFF81289D}" type="slidenum">
              <a:rPr lang="en-CA" altLang="en-US"/>
              <a:pPr/>
              <a:t>8</a:t>
            </a:fld>
            <a:endParaRPr lang="en-CA" altLang="en-US"/>
          </a:p>
        </p:txBody>
      </p:sp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8B6FB1-6ECD-4836-9048-92698CA9494F}" type="slidenum">
              <a:rPr lang="en-CA" altLang="en-US"/>
              <a:pPr/>
              <a:t>9</a:t>
            </a:fld>
            <a:endParaRPr lang="en-CA" altLang="en-US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31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71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18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79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73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4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3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9072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7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41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676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390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1861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slide" Target="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slide" Target="slide12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slide" Target="slide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45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10" Type="http://schemas.openxmlformats.org/officeDocument/2006/relationships/image" Target="../media/image10.wmf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9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46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8.wmf"/><Relationship Id="rId10" Type="http://schemas.openxmlformats.org/officeDocument/2006/relationships/image" Target="../media/image11.wmf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3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47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8.wmf"/><Relationship Id="rId10" Type="http://schemas.openxmlformats.org/officeDocument/2006/relationships/image" Target="../media/image12.wmf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7.bin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Lower Bounds </a:t>
            </a:r>
            <a:br>
              <a:rPr lang="en-US" altLang="en-US" b="1">
                <a:solidFill>
                  <a:schemeClr val="tx1"/>
                </a:solidFill>
              </a:rPr>
            </a:br>
            <a:r>
              <a:rPr lang="en-US" altLang="en-US" b="1">
                <a:solidFill>
                  <a:schemeClr val="tx1"/>
                </a:solidFill>
              </a:rPr>
              <a:t>in Greedy Model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573463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/>
              <a:t>Sashka Davis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Advised by Russell Impagliazzo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(Slides modified by Jeff)</a:t>
            </a:r>
          </a:p>
          <a:p>
            <a:pPr>
              <a:lnSpc>
                <a:spcPct val="80000"/>
              </a:lnSpc>
            </a:pP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1800"/>
              <a:t>UC San Diego</a:t>
            </a:r>
          </a:p>
          <a:p>
            <a:pPr>
              <a:lnSpc>
                <a:spcPct val="80000"/>
              </a:lnSpc>
            </a:pPr>
            <a:endParaRPr lang="en-US" altLang="en-US" sz="900"/>
          </a:p>
          <a:p>
            <a:pPr>
              <a:lnSpc>
                <a:spcPct val="80000"/>
              </a:lnSpc>
            </a:pPr>
            <a:r>
              <a:rPr lang="en-US" altLang="en-US" sz="900"/>
              <a:t>October 6,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685800" y="1219200"/>
            <a:ext cx="79248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90600" indent="-519113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indent="-461963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52600" indent="-36353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09800" indent="-3810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Symbol" pitchFamily="18" charset="2"/>
              <a:buNone/>
            </a:pPr>
            <a:r>
              <a:rPr lang="en-US" altLang="en-US" sz="2400">
                <a:sym typeface="Symbol" pitchFamily="18" charset="2"/>
              </a:rPr>
              <a:t></a:t>
            </a:r>
            <a:r>
              <a:rPr lang="en-US" altLang="en-US" sz="2400" i="1">
                <a:sym typeface="Symbol" pitchFamily="18" charset="2"/>
              </a:rPr>
              <a:t> is a set of data items; </a:t>
            </a:r>
            <a:r>
              <a:rPr lang="en-US" altLang="en-US" sz="2400">
                <a:sym typeface="Symbol" pitchFamily="18" charset="2"/>
              </a:rPr>
              <a:t></a:t>
            </a:r>
            <a:r>
              <a:rPr lang="en-US" altLang="en-US" sz="2400" i="1">
                <a:sym typeface="Symbol" pitchFamily="18" charset="2"/>
              </a:rPr>
              <a:t> is a set of options</a:t>
            </a:r>
            <a:endParaRPr lang="en-US" altLang="en-US" sz="2400" i="1" u="sng"/>
          </a:p>
          <a:p>
            <a:pPr>
              <a:buFontTx/>
              <a:buNone/>
            </a:pPr>
            <a:r>
              <a:rPr lang="en-US" altLang="en-US" sz="2400" u="sng"/>
              <a:t>Input</a:t>
            </a:r>
            <a:r>
              <a:rPr lang="en-US" altLang="en-US" sz="2400"/>
              <a:t>: instance </a:t>
            </a:r>
            <a:r>
              <a:rPr lang="en-US" altLang="en-US" sz="2400">
                <a:sym typeface="Symbol" pitchFamily="18" charset="2"/>
              </a:rPr>
              <a:t>I={</a:t>
            </a:r>
            <a:r>
              <a:rPr lang="en-US" altLang="en-US" sz="2400" baseline="-25000">
                <a:sym typeface="Symbol" pitchFamily="18" charset="2"/>
              </a:rPr>
              <a:t>1</a:t>
            </a:r>
            <a:r>
              <a:rPr lang="en-US" altLang="en-US" sz="2400">
                <a:sym typeface="Symbol" pitchFamily="18" charset="2"/>
              </a:rPr>
              <a:t> ,</a:t>
            </a:r>
            <a:r>
              <a:rPr lang="en-US" altLang="en-US" sz="2400" baseline="-25000">
                <a:sym typeface="Symbol" pitchFamily="18" charset="2"/>
              </a:rPr>
              <a:t>2</a:t>
            </a:r>
            <a:r>
              <a:rPr lang="en-US" altLang="en-US" sz="2400">
                <a:sym typeface="Symbol" pitchFamily="18" charset="2"/>
              </a:rPr>
              <a:t> ,…,</a:t>
            </a:r>
            <a:r>
              <a:rPr lang="en-US" altLang="en-US" sz="2400" baseline="-25000">
                <a:sym typeface="Symbol" pitchFamily="18" charset="2"/>
              </a:rPr>
              <a:t>n</a:t>
            </a:r>
            <a:r>
              <a:rPr lang="en-US" altLang="en-US" sz="2400">
                <a:sym typeface="Symbol" pitchFamily="18" charset="2"/>
              </a:rPr>
              <a:t> }, I</a:t>
            </a:r>
            <a:r>
              <a:rPr lang="en-US" altLang="en-US" sz="2400" baseline="14000">
                <a:sym typeface="Symbol" pitchFamily="18" charset="2"/>
              </a:rPr>
              <a:t> </a:t>
            </a:r>
            <a:r>
              <a:rPr lang="en-US" altLang="en-US" sz="2400">
                <a:sym typeface="Symbol" pitchFamily="18" charset="2"/>
              </a:rPr>
              <a:t></a:t>
            </a:r>
          </a:p>
          <a:p>
            <a:pPr>
              <a:buFontTx/>
              <a:buNone/>
            </a:pPr>
            <a:r>
              <a:rPr lang="en-US" altLang="en-US" sz="2400" u="sng">
                <a:sym typeface="Symbol" pitchFamily="18" charset="2"/>
              </a:rPr>
              <a:t>Output</a:t>
            </a:r>
            <a:r>
              <a:rPr lang="en-US" altLang="en-US" sz="2400">
                <a:sym typeface="Symbol" pitchFamily="18" charset="2"/>
              </a:rPr>
              <a:t>: solution S={(</a:t>
            </a:r>
            <a:r>
              <a:rPr lang="en-US" altLang="en-US" sz="2400" baseline="-25000">
                <a:sym typeface="Symbol" pitchFamily="18" charset="2"/>
              </a:rPr>
              <a:t>i</a:t>
            </a:r>
            <a:r>
              <a:rPr lang="en-US" altLang="en-US" sz="2400">
                <a:sym typeface="Symbol" pitchFamily="18" charset="2"/>
              </a:rPr>
              <a:t> , </a:t>
            </a:r>
            <a:r>
              <a:rPr lang="en-US" altLang="en-US" sz="2400" baseline="-25000">
                <a:sym typeface="Symbol" pitchFamily="18" charset="2"/>
              </a:rPr>
              <a:t>i</a:t>
            </a:r>
            <a:r>
              <a:rPr lang="en-US" altLang="en-US" sz="2400">
                <a:sym typeface="Symbol" pitchFamily="18" charset="2"/>
              </a:rPr>
              <a:t>) | i= 1,2,…,d}; </a:t>
            </a:r>
            <a:r>
              <a:rPr lang="en-US" altLang="en-US" sz="2400" baseline="-25000">
                <a:sym typeface="Symbol" pitchFamily="18" charset="2"/>
              </a:rPr>
              <a:t>i </a:t>
            </a:r>
            <a:r>
              <a:rPr lang="en-US" altLang="en-US" sz="2400">
                <a:sym typeface="Symbol" pitchFamily="18" charset="2"/>
              </a:rPr>
              <a:t></a:t>
            </a:r>
            <a:r>
              <a:rPr lang="en-US" altLang="en-US" sz="2400" baseline="-25000">
                <a:sym typeface="Symbol" pitchFamily="18" charset="2"/>
              </a:rPr>
              <a:t> </a:t>
            </a:r>
            <a:r>
              <a:rPr lang="en-US" altLang="en-US" sz="2400">
                <a:sym typeface="Symbol" pitchFamily="18" charset="2"/>
              </a:rPr>
              <a:t></a:t>
            </a:r>
            <a:r>
              <a:rPr lang="en-US" altLang="en-US" sz="2400"/>
              <a:t> </a:t>
            </a:r>
            <a:endParaRPr lang="en-US" altLang="en-US" sz="240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en-US" sz="2400">
                <a:sym typeface="Symbol" pitchFamily="18" charset="2"/>
              </a:rPr>
              <a:t>1. Order: </a:t>
            </a:r>
            <a:r>
              <a:rPr lang="en-US" altLang="en-US" sz="2400"/>
              <a:t>Algorithm chooses </a:t>
            </a:r>
            <a:r>
              <a:rPr lang="el-GR" altLang="en-US" sz="2400">
                <a:cs typeface="Times New Roman" pitchFamily="18" charset="0"/>
              </a:rPr>
              <a:t>π</a:t>
            </a:r>
            <a:r>
              <a:rPr lang="en-US" altLang="en-US" sz="2400">
                <a:cs typeface="Times New Roman" pitchFamily="18" charset="0"/>
              </a:rPr>
              <a:t> </a:t>
            </a:r>
            <a:r>
              <a:rPr lang="en-US" altLang="en-US" sz="2400"/>
              <a:t>: </a:t>
            </a:r>
            <a:r>
              <a:rPr lang="en-US" altLang="en-US" sz="2400">
                <a:sym typeface="Symbol" pitchFamily="18" charset="2"/>
              </a:rPr>
              <a:t></a:t>
            </a:r>
            <a:r>
              <a:rPr lang="el-GR" altLang="en-US" sz="2400"/>
              <a:t>→</a:t>
            </a:r>
            <a:r>
              <a:rPr lang="en-US" altLang="en-US" sz="2400">
                <a:latin typeface="Batang" pitchFamily="18" charset="-127"/>
                <a:ea typeface="Batang" pitchFamily="18" charset="-127"/>
              </a:rPr>
              <a:t>R</a:t>
            </a:r>
            <a:r>
              <a:rPr lang="en-US" altLang="en-US" sz="2400" baseline="36000">
                <a:latin typeface="Batang" pitchFamily="18" charset="-127"/>
                <a:ea typeface="Batang" pitchFamily="18" charset="-127"/>
              </a:rPr>
              <a:t>+ </a:t>
            </a:r>
            <a:br>
              <a:rPr lang="en-US" altLang="en-US" sz="2400" baseline="36000">
                <a:latin typeface="Batang" pitchFamily="18" charset="-127"/>
                <a:ea typeface="Batang" pitchFamily="18" charset="-127"/>
              </a:rPr>
            </a:br>
            <a:r>
              <a:rPr lang="en-US" altLang="en-US" sz="2400" baseline="36000">
                <a:latin typeface="Batang" pitchFamily="18" charset="-127"/>
                <a:ea typeface="Batang" pitchFamily="18" charset="-127"/>
              </a:rPr>
              <a:t>		</a:t>
            </a:r>
            <a:r>
              <a:rPr lang="en-US" altLang="en-US" sz="2400"/>
              <a:t>without looking at I. </a:t>
            </a:r>
            <a:endParaRPr lang="en-US" altLang="en-US" sz="240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en-US" sz="2400"/>
              <a:t>2. Loop considering </a:t>
            </a:r>
            <a:r>
              <a:rPr lang="en-US" altLang="en-US" sz="2400">
                <a:sym typeface="Symbol" pitchFamily="18" charset="2"/>
              </a:rPr>
              <a:t></a:t>
            </a:r>
            <a:r>
              <a:rPr lang="en-US" altLang="en-US" sz="2400" baseline="-25000">
                <a:sym typeface="Symbol" pitchFamily="18" charset="2"/>
              </a:rPr>
              <a:t>i</a:t>
            </a:r>
            <a:r>
              <a:rPr lang="en-US" altLang="en-US" sz="2400">
                <a:sym typeface="Symbol" pitchFamily="18" charset="2"/>
              </a:rPr>
              <a:t> in order.</a:t>
            </a:r>
            <a:endParaRPr lang="en-US" altLang="en-US" sz="2400"/>
          </a:p>
          <a:p>
            <a:pPr lvl="1"/>
            <a:r>
              <a:rPr lang="en-US" altLang="en-US"/>
              <a:t>Make a </a:t>
            </a:r>
            <a:r>
              <a:rPr lang="en-US" altLang="en-US">
                <a:solidFill>
                  <a:srgbClr val="CC3300"/>
                </a:solidFill>
              </a:rPr>
              <a:t>set</a:t>
            </a:r>
            <a:r>
              <a:rPr lang="en-US" altLang="en-US"/>
              <a:t> of decisions </a:t>
            </a:r>
            <a:r>
              <a:rPr lang="en-US" altLang="en-US">
                <a:sym typeface="Symbol" pitchFamily="18" charset="2"/>
              </a:rPr>
              <a:t></a:t>
            </a:r>
            <a:r>
              <a:rPr lang="en-US" altLang="en-US" baseline="-25000">
                <a:sym typeface="Symbol" pitchFamily="18" charset="2"/>
              </a:rPr>
              <a:t>i </a:t>
            </a:r>
            <a:r>
              <a:rPr lang="en-US" altLang="en-US">
                <a:sym typeface="Symbol" pitchFamily="18" charset="2"/>
              </a:rPr>
              <a:t></a:t>
            </a:r>
            <a:r>
              <a:rPr lang="en-US" altLang="en-US" baseline="-25000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</a:t>
            </a:r>
            <a:r>
              <a:rPr lang="en-US" altLang="en-US"/>
              <a:t> </a:t>
            </a:r>
          </a:p>
          <a:p>
            <a:pPr lvl="1">
              <a:buFontTx/>
              <a:buNone/>
            </a:pPr>
            <a:r>
              <a:rPr lang="en-US" altLang="en-US"/>
              <a:t>      (one of which will be the final decision.)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algn="l"/>
            <a:r>
              <a:rPr lang="en-US" altLang="en-US"/>
              <a:t>Fixed priority “Back Tracking”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8915400" cy="1143000"/>
          </a:xfrm>
        </p:spPr>
        <p:txBody>
          <a:bodyPr/>
          <a:lstStyle/>
          <a:p>
            <a:r>
              <a:rPr lang="en-US" altLang="en-US" sz="4000"/>
              <a:t>Some of our results</a:t>
            </a:r>
          </a:p>
        </p:txBody>
      </p:sp>
      <p:sp>
        <p:nvSpPr>
          <p:cNvPr id="21507" name="Freeform 3"/>
          <p:cNvSpPr>
            <a:spLocks/>
          </p:cNvSpPr>
          <p:nvPr/>
        </p:nvSpPr>
        <p:spPr bwMode="auto">
          <a:xfrm>
            <a:off x="533400" y="2133600"/>
            <a:ext cx="8305800" cy="3810000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Freeform 4"/>
          <p:cNvSpPr>
            <a:spLocks/>
          </p:cNvSpPr>
          <p:nvPr/>
        </p:nvSpPr>
        <p:spPr bwMode="auto">
          <a:xfrm>
            <a:off x="1743075" y="2936875"/>
            <a:ext cx="6029325" cy="3006725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848100" y="5084763"/>
            <a:ext cx="1709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3399"/>
                </a:solidFill>
                <a:latin typeface="Times New Roman" pitchFamily="18" charset="0"/>
              </a:rPr>
              <a:t>PRIORITY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352800" y="3443288"/>
            <a:ext cx="8556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itchFamily="18" charset="0"/>
              </a:rPr>
              <a:t>pBT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590800" y="2833688"/>
            <a:ext cx="8366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008000"/>
                </a:solidFill>
                <a:latin typeface="Times New Roman" pitchFamily="18" charset="0"/>
              </a:rPr>
              <a:t>pBP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304800" y="59436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Freeform 9"/>
          <p:cNvSpPr>
            <a:spLocks/>
          </p:cNvSpPr>
          <p:nvPr/>
        </p:nvSpPr>
        <p:spPr bwMode="auto">
          <a:xfrm>
            <a:off x="2700338" y="3860800"/>
            <a:ext cx="4419600" cy="2057400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819525" y="4098925"/>
            <a:ext cx="1895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ADAPTIVE</a:t>
            </a:r>
          </a:p>
          <a:p>
            <a:pPr algn="ctr"/>
            <a:r>
              <a:rPr lang="en-US" altLang="en-US" sz="1600">
                <a:solidFill>
                  <a:schemeClr val="accent2"/>
                </a:solidFill>
                <a:latin typeface="Times New Roman" pitchFamily="18" charset="0"/>
              </a:rPr>
              <a:t>PRIORITY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3276600" y="5029200"/>
            <a:ext cx="108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FIXED</a:t>
            </a:r>
          </a:p>
        </p:txBody>
      </p:sp>
      <p:sp>
        <p:nvSpPr>
          <p:cNvPr id="21519" name="Freeform 15"/>
          <p:cNvSpPr>
            <a:spLocks/>
          </p:cNvSpPr>
          <p:nvPr/>
        </p:nvSpPr>
        <p:spPr bwMode="auto">
          <a:xfrm>
            <a:off x="2667000" y="4953000"/>
            <a:ext cx="2362200" cy="990600"/>
          </a:xfrm>
          <a:custGeom>
            <a:avLst/>
            <a:gdLst>
              <a:gd name="T0" fmla="*/ 0 w 1488"/>
              <a:gd name="T1" fmla="*/ 624 h 624"/>
              <a:gd name="T2" fmla="*/ 720 w 1488"/>
              <a:gd name="T3" fmla="*/ 0 h 624"/>
              <a:gd name="T4" fmla="*/ 1488 w 1488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624">
                <a:moveTo>
                  <a:pt x="0" y="624"/>
                </a:moveTo>
                <a:cubicBezTo>
                  <a:pt x="236" y="312"/>
                  <a:pt x="472" y="0"/>
                  <a:pt x="720" y="0"/>
                </a:cubicBezTo>
                <a:cubicBezTo>
                  <a:pt x="968" y="0"/>
                  <a:pt x="1360" y="520"/>
                  <a:pt x="1488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572" name="Group 68"/>
          <p:cNvGrpSpPr>
            <a:grpSpLocks/>
          </p:cNvGrpSpPr>
          <p:nvPr/>
        </p:nvGrpSpPr>
        <p:grpSpPr bwMode="auto">
          <a:xfrm>
            <a:off x="3886200" y="985838"/>
            <a:ext cx="3352800" cy="1844675"/>
            <a:chOff x="2448" y="624"/>
            <a:chExt cx="2112" cy="1162"/>
          </a:xfrm>
        </p:grpSpPr>
        <p:sp>
          <p:nvSpPr>
            <p:cNvPr id="21525" name="Text Box 21"/>
            <p:cNvSpPr txBox="1">
              <a:spLocks noChangeArrowheads="1"/>
            </p:cNvSpPr>
            <p:nvPr/>
          </p:nvSpPr>
          <p:spPr bwMode="auto">
            <a:xfrm>
              <a:off x="2448" y="624"/>
              <a:ext cx="2112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</a:rPr>
                <a:t>Shortest Path in negative graphs no cycles</a:t>
              </a:r>
            </a:p>
          </p:txBody>
        </p:sp>
        <p:sp>
          <p:nvSpPr>
            <p:cNvPr id="21526" name="Oval 22"/>
            <p:cNvSpPr>
              <a:spLocks noChangeArrowheads="1"/>
            </p:cNvSpPr>
            <p:nvPr/>
          </p:nvSpPr>
          <p:spPr bwMode="auto">
            <a:xfrm>
              <a:off x="3120" y="153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7" name="Text Box 23"/>
            <p:cNvSpPr txBox="1">
              <a:spLocks noChangeArrowheads="1"/>
            </p:cNvSpPr>
            <p:nvPr/>
          </p:nvSpPr>
          <p:spPr bwMode="auto">
            <a:xfrm>
              <a:off x="2640" y="1536"/>
              <a:ext cx="10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Times New Roman" pitchFamily="18" charset="0"/>
                </a:rPr>
                <a:t>Bellman-Ford</a:t>
              </a:r>
            </a:p>
          </p:txBody>
        </p:sp>
        <p:sp>
          <p:nvSpPr>
            <p:cNvPr id="21531" name="Line 27"/>
            <p:cNvSpPr>
              <a:spLocks noChangeShapeType="1"/>
            </p:cNvSpPr>
            <p:nvPr/>
          </p:nvSpPr>
          <p:spPr bwMode="auto">
            <a:xfrm>
              <a:off x="3168" y="115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6553200" y="1911350"/>
            <a:ext cx="25908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</a:rPr>
              <a:t>Shortest Path in  no-negative graphs</a:t>
            </a:r>
          </a:p>
        </p:txBody>
      </p:sp>
      <p:grpSp>
        <p:nvGrpSpPr>
          <p:cNvPr id="21590" name="Group 86"/>
          <p:cNvGrpSpPr>
            <a:grpSpLocks/>
          </p:cNvGrpSpPr>
          <p:nvPr/>
        </p:nvGrpSpPr>
        <p:grpSpPr bwMode="auto">
          <a:xfrm>
            <a:off x="5584825" y="2703513"/>
            <a:ext cx="2179638" cy="2238375"/>
            <a:chOff x="3518" y="1703"/>
            <a:chExt cx="1373" cy="1410"/>
          </a:xfrm>
        </p:grpSpPr>
        <p:grpSp>
          <p:nvGrpSpPr>
            <p:cNvPr id="21567" name="Group 63"/>
            <p:cNvGrpSpPr>
              <a:grpSpLocks/>
            </p:cNvGrpSpPr>
            <p:nvPr/>
          </p:nvGrpSpPr>
          <p:grpSpPr bwMode="auto">
            <a:xfrm>
              <a:off x="3518" y="2815"/>
              <a:ext cx="1056" cy="298"/>
              <a:chOff x="3456" y="2832"/>
              <a:chExt cx="1056" cy="298"/>
            </a:xfrm>
          </p:grpSpPr>
          <p:sp>
            <p:nvSpPr>
              <p:cNvPr id="21518" name="Oval 14"/>
              <p:cNvSpPr>
                <a:spLocks noChangeArrowheads="1"/>
              </p:cNvSpPr>
              <p:nvPr/>
            </p:nvSpPr>
            <p:spPr bwMode="auto">
              <a:xfrm>
                <a:off x="3696" y="283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2" name="Text Box 18"/>
              <p:cNvSpPr txBox="1">
                <a:spLocks noChangeArrowheads="1"/>
              </p:cNvSpPr>
              <p:nvPr/>
            </p:nvSpPr>
            <p:spPr bwMode="auto">
              <a:xfrm>
                <a:off x="3456" y="2880"/>
                <a:ext cx="105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2000">
                    <a:latin typeface="Times New Roman" pitchFamily="18" charset="0"/>
                  </a:rPr>
                  <a:t>Dijkstra’s</a:t>
                </a:r>
              </a:p>
            </p:txBody>
          </p:sp>
        </p:grpSp>
        <p:sp>
          <p:nvSpPr>
            <p:cNvPr id="21533" name="Line 29"/>
            <p:cNvSpPr>
              <a:spLocks noChangeShapeType="1"/>
            </p:cNvSpPr>
            <p:nvPr/>
          </p:nvSpPr>
          <p:spPr bwMode="auto">
            <a:xfrm flipH="1">
              <a:off x="3835" y="1703"/>
              <a:ext cx="105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36" name="Freeform 32"/>
          <p:cNvSpPr>
            <a:spLocks/>
          </p:cNvSpPr>
          <p:nvPr/>
        </p:nvSpPr>
        <p:spPr bwMode="auto">
          <a:xfrm>
            <a:off x="4572000" y="2730500"/>
            <a:ext cx="3281363" cy="3019425"/>
          </a:xfrm>
          <a:custGeom>
            <a:avLst/>
            <a:gdLst>
              <a:gd name="T0" fmla="*/ 1980 w 2067"/>
              <a:gd name="T1" fmla="*/ 0 h 1902"/>
              <a:gd name="T2" fmla="*/ 2044 w 2067"/>
              <a:gd name="T3" fmla="*/ 158 h 1902"/>
              <a:gd name="T4" fmla="*/ 1949 w 2067"/>
              <a:gd name="T5" fmla="*/ 631 h 1902"/>
              <a:gd name="T6" fmla="*/ 1925 w 2067"/>
              <a:gd name="T7" fmla="*/ 821 h 1902"/>
              <a:gd name="T8" fmla="*/ 1909 w 2067"/>
              <a:gd name="T9" fmla="*/ 852 h 1902"/>
              <a:gd name="T10" fmla="*/ 1815 w 2067"/>
              <a:gd name="T11" fmla="*/ 1018 h 1902"/>
              <a:gd name="T12" fmla="*/ 1760 w 2067"/>
              <a:gd name="T13" fmla="*/ 1144 h 1902"/>
              <a:gd name="T14" fmla="*/ 1728 w 2067"/>
              <a:gd name="T15" fmla="*/ 1199 h 1902"/>
              <a:gd name="T16" fmla="*/ 1657 w 2067"/>
              <a:gd name="T17" fmla="*/ 1239 h 1902"/>
              <a:gd name="T18" fmla="*/ 1625 w 2067"/>
              <a:gd name="T19" fmla="*/ 1278 h 1902"/>
              <a:gd name="T20" fmla="*/ 1554 w 2067"/>
              <a:gd name="T21" fmla="*/ 1341 h 1902"/>
              <a:gd name="T22" fmla="*/ 1404 w 2067"/>
              <a:gd name="T23" fmla="*/ 1484 h 1902"/>
              <a:gd name="T24" fmla="*/ 1255 w 2067"/>
              <a:gd name="T25" fmla="*/ 1491 h 1902"/>
              <a:gd name="T26" fmla="*/ 986 w 2067"/>
              <a:gd name="T27" fmla="*/ 1515 h 1902"/>
              <a:gd name="T28" fmla="*/ 505 w 2067"/>
              <a:gd name="T29" fmla="*/ 1570 h 1902"/>
              <a:gd name="T30" fmla="*/ 466 w 2067"/>
              <a:gd name="T31" fmla="*/ 1586 h 1902"/>
              <a:gd name="T32" fmla="*/ 418 w 2067"/>
              <a:gd name="T33" fmla="*/ 1602 h 1902"/>
              <a:gd name="T34" fmla="*/ 276 w 2067"/>
              <a:gd name="T35" fmla="*/ 1673 h 1902"/>
              <a:gd name="T36" fmla="*/ 205 w 2067"/>
              <a:gd name="T37" fmla="*/ 1697 h 1902"/>
              <a:gd name="T38" fmla="*/ 110 w 2067"/>
              <a:gd name="T39" fmla="*/ 1775 h 1902"/>
              <a:gd name="T40" fmla="*/ 0 w 2067"/>
              <a:gd name="T41" fmla="*/ 1902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067" h="1902">
                <a:moveTo>
                  <a:pt x="1980" y="0"/>
                </a:moveTo>
                <a:cubicBezTo>
                  <a:pt x="2030" y="69"/>
                  <a:pt x="2023" y="75"/>
                  <a:pt x="2044" y="158"/>
                </a:cubicBezTo>
                <a:cubicBezTo>
                  <a:pt x="2037" y="400"/>
                  <a:pt x="2067" y="461"/>
                  <a:pt x="1949" y="631"/>
                </a:cubicBezTo>
                <a:cubicBezTo>
                  <a:pt x="1928" y="693"/>
                  <a:pt x="1937" y="757"/>
                  <a:pt x="1925" y="821"/>
                </a:cubicBezTo>
                <a:cubicBezTo>
                  <a:pt x="1923" y="832"/>
                  <a:pt x="1913" y="841"/>
                  <a:pt x="1909" y="852"/>
                </a:cubicBezTo>
                <a:cubicBezTo>
                  <a:pt x="1882" y="916"/>
                  <a:pt x="1853" y="961"/>
                  <a:pt x="1815" y="1018"/>
                </a:cubicBezTo>
                <a:cubicBezTo>
                  <a:pt x="1803" y="1066"/>
                  <a:pt x="1784" y="1101"/>
                  <a:pt x="1760" y="1144"/>
                </a:cubicBezTo>
                <a:cubicBezTo>
                  <a:pt x="1754" y="1154"/>
                  <a:pt x="1739" y="1190"/>
                  <a:pt x="1728" y="1199"/>
                </a:cubicBezTo>
                <a:cubicBezTo>
                  <a:pt x="1631" y="1278"/>
                  <a:pt x="1772" y="1137"/>
                  <a:pt x="1657" y="1239"/>
                </a:cubicBezTo>
                <a:cubicBezTo>
                  <a:pt x="1644" y="1250"/>
                  <a:pt x="1637" y="1266"/>
                  <a:pt x="1625" y="1278"/>
                </a:cubicBezTo>
                <a:cubicBezTo>
                  <a:pt x="1595" y="1308"/>
                  <a:pt x="1580" y="1308"/>
                  <a:pt x="1554" y="1341"/>
                </a:cubicBezTo>
                <a:cubicBezTo>
                  <a:pt x="1497" y="1413"/>
                  <a:pt x="1498" y="1453"/>
                  <a:pt x="1404" y="1484"/>
                </a:cubicBezTo>
                <a:cubicBezTo>
                  <a:pt x="1357" y="1500"/>
                  <a:pt x="1305" y="1489"/>
                  <a:pt x="1255" y="1491"/>
                </a:cubicBezTo>
                <a:cubicBezTo>
                  <a:pt x="1153" y="1503"/>
                  <a:pt x="1104" y="1510"/>
                  <a:pt x="986" y="1515"/>
                </a:cubicBezTo>
                <a:cubicBezTo>
                  <a:pt x="796" y="1580"/>
                  <a:pt x="843" y="1557"/>
                  <a:pt x="505" y="1570"/>
                </a:cubicBezTo>
                <a:cubicBezTo>
                  <a:pt x="492" y="1575"/>
                  <a:pt x="479" y="1581"/>
                  <a:pt x="466" y="1586"/>
                </a:cubicBezTo>
                <a:cubicBezTo>
                  <a:pt x="450" y="1592"/>
                  <a:pt x="418" y="1602"/>
                  <a:pt x="418" y="1602"/>
                </a:cubicBezTo>
                <a:cubicBezTo>
                  <a:pt x="373" y="1637"/>
                  <a:pt x="326" y="1650"/>
                  <a:pt x="276" y="1673"/>
                </a:cubicBezTo>
                <a:cubicBezTo>
                  <a:pt x="253" y="1683"/>
                  <a:pt x="226" y="1684"/>
                  <a:pt x="205" y="1697"/>
                </a:cubicBezTo>
                <a:cubicBezTo>
                  <a:pt x="169" y="1719"/>
                  <a:pt x="146" y="1753"/>
                  <a:pt x="110" y="1775"/>
                </a:cubicBezTo>
                <a:cubicBezTo>
                  <a:pt x="79" y="1825"/>
                  <a:pt x="27" y="1848"/>
                  <a:pt x="0" y="1902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7" name="Freeform 33"/>
          <p:cNvSpPr>
            <a:spLocks/>
          </p:cNvSpPr>
          <p:nvPr/>
        </p:nvSpPr>
        <p:spPr bwMode="auto">
          <a:xfrm>
            <a:off x="5035550" y="1828800"/>
            <a:ext cx="830263" cy="1890713"/>
          </a:xfrm>
          <a:custGeom>
            <a:avLst/>
            <a:gdLst>
              <a:gd name="T0" fmla="*/ 0 w 523"/>
              <a:gd name="T1" fmla="*/ 0 h 1191"/>
              <a:gd name="T2" fmla="*/ 142 w 523"/>
              <a:gd name="T3" fmla="*/ 32 h 1191"/>
              <a:gd name="T4" fmla="*/ 276 w 523"/>
              <a:gd name="T5" fmla="*/ 110 h 1191"/>
              <a:gd name="T6" fmla="*/ 371 w 523"/>
              <a:gd name="T7" fmla="*/ 174 h 1191"/>
              <a:gd name="T8" fmla="*/ 434 w 523"/>
              <a:gd name="T9" fmla="*/ 221 h 1191"/>
              <a:gd name="T10" fmla="*/ 521 w 523"/>
              <a:gd name="T11" fmla="*/ 387 h 1191"/>
              <a:gd name="T12" fmla="*/ 513 w 523"/>
              <a:gd name="T13" fmla="*/ 734 h 1191"/>
              <a:gd name="T14" fmla="*/ 489 w 523"/>
              <a:gd name="T15" fmla="*/ 750 h 1191"/>
              <a:gd name="T16" fmla="*/ 434 w 523"/>
              <a:gd name="T17" fmla="*/ 805 h 1191"/>
              <a:gd name="T18" fmla="*/ 300 w 523"/>
              <a:gd name="T19" fmla="*/ 986 h 1191"/>
              <a:gd name="T20" fmla="*/ 252 w 523"/>
              <a:gd name="T21" fmla="*/ 1010 h 1191"/>
              <a:gd name="T22" fmla="*/ 213 w 523"/>
              <a:gd name="T23" fmla="*/ 1042 h 1191"/>
              <a:gd name="T24" fmla="*/ 197 w 523"/>
              <a:gd name="T25" fmla="*/ 1120 h 1191"/>
              <a:gd name="T26" fmla="*/ 181 w 523"/>
              <a:gd name="T27" fmla="*/ 1191 h 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23" h="1191">
                <a:moveTo>
                  <a:pt x="0" y="0"/>
                </a:moveTo>
                <a:cubicBezTo>
                  <a:pt x="50" y="6"/>
                  <a:pt x="94" y="16"/>
                  <a:pt x="142" y="32"/>
                </a:cubicBezTo>
                <a:cubicBezTo>
                  <a:pt x="180" y="69"/>
                  <a:pt x="224" y="95"/>
                  <a:pt x="276" y="110"/>
                </a:cubicBezTo>
                <a:cubicBezTo>
                  <a:pt x="310" y="133"/>
                  <a:pt x="331" y="161"/>
                  <a:pt x="371" y="174"/>
                </a:cubicBezTo>
                <a:cubicBezTo>
                  <a:pt x="392" y="190"/>
                  <a:pt x="417" y="201"/>
                  <a:pt x="434" y="221"/>
                </a:cubicBezTo>
                <a:cubicBezTo>
                  <a:pt x="463" y="254"/>
                  <a:pt x="507" y="346"/>
                  <a:pt x="521" y="387"/>
                </a:cubicBezTo>
                <a:cubicBezTo>
                  <a:pt x="518" y="503"/>
                  <a:pt x="523" y="619"/>
                  <a:pt x="513" y="734"/>
                </a:cubicBezTo>
                <a:cubicBezTo>
                  <a:pt x="512" y="744"/>
                  <a:pt x="496" y="744"/>
                  <a:pt x="489" y="750"/>
                </a:cubicBezTo>
                <a:cubicBezTo>
                  <a:pt x="470" y="767"/>
                  <a:pt x="452" y="787"/>
                  <a:pt x="434" y="805"/>
                </a:cubicBezTo>
                <a:cubicBezTo>
                  <a:pt x="376" y="863"/>
                  <a:pt x="390" y="963"/>
                  <a:pt x="300" y="986"/>
                </a:cubicBezTo>
                <a:cubicBezTo>
                  <a:pt x="285" y="996"/>
                  <a:pt x="266" y="999"/>
                  <a:pt x="252" y="1010"/>
                </a:cubicBezTo>
                <a:cubicBezTo>
                  <a:pt x="201" y="1052"/>
                  <a:pt x="274" y="1022"/>
                  <a:pt x="213" y="1042"/>
                </a:cubicBezTo>
                <a:cubicBezTo>
                  <a:pt x="197" y="1089"/>
                  <a:pt x="211" y="1042"/>
                  <a:pt x="197" y="1120"/>
                </a:cubicBezTo>
                <a:cubicBezTo>
                  <a:pt x="192" y="1145"/>
                  <a:pt x="181" y="1166"/>
                  <a:pt x="181" y="1191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8" name="Freeform 34"/>
          <p:cNvSpPr>
            <a:spLocks/>
          </p:cNvSpPr>
          <p:nvPr/>
        </p:nvSpPr>
        <p:spPr bwMode="auto">
          <a:xfrm>
            <a:off x="1671638" y="1452563"/>
            <a:ext cx="1927225" cy="1616075"/>
          </a:xfrm>
          <a:custGeom>
            <a:avLst/>
            <a:gdLst>
              <a:gd name="T0" fmla="*/ 12 w 1214"/>
              <a:gd name="T1" fmla="*/ 0 h 1018"/>
              <a:gd name="T2" fmla="*/ 12 w 1214"/>
              <a:gd name="T3" fmla="*/ 63 h 1018"/>
              <a:gd name="T4" fmla="*/ 423 w 1214"/>
              <a:gd name="T5" fmla="*/ 174 h 1018"/>
              <a:gd name="T6" fmla="*/ 501 w 1214"/>
              <a:gd name="T7" fmla="*/ 221 h 1018"/>
              <a:gd name="T8" fmla="*/ 612 w 1214"/>
              <a:gd name="T9" fmla="*/ 245 h 1018"/>
              <a:gd name="T10" fmla="*/ 707 w 1214"/>
              <a:gd name="T11" fmla="*/ 276 h 1018"/>
              <a:gd name="T12" fmla="*/ 856 w 1214"/>
              <a:gd name="T13" fmla="*/ 355 h 1018"/>
              <a:gd name="T14" fmla="*/ 896 w 1214"/>
              <a:gd name="T15" fmla="*/ 395 h 1018"/>
              <a:gd name="T16" fmla="*/ 975 w 1214"/>
              <a:gd name="T17" fmla="*/ 497 h 1018"/>
              <a:gd name="T18" fmla="*/ 991 w 1214"/>
              <a:gd name="T19" fmla="*/ 521 h 1018"/>
              <a:gd name="T20" fmla="*/ 1054 w 1214"/>
              <a:gd name="T21" fmla="*/ 529 h 1018"/>
              <a:gd name="T22" fmla="*/ 1117 w 1214"/>
              <a:gd name="T23" fmla="*/ 616 h 1018"/>
              <a:gd name="T24" fmla="*/ 1212 w 1214"/>
              <a:gd name="T25" fmla="*/ 766 h 1018"/>
              <a:gd name="T26" fmla="*/ 1212 w 1214"/>
              <a:gd name="T27" fmla="*/ 1018 h 1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14" h="1018">
                <a:moveTo>
                  <a:pt x="12" y="0"/>
                </a:moveTo>
                <a:cubicBezTo>
                  <a:pt x="1" y="33"/>
                  <a:pt x="0" y="21"/>
                  <a:pt x="12" y="63"/>
                </a:cubicBezTo>
                <a:cubicBezTo>
                  <a:pt x="59" y="233"/>
                  <a:pt x="295" y="171"/>
                  <a:pt x="423" y="174"/>
                </a:cubicBezTo>
                <a:cubicBezTo>
                  <a:pt x="463" y="184"/>
                  <a:pt x="468" y="203"/>
                  <a:pt x="501" y="221"/>
                </a:cubicBezTo>
                <a:cubicBezTo>
                  <a:pt x="534" y="240"/>
                  <a:pt x="575" y="235"/>
                  <a:pt x="612" y="245"/>
                </a:cubicBezTo>
                <a:cubicBezTo>
                  <a:pt x="644" y="254"/>
                  <a:pt x="707" y="276"/>
                  <a:pt x="707" y="276"/>
                </a:cubicBezTo>
                <a:cubicBezTo>
                  <a:pt x="752" y="308"/>
                  <a:pt x="804" y="335"/>
                  <a:pt x="856" y="355"/>
                </a:cubicBezTo>
                <a:cubicBezTo>
                  <a:pt x="917" y="446"/>
                  <a:pt x="825" y="314"/>
                  <a:pt x="896" y="395"/>
                </a:cubicBezTo>
                <a:cubicBezTo>
                  <a:pt x="924" y="426"/>
                  <a:pt x="948" y="465"/>
                  <a:pt x="975" y="497"/>
                </a:cubicBezTo>
                <a:cubicBezTo>
                  <a:pt x="981" y="504"/>
                  <a:pt x="982" y="517"/>
                  <a:pt x="991" y="521"/>
                </a:cubicBezTo>
                <a:cubicBezTo>
                  <a:pt x="1011" y="529"/>
                  <a:pt x="1033" y="526"/>
                  <a:pt x="1054" y="529"/>
                </a:cubicBezTo>
                <a:cubicBezTo>
                  <a:pt x="1087" y="552"/>
                  <a:pt x="1097" y="582"/>
                  <a:pt x="1117" y="616"/>
                </a:cubicBezTo>
                <a:cubicBezTo>
                  <a:pt x="1144" y="662"/>
                  <a:pt x="1210" y="709"/>
                  <a:pt x="1212" y="766"/>
                </a:cubicBezTo>
                <a:cubicBezTo>
                  <a:pt x="1214" y="850"/>
                  <a:pt x="1212" y="934"/>
                  <a:pt x="1212" y="101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2987675" y="5589588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Online</a:t>
            </a:r>
          </a:p>
        </p:txBody>
      </p:sp>
      <p:sp>
        <p:nvSpPr>
          <p:cNvPr id="21544" name="Freeform 40"/>
          <p:cNvSpPr>
            <a:spLocks/>
          </p:cNvSpPr>
          <p:nvPr/>
        </p:nvSpPr>
        <p:spPr bwMode="auto">
          <a:xfrm>
            <a:off x="2700338" y="5445125"/>
            <a:ext cx="1727200" cy="504825"/>
          </a:xfrm>
          <a:custGeom>
            <a:avLst/>
            <a:gdLst>
              <a:gd name="T0" fmla="*/ 0 w 1488"/>
              <a:gd name="T1" fmla="*/ 624 h 624"/>
              <a:gd name="T2" fmla="*/ 720 w 1488"/>
              <a:gd name="T3" fmla="*/ 0 h 624"/>
              <a:gd name="T4" fmla="*/ 1488 w 1488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624">
                <a:moveTo>
                  <a:pt x="0" y="624"/>
                </a:moveTo>
                <a:cubicBezTo>
                  <a:pt x="236" y="312"/>
                  <a:pt x="472" y="0"/>
                  <a:pt x="720" y="0"/>
                </a:cubicBezTo>
                <a:cubicBezTo>
                  <a:pt x="968" y="0"/>
                  <a:pt x="1360" y="520"/>
                  <a:pt x="1488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573" name="Group 69"/>
          <p:cNvGrpSpPr>
            <a:grpSpLocks/>
          </p:cNvGrpSpPr>
          <p:nvPr/>
        </p:nvGrpSpPr>
        <p:grpSpPr bwMode="auto">
          <a:xfrm>
            <a:off x="107950" y="620713"/>
            <a:ext cx="2787650" cy="2051050"/>
            <a:chOff x="68" y="388"/>
            <a:chExt cx="1756" cy="1292"/>
          </a:xfrm>
        </p:grpSpPr>
        <p:sp>
          <p:nvSpPr>
            <p:cNvPr id="21528" name="Text Box 24"/>
            <p:cNvSpPr txBox="1">
              <a:spLocks noChangeArrowheads="1"/>
            </p:cNvSpPr>
            <p:nvPr/>
          </p:nvSpPr>
          <p:spPr bwMode="auto">
            <a:xfrm>
              <a:off x="72" y="388"/>
              <a:ext cx="1752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Times New Roman" pitchFamily="18" charset="0"/>
                </a:rPr>
                <a:t>Maximum Matching </a:t>
              </a:r>
            </a:p>
            <a:p>
              <a:r>
                <a:rPr lang="en-US" altLang="en-US" sz="2400">
                  <a:latin typeface="Times New Roman" pitchFamily="18" charset="0"/>
                </a:rPr>
                <a:t>in Bipartite graphs</a:t>
              </a:r>
            </a:p>
          </p:txBody>
        </p:sp>
        <p:sp>
          <p:nvSpPr>
            <p:cNvPr id="21529" name="Oval 25"/>
            <p:cNvSpPr>
              <a:spLocks noChangeArrowheads="1"/>
            </p:cNvSpPr>
            <p:nvPr/>
          </p:nvSpPr>
          <p:spPr bwMode="auto">
            <a:xfrm>
              <a:off x="1008" y="134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0" name="Text Box 26"/>
            <p:cNvSpPr txBox="1">
              <a:spLocks noChangeArrowheads="1"/>
            </p:cNvSpPr>
            <p:nvPr/>
          </p:nvSpPr>
          <p:spPr bwMode="auto">
            <a:xfrm>
              <a:off x="528" y="1430"/>
              <a:ext cx="12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Times New Roman" pitchFamily="18" charset="0"/>
                </a:rPr>
                <a:t>Flow Algorithms</a:t>
              </a:r>
            </a:p>
          </p:txBody>
        </p:sp>
        <p:sp>
          <p:nvSpPr>
            <p:cNvPr id="21532" name="Line 28"/>
            <p:cNvSpPr>
              <a:spLocks noChangeShapeType="1"/>
            </p:cNvSpPr>
            <p:nvPr/>
          </p:nvSpPr>
          <p:spPr bwMode="auto">
            <a:xfrm>
              <a:off x="1056" y="91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5" name="Text Box 41"/>
            <p:cNvSpPr txBox="1">
              <a:spLocks noChangeArrowheads="1"/>
            </p:cNvSpPr>
            <p:nvPr/>
          </p:nvSpPr>
          <p:spPr bwMode="auto">
            <a:xfrm>
              <a:off x="68" y="391"/>
              <a:ext cx="1752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Times New Roman" pitchFamily="18" charset="0"/>
                </a:rPr>
                <a:t>Maximum Matching </a:t>
              </a:r>
            </a:p>
            <a:p>
              <a:r>
                <a:rPr lang="en-US" altLang="en-US" sz="2400">
                  <a:latin typeface="Times New Roman" pitchFamily="18" charset="0"/>
                </a:rPr>
                <a:t>in Bipartite graphs</a:t>
              </a:r>
            </a:p>
          </p:txBody>
        </p:sp>
      </p:grp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3203575" y="6243638"/>
            <a:ext cx="32718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itchFamily="18" charset="0"/>
              </a:rPr>
              <a:t>Minimum Spanning Tree</a:t>
            </a:r>
          </a:p>
        </p:txBody>
      </p:sp>
      <p:grpSp>
        <p:nvGrpSpPr>
          <p:cNvPr id="21589" name="Group 85"/>
          <p:cNvGrpSpPr>
            <a:grpSpLocks/>
          </p:cNvGrpSpPr>
          <p:nvPr/>
        </p:nvGrpSpPr>
        <p:grpSpPr bwMode="auto">
          <a:xfrm>
            <a:off x="3706813" y="5295900"/>
            <a:ext cx="2235200" cy="957263"/>
            <a:chOff x="2335" y="3336"/>
            <a:chExt cx="1408" cy="603"/>
          </a:xfrm>
        </p:grpSpPr>
        <p:sp>
          <p:nvSpPr>
            <p:cNvPr id="21516" name="Oval 12"/>
            <p:cNvSpPr>
              <a:spLocks noChangeArrowheads="1"/>
            </p:cNvSpPr>
            <p:nvPr/>
          </p:nvSpPr>
          <p:spPr bwMode="auto">
            <a:xfrm>
              <a:off x="2698" y="3563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Oval 13"/>
            <p:cNvSpPr>
              <a:spLocks noChangeArrowheads="1"/>
            </p:cNvSpPr>
            <p:nvPr/>
          </p:nvSpPr>
          <p:spPr bwMode="auto">
            <a:xfrm>
              <a:off x="3407" y="3549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0" name="Text Box 16"/>
            <p:cNvSpPr txBox="1">
              <a:spLocks noChangeArrowheads="1"/>
            </p:cNvSpPr>
            <p:nvPr/>
          </p:nvSpPr>
          <p:spPr bwMode="auto">
            <a:xfrm>
              <a:off x="3202" y="3347"/>
              <a:ext cx="54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000">
                  <a:latin typeface="Times New Roman" pitchFamily="18" charset="0"/>
                </a:rPr>
                <a:t>Prim’s</a:t>
              </a:r>
            </a:p>
          </p:txBody>
        </p:sp>
        <p:sp>
          <p:nvSpPr>
            <p:cNvPr id="21521" name="Text Box 17"/>
            <p:cNvSpPr txBox="1">
              <a:spLocks noChangeArrowheads="1"/>
            </p:cNvSpPr>
            <p:nvPr/>
          </p:nvSpPr>
          <p:spPr bwMode="auto">
            <a:xfrm>
              <a:off x="2335" y="3336"/>
              <a:ext cx="73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Times New Roman" pitchFamily="18" charset="0"/>
                </a:rPr>
                <a:t>Kruskal’s</a:t>
              </a:r>
            </a:p>
          </p:txBody>
        </p:sp>
        <p:sp>
          <p:nvSpPr>
            <p:cNvPr id="21534" name="Line 30"/>
            <p:cNvSpPr>
              <a:spLocks noChangeShapeType="1"/>
            </p:cNvSpPr>
            <p:nvPr/>
          </p:nvSpPr>
          <p:spPr bwMode="auto">
            <a:xfrm flipH="1" flipV="1">
              <a:off x="2788" y="3654"/>
              <a:ext cx="155" cy="2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5" name="Line 31"/>
            <p:cNvSpPr>
              <a:spLocks noChangeShapeType="1"/>
            </p:cNvSpPr>
            <p:nvPr/>
          </p:nvSpPr>
          <p:spPr bwMode="auto">
            <a:xfrm flipV="1">
              <a:off x="2927" y="3645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6" name="Text Box 42"/>
            <p:cNvSpPr txBox="1">
              <a:spLocks noChangeArrowheads="1"/>
            </p:cNvSpPr>
            <p:nvPr/>
          </p:nvSpPr>
          <p:spPr bwMode="auto">
            <a:xfrm>
              <a:off x="2335" y="3336"/>
              <a:ext cx="73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Times New Roman" pitchFamily="18" charset="0"/>
                </a:rPr>
                <a:t>Kruskal’s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4" grpId="0" animBg="1"/>
      <p:bldP spid="21536" grpId="0" animBg="1"/>
      <p:bldP spid="21536" grpId="1" animBg="1"/>
      <p:bldP spid="21537" grpId="0" animBg="1"/>
      <p:bldP spid="21537" grpId="1" animBg="1"/>
      <p:bldP spid="21538" grpId="0" animBg="1"/>
      <p:bldP spid="215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8915400" cy="1143000"/>
          </a:xfrm>
        </p:spPr>
        <p:txBody>
          <a:bodyPr/>
          <a:lstStyle/>
          <a:p>
            <a:r>
              <a:rPr lang="en-US" altLang="en-US" sz="4000"/>
              <a:t>Some of our results</a:t>
            </a:r>
          </a:p>
        </p:txBody>
      </p:sp>
      <p:sp>
        <p:nvSpPr>
          <p:cNvPr id="113667" name="Freeform 3"/>
          <p:cNvSpPr>
            <a:spLocks/>
          </p:cNvSpPr>
          <p:nvPr/>
        </p:nvSpPr>
        <p:spPr bwMode="auto">
          <a:xfrm>
            <a:off x="533400" y="2133600"/>
            <a:ext cx="8305800" cy="3810000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68" name="Freeform 4"/>
          <p:cNvSpPr>
            <a:spLocks/>
          </p:cNvSpPr>
          <p:nvPr/>
        </p:nvSpPr>
        <p:spPr bwMode="auto">
          <a:xfrm>
            <a:off x="1743075" y="2936875"/>
            <a:ext cx="6029325" cy="3006725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3848100" y="5084763"/>
            <a:ext cx="1709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3399"/>
                </a:solidFill>
                <a:latin typeface="Times New Roman" pitchFamily="18" charset="0"/>
              </a:rPr>
              <a:t>PRIORITY</a:t>
            </a: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3352800" y="3443288"/>
            <a:ext cx="8556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itchFamily="18" charset="0"/>
              </a:rPr>
              <a:t>pBT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2590800" y="2833688"/>
            <a:ext cx="8366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008000"/>
                </a:solidFill>
                <a:latin typeface="Times New Roman" pitchFamily="18" charset="0"/>
              </a:rPr>
              <a:t>pBP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113672" name="Line 8"/>
          <p:cNvSpPr>
            <a:spLocks noChangeShapeType="1"/>
          </p:cNvSpPr>
          <p:nvPr/>
        </p:nvSpPr>
        <p:spPr bwMode="auto">
          <a:xfrm>
            <a:off x="304800" y="59436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73" name="Freeform 9"/>
          <p:cNvSpPr>
            <a:spLocks/>
          </p:cNvSpPr>
          <p:nvPr/>
        </p:nvSpPr>
        <p:spPr bwMode="auto">
          <a:xfrm>
            <a:off x="2700338" y="3860800"/>
            <a:ext cx="4419600" cy="2057400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74" name="Text Box 10"/>
          <p:cNvSpPr txBox="1">
            <a:spLocks noChangeArrowheads="1"/>
          </p:cNvSpPr>
          <p:nvPr/>
        </p:nvSpPr>
        <p:spPr bwMode="auto">
          <a:xfrm>
            <a:off x="3819525" y="4098925"/>
            <a:ext cx="1895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ADAPTIVE</a:t>
            </a:r>
          </a:p>
          <a:p>
            <a:pPr algn="ctr"/>
            <a:r>
              <a:rPr lang="en-US" altLang="en-US" sz="1600">
                <a:solidFill>
                  <a:schemeClr val="accent2"/>
                </a:solidFill>
                <a:latin typeface="Times New Roman" pitchFamily="18" charset="0"/>
              </a:rPr>
              <a:t>PRIORITY</a:t>
            </a:r>
          </a:p>
        </p:txBody>
      </p:sp>
      <p:sp>
        <p:nvSpPr>
          <p:cNvPr id="113675" name="Text Box 11"/>
          <p:cNvSpPr txBox="1">
            <a:spLocks noChangeArrowheads="1"/>
          </p:cNvSpPr>
          <p:nvPr/>
        </p:nvSpPr>
        <p:spPr bwMode="auto">
          <a:xfrm>
            <a:off x="3276600" y="5029200"/>
            <a:ext cx="108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FIXED</a:t>
            </a:r>
          </a:p>
        </p:txBody>
      </p:sp>
      <p:sp>
        <p:nvSpPr>
          <p:cNvPr id="113676" name="Freeform 12"/>
          <p:cNvSpPr>
            <a:spLocks/>
          </p:cNvSpPr>
          <p:nvPr/>
        </p:nvSpPr>
        <p:spPr bwMode="auto">
          <a:xfrm>
            <a:off x="2667000" y="4953000"/>
            <a:ext cx="2362200" cy="990600"/>
          </a:xfrm>
          <a:custGeom>
            <a:avLst/>
            <a:gdLst>
              <a:gd name="T0" fmla="*/ 0 w 1488"/>
              <a:gd name="T1" fmla="*/ 624 h 624"/>
              <a:gd name="T2" fmla="*/ 720 w 1488"/>
              <a:gd name="T3" fmla="*/ 0 h 624"/>
              <a:gd name="T4" fmla="*/ 1488 w 1488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624">
                <a:moveTo>
                  <a:pt x="0" y="624"/>
                </a:moveTo>
                <a:cubicBezTo>
                  <a:pt x="236" y="312"/>
                  <a:pt x="472" y="0"/>
                  <a:pt x="720" y="0"/>
                </a:cubicBezTo>
                <a:cubicBezTo>
                  <a:pt x="968" y="0"/>
                  <a:pt x="1360" y="520"/>
                  <a:pt x="1488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3682" name="Group 18"/>
          <p:cNvGrpSpPr>
            <a:grpSpLocks/>
          </p:cNvGrpSpPr>
          <p:nvPr/>
        </p:nvGrpSpPr>
        <p:grpSpPr bwMode="auto">
          <a:xfrm>
            <a:off x="5584825" y="1911350"/>
            <a:ext cx="3559175" cy="3030538"/>
            <a:chOff x="3518" y="1207"/>
            <a:chExt cx="2242" cy="1909"/>
          </a:xfrm>
        </p:grpSpPr>
        <p:grpSp>
          <p:nvGrpSpPr>
            <p:cNvPr id="113683" name="Group 19"/>
            <p:cNvGrpSpPr>
              <a:grpSpLocks/>
            </p:cNvGrpSpPr>
            <p:nvPr/>
          </p:nvGrpSpPr>
          <p:grpSpPr bwMode="auto">
            <a:xfrm>
              <a:off x="3518" y="2818"/>
              <a:ext cx="1056" cy="298"/>
              <a:chOff x="3456" y="2832"/>
              <a:chExt cx="1056" cy="298"/>
            </a:xfrm>
          </p:grpSpPr>
          <p:sp>
            <p:nvSpPr>
              <p:cNvPr id="113684" name="Oval 20"/>
              <p:cNvSpPr>
                <a:spLocks noChangeArrowheads="1"/>
              </p:cNvSpPr>
              <p:nvPr/>
            </p:nvSpPr>
            <p:spPr bwMode="auto">
              <a:xfrm>
                <a:off x="3696" y="283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85" name="Text Box 21"/>
              <p:cNvSpPr txBox="1">
                <a:spLocks noChangeArrowheads="1"/>
              </p:cNvSpPr>
              <p:nvPr/>
            </p:nvSpPr>
            <p:spPr bwMode="auto">
              <a:xfrm>
                <a:off x="3456" y="2880"/>
                <a:ext cx="105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2000">
                    <a:latin typeface="Times New Roman" pitchFamily="18" charset="0"/>
                  </a:rPr>
                  <a:t>Dijkstra’s</a:t>
                </a:r>
              </a:p>
            </p:txBody>
          </p:sp>
        </p:grpSp>
        <p:sp>
          <p:nvSpPr>
            <p:cNvPr id="113686" name="Text Box 22"/>
            <p:cNvSpPr txBox="1">
              <a:spLocks noChangeArrowheads="1"/>
            </p:cNvSpPr>
            <p:nvPr/>
          </p:nvSpPr>
          <p:spPr bwMode="auto">
            <a:xfrm>
              <a:off x="4128" y="1207"/>
              <a:ext cx="1632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</a:rPr>
                <a:t>Shortest Path in  no-negative graphs</a:t>
              </a:r>
            </a:p>
          </p:txBody>
        </p:sp>
        <p:sp>
          <p:nvSpPr>
            <p:cNvPr id="113687" name="Line 23"/>
            <p:cNvSpPr>
              <a:spLocks noChangeShapeType="1"/>
            </p:cNvSpPr>
            <p:nvPr/>
          </p:nvSpPr>
          <p:spPr bwMode="auto">
            <a:xfrm flipH="1">
              <a:off x="3835" y="1706"/>
              <a:ext cx="105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692" name="Text Box 28"/>
          <p:cNvSpPr txBox="1">
            <a:spLocks noChangeArrowheads="1"/>
          </p:cNvSpPr>
          <p:nvPr/>
        </p:nvSpPr>
        <p:spPr bwMode="auto">
          <a:xfrm>
            <a:off x="2987675" y="5589588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Online</a:t>
            </a:r>
          </a:p>
        </p:txBody>
      </p:sp>
      <p:sp>
        <p:nvSpPr>
          <p:cNvPr id="113693" name="Freeform 29"/>
          <p:cNvSpPr>
            <a:spLocks/>
          </p:cNvSpPr>
          <p:nvPr/>
        </p:nvSpPr>
        <p:spPr bwMode="auto">
          <a:xfrm>
            <a:off x="2700338" y="5445125"/>
            <a:ext cx="1727200" cy="504825"/>
          </a:xfrm>
          <a:custGeom>
            <a:avLst/>
            <a:gdLst>
              <a:gd name="T0" fmla="*/ 0 w 1488"/>
              <a:gd name="T1" fmla="*/ 624 h 624"/>
              <a:gd name="T2" fmla="*/ 720 w 1488"/>
              <a:gd name="T3" fmla="*/ 0 h 624"/>
              <a:gd name="T4" fmla="*/ 1488 w 1488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624">
                <a:moveTo>
                  <a:pt x="0" y="624"/>
                </a:moveTo>
                <a:cubicBezTo>
                  <a:pt x="236" y="312"/>
                  <a:pt x="472" y="0"/>
                  <a:pt x="720" y="0"/>
                </a:cubicBezTo>
                <a:cubicBezTo>
                  <a:pt x="968" y="0"/>
                  <a:pt x="1360" y="520"/>
                  <a:pt x="1488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3700" name="Group 36"/>
          <p:cNvGrpSpPr>
            <a:grpSpLocks/>
          </p:cNvGrpSpPr>
          <p:nvPr/>
        </p:nvGrpSpPr>
        <p:grpSpPr bwMode="auto">
          <a:xfrm>
            <a:off x="3203575" y="5295900"/>
            <a:ext cx="3271838" cy="1414463"/>
            <a:chOff x="2019" y="3339"/>
            <a:chExt cx="2061" cy="891"/>
          </a:xfrm>
        </p:grpSpPr>
        <p:sp>
          <p:nvSpPr>
            <p:cNvPr id="113701" name="Oval 37"/>
            <p:cNvSpPr>
              <a:spLocks noChangeArrowheads="1"/>
            </p:cNvSpPr>
            <p:nvPr/>
          </p:nvSpPr>
          <p:spPr bwMode="auto">
            <a:xfrm>
              <a:off x="2699" y="356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02" name="Oval 38"/>
            <p:cNvSpPr>
              <a:spLocks noChangeArrowheads="1"/>
            </p:cNvSpPr>
            <p:nvPr/>
          </p:nvSpPr>
          <p:spPr bwMode="auto">
            <a:xfrm>
              <a:off x="3408" y="355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03" name="Text Box 39"/>
            <p:cNvSpPr txBox="1">
              <a:spLocks noChangeArrowheads="1"/>
            </p:cNvSpPr>
            <p:nvPr/>
          </p:nvSpPr>
          <p:spPr bwMode="auto">
            <a:xfrm>
              <a:off x="3203" y="3350"/>
              <a:ext cx="54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000">
                  <a:latin typeface="Times New Roman" pitchFamily="18" charset="0"/>
                </a:rPr>
                <a:t>Prim’s</a:t>
              </a:r>
            </a:p>
          </p:txBody>
        </p:sp>
        <p:sp>
          <p:nvSpPr>
            <p:cNvPr id="113704" name="Text Box 40"/>
            <p:cNvSpPr txBox="1">
              <a:spLocks noChangeArrowheads="1"/>
            </p:cNvSpPr>
            <p:nvPr/>
          </p:nvSpPr>
          <p:spPr bwMode="auto">
            <a:xfrm>
              <a:off x="2336" y="3339"/>
              <a:ext cx="73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Times New Roman" pitchFamily="18" charset="0"/>
                </a:rPr>
                <a:t>Kruskal’s</a:t>
              </a:r>
            </a:p>
          </p:txBody>
        </p:sp>
        <p:sp>
          <p:nvSpPr>
            <p:cNvPr id="113705" name="Text Box 41"/>
            <p:cNvSpPr txBox="1">
              <a:spLocks noChangeArrowheads="1"/>
            </p:cNvSpPr>
            <p:nvPr/>
          </p:nvSpPr>
          <p:spPr bwMode="auto">
            <a:xfrm>
              <a:off x="2019" y="3936"/>
              <a:ext cx="206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Times New Roman" pitchFamily="18" charset="0"/>
                </a:rPr>
                <a:t>Minimum Spanning Tree</a:t>
              </a:r>
            </a:p>
          </p:txBody>
        </p:sp>
        <p:sp>
          <p:nvSpPr>
            <p:cNvPr id="113706" name="Line 42"/>
            <p:cNvSpPr>
              <a:spLocks noChangeShapeType="1"/>
            </p:cNvSpPr>
            <p:nvPr/>
          </p:nvSpPr>
          <p:spPr bwMode="auto">
            <a:xfrm flipH="1" flipV="1">
              <a:off x="2789" y="3657"/>
              <a:ext cx="155" cy="2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07" name="Line 43"/>
            <p:cNvSpPr>
              <a:spLocks noChangeShapeType="1"/>
            </p:cNvSpPr>
            <p:nvPr/>
          </p:nvSpPr>
          <p:spPr bwMode="auto">
            <a:xfrm flipV="1">
              <a:off x="2928" y="3648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08" name="Text Box 44"/>
            <p:cNvSpPr txBox="1">
              <a:spLocks noChangeArrowheads="1"/>
            </p:cNvSpPr>
            <p:nvPr/>
          </p:nvSpPr>
          <p:spPr bwMode="auto">
            <a:xfrm>
              <a:off x="2336" y="3339"/>
              <a:ext cx="73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Times New Roman" pitchFamily="18" charset="0"/>
                </a:rPr>
                <a:t>Kruskal’s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3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Kruskal algorithm for MST </a:t>
            </a:r>
            <a:br>
              <a:rPr lang="en-US" altLang="en-US" sz="4000"/>
            </a:br>
            <a:r>
              <a:rPr lang="en-US" altLang="en-US" sz="4000"/>
              <a:t>is a Fixed priority algorithm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27225"/>
            <a:ext cx="8229600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400"/>
              <a:t>Input (G=(V,E), </a:t>
            </a:r>
            <a:r>
              <a:rPr lang="el-GR" altLang="en-US" sz="2400">
                <a:cs typeface="Times New Roman" pitchFamily="18" charset="0"/>
              </a:rPr>
              <a:t>ω</a:t>
            </a:r>
            <a:r>
              <a:rPr lang="en-US" altLang="en-US" sz="2400"/>
              <a:t>: E →</a:t>
            </a:r>
            <a:r>
              <a:rPr lang="en-US" altLang="en-US" sz="2400">
                <a:latin typeface="Batang" pitchFamily="18" charset="-127"/>
                <a:ea typeface="Batang" pitchFamily="18" charset="-127"/>
              </a:rPr>
              <a:t>R</a:t>
            </a:r>
            <a:r>
              <a:rPr lang="en-US" altLang="en-US" sz="2400"/>
              <a:t>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400"/>
              <a:t>Initialize empty solution T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400"/>
              <a:t>L = </a:t>
            </a:r>
            <a:r>
              <a:rPr lang="en-US" altLang="en-US" sz="2400" b="1" i="1"/>
              <a:t>Sorted list of edges</a:t>
            </a:r>
            <a:r>
              <a:rPr lang="en-US" altLang="en-US" sz="2400"/>
              <a:t> in non-decreasing order 	   according to their weight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400"/>
              <a:t>while (L is not empty)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400" i="1"/>
              <a:t>e</a:t>
            </a:r>
            <a:r>
              <a:rPr lang="en-US" altLang="en-US" sz="2400"/>
              <a:t> = next edge in L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400"/>
              <a:t>Add the edge to T, as long as T remains a forest and remove </a:t>
            </a:r>
            <a:r>
              <a:rPr lang="en-US" altLang="en-US" sz="2400" i="1"/>
              <a:t>e</a:t>
            </a:r>
            <a:r>
              <a:rPr lang="en-US" altLang="en-US" sz="2400"/>
              <a:t> from L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400"/>
              <a:t>Output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989138"/>
            <a:ext cx="7848600" cy="4419600"/>
          </a:xfrm>
        </p:spPr>
        <p:txBody>
          <a:bodyPr/>
          <a:lstStyle/>
          <a:p>
            <a:pPr marL="571500" indent="-571500">
              <a:buFontTx/>
              <a:buNone/>
            </a:pPr>
            <a:r>
              <a:rPr lang="en-US" altLang="en-US" sz="2400" b="1"/>
              <a:t>Prim’s algorithm</a:t>
            </a:r>
            <a:r>
              <a:rPr lang="en-US" altLang="en-US" sz="2400"/>
              <a:t> </a:t>
            </a:r>
          </a:p>
          <a:p>
            <a:pPr marL="571500" indent="-571500">
              <a:buFontTx/>
              <a:buNone/>
            </a:pPr>
            <a:r>
              <a:rPr lang="en-US" altLang="en-US" sz="2400"/>
              <a:t>Input G=(V,E), w: E →R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 altLang="en-US" sz="2400"/>
              <a:t>Initialize an empty tree T ← </a:t>
            </a:r>
            <a:r>
              <a:rPr lang="en-US" altLang="en-US" sz="2400">
                <a:sym typeface="Symbol" pitchFamily="18" charset="2"/>
              </a:rPr>
              <a:t>; S </a:t>
            </a:r>
            <a:r>
              <a:rPr lang="en-US" altLang="en-US" sz="2400"/>
              <a:t>← </a:t>
            </a:r>
            <a:r>
              <a:rPr lang="en-US" altLang="en-US" sz="2400">
                <a:sym typeface="Symbol" pitchFamily="18" charset="2"/>
              </a:rPr>
              <a:t></a:t>
            </a:r>
            <a:endParaRPr lang="en-US" altLang="en-US" sz="2400"/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 altLang="en-US" sz="2400"/>
              <a:t>Pick a vertex u; S=</a:t>
            </a:r>
            <a:r>
              <a:rPr lang="en-US" altLang="en-US" sz="2400">
                <a:sym typeface="Symbol" pitchFamily="18" charset="2"/>
              </a:rPr>
              <a:t>{u}; </a:t>
            </a:r>
            <a:endParaRPr lang="en-US" altLang="en-US" sz="2400"/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 altLang="en-US" sz="2400"/>
              <a:t>for (i=1 to |V|-1)</a:t>
            </a:r>
          </a:p>
          <a:p>
            <a:pPr marL="839788" lvl="1" indent="-495300"/>
            <a:r>
              <a:rPr lang="en-US" altLang="en-US" sz="2400"/>
              <a:t>(u,v) = min</a:t>
            </a:r>
            <a:r>
              <a:rPr lang="en-US" altLang="en-US" sz="2400" baseline="-25000"/>
              <a:t>(u,v)</a:t>
            </a:r>
            <a:r>
              <a:rPr lang="en-US" altLang="en-US" sz="2400" baseline="-25000">
                <a:sym typeface="Symbol" pitchFamily="18" charset="2"/>
              </a:rPr>
              <a:t>cut</a:t>
            </a:r>
            <a:r>
              <a:rPr lang="en-US" altLang="en-US" sz="2400" baseline="-25000"/>
              <a:t>(S, V-S)</a:t>
            </a:r>
            <a:r>
              <a:rPr lang="en-US" altLang="en-US" sz="2400"/>
              <a:t>w(u,v)</a:t>
            </a:r>
          </a:p>
          <a:p>
            <a:pPr marL="839788" lvl="1" indent="-495300"/>
            <a:r>
              <a:rPr lang="en-US" altLang="en-US" sz="2400"/>
              <a:t>S←S </a:t>
            </a:r>
            <a:r>
              <a:rPr lang="en-US" altLang="en-US" sz="2400">
                <a:sym typeface="Symbol" pitchFamily="18" charset="2"/>
              </a:rPr>
              <a:t> {v};  </a:t>
            </a:r>
            <a:r>
              <a:rPr lang="en-US" altLang="en-US" sz="2400"/>
              <a:t>T←T</a:t>
            </a:r>
            <a:r>
              <a:rPr lang="en-US" altLang="en-US" sz="2400">
                <a:sym typeface="Symbol" pitchFamily="18" charset="2"/>
              </a:rPr>
              <a:t></a:t>
            </a:r>
            <a:r>
              <a:rPr lang="en-US" altLang="en-US" sz="2400"/>
              <a:t>{(u,v)}</a:t>
            </a:r>
            <a:endParaRPr lang="en-US" altLang="en-US" sz="2400" baseline="-25000">
              <a:sym typeface="Symbol" pitchFamily="18" charset="2"/>
            </a:endParaRP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 altLang="en-US" sz="2400"/>
              <a:t>Output </a:t>
            </a:r>
            <a:r>
              <a:rPr lang="en-US" altLang="en-US" sz="2400" i="1"/>
              <a:t>T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sz="4000"/>
              <a:t>Prims algorithm for MST </a:t>
            </a:r>
            <a:br>
              <a:rPr lang="en-US" altLang="en-US" sz="4000"/>
            </a:br>
            <a:r>
              <a:rPr lang="en-US" altLang="en-US" sz="4000"/>
              <a:t>is an adaptive priority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noFill/>
          <a:ln/>
        </p:spPr>
        <p:txBody>
          <a:bodyPr/>
          <a:lstStyle/>
          <a:p>
            <a:r>
              <a:rPr lang="en-US" altLang="en-US" sz="4000"/>
              <a:t>Dijkstra’s Shortest Paths Alg </a:t>
            </a:r>
            <a:br>
              <a:rPr lang="en-US" altLang="en-US" sz="4000"/>
            </a:br>
            <a:r>
              <a:rPr lang="en-US" altLang="en-US" sz="4000"/>
              <a:t>is an adaptive priority algorithm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2349500"/>
            <a:ext cx="8640762" cy="4800600"/>
          </a:xfrm>
          <a:noFill/>
          <a:ln/>
        </p:spPr>
        <p:txBody>
          <a:bodyPr/>
          <a:lstStyle/>
          <a:p>
            <a:r>
              <a:rPr lang="en-US" altLang="en-US" sz="2400" u="sng"/>
              <a:t>Dijkstra algorithm</a:t>
            </a:r>
            <a:r>
              <a:rPr lang="en-US" altLang="en-US" sz="2400"/>
              <a:t> (G=(V,E), s </a:t>
            </a:r>
            <a:r>
              <a:rPr lang="en-US" altLang="en-US" sz="2400">
                <a:sym typeface="Symbol" pitchFamily="18" charset="2"/>
              </a:rPr>
              <a:t> V)</a:t>
            </a:r>
          </a:p>
          <a:p>
            <a:r>
              <a:rPr lang="en-US" altLang="en-US" sz="2400"/>
              <a:t>T←∅; S←{s};</a:t>
            </a:r>
          </a:p>
          <a:p>
            <a:r>
              <a:rPr lang="en-US" altLang="en-US" sz="2400"/>
              <a:t>Until (S≠V)</a:t>
            </a:r>
          </a:p>
          <a:p>
            <a:r>
              <a:rPr lang="en-US" altLang="en-US" sz="2400"/>
              <a:t>Find e=(u,x) | e = mine</a:t>
            </a:r>
            <a:r>
              <a:rPr lang="en-US" altLang="en-US" sz="2400">
                <a:sym typeface="Symbol" pitchFamily="18" charset="2"/>
              </a:rPr>
              <a:t>Cut(S, V-S){path(s, u)+</a:t>
            </a:r>
            <a:r>
              <a:rPr lang="el-GR" altLang="en-US" sz="2400">
                <a:sym typeface="Symbol" pitchFamily="18" charset="2"/>
              </a:rPr>
              <a:t>ω</a:t>
            </a:r>
            <a:r>
              <a:rPr lang="en-US" altLang="en-US" sz="2400">
                <a:sym typeface="Symbol" pitchFamily="18" charset="2"/>
              </a:rPr>
              <a:t>(e)}</a:t>
            </a:r>
          </a:p>
          <a:p>
            <a:r>
              <a:rPr lang="en-US" altLang="en-US" sz="2400">
                <a:sym typeface="Symbol" pitchFamily="18" charset="2"/>
              </a:rPr>
              <a:t>T</a:t>
            </a:r>
            <a:r>
              <a:rPr lang="en-US" altLang="en-US" sz="2400"/>
              <a:t>← T</a:t>
            </a:r>
            <a:r>
              <a:rPr lang="en-US" altLang="en-US" sz="2400">
                <a:sym typeface="Symbol" pitchFamily="18" charset="2"/>
              </a:rPr>
              <a:t>{e}; S </a:t>
            </a:r>
            <a:r>
              <a:rPr lang="en-US" altLang="en-US" sz="2400"/>
              <a:t>← S </a:t>
            </a:r>
            <a:r>
              <a:rPr lang="en-US" altLang="en-US" sz="2400">
                <a:sym typeface="Symbol" pitchFamily="18" charset="2"/>
              </a:rPr>
              <a:t>{x}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915400" cy="1143000"/>
          </a:xfrm>
        </p:spPr>
        <p:txBody>
          <a:bodyPr/>
          <a:lstStyle/>
          <a:p>
            <a:r>
              <a:rPr lang="en-US" altLang="en-US" sz="4000"/>
              <a:t>Some of our results</a:t>
            </a:r>
          </a:p>
        </p:txBody>
      </p:sp>
      <p:sp>
        <p:nvSpPr>
          <p:cNvPr id="115715" name="Freeform 3"/>
          <p:cNvSpPr>
            <a:spLocks/>
          </p:cNvSpPr>
          <p:nvPr/>
        </p:nvSpPr>
        <p:spPr bwMode="auto">
          <a:xfrm>
            <a:off x="533400" y="2133600"/>
            <a:ext cx="8305800" cy="3810000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16" name="Freeform 4"/>
          <p:cNvSpPr>
            <a:spLocks/>
          </p:cNvSpPr>
          <p:nvPr/>
        </p:nvSpPr>
        <p:spPr bwMode="auto">
          <a:xfrm>
            <a:off x="1743075" y="2936875"/>
            <a:ext cx="6029325" cy="3006725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3848100" y="5084763"/>
            <a:ext cx="1709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3399"/>
                </a:solidFill>
                <a:latin typeface="Times New Roman" pitchFamily="18" charset="0"/>
              </a:rPr>
              <a:t>PRIORITY</a:t>
            </a: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3352800" y="3443288"/>
            <a:ext cx="8556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itchFamily="18" charset="0"/>
              </a:rPr>
              <a:t>pBT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2590800" y="2833688"/>
            <a:ext cx="8366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008000"/>
                </a:solidFill>
                <a:latin typeface="Times New Roman" pitchFamily="18" charset="0"/>
              </a:rPr>
              <a:t>pBP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115720" name="Line 8"/>
          <p:cNvSpPr>
            <a:spLocks noChangeShapeType="1"/>
          </p:cNvSpPr>
          <p:nvPr/>
        </p:nvSpPr>
        <p:spPr bwMode="auto">
          <a:xfrm>
            <a:off x="304800" y="59436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1" name="Freeform 9"/>
          <p:cNvSpPr>
            <a:spLocks/>
          </p:cNvSpPr>
          <p:nvPr/>
        </p:nvSpPr>
        <p:spPr bwMode="auto">
          <a:xfrm>
            <a:off x="2700338" y="3860800"/>
            <a:ext cx="4419600" cy="2057400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722" name="Text Box 10"/>
          <p:cNvSpPr txBox="1">
            <a:spLocks noChangeArrowheads="1"/>
          </p:cNvSpPr>
          <p:nvPr/>
        </p:nvSpPr>
        <p:spPr bwMode="auto">
          <a:xfrm>
            <a:off x="3819525" y="4098925"/>
            <a:ext cx="1895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ADAPTIVE</a:t>
            </a:r>
          </a:p>
          <a:p>
            <a:pPr algn="ctr"/>
            <a:r>
              <a:rPr lang="en-US" altLang="en-US" sz="1600">
                <a:solidFill>
                  <a:schemeClr val="accent2"/>
                </a:solidFill>
                <a:latin typeface="Times New Roman" pitchFamily="18" charset="0"/>
              </a:rPr>
              <a:t>PRIORITY</a:t>
            </a:r>
          </a:p>
        </p:txBody>
      </p:sp>
      <p:sp>
        <p:nvSpPr>
          <p:cNvPr id="115723" name="Text Box 11"/>
          <p:cNvSpPr txBox="1">
            <a:spLocks noChangeArrowheads="1"/>
          </p:cNvSpPr>
          <p:nvPr/>
        </p:nvSpPr>
        <p:spPr bwMode="auto">
          <a:xfrm>
            <a:off x="3276600" y="5029200"/>
            <a:ext cx="108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FIXED</a:t>
            </a:r>
          </a:p>
        </p:txBody>
      </p:sp>
      <p:sp>
        <p:nvSpPr>
          <p:cNvPr id="115724" name="Freeform 12"/>
          <p:cNvSpPr>
            <a:spLocks/>
          </p:cNvSpPr>
          <p:nvPr/>
        </p:nvSpPr>
        <p:spPr bwMode="auto">
          <a:xfrm>
            <a:off x="2667000" y="4953000"/>
            <a:ext cx="2362200" cy="990600"/>
          </a:xfrm>
          <a:custGeom>
            <a:avLst/>
            <a:gdLst>
              <a:gd name="T0" fmla="*/ 0 w 1488"/>
              <a:gd name="T1" fmla="*/ 624 h 624"/>
              <a:gd name="T2" fmla="*/ 720 w 1488"/>
              <a:gd name="T3" fmla="*/ 0 h 624"/>
              <a:gd name="T4" fmla="*/ 1488 w 1488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624">
                <a:moveTo>
                  <a:pt x="0" y="624"/>
                </a:moveTo>
                <a:cubicBezTo>
                  <a:pt x="236" y="312"/>
                  <a:pt x="472" y="0"/>
                  <a:pt x="720" y="0"/>
                </a:cubicBezTo>
                <a:cubicBezTo>
                  <a:pt x="968" y="0"/>
                  <a:pt x="1360" y="520"/>
                  <a:pt x="1488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5725" name="Group 13"/>
          <p:cNvGrpSpPr>
            <a:grpSpLocks/>
          </p:cNvGrpSpPr>
          <p:nvPr/>
        </p:nvGrpSpPr>
        <p:grpSpPr bwMode="auto">
          <a:xfrm>
            <a:off x="5584825" y="1911350"/>
            <a:ext cx="3559175" cy="3030538"/>
            <a:chOff x="3518" y="1207"/>
            <a:chExt cx="2242" cy="1909"/>
          </a:xfrm>
        </p:grpSpPr>
        <p:grpSp>
          <p:nvGrpSpPr>
            <p:cNvPr id="115726" name="Group 14"/>
            <p:cNvGrpSpPr>
              <a:grpSpLocks/>
            </p:cNvGrpSpPr>
            <p:nvPr/>
          </p:nvGrpSpPr>
          <p:grpSpPr bwMode="auto">
            <a:xfrm>
              <a:off x="3518" y="2818"/>
              <a:ext cx="1056" cy="298"/>
              <a:chOff x="3456" y="2832"/>
              <a:chExt cx="1056" cy="298"/>
            </a:xfrm>
          </p:grpSpPr>
          <p:sp>
            <p:nvSpPr>
              <p:cNvPr id="115727" name="Oval 15"/>
              <p:cNvSpPr>
                <a:spLocks noChangeArrowheads="1"/>
              </p:cNvSpPr>
              <p:nvPr/>
            </p:nvSpPr>
            <p:spPr bwMode="auto">
              <a:xfrm>
                <a:off x="3696" y="283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728" name="Text Box 16"/>
              <p:cNvSpPr txBox="1">
                <a:spLocks noChangeArrowheads="1"/>
              </p:cNvSpPr>
              <p:nvPr/>
            </p:nvSpPr>
            <p:spPr bwMode="auto">
              <a:xfrm>
                <a:off x="3456" y="2880"/>
                <a:ext cx="105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2000">
                    <a:latin typeface="Times New Roman" pitchFamily="18" charset="0"/>
                  </a:rPr>
                  <a:t>Dijkstra’s</a:t>
                </a:r>
              </a:p>
            </p:txBody>
          </p:sp>
        </p:grpSp>
        <p:sp>
          <p:nvSpPr>
            <p:cNvPr id="115729" name="Text Box 17"/>
            <p:cNvSpPr txBox="1">
              <a:spLocks noChangeArrowheads="1"/>
            </p:cNvSpPr>
            <p:nvPr/>
          </p:nvSpPr>
          <p:spPr bwMode="auto">
            <a:xfrm>
              <a:off x="4128" y="1207"/>
              <a:ext cx="1632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</a:rPr>
                <a:t>Shortest Path in  no-negative graphs</a:t>
              </a:r>
            </a:p>
          </p:txBody>
        </p:sp>
        <p:sp>
          <p:nvSpPr>
            <p:cNvPr id="115730" name="Line 18"/>
            <p:cNvSpPr>
              <a:spLocks noChangeShapeType="1"/>
            </p:cNvSpPr>
            <p:nvPr/>
          </p:nvSpPr>
          <p:spPr bwMode="auto">
            <a:xfrm flipH="1">
              <a:off x="3835" y="1706"/>
              <a:ext cx="105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5731" name="Text Box 19"/>
          <p:cNvSpPr txBox="1">
            <a:spLocks noChangeArrowheads="1"/>
          </p:cNvSpPr>
          <p:nvPr/>
        </p:nvSpPr>
        <p:spPr bwMode="auto">
          <a:xfrm>
            <a:off x="2987675" y="5589588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Online</a:t>
            </a:r>
          </a:p>
        </p:txBody>
      </p:sp>
      <p:sp>
        <p:nvSpPr>
          <p:cNvPr id="115732" name="Freeform 20"/>
          <p:cNvSpPr>
            <a:spLocks/>
          </p:cNvSpPr>
          <p:nvPr/>
        </p:nvSpPr>
        <p:spPr bwMode="auto">
          <a:xfrm>
            <a:off x="2700338" y="5445125"/>
            <a:ext cx="1727200" cy="504825"/>
          </a:xfrm>
          <a:custGeom>
            <a:avLst/>
            <a:gdLst>
              <a:gd name="T0" fmla="*/ 0 w 1488"/>
              <a:gd name="T1" fmla="*/ 624 h 624"/>
              <a:gd name="T2" fmla="*/ 720 w 1488"/>
              <a:gd name="T3" fmla="*/ 0 h 624"/>
              <a:gd name="T4" fmla="*/ 1488 w 1488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624">
                <a:moveTo>
                  <a:pt x="0" y="624"/>
                </a:moveTo>
                <a:cubicBezTo>
                  <a:pt x="236" y="312"/>
                  <a:pt x="472" y="0"/>
                  <a:pt x="720" y="0"/>
                </a:cubicBezTo>
                <a:cubicBezTo>
                  <a:pt x="968" y="0"/>
                  <a:pt x="1360" y="520"/>
                  <a:pt x="1488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5733" name="Group 21"/>
          <p:cNvGrpSpPr>
            <a:grpSpLocks/>
          </p:cNvGrpSpPr>
          <p:nvPr/>
        </p:nvGrpSpPr>
        <p:grpSpPr bwMode="auto">
          <a:xfrm>
            <a:off x="3203575" y="5295900"/>
            <a:ext cx="3271838" cy="1414463"/>
            <a:chOff x="2019" y="3339"/>
            <a:chExt cx="2061" cy="891"/>
          </a:xfrm>
        </p:grpSpPr>
        <p:sp>
          <p:nvSpPr>
            <p:cNvPr id="115734" name="Oval 22"/>
            <p:cNvSpPr>
              <a:spLocks noChangeArrowheads="1"/>
            </p:cNvSpPr>
            <p:nvPr/>
          </p:nvSpPr>
          <p:spPr bwMode="auto">
            <a:xfrm>
              <a:off x="2699" y="356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35" name="Oval 23"/>
            <p:cNvSpPr>
              <a:spLocks noChangeArrowheads="1"/>
            </p:cNvSpPr>
            <p:nvPr/>
          </p:nvSpPr>
          <p:spPr bwMode="auto">
            <a:xfrm>
              <a:off x="3408" y="355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36" name="Text Box 24"/>
            <p:cNvSpPr txBox="1">
              <a:spLocks noChangeArrowheads="1"/>
            </p:cNvSpPr>
            <p:nvPr/>
          </p:nvSpPr>
          <p:spPr bwMode="auto">
            <a:xfrm>
              <a:off x="3203" y="3350"/>
              <a:ext cx="54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000">
                  <a:latin typeface="Times New Roman" pitchFamily="18" charset="0"/>
                </a:rPr>
                <a:t>Prim’s</a:t>
              </a:r>
            </a:p>
          </p:txBody>
        </p:sp>
        <p:sp>
          <p:nvSpPr>
            <p:cNvPr id="115737" name="Text Box 25"/>
            <p:cNvSpPr txBox="1">
              <a:spLocks noChangeArrowheads="1"/>
            </p:cNvSpPr>
            <p:nvPr/>
          </p:nvSpPr>
          <p:spPr bwMode="auto">
            <a:xfrm>
              <a:off x="2336" y="3339"/>
              <a:ext cx="73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Times New Roman" pitchFamily="18" charset="0"/>
                </a:rPr>
                <a:t>Kruskal’s</a:t>
              </a:r>
            </a:p>
          </p:txBody>
        </p:sp>
        <p:sp>
          <p:nvSpPr>
            <p:cNvPr id="115738" name="Text Box 26"/>
            <p:cNvSpPr txBox="1">
              <a:spLocks noChangeArrowheads="1"/>
            </p:cNvSpPr>
            <p:nvPr/>
          </p:nvSpPr>
          <p:spPr bwMode="auto">
            <a:xfrm>
              <a:off x="2019" y="3936"/>
              <a:ext cx="206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Times New Roman" pitchFamily="18" charset="0"/>
                </a:rPr>
                <a:t>Minimum Spanning Tree</a:t>
              </a:r>
            </a:p>
          </p:txBody>
        </p:sp>
        <p:sp>
          <p:nvSpPr>
            <p:cNvPr id="115739" name="Line 27"/>
            <p:cNvSpPr>
              <a:spLocks noChangeShapeType="1"/>
            </p:cNvSpPr>
            <p:nvPr/>
          </p:nvSpPr>
          <p:spPr bwMode="auto">
            <a:xfrm flipH="1" flipV="1">
              <a:off x="2789" y="3657"/>
              <a:ext cx="155" cy="2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40" name="Line 28"/>
            <p:cNvSpPr>
              <a:spLocks noChangeShapeType="1"/>
            </p:cNvSpPr>
            <p:nvPr/>
          </p:nvSpPr>
          <p:spPr bwMode="auto">
            <a:xfrm flipV="1">
              <a:off x="2928" y="3648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41" name="Text Box 29"/>
            <p:cNvSpPr txBox="1">
              <a:spLocks noChangeArrowheads="1"/>
            </p:cNvSpPr>
            <p:nvPr/>
          </p:nvSpPr>
          <p:spPr bwMode="auto">
            <a:xfrm>
              <a:off x="2336" y="3339"/>
              <a:ext cx="73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Times New Roman" pitchFamily="18" charset="0"/>
                </a:rPr>
                <a:t>Kruskal’s</a:t>
              </a:r>
            </a:p>
          </p:txBody>
        </p:sp>
      </p:grpSp>
      <p:sp>
        <p:nvSpPr>
          <p:cNvPr id="115742" name="Freeform 30"/>
          <p:cNvSpPr>
            <a:spLocks/>
          </p:cNvSpPr>
          <p:nvPr/>
        </p:nvSpPr>
        <p:spPr bwMode="auto">
          <a:xfrm>
            <a:off x="4572000" y="2708275"/>
            <a:ext cx="3281363" cy="3019425"/>
          </a:xfrm>
          <a:custGeom>
            <a:avLst/>
            <a:gdLst>
              <a:gd name="T0" fmla="*/ 1980 w 2067"/>
              <a:gd name="T1" fmla="*/ 0 h 1902"/>
              <a:gd name="T2" fmla="*/ 2044 w 2067"/>
              <a:gd name="T3" fmla="*/ 158 h 1902"/>
              <a:gd name="T4" fmla="*/ 1949 w 2067"/>
              <a:gd name="T5" fmla="*/ 631 h 1902"/>
              <a:gd name="T6" fmla="*/ 1925 w 2067"/>
              <a:gd name="T7" fmla="*/ 821 h 1902"/>
              <a:gd name="T8" fmla="*/ 1909 w 2067"/>
              <a:gd name="T9" fmla="*/ 852 h 1902"/>
              <a:gd name="T10" fmla="*/ 1815 w 2067"/>
              <a:gd name="T11" fmla="*/ 1018 h 1902"/>
              <a:gd name="T12" fmla="*/ 1760 w 2067"/>
              <a:gd name="T13" fmla="*/ 1144 h 1902"/>
              <a:gd name="T14" fmla="*/ 1728 w 2067"/>
              <a:gd name="T15" fmla="*/ 1199 h 1902"/>
              <a:gd name="T16" fmla="*/ 1657 w 2067"/>
              <a:gd name="T17" fmla="*/ 1239 h 1902"/>
              <a:gd name="T18" fmla="*/ 1625 w 2067"/>
              <a:gd name="T19" fmla="*/ 1278 h 1902"/>
              <a:gd name="T20" fmla="*/ 1554 w 2067"/>
              <a:gd name="T21" fmla="*/ 1341 h 1902"/>
              <a:gd name="T22" fmla="*/ 1404 w 2067"/>
              <a:gd name="T23" fmla="*/ 1484 h 1902"/>
              <a:gd name="T24" fmla="*/ 1255 w 2067"/>
              <a:gd name="T25" fmla="*/ 1491 h 1902"/>
              <a:gd name="T26" fmla="*/ 986 w 2067"/>
              <a:gd name="T27" fmla="*/ 1515 h 1902"/>
              <a:gd name="T28" fmla="*/ 505 w 2067"/>
              <a:gd name="T29" fmla="*/ 1570 h 1902"/>
              <a:gd name="T30" fmla="*/ 466 w 2067"/>
              <a:gd name="T31" fmla="*/ 1586 h 1902"/>
              <a:gd name="T32" fmla="*/ 418 w 2067"/>
              <a:gd name="T33" fmla="*/ 1602 h 1902"/>
              <a:gd name="T34" fmla="*/ 276 w 2067"/>
              <a:gd name="T35" fmla="*/ 1673 h 1902"/>
              <a:gd name="T36" fmla="*/ 205 w 2067"/>
              <a:gd name="T37" fmla="*/ 1697 h 1902"/>
              <a:gd name="T38" fmla="*/ 110 w 2067"/>
              <a:gd name="T39" fmla="*/ 1775 h 1902"/>
              <a:gd name="T40" fmla="*/ 0 w 2067"/>
              <a:gd name="T41" fmla="*/ 1902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067" h="1902">
                <a:moveTo>
                  <a:pt x="1980" y="0"/>
                </a:moveTo>
                <a:cubicBezTo>
                  <a:pt x="2030" y="69"/>
                  <a:pt x="2023" y="75"/>
                  <a:pt x="2044" y="158"/>
                </a:cubicBezTo>
                <a:cubicBezTo>
                  <a:pt x="2037" y="400"/>
                  <a:pt x="2067" y="461"/>
                  <a:pt x="1949" y="631"/>
                </a:cubicBezTo>
                <a:cubicBezTo>
                  <a:pt x="1928" y="693"/>
                  <a:pt x="1937" y="757"/>
                  <a:pt x="1925" y="821"/>
                </a:cubicBezTo>
                <a:cubicBezTo>
                  <a:pt x="1923" y="832"/>
                  <a:pt x="1913" y="841"/>
                  <a:pt x="1909" y="852"/>
                </a:cubicBezTo>
                <a:cubicBezTo>
                  <a:pt x="1882" y="916"/>
                  <a:pt x="1853" y="961"/>
                  <a:pt x="1815" y="1018"/>
                </a:cubicBezTo>
                <a:cubicBezTo>
                  <a:pt x="1803" y="1066"/>
                  <a:pt x="1784" y="1101"/>
                  <a:pt x="1760" y="1144"/>
                </a:cubicBezTo>
                <a:cubicBezTo>
                  <a:pt x="1754" y="1154"/>
                  <a:pt x="1739" y="1190"/>
                  <a:pt x="1728" y="1199"/>
                </a:cubicBezTo>
                <a:cubicBezTo>
                  <a:pt x="1631" y="1278"/>
                  <a:pt x="1772" y="1137"/>
                  <a:pt x="1657" y="1239"/>
                </a:cubicBezTo>
                <a:cubicBezTo>
                  <a:pt x="1644" y="1250"/>
                  <a:pt x="1637" y="1266"/>
                  <a:pt x="1625" y="1278"/>
                </a:cubicBezTo>
                <a:cubicBezTo>
                  <a:pt x="1595" y="1308"/>
                  <a:pt x="1580" y="1308"/>
                  <a:pt x="1554" y="1341"/>
                </a:cubicBezTo>
                <a:cubicBezTo>
                  <a:pt x="1497" y="1413"/>
                  <a:pt x="1498" y="1453"/>
                  <a:pt x="1404" y="1484"/>
                </a:cubicBezTo>
                <a:cubicBezTo>
                  <a:pt x="1357" y="1500"/>
                  <a:pt x="1305" y="1489"/>
                  <a:pt x="1255" y="1491"/>
                </a:cubicBezTo>
                <a:cubicBezTo>
                  <a:pt x="1153" y="1503"/>
                  <a:pt x="1104" y="1510"/>
                  <a:pt x="986" y="1515"/>
                </a:cubicBezTo>
                <a:cubicBezTo>
                  <a:pt x="796" y="1580"/>
                  <a:pt x="843" y="1557"/>
                  <a:pt x="505" y="1570"/>
                </a:cubicBezTo>
                <a:cubicBezTo>
                  <a:pt x="492" y="1575"/>
                  <a:pt x="479" y="1581"/>
                  <a:pt x="466" y="1586"/>
                </a:cubicBezTo>
                <a:cubicBezTo>
                  <a:pt x="450" y="1592"/>
                  <a:pt x="418" y="1602"/>
                  <a:pt x="418" y="1602"/>
                </a:cubicBezTo>
                <a:cubicBezTo>
                  <a:pt x="373" y="1637"/>
                  <a:pt x="326" y="1650"/>
                  <a:pt x="276" y="1673"/>
                </a:cubicBezTo>
                <a:cubicBezTo>
                  <a:pt x="253" y="1683"/>
                  <a:pt x="226" y="1684"/>
                  <a:pt x="205" y="1697"/>
                </a:cubicBezTo>
                <a:cubicBezTo>
                  <a:pt x="169" y="1719"/>
                  <a:pt x="146" y="1753"/>
                  <a:pt x="110" y="1775"/>
                </a:cubicBezTo>
                <a:cubicBezTo>
                  <a:pt x="79" y="1825"/>
                  <a:pt x="27" y="1848"/>
                  <a:pt x="0" y="1902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u="sng"/>
              <a:t>ShortPath Problem</a:t>
            </a:r>
            <a:r>
              <a:rPr lang="en-US" altLang="en-US" sz="2400"/>
              <a:t>:  Given a graph G=(V,E),  </a:t>
            </a:r>
          </a:p>
          <a:p>
            <a:pPr>
              <a:buFontTx/>
              <a:buNone/>
            </a:pPr>
            <a:r>
              <a:rPr lang="el-GR" altLang="en-US" sz="2400">
                <a:cs typeface="Times New Roman" pitchFamily="18" charset="0"/>
              </a:rPr>
              <a:t>ω</a:t>
            </a:r>
            <a:r>
              <a:rPr lang="en-US" altLang="en-US" sz="2400"/>
              <a:t>: E →R</a:t>
            </a:r>
            <a:r>
              <a:rPr lang="en-US" altLang="en-US" sz="2400" baseline="30000"/>
              <a:t>+</a:t>
            </a:r>
            <a:r>
              <a:rPr lang="en-US" altLang="en-US" sz="2400"/>
              <a:t>; s, t </a:t>
            </a:r>
            <a:r>
              <a:rPr lang="en-US" altLang="en-US" sz="2400">
                <a:sym typeface="Symbol" pitchFamily="18" charset="2"/>
              </a:rPr>
              <a:t>V.  F</a:t>
            </a:r>
            <a:r>
              <a:rPr lang="en-US" altLang="en-US" sz="2400"/>
              <a:t>ind a directed tree of edges,</a:t>
            </a:r>
          </a:p>
          <a:p>
            <a:pPr>
              <a:buFontTx/>
              <a:buNone/>
            </a:pPr>
            <a:r>
              <a:rPr lang="en-US" altLang="en-US" sz="2400"/>
              <a:t>rooted at </a:t>
            </a:r>
            <a:r>
              <a:rPr lang="en-US" altLang="en-US" sz="2400" b="1" i="1"/>
              <a:t>s, </a:t>
            </a:r>
            <a:r>
              <a:rPr lang="en-US" altLang="en-US" sz="2400"/>
              <a:t>such that the combined weight of the</a:t>
            </a:r>
          </a:p>
          <a:p>
            <a:pPr>
              <a:buFontTx/>
              <a:buNone/>
            </a:pPr>
            <a:r>
              <a:rPr lang="en-US" altLang="en-US" sz="2400"/>
              <a:t>path from </a:t>
            </a:r>
            <a:r>
              <a:rPr lang="en-US" altLang="en-US" sz="2400" b="1"/>
              <a:t>s</a:t>
            </a:r>
            <a:r>
              <a:rPr lang="en-US" altLang="en-US" sz="2400"/>
              <a:t> to </a:t>
            </a:r>
            <a:r>
              <a:rPr lang="en-US" altLang="en-US" sz="2400" b="1"/>
              <a:t>t</a:t>
            </a:r>
            <a:r>
              <a:rPr lang="en-US" altLang="en-US" sz="2400"/>
              <a:t> is minimal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220663" y="5311775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69925" indent="-3254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22350" indent="-3508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39850" indent="-3159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681163" indent="-33972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/>
              <a:t>Theorem</a:t>
            </a:r>
            <a:r>
              <a:rPr lang="en-US" altLang="en-US" sz="2400"/>
              <a:t>: </a:t>
            </a:r>
            <a:r>
              <a:rPr lang="en-US" altLang="en-US" sz="2400" i="1"/>
              <a:t>No Fixed priority algorithm can achieve any constant approximation ratio for the ShortPath problem</a:t>
            </a:r>
          </a:p>
          <a:p>
            <a:endParaRPr lang="en-US" altLang="en-US" sz="2400"/>
          </a:p>
        </p:txBody>
      </p:sp>
      <p:sp>
        <p:nvSpPr>
          <p:cNvPr id="31755" name="Rectangle 11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915400" cy="1143000"/>
          </a:xfrm>
          <a:noFill/>
          <a:ln/>
        </p:spPr>
        <p:txBody>
          <a:bodyPr/>
          <a:lstStyle/>
          <a:p>
            <a:r>
              <a:rPr lang="en-US" altLang="en-US"/>
              <a:t>Some of our results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250825" y="3717925"/>
            <a:ext cx="7272338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/>
              <a:t>Data items are edges of the graph</a:t>
            </a:r>
          </a:p>
          <a:p>
            <a:r>
              <a:rPr lang="en-US" altLang="en-US" sz="2400"/>
              <a:t>Decision options = {accept, reject}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/>
              <a:t>Fixed priority game</a:t>
            </a:r>
          </a:p>
        </p:txBody>
      </p:sp>
      <p:grpSp>
        <p:nvGrpSpPr>
          <p:cNvPr id="35843" name="Group 3"/>
          <p:cNvGrpSpPr>
            <a:grpSpLocks/>
          </p:cNvGrpSpPr>
          <p:nvPr/>
        </p:nvGrpSpPr>
        <p:grpSpPr bwMode="auto">
          <a:xfrm>
            <a:off x="1066800" y="1600200"/>
            <a:ext cx="5791200" cy="1447800"/>
            <a:chOff x="672" y="1008"/>
            <a:chExt cx="3648" cy="912"/>
          </a:xfrm>
        </p:grpSpPr>
        <p:grpSp>
          <p:nvGrpSpPr>
            <p:cNvPr id="35844" name="Group 4"/>
            <p:cNvGrpSpPr>
              <a:grpSpLocks/>
            </p:cNvGrpSpPr>
            <p:nvPr/>
          </p:nvGrpSpPr>
          <p:grpSpPr bwMode="auto">
            <a:xfrm>
              <a:off x="672" y="1008"/>
              <a:ext cx="617" cy="912"/>
              <a:chOff x="672" y="1008"/>
              <a:chExt cx="617" cy="912"/>
            </a:xfrm>
          </p:grpSpPr>
          <p:sp>
            <p:nvSpPr>
              <p:cNvPr id="35845" name="AutoShape 5"/>
              <p:cNvSpPr>
                <a:spLocks noChangeArrowheads="1"/>
              </p:cNvSpPr>
              <p:nvPr/>
            </p:nvSpPr>
            <p:spPr bwMode="auto">
              <a:xfrm>
                <a:off x="672" y="1344"/>
                <a:ext cx="576" cy="576"/>
              </a:xfrm>
              <a:prstGeom prst="smileyFace">
                <a:avLst>
                  <a:gd name="adj" fmla="val -4653"/>
                </a:avLst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6" name="Text Box 6"/>
              <p:cNvSpPr txBox="1">
                <a:spLocks noChangeArrowheads="1"/>
              </p:cNvSpPr>
              <p:nvPr/>
            </p:nvSpPr>
            <p:spPr bwMode="auto">
              <a:xfrm>
                <a:off x="672" y="1008"/>
                <a:ext cx="61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>
                    <a:latin typeface="Times New Roman" pitchFamily="18" charset="0"/>
                  </a:rPr>
                  <a:t>Solver</a:t>
                </a:r>
              </a:p>
            </p:txBody>
          </p:sp>
        </p:grpSp>
        <p:grpSp>
          <p:nvGrpSpPr>
            <p:cNvPr id="35847" name="Group 7"/>
            <p:cNvGrpSpPr>
              <a:grpSpLocks/>
            </p:cNvGrpSpPr>
            <p:nvPr/>
          </p:nvGrpSpPr>
          <p:grpSpPr bwMode="auto">
            <a:xfrm>
              <a:off x="3404" y="1008"/>
              <a:ext cx="916" cy="912"/>
              <a:chOff x="2928" y="1008"/>
              <a:chExt cx="916" cy="912"/>
            </a:xfrm>
          </p:grpSpPr>
          <p:sp>
            <p:nvSpPr>
              <p:cNvPr id="35848" name="AutoShape 8"/>
              <p:cNvSpPr>
                <a:spLocks noChangeArrowheads="1"/>
              </p:cNvSpPr>
              <p:nvPr/>
            </p:nvSpPr>
            <p:spPr bwMode="auto">
              <a:xfrm>
                <a:off x="3072" y="1344"/>
                <a:ext cx="576" cy="576"/>
              </a:xfrm>
              <a:prstGeom prst="smileyFace">
                <a:avLst>
                  <a:gd name="adj" fmla="val 4653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9" name="Text Box 9"/>
              <p:cNvSpPr txBox="1">
                <a:spLocks noChangeArrowheads="1"/>
              </p:cNvSpPr>
              <p:nvPr/>
            </p:nvSpPr>
            <p:spPr bwMode="auto">
              <a:xfrm>
                <a:off x="2928" y="1008"/>
                <a:ext cx="91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>
                    <a:latin typeface="Times New Roman" pitchFamily="18" charset="0"/>
                  </a:rPr>
                  <a:t>Adversary</a:t>
                </a:r>
              </a:p>
            </p:txBody>
          </p:sp>
        </p:grpSp>
      </p:grpSp>
      <p:grpSp>
        <p:nvGrpSpPr>
          <p:cNvPr id="35850" name="Group 10"/>
          <p:cNvGrpSpPr>
            <a:grpSpLocks/>
          </p:cNvGrpSpPr>
          <p:nvPr/>
        </p:nvGrpSpPr>
        <p:grpSpPr bwMode="auto">
          <a:xfrm>
            <a:off x="2819400" y="1524000"/>
            <a:ext cx="2057400" cy="1760538"/>
            <a:chOff x="1776" y="1632"/>
            <a:chExt cx="1296" cy="1109"/>
          </a:xfrm>
        </p:grpSpPr>
        <p:sp>
          <p:nvSpPr>
            <p:cNvPr id="35851" name="Cloud"/>
            <p:cNvSpPr>
              <a:spLocks noChangeAspect="1" noEditPoints="1" noChangeArrowheads="1"/>
            </p:cNvSpPr>
            <p:nvPr/>
          </p:nvSpPr>
          <p:spPr bwMode="auto">
            <a:xfrm>
              <a:off x="1776" y="1872"/>
              <a:ext cx="1296" cy="869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35852" name="Text Box 12"/>
            <p:cNvSpPr txBox="1">
              <a:spLocks noChangeArrowheads="1"/>
            </p:cNvSpPr>
            <p:nvPr/>
          </p:nvSpPr>
          <p:spPr bwMode="auto">
            <a:xfrm>
              <a:off x="2544" y="1920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altLang="en-US" sz="2400">
                  <a:latin typeface="Times New Roman" pitchFamily="18" charset="0"/>
                  <a:cs typeface="Times New Roman" pitchFamily="18" charset="0"/>
                </a:rPr>
                <a:t>γ</a:t>
              </a:r>
              <a:r>
                <a:rPr lang="en-US" altLang="en-US" sz="2400" baseline="-2500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el-GR" altLang="en-US" sz="2400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853" name="Text Box 13"/>
            <p:cNvSpPr txBox="1">
              <a:spLocks noChangeArrowheads="1"/>
            </p:cNvSpPr>
            <p:nvPr/>
          </p:nvSpPr>
          <p:spPr bwMode="auto">
            <a:xfrm>
              <a:off x="2499" y="2160"/>
              <a:ext cx="2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altLang="en-US" sz="2400">
                  <a:latin typeface="Times New Roman" pitchFamily="18" charset="0"/>
                  <a:cs typeface="Times New Roman" pitchFamily="18" charset="0"/>
                </a:rPr>
                <a:t>γ</a:t>
              </a:r>
              <a:r>
                <a:rPr lang="en-US" altLang="en-US" sz="2400" baseline="-2500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l-GR" altLang="en-US" sz="2400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854" name="Text Box 14"/>
            <p:cNvSpPr txBox="1">
              <a:spLocks noChangeArrowheads="1"/>
            </p:cNvSpPr>
            <p:nvPr/>
          </p:nvSpPr>
          <p:spPr bwMode="auto">
            <a:xfrm>
              <a:off x="2228" y="2054"/>
              <a:ext cx="4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l-GR" altLang="en-US" sz="2400">
                  <a:latin typeface="Times New Roman" pitchFamily="18" charset="0"/>
                  <a:cs typeface="Times New Roman" pitchFamily="18" charset="0"/>
                </a:rPr>
                <a:t>γ</a:t>
              </a:r>
              <a:r>
                <a:rPr lang="en-US" altLang="en-US" sz="2400" baseline="-2500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l-GR" altLang="en-US" sz="2400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855" name="Text Box 15"/>
            <p:cNvSpPr txBox="1">
              <a:spLocks noChangeArrowheads="1"/>
            </p:cNvSpPr>
            <p:nvPr/>
          </p:nvSpPr>
          <p:spPr bwMode="auto">
            <a:xfrm>
              <a:off x="2016" y="2304"/>
              <a:ext cx="2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altLang="en-US" sz="2400">
                  <a:latin typeface="Times New Roman" pitchFamily="18" charset="0"/>
                  <a:cs typeface="Times New Roman" pitchFamily="18" charset="0"/>
                </a:rPr>
                <a:t>γ</a:t>
              </a:r>
              <a:r>
                <a:rPr lang="en-US" altLang="en-US" sz="2400" baseline="-25000">
                  <a:latin typeface="Times New Roman" pitchFamily="18" charset="0"/>
                  <a:cs typeface="Times New Roman" pitchFamily="18" charset="0"/>
                </a:rPr>
                <a:t>j</a:t>
              </a:r>
              <a:endParaRPr lang="el-GR" altLang="en-US" sz="2400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856" name="Text Box 16"/>
            <p:cNvSpPr txBox="1">
              <a:spLocks noChangeArrowheads="1"/>
            </p:cNvSpPr>
            <p:nvPr/>
          </p:nvSpPr>
          <p:spPr bwMode="auto">
            <a:xfrm>
              <a:off x="2304" y="2304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altLang="en-US" sz="2400">
                  <a:latin typeface="Times New Roman" pitchFamily="18" charset="0"/>
                  <a:cs typeface="Times New Roman" pitchFamily="18" charset="0"/>
                </a:rPr>
                <a:t>γ</a:t>
              </a:r>
              <a:r>
                <a:rPr lang="en-US" altLang="en-US" sz="2400" baseline="-25000">
                  <a:latin typeface="Times New Roman" pitchFamily="18" charset="0"/>
                  <a:cs typeface="Times New Roman" pitchFamily="18" charset="0"/>
                </a:rPr>
                <a:t>k</a:t>
              </a:r>
              <a:endParaRPr lang="el-GR" altLang="en-US" sz="2400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857" name="Text Box 17"/>
            <p:cNvSpPr txBox="1">
              <a:spLocks noChangeArrowheads="1"/>
            </p:cNvSpPr>
            <p:nvPr/>
          </p:nvSpPr>
          <p:spPr bwMode="auto">
            <a:xfrm>
              <a:off x="2759" y="2016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altLang="en-US" sz="2400">
                  <a:latin typeface="Times New Roman" pitchFamily="18" charset="0"/>
                  <a:cs typeface="Times New Roman" pitchFamily="18" charset="0"/>
                </a:rPr>
                <a:t>γ</a:t>
              </a:r>
              <a:r>
                <a:rPr lang="en-US" altLang="en-US" sz="2400" baseline="-2500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l-GR" altLang="en-US" sz="2400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858" name="Text Box 18"/>
            <p:cNvSpPr txBox="1">
              <a:spLocks noChangeArrowheads="1"/>
            </p:cNvSpPr>
            <p:nvPr/>
          </p:nvSpPr>
          <p:spPr bwMode="auto">
            <a:xfrm>
              <a:off x="1920" y="1951"/>
              <a:ext cx="23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altLang="en-US" sz="2000">
                  <a:latin typeface="Times New Roman" pitchFamily="18" charset="0"/>
                  <a:cs typeface="Times New Roman" pitchFamily="18" charset="0"/>
                </a:rPr>
                <a:t>γ</a:t>
              </a:r>
              <a:r>
                <a:rPr lang="en-US" altLang="en-US" sz="2000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l-GR" altLang="en-US" sz="2000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859" name="Text Box 19"/>
            <p:cNvSpPr txBox="1">
              <a:spLocks noChangeArrowheads="1"/>
            </p:cNvSpPr>
            <p:nvPr/>
          </p:nvSpPr>
          <p:spPr bwMode="auto">
            <a:xfrm>
              <a:off x="2208" y="1632"/>
              <a:ext cx="2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altLang="en-US" sz="2400">
                  <a:latin typeface="Times New Roman" pitchFamily="18" charset="0"/>
                  <a:cs typeface="Times New Roman" pitchFamily="18" charset="0"/>
                </a:rPr>
                <a:t>Γ</a:t>
              </a:r>
              <a:r>
                <a:rPr lang="en-US" altLang="en-US" sz="2400" baseline="-2500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l-GR" altLang="en-US" sz="2400" baseline="-25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215900" y="4648200"/>
            <a:ext cx="2374900" cy="457200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S_sol = {(</a:t>
            </a:r>
            <a:r>
              <a:rPr lang="el-GR" altLang="en-US" sz="240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altLang="en-US" sz="2400" baseline="-25000">
                <a:latin typeface="Times New Roman" pitchFamily="18" charset="0"/>
                <a:cs typeface="Times New Roman" pitchFamily="18" charset="0"/>
              </a:rPr>
              <a:t>i2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altLang="en-US" sz="24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altLang="en-US" sz="2400" baseline="-25000">
                <a:latin typeface="Times New Roman" pitchFamily="18" charset="0"/>
                <a:cs typeface="Times New Roman" pitchFamily="18" charset="0"/>
              </a:rPr>
              <a:t>i2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)}</a:t>
            </a:r>
            <a:endParaRPr lang="el-GR" altLang="en-US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2311400" y="4114800"/>
            <a:ext cx="508000" cy="457200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4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altLang="en-US" sz="2400" baseline="-25000">
                <a:latin typeface="Times New Roman" pitchFamily="18" charset="0"/>
                <a:cs typeface="Times New Roman" pitchFamily="18" charset="0"/>
              </a:rPr>
              <a:t>i2</a:t>
            </a:r>
            <a:endParaRPr lang="el-GR" altLang="en-US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228600" y="4648200"/>
            <a:ext cx="3441700" cy="457200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S_sol = {(</a:t>
            </a:r>
            <a:r>
              <a:rPr lang="el-GR" altLang="en-US" sz="240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altLang="en-US" sz="2400" baseline="-25000">
                <a:latin typeface="Times New Roman" pitchFamily="18" charset="0"/>
                <a:cs typeface="Times New Roman" pitchFamily="18" charset="0"/>
              </a:rPr>
              <a:t>i2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altLang="en-US" sz="24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altLang="en-US" sz="2400" baseline="-25000">
                <a:latin typeface="Times New Roman" pitchFamily="18" charset="0"/>
                <a:cs typeface="Times New Roman" pitchFamily="18" charset="0"/>
              </a:rPr>
              <a:t>i2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altLang="en-US" sz="2400">
                <a:latin typeface="Times New Roman" pitchFamily="18" charset="0"/>
              </a:rPr>
              <a:t>(</a:t>
            </a:r>
            <a:r>
              <a:rPr lang="el-GR" altLang="en-US" sz="2400">
                <a:latin typeface="Times New Roman" pitchFamily="18" charset="0"/>
              </a:rPr>
              <a:t>γ</a:t>
            </a:r>
            <a:r>
              <a:rPr lang="en-US" altLang="en-US" sz="2400" baseline="-25000">
                <a:latin typeface="Times New Roman" pitchFamily="18" charset="0"/>
              </a:rPr>
              <a:t>i4</a:t>
            </a:r>
            <a:r>
              <a:rPr lang="en-US" altLang="en-US" sz="2400">
                <a:latin typeface="Times New Roman" pitchFamily="18" charset="0"/>
              </a:rPr>
              <a:t>,</a:t>
            </a:r>
            <a:r>
              <a:rPr lang="el-GR" altLang="en-US" sz="2400">
                <a:latin typeface="Times New Roman" pitchFamily="18" charset="0"/>
              </a:rPr>
              <a:t>σ</a:t>
            </a:r>
            <a:r>
              <a:rPr lang="en-US" altLang="en-US" sz="2400" baseline="-25000">
                <a:latin typeface="Times New Roman" pitchFamily="18" charset="0"/>
              </a:rPr>
              <a:t>i4</a:t>
            </a:r>
            <a:r>
              <a:rPr lang="en-US" altLang="en-US" sz="2400">
                <a:latin typeface="Times New Roman" pitchFamily="18" charset="0"/>
              </a:rPr>
              <a:t>)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}</a:t>
            </a:r>
            <a:endParaRPr lang="el-GR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2320925" y="3581400"/>
            <a:ext cx="477838" cy="457200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400">
                <a:latin typeface="Times New Roman" pitchFamily="18" charset="0"/>
              </a:rPr>
              <a:t>γ</a:t>
            </a:r>
            <a:r>
              <a:rPr lang="en-US" altLang="en-US" sz="2400" baseline="-25000">
                <a:latin typeface="Times New Roman" pitchFamily="18" charset="0"/>
              </a:rPr>
              <a:t>i2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5465763" y="3581400"/>
            <a:ext cx="858837" cy="457200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400">
                <a:latin typeface="Times New Roman" pitchFamily="18" charset="0"/>
              </a:rPr>
              <a:t>γ</a:t>
            </a:r>
            <a:r>
              <a:rPr lang="en-US" altLang="en-US" sz="2400" baseline="-25000">
                <a:latin typeface="Times New Roman" pitchFamily="18" charset="0"/>
              </a:rPr>
              <a:t>i9</a:t>
            </a:r>
            <a:r>
              <a:rPr lang="en-US" altLang="en-US" sz="2400">
                <a:latin typeface="Times New Roman" pitchFamily="18" charset="0"/>
              </a:rPr>
              <a:t>,…</a:t>
            </a:r>
            <a:endParaRPr lang="en-US" altLang="en-US" sz="2400" baseline="-25000">
              <a:latin typeface="Times New Roman" pitchFamily="18" charset="0"/>
            </a:endParaRPr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1884363" y="3581400"/>
            <a:ext cx="477837" cy="457200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400">
                <a:latin typeface="Times New Roman" pitchFamily="18" charset="0"/>
              </a:rPr>
              <a:t>γ</a:t>
            </a:r>
            <a:r>
              <a:rPr lang="en-US" altLang="en-US" sz="2400" baseline="-25000">
                <a:latin typeface="Times New Roman" pitchFamily="18" charset="0"/>
              </a:rPr>
              <a:t>i1</a:t>
            </a:r>
          </a:p>
        </p:txBody>
      </p:sp>
      <p:sp>
        <p:nvSpPr>
          <p:cNvPr id="35866" name="Rectangle 26"/>
          <p:cNvSpPr>
            <a:spLocks noChangeArrowheads="1"/>
          </p:cNvSpPr>
          <p:nvPr/>
        </p:nvSpPr>
        <p:spPr bwMode="auto">
          <a:xfrm>
            <a:off x="2798763" y="3581400"/>
            <a:ext cx="477837" cy="457200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400">
                <a:latin typeface="Times New Roman" pitchFamily="18" charset="0"/>
              </a:rPr>
              <a:t>γ</a:t>
            </a:r>
            <a:r>
              <a:rPr lang="en-US" altLang="en-US" sz="2400" baseline="-25000">
                <a:latin typeface="Times New Roman" pitchFamily="18" charset="0"/>
              </a:rPr>
              <a:t>i3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3255963" y="3581400"/>
            <a:ext cx="477837" cy="457200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400">
                <a:latin typeface="Times New Roman" pitchFamily="18" charset="0"/>
              </a:rPr>
              <a:t>γ</a:t>
            </a:r>
            <a:r>
              <a:rPr lang="en-US" altLang="en-US" sz="2400" baseline="-25000">
                <a:latin typeface="Times New Roman" pitchFamily="18" charset="0"/>
              </a:rPr>
              <a:t>i4</a:t>
            </a:r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3692525" y="3581400"/>
            <a:ext cx="477838" cy="457200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400">
                <a:latin typeface="Times New Roman" pitchFamily="18" charset="0"/>
              </a:rPr>
              <a:t>γ</a:t>
            </a:r>
            <a:r>
              <a:rPr lang="en-US" altLang="en-US" sz="2400" baseline="-25000">
                <a:latin typeface="Times New Roman" pitchFamily="18" charset="0"/>
              </a:rPr>
              <a:t>i5</a:t>
            </a:r>
          </a:p>
        </p:txBody>
      </p:sp>
      <p:sp>
        <p:nvSpPr>
          <p:cNvPr id="35869" name="Rectangle 29"/>
          <p:cNvSpPr>
            <a:spLocks noChangeArrowheads="1"/>
          </p:cNvSpPr>
          <p:nvPr/>
        </p:nvSpPr>
        <p:spPr bwMode="auto">
          <a:xfrm>
            <a:off x="4149725" y="3581400"/>
            <a:ext cx="477838" cy="457200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400">
                <a:latin typeface="Times New Roman" pitchFamily="18" charset="0"/>
              </a:rPr>
              <a:t>γ</a:t>
            </a:r>
            <a:r>
              <a:rPr lang="en-US" altLang="en-US" sz="2400" baseline="-25000">
                <a:latin typeface="Times New Roman" pitchFamily="18" charset="0"/>
              </a:rPr>
              <a:t>i6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4551363" y="3581400"/>
            <a:ext cx="477837" cy="457200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400">
                <a:latin typeface="Times New Roman" pitchFamily="18" charset="0"/>
              </a:rPr>
              <a:t>γ</a:t>
            </a:r>
            <a:r>
              <a:rPr lang="en-US" altLang="en-US" sz="2400" baseline="-25000">
                <a:latin typeface="Times New Roman" pitchFamily="18" charset="0"/>
              </a:rPr>
              <a:t>i7</a:t>
            </a:r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5008563" y="3581400"/>
            <a:ext cx="477837" cy="457200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400">
                <a:latin typeface="Times New Roman" pitchFamily="18" charset="0"/>
              </a:rPr>
              <a:t>γ</a:t>
            </a:r>
            <a:r>
              <a:rPr lang="en-US" altLang="en-US" sz="2400" baseline="-25000">
                <a:latin typeface="Times New Roman" pitchFamily="18" charset="0"/>
              </a:rPr>
              <a:t>i8</a:t>
            </a:r>
          </a:p>
        </p:txBody>
      </p:sp>
      <p:sp>
        <p:nvSpPr>
          <p:cNvPr id="35872" name="Rectangle 32"/>
          <p:cNvSpPr>
            <a:spLocks noChangeArrowheads="1"/>
          </p:cNvSpPr>
          <p:nvPr/>
        </p:nvSpPr>
        <p:spPr bwMode="auto">
          <a:xfrm>
            <a:off x="1062038" y="3581400"/>
            <a:ext cx="461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400">
                <a:latin typeface="Times New Roman" pitchFamily="18" charset="0"/>
              </a:rPr>
              <a:t>Γ</a:t>
            </a:r>
            <a:r>
              <a:rPr lang="en-US" altLang="en-US" sz="2400" baseline="-25000">
                <a:latin typeface="Times New Roman" pitchFamily="18" charset="0"/>
              </a:rPr>
              <a:t>0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1066800" y="3581400"/>
            <a:ext cx="461963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400">
                <a:latin typeface="Times New Roman" pitchFamily="18" charset="0"/>
              </a:rPr>
              <a:t>Γ</a:t>
            </a:r>
            <a:r>
              <a:rPr lang="en-US" altLang="en-US" sz="2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2667000" y="3581400"/>
            <a:ext cx="461963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400">
                <a:latin typeface="Times New Roman" pitchFamily="18" charset="0"/>
              </a:rPr>
              <a:t>Γ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35875" name="Text Box 35"/>
          <p:cNvSpPr txBox="1">
            <a:spLocks noChangeArrowheads="1"/>
          </p:cNvSpPr>
          <p:nvPr/>
        </p:nvSpPr>
        <p:spPr bwMode="auto">
          <a:xfrm>
            <a:off x="3276600" y="4114800"/>
            <a:ext cx="508000" cy="457200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4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altLang="en-US" sz="2400" baseline="-25000">
                <a:latin typeface="Times New Roman" pitchFamily="18" charset="0"/>
                <a:cs typeface="Times New Roman" pitchFamily="18" charset="0"/>
              </a:rPr>
              <a:t>i4</a:t>
            </a:r>
            <a:endParaRPr lang="el-GR" altLang="en-US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3733800" y="3581400"/>
            <a:ext cx="461963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400">
                <a:latin typeface="Times New Roman" pitchFamily="18" charset="0"/>
              </a:rPr>
              <a:t>Γ</a:t>
            </a:r>
            <a:r>
              <a:rPr lang="en-US" altLang="en-US" sz="24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35877" name="Text Box 37"/>
          <p:cNvSpPr txBox="1">
            <a:spLocks noChangeArrowheads="1"/>
          </p:cNvSpPr>
          <p:nvPr/>
        </p:nvSpPr>
        <p:spPr bwMode="auto">
          <a:xfrm>
            <a:off x="3886200" y="4572000"/>
            <a:ext cx="3822700" cy="82232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u="sng">
                <a:latin typeface="Times New Roman" pitchFamily="18" charset="0"/>
                <a:cs typeface="Times New Roman" pitchFamily="18" charset="0"/>
              </a:rPr>
              <a:t>End Game</a:t>
            </a:r>
          </a:p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S_adv = {(</a:t>
            </a:r>
            <a:r>
              <a:rPr lang="el-GR" altLang="en-US" sz="240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altLang="en-US" sz="2400" baseline="-25000">
                <a:latin typeface="Times New Roman" pitchFamily="18" charset="0"/>
                <a:cs typeface="Times New Roman" pitchFamily="18" charset="0"/>
              </a:rPr>
              <a:t>i2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altLang="en-US" sz="24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altLang="en-US" sz="2400" baseline="3000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altLang="en-US" sz="2400" baseline="-25000">
                <a:latin typeface="Times New Roman" pitchFamily="18" charset="0"/>
                <a:cs typeface="Times New Roman" pitchFamily="18" charset="0"/>
              </a:rPr>
              <a:t>i2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altLang="en-US" sz="2400">
                <a:latin typeface="Times New Roman" pitchFamily="18" charset="0"/>
              </a:rPr>
              <a:t>(</a:t>
            </a:r>
            <a:r>
              <a:rPr lang="el-GR" altLang="en-US" sz="2400">
                <a:latin typeface="Times New Roman" pitchFamily="18" charset="0"/>
              </a:rPr>
              <a:t>γ</a:t>
            </a:r>
            <a:r>
              <a:rPr lang="en-US" altLang="en-US" sz="2400" baseline="-25000">
                <a:latin typeface="Times New Roman" pitchFamily="18" charset="0"/>
              </a:rPr>
              <a:t>i4</a:t>
            </a:r>
            <a:r>
              <a:rPr lang="en-US" altLang="en-US" sz="2400">
                <a:latin typeface="Times New Roman" pitchFamily="18" charset="0"/>
              </a:rPr>
              <a:t>,</a:t>
            </a:r>
            <a:r>
              <a:rPr lang="el-GR" altLang="en-US" sz="2400">
                <a:latin typeface="Times New Roman" pitchFamily="18" charset="0"/>
              </a:rPr>
              <a:t>σ</a:t>
            </a:r>
            <a:r>
              <a:rPr lang="en-US" altLang="en-US" sz="2400" baseline="30000">
                <a:latin typeface="Times New Roman" pitchFamily="18" charset="0"/>
              </a:rPr>
              <a:t>*</a:t>
            </a:r>
            <a:r>
              <a:rPr lang="en-US" altLang="en-US" sz="2400" baseline="-25000">
                <a:latin typeface="Times New Roman" pitchFamily="18" charset="0"/>
              </a:rPr>
              <a:t>i4</a:t>
            </a:r>
            <a:r>
              <a:rPr lang="en-US" altLang="en-US" sz="2400">
                <a:latin typeface="Times New Roman" pitchFamily="18" charset="0"/>
              </a:rPr>
              <a:t>)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}</a:t>
            </a:r>
            <a:endParaRPr lang="el-GR" altLang="en-US" sz="2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878" name="Group 38"/>
          <p:cNvGrpSpPr>
            <a:grpSpLocks/>
          </p:cNvGrpSpPr>
          <p:nvPr/>
        </p:nvGrpSpPr>
        <p:grpSpPr bwMode="auto">
          <a:xfrm>
            <a:off x="1905000" y="5556250"/>
            <a:ext cx="4206875" cy="1377950"/>
            <a:chOff x="182" y="3334"/>
            <a:chExt cx="2650" cy="868"/>
          </a:xfrm>
        </p:grpSpPr>
        <p:sp>
          <p:nvSpPr>
            <p:cNvPr id="35879" name="Text Box 39"/>
            <p:cNvSpPr txBox="1">
              <a:spLocks noChangeArrowheads="1"/>
            </p:cNvSpPr>
            <p:nvPr/>
          </p:nvSpPr>
          <p:spPr bwMode="auto">
            <a:xfrm>
              <a:off x="1334" y="3914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Times New Roman" pitchFamily="18" charset="0"/>
                </a:rPr>
                <a:t>    </a:t>
              </a:r>
            </a:p>
          </p:txBody>
        </p:sp>
        <p:sp>
          <p:nvSpPr>
            <p:cNvPr id="35880" name="Text Box 40"/>
            <p:cNvSpPr txBox="1">
              <a:spLocks noChangeArrowheads="1"/>
            </p:cNvSpPr>
            <p:nvPr/>
          </p:nvSpPr>
          <p:spPr bwMode="auto">
            <a:xfrm>
              <a:off x="182" y="3434"/>
              <a:ext cx="14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Times New Roman" pitchFamily="18" charset="0"/>
                </a:rPr>
                <a:t>Solver is awarded</a:t>
              </a:r>
            </a:p>
          </p:txBody>
        </p:sp>
        <p:graphicFrame>
          <p:nvGraphicFramePr>
            <p:cNvPr id="35881" name="Object 41"/>
            <p:cNvGraphicFramePr>
              <a:graphicFrameLocks noChangeAspect="1"/>
            </p:cNvGraphicFramePr>
            <p:nvPr/>
          </p:nvGraphicFramePr>
          <p:xfrm>
            <a:off x="1728" y="3334"/>
            <a:ext cx="1104" cy="5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83" name="Equation" r:id="rId4" imgW="914400" imgH="419040" progId="Equation.DSMT4">
                    <p:embed/>
                  </p:oleObj>
                </mc:Choice>
                <mc:Fallback>
                  <p:oleObj name="Equation" r:id="rId4" imgW="914400" imgH="419040" progId="Equation.DSMT4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3334"/>
                          <a:ext cx="1104" cy="5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882" name="Text Box 42"/>
          <p:cNvSpPr txBox="1">
            <a:spLocks noChangeArrowheads="1"/>
          </p:cNvSpPr>
          <p:nvPr/>
        </p:nvSpPr>
        <p:spPr bwMode="auto">
          <a:xfrm>
            <a:off x="4395788" y="3581400"/>
            <a:ext cx="723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Lucida Sans Unicode" pitchFamily="34" charset="0"/>
              </a:rPr>
              <a:t>=∅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3.7037E-7 C -0.01076 0.0051 -0.02239 0.00764 -0.03333 0.01204 C -0.03906 0.01736 -0.04548 0.01806 -0.05156 0.02222 C -0.06683 0.03287 -0.08489 0.04375 -0.10156 0.05047 C -0.10676 0.0551 -0.11058 0.05648 -0.11666 0.05857 C -0.12343 0.06482 -0.13159 0.06713 -0.1394 0.07084 C -0.1519 0.07662 -0.16301 0.08658 -0.17586 0.09097 C -0.18211 0.09653 -0.18975 0.10417 -0.19704 0.10718 C -0.20347 0.10972 -0.20694 0.11088 -0.21371 0.11713 C -0.22326 0.12593 -0.23402 0.13287 -0.24392 0.14144 C -0.24913 0.14607 -0.25711 0.14722 -0.26215 0.15162 C -0.26979 0.15834 -0.28055 0.16389 -0.2894 0.1676 C -0.29322 0.17269 -0.29652 0.17361 -0.30156 0.1757 C -0.3026 0.17709 -0.30451 0.17986 -0.30451 0.17986 " pathEditMode="relative" ptsTypes="fffffffffffffA">
                                      <p:cBhvr>
                                        <p:cTn id="14" dur="2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5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5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5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5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5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5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358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35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5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5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5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5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35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35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358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8" dur="500"/>
                                        <p:tgtEl>
                                          <p:spTgt spid="358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/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3" dur="500"/>
                                        <p:tgtEl>
                                          <p:spTgt spid="35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35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0" grpId="0" animBg="1"/>
      <p:bldP spid="35861" grpId="0" animBg="1"/>
      <p:bldP spid="35861" grpId="1" animBg="1"/>
      <p:bldP spid="35862" grpId="0" animBg="1"/>
      <p:bldP spid="35863" grpId="0" animBg="1"/>
      <p:bldP spid="35863" grpId="1" animBg="1"/>
      <p:bldP spid="35864" grpId="0" animBg="1"/>
      <p:bldP spid="35864" grpId="1" animBg="1"/>
      <p:bldP spid="35865" grpId="0" animBg="1"/>
      <p:bldP spid="35865" grpId="1" animBg="1"/>
      <p:bldP spid="35866" grpId="0" animBg="1"/>
      <p:bldP spid="35866" grpId="1" animBg="1"/>
      <p:bldP spid="35867" grpId="0" animBg="1"/>
      <p:bldP spid="35867" grpId="1" animBg="1"/>
      <p:bldP spid="35868" grpId="0" animBg="1"/>
      <p:bldP spid="35868" grpId="1" animBg="1"/>
      <p:bldP spid="35869" grpId="0" animBg="1"/>
      <p:bldP spid="35869" grpId="1" animBg="1"/>
      <p:bldP spid="35870" grpId="0" animBg="1"/>
      <p:bldP spid="35870" grpId="1" animBg="1"/>
      <p:bldP spid="35871" grpId="0" animBg="1"/>
      <p:bldP spid="35871" grpId="1" animBg="1"/>
      <p:bldP spid="35872" grpId="0"/>
      <p:bldP spid="35872" grpId="1"/>
      <p:bldP spid="35873" grpId="0" animBg="1"/>
      <p:bldP spid="35873" grpId="1" animBg="1"/>
      <p:bldP spid="35874" grpId="0" animBg="1"/>
      <p:bldP spid="35874" grpId="1" animBg="1"/>
      <p:bldP spid="35875" grpId="0" animBg="1"/>
      <p:bldP spid="35875" grpId="1" animBg="1"/>
      <p:bldP spid="35876" grpId="0" animBg="1"/>
      <p:bldP spid="35877" grpId="0" animBg="1"/>
      <p:bldP spid="3588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219200"/>
          </a:xfrm>
        </p:spPr>
        <p:txBody>
          <a:bodyPr/>
          <a:lstStyle/>
          <a:p>
            <a:pPr algn="l"/>
            <a:r>
              <a:rPr lang="en-US" altLang="en-US"/>
              <a:t>Adversary selects </a:t>
            </a:r>
            <a:r>
              <a:rPr lang="en-US" altLang="en-US" sz="4500">
                <a:sym typeface="Symbol" pitchFamily="18" charset="2"/>
              </a:rPr>
              <a:t></a:t>
            </a:r>
            <a:r>
              <a:rPr lang="en-US" altLang="en-US" baseline="-25000"/>
              <a:t>0</a:t>
            </a:r>
            <a:r>
              <a:rPr lang="en-US" altLang="en-US"/>
              <a:t> </a:t>
            </a:r>
          </a:p>
        </p:txBody>
      </p:sp>
      <p:grpSp>
        <p:nvGrpSpPr>
          <p:cNvPr id="39939" name="Group 3"/>
          <p:cNvGrpSpPr>
            <a:grpSpLocks/>
          </p:cNvGrpSpPr>
          <p:nvPr/>
        </p:nvGrpSpPr>
        <p:grpSpPr bwMode="auto">
          <a:xfrm>
            <a:off x="1752600" y="1905000"/>
            <a:ext cx="3657600" cy="2819400"/>
            <a:chOff x="1008" y="1200"/>
            <a:chExt cx="2256" cy="1769"/>
          </a:xfrm>
        </p:grpSpPr>
        <p:sp>
          <p:nvSpPr>
            <p:cNvPr id="39940" name="Oval 4"/>
            <p:cNvSpPr>
              <a:spLocks noChangeArrowheads="1"/>
            </p:cNvSpPr>
            <p:nvPr/>
          </p:nvSpPr>
          <p:spPr bwMode="auto">
            <a:xfrm>
              <a:off x="2908" y="1920"/>
              <a:ext cx="356" cy="3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i="1"/>
                <a:t>t</a:t>
              </a:r>
            </a:p>
          </p:txBody>
        </p:sp>
        <p:sp>
          <p:nvSpPr>
            <p:cNvPr id="39941" name="Oval 5"/>
            <p:cNvSpPr>
              <a:spLocks noChangeArrowheads="1"/>
            </p:cNvSpPr>
            <p:nvPr/>
          </p:nvSpPr>
          <p:spPr bwMode="auto">
            <a:xfrm>
              <a:off x="1928" y="2647"/>
              <a:ext cx="356" cy="32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i="1"/>
                <a:t>b</a:t>
              </a:r>
            </a:p>
          </p:txBody>
        </p:sp>
        <p:sp>
          <p:nvSpPr>
            <p:cNvPr id="39942" name="Oval 6"/>
            <p:cNvSpPr>
              <a:spLocks noChangeArrowheads="1"/>
            </p:cNvSpPr>
            <p:nvPr/>
          </p:nvSpPr>
          <p:spPr bwMode="auto">
            <a:xfrm>
              <a:off x="1008" y="1920"/>
              <a:ext cx="356" cy="3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i="1"/>
                <a:t>s</a:t>
              </a:r>
            </a:p>
          </p:txBody>
        </p:sp>
        <p:sp>
          <p:nvSpPr>
            <p:cNvPr id="39943" name="Oval 7"/>
            <p:cNvSpPr>
              <a:spLocks noChangeArrowheads="1"/>
            </p:cNvSpPr>
            <p:nvPr/>
          </p:nvSpPr>
          <p:spPr bwMode="auto">
            <a:xfrm>
              <a:off x="1928" y="1248"/>
              <a:ext cx="356" cy="3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i="1"/>
                <a:t>a</a:t>
              </a:r>
              <a:r>
                <a:rPr lang="en-US" altLang="en-US"/>
                <a:t> </a:t>
              </a:r>
            </a:p>
          </p:txBody>
        </p:sp>
        <p:sp>
          <p:nvSpPr>
            <p:cNvPr id="39944" name="Line 8"/>
            <p:cNvSpPr>
              <a:spLocks noChangeShapeType="1"/>
            </p:cNvSpPr>
            <p:nvPr/>
          </p:nvSpPr>
          <p:spPr bwMode="auto">
            <a:xfrm>
              <a:off x="1305" y="2216"/>
              <a:ext cx="653" cy="5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5" name="Line 9">
              <a:hlinkClick r:id="rId4" action="ppaction://hlinksldjump"/>
            </p:cNvPr>
            <p:cNvSpPr>
              <a:spLocks noChangeShapeType="1"/>
            </p:cNvSpPr>
            <p:nvPr/>
          </p:nvSpPr>
          <p:spPr bwMode="auto">
            <a:xfrm>
              <a:off x="2255" y="1490"/>
              <a:ext cx="712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6" name="Line 10"/>
            <p:cNvSpPr>
              <a:spLocks noChangeShapeType="1"/>
            </p:cNvSpPr>
            <p:nvPr/>
          </p:nvSpPr>
          <p:spPr bwMode="auto">
            <a:xfrm flipV="1">
              <a:off x="1335" y="1490"/>
              <a:ext cx="623" cy="5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7" name="Freeform 11"/>
            <p:cNvSpPr>
              <a:spLocks/>
            </p:cNvSpPr>
            <p:nvPr/>
          </p:nvSpPr>
          <p:spPr bwMode="auto">
            <a:xfrm>
              <a:off x="1097" y="2243"/>
              <a:ext cx="841" cy="618"/>
            </a:xfrm>
            <a:custGeom>
              <a:avLst/>
              <a:gdLst>
                <a:gd name="T0" fmla="*/ 112 w 1360"/>
                <a:gd name="T1" fmla="*/ 0 h 1104"/>
                <a:gd name="T2" fmla="*/ 208 w 1360"/>
                <a:gd name="T3" fmla="*/ 864 h 1104"/>
                <a:gd name="T4" fmla="*/ 1360 w 1360"/>
                <a:gd name="T5" fmla="*/ 1104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0" h="1104">
                  <a:moveTo>
                    <a:pt x="112" y="0"/>
                  </a:moveTo>
                  <a:cubicBezTo>
                    <a:pt x="56" y="340"/>
                    <a:pt x="0" y="680"/>
                    <a:pt x="208" y="864"/>
                  </a:cubicBezTo>
                  <a:cubicBezTo>
                    <a:pt x="416" y="1048"/>
                    <a:pt x="1168" y="1064"/>
                    <a:pt x="1360" y="110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8" name="Freeform 12"/>
            <p:cNvSpPr>
              <a:spLocks/>
            </p:cNvSpPr>
            <p:nvPr/>
          </p:nvSpPr>
          <p:spPr bwMode="auto">
            <a:xfrm>
              <a:off x="1057" y="1329"/>
              <a:ext cx="901" cy="591"/>
            </a:xfrm>
            <a:custGeom>
              <a:avLst/>
              <a:gdLst>
                <a:gd name="T0" fmla="*/ 208 w 1456"/>
                <a:gd name="T1" fmla="*/ 1056 h 1056"/>
                <a:gd name="T2" fmla="*/ 208 w 1456"/>
                <a:gd name="T3" fmla="*/ 288 h 1056"/>
                <a:gd name="T4" fmla="*/ 1456 w 1456"/>
                <a:gd name="T5" fmla="*/ 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6" h="1056">
                  <a:moveTo>
                    <a:pt x="208" y="1056"/>
                  </a:moveTo>
                  <a:cubicBezTo>
                    <a:pt x="104" y="760"/>
                    <a:pt x="0" y="464"/>
                    <a:pt x="208" y="288"/>
                  </a:cubicBezTo>
                  <a:cubicBezTo>
                    <a:pt x="416" y="112"/>
                    <a:pt x="1248" y="24"/>
                    <a:pt x="145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9" name="Text Box 13"/>
            <p:cNvSpPr txBox="1">
              <a:spLocks noChangeArrowheads="1"/>
            </p:cNvSpPr>
            <p:nvPr/>
          </p:nvSpPr>
          <p:spPr bwMode="auto">
            <a:xfrm>
              <a:off x="1104" y="1200"/>
              <a:ext cx="37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/>
                <a:t>u(k)</a:t>
              </a:r>
            </a:p>
          </p:txBody>
        </p:sp>
        <p:sp>
          <p:nvSpPr>
            <p:cNvPr id="39950" name="Text Box 14"/>
            <p:cNvSpPr txBox="1">
              <a:spLocks noChangeArrowheads="1"/>
            </p:cNvSpPr>
            <p:nvPr/>
          </p:nvSpPr>
          <p:spPr bwMode="auto">
            <a:xfrm>
              <a:off x="1104" y="2736"/>
              <a:ext cx="415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/>
                <a:t>w(k)</a:t>
              </a:r>
            </a:p>
          </p:txBody>
        </p:sp>
        <p:sp>
          <p:nvSpPr>
            <p:cNvPr id="39951" name="Text Box 15"/>
            <p:cNvSpPr txBox="1">
              <a:spLocks noChangeArrowheads="1"/>
            </p:cNvSpPr>
            <p:nvPr/>
          </p:nvSpPr>
          <p:spPr bwMode="auto">
            <a:xfrm rot="2700000">
              <a:off x="1343" y="2457"/>
              <a:ext cx="434" cy="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/>
                <a:t>x(1)</a:t>
              </a:r>
            </a:p>
          </p:txBody>
        </p:sp>
        <p:sp>
          <p:nvSpPr>
            <p:cNvPr id="39952" name="Text Box 16"/>
            <p:cNvSpPr txBox="1">
              <a:spLocks noChangeArrowheads="1"/>
            </p:cNvSpPr>
            <p:nvPr/>
          </p:nvSpPr>
          <p:spPr bwMode="auto">
            <a:xfrm rot="18900000">
              <a:off x="1374" y="1577"/>
              <a:ext cx="364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/>
                <a:t>v(1)</a:t>
              </a:r>
            </a:p>
          </p:txBody>
        </p:sp>
        <p:sp>
          <p:nvSpPr>
            <p:cNvPr id="39953" name="Text Box 17"/>
            <p:cNvSpPr txBox="1">
              <a:spLocks noChangeArrowheads="1"/>
            </p:cNvSpPr>
            <p:nvPr/>
          </p:nvSpPr>
          <p:spPr bwMode="auto">
            <a:xfrm rot="2460000">
              <a:off x="2496" y="1536"/>
              <a:ext cx="4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/>
                <a:t>y(1)</a:t>
              </a:r>
            </a:p>
          </p:txBody>
        </p:sp>
        <p:sp>
          <p:nvSpPr>
            <p:cNvPr id="39954" name="Text Box 18"/>
            <p:cNvSpPr txBox="1">
              <a:spLocks noChangeArrowheads="1"/>
            </p:cNvSpPr>
            <p:nvPr/>
          </p:nvSpPr>
          <p:spPr bwMode="auto">
            <a:xfrm rot="18900000">
              <a:off x="2621" y="2353"/>
              <a:ext cx="3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/>
                <a:t>z(1)</a:t>
              </a:r>
            </a:p>
          </p:txBody>
        </p:sp>
        <p:sp>
          <p:nvSpPr>
            <p:cNvPr id="39955" name="Line 19"/>
            <p:cNvSpPr>
              <a:spLocks noChangeShapeType="1"/>
            </p:cNvSpPr>
            <p:nvPr/>
          </p:nvSpPr>
          <p:spPr bwMode="auto">
            <a:xfrm flipV="1">
              <a:off x="2255" y="2189"/>
              <a:ext cx="712" cy="5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9956" name="Object 20"/>
          <p:cNvGraphicFramePr>
            <a:graphicFrameLocks noChangeAspect="1"/>
          </p:cNvGraphicFramePr>
          <p:nvPr>
            <p:ph idx="1"/>
          </p:nvPr>
        </p:nvGraphicFramePr>
        <p:xfrm>
          <a:off x="1479550" y="5026025"/>
          <a:ext cx="481012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8" name="Equation" r:id="rId5" imgW="1231560" imgH="228600" progId="Equation.DSMT4">
                  <p:embed/>
                </p:oleObj>
              </mc:Choice>
              <mc:Fallback>
                <p:oleObj name="Equation" r:id="rId5" imgW="1231560" imgH="2286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5026025"/>
                        <a:ext cx="481012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381000" y="6019800"/>
            <a:ext cx="8382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sz="4000"/>
              <a:t>Suppose you have to solve a problem </a:t>
            </a:r>
            <a:r>
              <a:rPr lang="el-GR" altLang="en-US" sz="4000" b="1" i="1">
                <a:cs typeface="Times New Roman" pitchFamily="18" charset="0"/>
              </a:rPr>
              <a:t>Π</a:t>
            </a:r>
            <a:r>
              <a:rPr lang="en-US" altLang="en-US" sz="4000"/>
              <a:t>…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5410200" y="1905000"/>
            <a:ext cx="3505200" cy="1143000"/>
          </a:xfrm>
          <a:prstGeom prst="wedgeRoundRectCallout">
            <a:avLst>
              <a:gd name="adj1" fmla="val -46194"/>
              <a:gd name="adj2" fmla="val 66250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2400">
                <a:latin typeface="Times New Roman" pitchFamily="18" charset="0"/>
              </a:rPr>
              <a:t>Is there a Greedy algorithm that solves </a:t>
            </a:r>
            <a:r>
              <a:rPr lang="el-GR" altLang="en-US" sz="2400" b="1" i="1">
                <a:solidFill>
                  <a:schemeClr val="tx2"/>
                </a:solidFill>
                <a:latin typeface="Times New Roman" pitchFamily="18" charset="0"/>
              </a:rPr>
              <a:t>Π</a:t>
            </a:r>
            <a:r>
              <a:rPr lang="en-US" altLang="en-US" sz="2400">
                <a:latin typeface="Times New Roman" pitchFamily="18" charset="0"/>
              </a:rPr>
              <a:t>?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5334000" y="1905000"/>
            <a:ext cx="3505200" cy="1143000"/>
          </a:xfrm>
          <a:prstGeom prst="wedgeRoundRectCallout">
            <a:avLst>
              <a:gd name="adj1" fmla="val -44023"/>
              <a:gd name="adj2" fmla="val 67361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2400">
                <a:latin typeface="Times New Roman" pitchFamily="18" charset="0"/>
              </a:rPr>
              <a:t>Is there a Backtracking algorithm that solves </a:t>
            </a:r>
            <a:r>
              <a:rPr lang="el-GR" altLang="en-US" sz="2400" b="1" i="1">
                <a:solidFill>
                  <a:schemeClr val="tx2"/>
                </a:solidFill>
                <a:latin typeface="Times New Roman" pitchFamily="18" charset="0"/>
              </a:rPr>
              <a:t>Π</a:t>
            </a:r>
            <a:r>
              <a:rPr lang="en-US" altLang="en-US" sz="2400">
                <a:latin typeface="Times New Roman" pitchFamily="18" charset="0"/>
              </a:rPr>
              <a:t>?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 rot="10853906" flipV="1">
            <a:off x="5418138" y="1844675"/>
            <a:ext cx="3649662" cy="1203325"/>
          </a:xfrm>
          <a:prstGeom prst="wedgeRoundRectCallout">
            <a:avLst>
              <a:gd name="adj1" fmla="val 45870"/>
              <a:gd name="adj2" fmla="val 66556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2400">
                <a:latin typeface="Times New Roman" pitchFamily="18" charset="0"/>
              </a:rPr>
              <a:t>Is there a Dynamic Programming algorithm that solves </a:t>
            </a:r>
            <a:r>
              <a:rPr lang="el-GR" altLang="en-US" sz="2400" b="1" i="1">
                <a:solidFill>
                  <a:schemeClr val="tx2"/>
                </a:solidFill>
                <a:latin typeface="Times New Roman" pitchFamily="18" charset="0"/>
              </a:rPr>
              <a:t>Π</a:t>
            </a:r>
            <a:r>
              <a:rPr lang="en-US" altLang="en-US" sz="2400">
                <a:latin typeface="Times New Roman" pitchFamily="18" charset="0"/>
              </a:rPr>
              <a:t>?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5562600" y="2057400"/>
            <a:ext cx="3276600" cy="914400"/>
          </a:xfrm>
          <a:prstGeom prst="wedgeRoundRectCallout">
            <a:avLst>
              <a:gd name="adj1" fmla="val -48644"/>
              <a:gd name="adj2" fmla="val 74481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2400">
                <a:latin typeface="Times New Roman" pitchFamily="18" charset="0"/>
              </a:rPr>
              <a:t>Eureka! I have a DP </a:t>
            </a:r>
          </a:p>
          <a:p>
            <a:pPr algn="ctr"/>
            <a:r>
              <a:rPr lang="en-US" altLang="en-US" sz="2400">
                <a:latin typeface="Times New Roman" pitchFamily="18" charset="0"/>
              </a:rPr>
              <a:t>Algorithm!</a:t>
            </a:r>
          </a:p>
        </p:txBody>
      </p:sp>
      <p:pic>
        <p:nvPicPr>
          <p:cNvPr id="7175" name="Picture 7" descr="Idea-Man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06963" y="3124200"/>
            <a:ext cx="1189037" cy="360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6" name="Picture 8" descr="confused-man"/>
          <p:cNvPicPr>
            <a:picLocks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62475" y="3505200"/>
            <a:ext cx="1381125" cy="297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76200" y="2438400"/>
            <a:ext cx="3886200" cy="1295400"/>
          </a:xfrm>
          <a:prstGeom prst="cloudCallout">
            <a:avLst>
              <a:gd name="adj1" fmla="val 78065"/>
              <a:gd name="adj2" fmla="val 71569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b="1">
                <a:latin typeface="Times New Roman" pitchFamily="18" charset="0"/>
              </a:rPr>
              <a:t>No Backtracking</a:t>
            </a:r>
            <a:r>
              <a:rPr lang="en-US" altLang="en-US">
                <a:latin typeface="Times New Roman" pitchFamily="18" charset="0"/>
              </a:rPr>
              <a:t> agl. </a:t>
            </a:r>
            <a:r>
              <a:rPr lang="en-US" altLang="en-US" b="1">
                <a:latin typeface="Times New Roman" pitchFamily="18" charset="0"/>
              </a:rPr>
              <a:t>exists</a:t>
            </a:r>
            <a:r>
              <a:rPr lang="en-US" altLang="en-US">
                <a:latin typeface="Times New Roman" pitchFamily="18" charset="0"/>
              </a:rPr>
              <a:t>? Or I didn’t think of one?</a:t>
            </a: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0" y="4572000"/>
            <a:ext cx="4267200" cy="1143000"/>
          </a:xfrm>
          <a:prstGeom prst="cloudCallout">
            <a:avLst>
              <a:gd name="adj1" fmla="val 69606"/>
              <a:gd name="adj2" fmla="val -97500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b="1">
                <a:latin typeface="Times New Roman" pitchFamily="18" charset="0"/>
              </a:rPr>
              <a:t>Is my DP algorithm optimal</a:t>
            </a:r>
            <a:r>
              <a:rPr lang="en-US" altLang="en-US">
                <a:latin typeface="Times New Roman" pitchFamily="18" charset="0"/>
              </a:rPr>
              <a:t> or a better one exists?</a:t>
            </a: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1676400" y="1066800"/>
            <a:ext cx="4191000" cy="1066800"/>
          </a:xfrm>
          <a:prstGeom prst="cloudCallout">
            <a:avLst>
              <a:gd name="adj1" fmla="val 26097"/>
              <a:gd name="adj2" fmla="val 168602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b="1">
                <a:latin typeface="Times New Roman" pitchFamily="18" charset="0"/>
              </a:rPr>
              <a:t>No Greedy</a:t>
            </a:r>
            <a:r>
              <a:rPr lang="en-US" altLang="en-US">
                <a:latin typeface="Times New Roman" pitchFamily="18" charset="0"/>
              </a:rPr>
              <a:t> alg. </a:t>
            </a:r>
            <a:r>
              <a:rPr lang="en-US" altLang="en-US" b="1">
                <a:latin typeface="Times New Roman" pitchFamily="18" charset="0"/>
              </a:rPr>
              <a:t>exists</a:t>
            </a:r>
            <a:r>
              <a:rPr lang="en-US" altLang="en-US">
                <a:latin typeface="Times New Roman" pitchFamily="18" charset="0"/>
              </a:rPr>
              <a:t>? Or I didn’t think of one?</a:t>
            </a:r>
            <a:endParaRPr lang="en-US" altLang="en-US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1" grpId="1" animBg="1"/>
      <p:bldP spid="7172" grpId="0" animBg="1"/>
      <p:bldP spid="7172" grpId="1" animBg="1"/>
      <p:bldP spid="7173" grpId="0" animBg="1"/>
      <p:bldP spid="7173" grpId="1" animBg="1"/>
      <p:bldP spid="7174" grpId="0" animBg="1"/>
      <p:bldP spid="7174" grpId="1" animBg="1"/>
      <p:bldP spid="7177" grpId="0" animBg="1"/>
      <p:bldP spid="7178" grpId="0" animBg="1"/>
      <p:bldP spid="717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/>
              <a:t>Solver selects an order on </a:t>
            </a:r>
            <a:r>
              <a:rPr lang="en-US" altLang="en-US" sz="4500">
                <a:sym typeface="Symbol" pitchFamily="18" charset="2"/>
              </a:rPr>
              <a:t></a:t>
            </a:r>
            <a:r>
              <a:rPr lang="en-US" altLang="en-US" baseline="-25000"/>
              <a:t>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469900" indent="-469900">
              <a:buFontTx/>
              <a:buNone/>
            </a:pPr>
            <a:r>
              <a:rPr lang="en-US" altLang="en-US" sz="2800"/>
              <a:t>If                        then the Adversary presents: </a:t>
            </a: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838200" y="1636713"/>
          <a:ext cx="1981200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0" name="Equation" r:id="rId4" imgW="761760" imgH="203040" progId="Equation.DSMT4">
                  <p:embed/>
                </p:oleObj>
              </mc:Choice>
              <mc:Fallback>
                <p:oleObj name="Equation" r:id="rId4" imgW="76176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36713"/>
                        <a:ext cx="1981200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838200" y="19812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08050" indent="-4365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7950" indent="-4683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27213" indent="-4381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97113" indent="-4683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54313" indent="-4683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11513" indent="-4683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68713" indent="-4683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25913" indent="-468313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None/>
            </a:pPr>
            <a:endParaRPr lang="en-US" altLang="en-US"/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5530850" y="3738563"/>
            <a:ext cx="565150" cy="514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1"/>
              <a:t>t</a:t>
            </a:r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3975100" y="4897438"/>
            <a:ext cx="565150" cy="5127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1"/>
              <a:t>b</a:t>
            </a:r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2514600" y="3738563"/>
            <a:ext cx="565150" cy="514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1"/>
              <a:t>s</a:t>
            </a:r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3975100" y="2667000"/>
            <a:ext cx="565150" cy="514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1"/>
              <a:t>a</a:t>
            </a:r>
            <a:r>
              <a:rPr lang="en-US" altLang="en-US"/>
              <a:t> </a:t>
            </a:r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3001963" y="4191000"/>
            <a:ext cx="1036637" cy="814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5" name="Line 11">
            <a:hlinkClick r:id="rId6" action="ppaction://hlinksldjump"/>
          </p:cNvPr>
          <p:cNvSpPr>
            <a:spLocks noChangeShapeType="1"/>
          </p:cNvSpPr>
          <p:nvPr/>
        </p:nvSpPr>
        <p:spPr bwMode="auto">
          <a:xfrm>
            <a:off x="4494213" y="3052763"/>
            <a:ext cx="1130300" cy="771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Freeform 12"/>
          <p:cNvSpPr>
            <a:spLocks/>
          </p:cNvSpPr>
          <p:nvPr/>
        </p:nvSpPr>
        <p:spPr bwMode="auto">
          <a:xfrm>
            <a:off x="2592388" y="2797175"/>
            <a:ext cx="1430337" cy="941388"/>
          </a:xfrm>
          <a:custGeom>
            <a:avLst/>
            <a:gdLst>
              <a:gd name="T0" fmla="*/ 208 w 1456"/>
              <a:gd name="T1" fmla="*/ 1056 h 1056"/>
              <a:gd name="T2" fmla="*/ 208 w 1456"/>
              <a:gd name="T3" fmla="*/ 288 h 1056"/>
              <a:gd name="T4" fmla="*/ 1456 w 1456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56" h="1056">
                <a:moveTo>
                  <a:pt x="208" y="1056"/>
                </a:moveTo>
                <a:cubicBezTo>
                  <a:pt x="104" y="760"/>
                  <a:pt x="0" y="464"/>
                  <a:pt x="208" y="288"/>
                </a:cubicBezTo>
                <a:cubicBezTo>
                  <a:pt x="416" y="112"/>
                  <a:pt x="1248" y="24"/>
                  <a:pt x="1456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2667000" y="2590800"/>
            <a:ext cx="6032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u(k)</a:t>
            </a:r>
          </a:p>
        </p:txBody>
      </p:sp>
      <p:grpSp>
        <p:nvGrpSpPr>
          <p:cNvPr id="41998" name="Group 14"/>
          <p:cNvGrpSpPr>
            <a:grpSpLocks/>
          </p:cNvGrpSpPr>
          <p:nvPr/>
        </p:nvGrpSpPr>
        <p:grpSpPr bwMode="auto">
          <a:xfrm>
            <a:off x="2667000" y="4267200"/>
            <a:ext cx="1335088" cy="1281113"/>
            <a:chOff x="672" y="2832"/>
            <a:chExt cx="841" cy="807"/>
          </a:xfrm>
        </p:grpSpPr>
        <p:sp>
          <p:nvSpPr>
            <p:cNvPr id="41999" name="Freeform 15"/>
            <p:cNvSpPr>
              <a:spLocks/>
            </p:cNvSpPr>
            <p:nvPr/>
          </p:nvSpPr>
          <p:spPr bwMode="auto">
            <a:xfrm>
              <a:off x="672" y="2832"/>
              <a:ext cx="841" cy="621"/>
            </a:xfrm>
            <a:custGeom>
              <a:avLst/>
              <a:gdLst>
                <a:gd name="T0" fmla="*/ 112 w 1360"/>
                <a:gd name="T1" fmla="*/ 0 h 1104"/>
                <a:gd name="T2" fmla="*/ 208 w 1360"/>
                <a:gd name="T3" fmla="*/ 864 h 1104"/>
                <a:gd name="T4" fmla="*/ 1360 w 1360"/>
                <a:gd name="T5" fmla="*/ 1104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0" h="1104">
                  <a:moveTo>
                    <a:pt x="112" y="0"/>
                  </a:moveTo>
                  <a:cubicBezTo>
                    <a:pt x="56" y="340"/>
                    <a:pt x="0" y="680"/>
                    <a:pt x="208" y="864"/>
                  </a:cubicBezTo>
                  <a:cubicBezTo>
                    <a:pt x="416" y="1048"/>
                    <a:pt x="1168" y="1064"/>
                    <a:pt x="1360" y="1104"/>
                  </a:cubicBezTo>
                </a:path>
              </a:pathLst>
            </a:custGeom>
            <a:noFill/>
            <a:ln w="3175" cap="flat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0" name="Text Box 16"/>
            <p:cNvSpPr txBox="1">
              <a:spLocks noChangeArrowheads="1"/>
            </p:cNvSpPr>
            <p:nvPr/>
          </p:nvSpPr>
          <p:spPr bwMode="auto">
            <a:xfrm>
              <a:off x="672" y="3408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/>
                <a:t>w(k)</a:t>
              </a:r>
            </a:p>
          </p:txBody>
        </p:sp>
      </p:grpSp>
      <p:sp>
        <p:nvSpPr>
          <p:cNvPr id="42001" name="Text Box 17"/>
          <p:cNvSpPr txBox="1">
            <a:spLocks noChangeArrowheads="1"/>
          </p:cNvSpPr>
          <p:nvPr/>
        </p:nvSpPr>
        <p:spPr bwMode="auto">
          <a:xfrm rot="2700000">
            <a:off x="3343275" y="4276725"/>
            <a:ext cx="690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x(1)</a:t>
            </a:r>
          </a:p>
        </p:txBody>
      </p:sp>
      <p:grpSp>
        <p:nvGrpSpPr>
          <p:cNvPr id="42002" name="Group 18"/>
          <p:cNvGrpSpPr>
            <a:grpSpLocks/>
          </p:cNvGrpSpPr>
          <p:nvPr/>
        </p:nvGrpSpPr>
        <p:grpSpPr bwMode="auto">
          <a:xfrm>
            <a:off x="3033713" y="3052763"/>
            <a:ext cx="989012" cy="814387"/>
            <a:chOff x="2055" y="2019"/>
            <a:chExt cx="623" cy="513"/>
          </a:xfrm>
        </p:grpSpPr>
        <p:sp>
          <p:nvSpPr>
            <p:cNvPr id="42003" name="Line 19"/>
            <p:cNvSpPr>
              <a:spLocks noChangeShapeType="1"/>
            </p:cNvSpPr>
            <p:nvPr/>
          </p:nvSpPr>
          <p:spPr bwMode="auto">
            <a:xfrm flipV="1">
              <a:off x="2055" y="2019"/>
              <a:ext cx="623" cy="513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4" name="Text Box 20"/>
            <p:cNvSpPr txBox="1">
              <a:spLocks noChangeArrowheads="1"/>
            </p:cNvSpPr>
            <p:nvPr/>
          </p:nvSpPr>
          <p:spPr bwMode="auto">
            <a:xfrm rot="18900000">
              <a:off x="2093" y="2104"/>
              <a:ext cx="372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/>
                <a:t>v(1)</a:t>
              </a:r>
            </a:p>
          </p:txBody>
        </p:sp>
      </p:grpSp>
      <p:sp>
        <p:nvSpPr>
          <p:cNvPr id="42005" name="Text Box 21"/>
          <p:cNvSpPr txBox="1">
            <a:spLocks noChangeArrowheads="1"/>
          </p:cNvSpPr>
          <p:nvPr/>
        </p:nvSpPr>
        <p:spPr bwMode="auto">
          <a:xfrm rot="2460000">
            <a:off x="4876800" y="3125788"/>
            <a:ext cx="6810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y(1)</a:t>
            </a:r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 rot="18900000">
            <a:off x="5073650" y="4424363"/>
            <a:ext cx="57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z(1)</a:t>
            </a:r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V="1">
            <a:off x="4494213" y="4167188"/>
            <a:ext cx="1130300" cy="857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381000" y="6019800"/>
            <a:ext cx="8382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2009" name="Object 25"/>
          <p:cNvGraphicFramePr>
            <a:graphicFrameLocks noChangeAspect="1"/>
          </p:cNvGraphicFramePr>
          <p:nvPr>
            <p:ph sz="quarter" idx="2"/>
          </p:nvPr>
        </p:nvGraphicFramePr>
        <p:xfrm>
          <a:off x="2743200" y="5718175"/>
          <a:ext cx="26511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1" name="Equation" r:id="rId7" imgW="939600" imgH="215640" progId="Equation.DSMT4">
                  <p:embed/>
                </p:oleObj>
              </mc:Choice>
              <mc:Fallback>
                <p:oleObj name="Equation" r:id="rId7" imgW="939600" imgH="21564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718175"/>
                        <a:ext cx="26511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/>
              <a:t>Adversary’s strategy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altLang="en-US"/>
              <a:t>Waits until Solver considers edge </a:t>
            </a:r>
            <a:r>
              <a:rPr lang="en-US" altLang="en-US" b="1" i="1"/>
              <a:t>y(1)</a:t>
            </a:r>
          </a:p>
          <a:p>
            <a:pPr marL="609600" indent="-609600">
              <a:buFontTx/>
              <a:buNone/>
            </a:pPr>
            <a:endParaRPr lang="en-US" altLang="en-US" b="1" i="1"/>
          </a:p>
          <a:p>
            <a:pPr marL="609600" indent="-609600">
              <a:buFontTx/>
              <a:buNone/>
            </a:pPr>
            <a:endParaRPr lang="en-US" altLang="en-US" b="1" i="1"/>
          </a:p>
          <a:p>
            <a:pPr marL="609600" indent="-609600">
              <a:buFontTx/>
              <a:buNone/>
            </a:pPr>
            <a:endParaRPr lang="en-US" altLang="en-US" b="1" i="1"/>
          </a:p>
          <a:p>
            <a:pPr marL="609600" indent="-609600">
              <a:buFontTx/>
              <a:buNone/>
            </a:pPr>
            <a:endParaRPr lang="en-US" altLang="en-US" b="1" i="1"/>
          </a:p>
          <a:p>
            <a:pPr marL="609600" indent="-609600">
              <a:buFontTx/>
              <a:buNone/>
            </a:pPr>
            <a:r>
              <a:rPr lang="en-US" altLang="en-US"/>
              <a:t>Solver will consider </a:t>
            </a:r>
            <a:r>
              <a:rPr lang="en-US" altLang="en-US" b="1" i="1"/>
              <a:t>y(1)</a:t>
            </a:r>
            <a:r>
              <a:rPr lang="en-US" altLang="en-US"/>
              <a:t> before </a:t>
            </a:r>
            <a:r>
              <a:rPr lang="en-US" altLang="en-US" b="1" i="1"/>
              <a:t>z(1)</a:t>
            </a:r>
          </a:p>
          <a:p>
            <a:pPr marL="609600" indent="-609600">
              <a:buFontTx/>
              <a:buNone/>
            </a:pPr>
            <a:endParaRPr lang="en-US" altLang="en-US" b="1" i="1"/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1447800" y="2514600"/>
            <a:ext cx="3733800" cy="1828800"/>
            <a:chOff x="1104" y="2688"/>
            <a:chExt cx="2352" cy="1152"/>
          </a:xfrm>
        </p:grpSpPr>
        <p:sp>
          <p:nvSpPr>
            <p:cNvPr id="44037" name="Line 5"/>
            <p:cNvSpPr>
              <a:spLocks noChangeShapeType="1"/>
            </p:cNvSpPr>
            <p:nvPr/>
          </p:nvSpPr>
          <p:spPr bwMode="auto">
            <a:xfrm flipH="1">
              <a:off x="1776" y="2688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8" name="Line 6"/>
            <p:cNvSpPr>
              <a:spLocks noChangeShapeType="1"/>
            </p:cNvSpPr>
            <p:nvPr/>
          </p:nvSpPr>
          <p:spPr bwMode="auto">
            <a:xfrm>
              <a:off x="2256" y="2688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9" name="Oval 7"/>
            <p:cNvSpPr>
              <a:spLocks noChangeArrowheads="1"/>
            </p:cNvSpPr>
            <p:nvPr/>
          </p:nvSpPr>
          <p:spPr bwMode="auto">
            <a:xfrm>
              <a:off x="1104" y="3216"/>
              <a:ext cx="1152" cy="62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>
                  <a:latin typeface="Times New Roman" pitchFamily="18" charset="0"/>
                </a:rPr>
                <a:t>Event 1</a:t>
              </a:r>
            </a:p>
            <a:p>
              <a:pPr algn="ctr"/>
              <a:r>
                <a:rPr lang="el-GR" altLang="en-US" sz="2400"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US" altLang="en-US" sz="2400" baseline="-2500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altLang="en-US" sz="2400">
                  <a:latin typeface="Times New Roman" pitchFamily="18" charset="0"/>
                  <a:cs typeface="Times New Roman" pitchFamily="18" charset="0"/>
                </a:rPr>
                <a:t>=accept</a:t>
              </a:r>
              <a:endParaRPr lang="el-GR" altLang="en-US" sz="2400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040" name="Oval 8"/>
            <p:cNvSpPr>
              <a:spLocks noChangeArrowheads="1"/>
            </p:cNvSpPr>
            <p:nvPr/>
          </p:nvSpPr>
          <p:spPr bwMode="auto">
            <a:xfrm>
              <a:off x="2304" y="3216"/>
              <a:ext cx="1152" cy="62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>
                  <a:latin typeface="Times New Roman" pitchFamily="18" charset="0"/>
                </a:rPr>
                <a:t>Event 2</a:t>
              </a:r>
            </a:p>
            <a:p>
              <a:pPr algn="ctr"/>
              <a:r>
                <a:rPr lang="el-GR" altLang="en-US" sz="2400"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US" altLang="en-US" sz="2400" baseline="-2500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altLang="en-US" sz="2400">
                  <a:latin typeface="Times New Roman" pitchFamily="18" charset="0"/>
                  <a:cs typeface="Times New Roman" pitchFamily="18" charset="0"/>
                </a:rPr>
                <a:t>=reject</a:t>
              </a:r>
              <a:endParaRPr lang="el-GR" altLang="en-US" sz="2400" baseline="-250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/>
              <a:t>Event 1: </a:t>
            </a:r>
            <a:r>
              <a:rPr lang="en-US" altLang="en-US">
                <a:solidFill>
                  <a:schemeClr val="accent2"/>
                </a:solidFill>
              </a:rPr>
              <a:t>Solver accepts </a:t>
            </a:r>
            <a:r>
              <a:rPr lang="en-US" altLang="en-US" i="1">
                <a:solidFill>
                  <a:schemeClr val="accent2"/>
                </a:solidFill>
              </a:rPr>
              <a:t>y(1)</a:t>
            </a:r>
            <a:endParaRPr lang="en-US" altLang="en-US">
              <a:solidFill>
                <a:schemeClr val="accent2"/>
              </a:solidFill>
            </a:endParaRPr>
          </a:p>
        </p:txBody>
      </p:sp>
      <p:grpSp>
        <p:nvGrpSpPr>
          <p:cNvPr id="46083" name="Group 3"/>
          <p:cNvGrpSpPr>
            <a:grpSpLocks/>
          </p:cNvGrpSpPr>
          <p:nvPr/>
        </p:nvGrpSpPr>
        <p:grpSpPr bwMode="auto">
          <a:xfrm>
            <a:off x="2286000" y="2057400"/>
            <a:ext cx="2819400" cy="2466975"/>
            <a:chOff x="1440" y="1296"/>
            <a:chExt cx="1776" cy="1554"/>
          </a:xfrm>
        </p:grpSpPr>
        <p:sp>
          <p:nvSpPr>
            <p:cNvPr id="46084" name="Oval 4"/>
            <p:cNvSpPr>
              <a:spLocks noChangeArrowheads="1"/>
            </p:cNvSpPr>
            <p:nvPr/>
          </p:nvSpPr>
          <p:spPr bwMode="auto">
            <a:xfrm>
              <a:off x="2929" y="1865"/>
              <a:ext cx="287" cy="28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i="1"/>
                <a:t>t</a:t>
              </a:r>
            </a:p>
          </p:txBody>
        </p:sp>
        <p:sp>
          <p:nvSpPr>
            <p:cNvPr id="46085" name="Line 5"/>
            <p:cNvSpPr>
              <a:spLocks noChangeShapeType="1"/>
            </p:cNvSpPr>
            <p:nvPr/>
          </p:nvSpPr>
          <p:spPr bwMode="auto">
            <a:xfrm>
              <a:off x="1668" y="2114"/>
              <a:ext cx="525" cy="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6" name="Line 6">
              <a:hlinkClick r:id="rId4" action="ppaction://hlinksldjump"/>
            </p:cNvPr>
            <p:cNvSpPr>
              <a:spLocks noChangeShapeType="1"/>
            </p:cNvSpPr>
            <p:nvPr/>
          </p:nvSpPr>
          <p:spPr bwMode="auto">
            <a:xfrm>
              <a:off x="2386" y="1524"/>
              <a:ext cx="572" cy="42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7" name="Freeform 7"/>
            <p:cNvSpPr>
              <a:spLocks/>
            </p:cNvSpPr>
            <p:nvPr/>
          </p:nvSpPr>
          <p:spPr bwMode="auto">
            <a:xfrm>
              <a:off x="1470" y="1385"/>
              <a:ext cx="723" cy="523"/>
            </a:xfrm>
            <a:custGeom>
              <a:avLst/>
              <a:gdLst>
                <a:gd name="T0" fmla="*/ 208 w 1456"/>
                <a:gd name="T1" fmla="*/ 1056 h 1056"/>
                <a:gd name="T2" fmla="*/ 208 w 1456"/>
                <a:gd name="T3" fmla="*/ 288 h 1056"/>
                <a:gd name="T4" fmla="*/ 1456 w 1456"/>
                <a:gd name="T5" fmla="*/ 0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6" h="1056">
                  <a:moveTo>
                    <a:pt x="208" y="1056"/>
                  </a:moveTo>
                  <a:cubicBezTo>
                    <a:pt x="104" y="760"/>
                    <a:pt x="0" y="464"/>
                    <a:pt x="208" y="288"/>
                  </a:cubicBezTo>
                  <a:cubicBezTo>
                    <a:pt x="416" y="112"/>
                    <a:pt x="1248" y="24"/>
                    <a:pt x="145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8" name="Text Box 8"/>
            <p:cNvSpPr txBox="1">
              <a:spLocks noChangeArrowheads="1"/>
            </p:cNvSpPr>
            <p:nvPr/>
          </p:nvSpPr>
          <p:spPr bwMode="auto">
            <a:xfrm>
              <a:off x="1440" y="1296"/>
              <a:ext cx="3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/>
                <a:t>u(k)</a:t>
              </a:r>
            </a:p>
          </p:txBody>
        </p:sp>
        <p:sp>
          <p:nvSpPr>
            <p:cNvPr id="46089" name="Text Box 9"/>
            <p:cNvSpPr txBox="1">
              <a:spLocks noChangeArrowheads="1"/>
            </p:cNvSpPr>
            <p:nvPr/>
          </p:nvSpPr>
          <p:spPr bwMode="auto">
            <a:xfrm>
              <a:off x="1685" y="2619"/>
              <a:ext cx="21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altLang="en-US" b="1"/>
            </a:p>
          </p:txBody>
        </p:sp>
        <p:sp>
          <p:nvSpPr>
            <p:cNvPr id="46090" name="Text Box 10"/>
            <p:cNvSpPr txBox="1">
              <a:spLocks noChangeArrowheads="1"/>
            </p:cNvSpPr>
            <p:nvPr/>
          </p:nvSpPr>
          <p:spPr bwMode="auto">
            <a:xfrm rot="2700000">
              <a:off x="1652" y="2361"/>
              <a:ext cx="4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/>
                <a:t>x(1)</a:t>
              </a:r>
            </a:p>
          </p:txBody>
        </p:sp>
        <p:sp>
          <p:nvSpPr>
            <p:cNvPr id="46091" name="Text Box 11"/>
            <p:cNvSpPr txBox="1">
              <a:spLocks noChangeArrowheads="1"/>
            </p:cNvSpPr>
            <p:nvPr/>
          </p:nvSpPr>
          <p:spPr bwMode="auto">
            <a:xfrm rot="2460000">
              <a:off x="2496" y="1536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>
                  <a:solidFill>
                    <a:srgbClr val="0000FF"/>
                  </a:solidFill>
                </a:rPr>
                <a:t>y(1)</a:t>
              </a:r>
            </a:p>
          </p:txBody>
        </p:sp>
        <p:sp>
          <p:nvSpPr>
            <p:cNvPr id="46092" name="Text Box 12"/>
            <p:cNvSpPr txBox="1">
              <a:spLocks noChangeArrowheads="1"/>
            </p:cNvSpPr>
            <p:nvPr/>
          </p:nvSpPr>
          <p:spPr bwMode="auto">
            <a:xfrm rot="18900000">
              <a:off x="2687" y="2207"/>
              <a:ext cx="3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/>
                <a:t>z(1)</a:t>
              </a:r>
            </a:p>
          </p:txBody>
        </p:sp>
        <p:sp>
          <p:nvSpPr>
            <p:cNvPr id="46093" name="Line 13"/>
            <p:cNvSpPr>
              <a:spLocks noChangeShapeType="1"/>
            </p:cNvSpPr>
            <p:nvPr/>
          </p:nvSpPr>
          <p:spPr bwMode="auto">
            <a:xfrm flipV="1">
              <a:off x="2386" y="2090"/>
              <a:ext cx="572" cy="4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4" name="Oval 14"/>
            <p:cNvSpPr>
              <a:spLocks noChangeArrowheads="1"/>
            </p:cNvSpPr>
            <p:nvPr/>
          </p:nvSpPr>
          <p:spPr bwMode="auto">
            <a:xfrm>
              <a:off x="2154" y="2477"/>
              <a:ext cx="286" cy="28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i="1"/>
                <a:t>b</a:t>
              </a:r>
            </a:p>
          </p:txBody>
        </p:sp>
        <p:sp>
          <p:nvSpPr>
            <p:cNvPr id="46095" name="Oval 15"/>
            <p:cNvSpPr>
              <a:spLocks noChangeArrowheads="1"/>
            </p:cNvSpPr>
            <p:nvPr/>
          </p:nvSpPr>
          <p:spPr bwMode="auto">
            <a:xfrm>
              <a:off x="2154" y="1338"/>
              <a:ext cx="286" cy="28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i="1"/>
                <a:t>a</a:t>
              </a:r>
              <a:r>
                <a:rPr lang="en-US" altLang="en-US"/>
                <a:t> </a:t>
              </a:r>
            </a:p>
          </p:txBody>
        </p:sp>
        <p:sp>
          <p:nvSpPr>
            <p:cNvPr id="46096" name="Oval 16"/>
            <p:cNvSpPr>
              <a:spLocks noChangeArrowheads="1"/>
            </p:cNvSpPr>
            <p:nvPr/>
          </p:nvSpPr>
          <p:spPr bwMode="auto">
            <a:xfrm>
              <a:off x="1456" y="1885"/>
              <a:ext cx="287" cy="28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i="1"/>
                <a:t>s</a:t>
              </a:r>
            </a:p>
          </p:txBody>
        </p:sp>
      </p:grp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381000" y="6019800"/>
            <a:ext cx="8382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098" name="Group 18"/>
          <p:cNvGrpSpPr>
            <a:grpSpLocks/>
          </p:cNvGrpSpPr>
          <p:nvPr/>
        </p:nvGrpSpPr>
        <p:grpSpPr bwMode="auto">
          <a:xfrm>
            <a:off x="1787525" y="4648200"/>
            <a:ext cx="4613275" cy="1658938"/>
            <a:chOff x="997" y="2918"/>
            <a:chExt cx="2906" cy="1045"/>
          </a:xfrm>
        </p:grpSpPr>
        <p:sp>
          <p:nvSpPr>
            <p:cNvPr id="46099" name="Text Box 19"/>
            <p:cNvSpPr txBox="1">
              <a:spLocks noChangeArrowheads="1"/>
            </p:cNvSpPr>
            <p:nvPr/>
          </p:nvSpPr>
          <p:spPr bwMode="auto">
            <a:xfrm>
              <a:off x="1008" y="2918"/>
              <a:ext cx="27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2000" b="1"/>
                <a:t>The Solver  constructs a path {u,y}</a:t>
              </a:r>
            </a:p>
          </p:txBody>
        </p:sp>
        <p:grpSp>
          <p:nvGrpSpPr>
            <p:cNvPr id="46100" name="Group 20"/>
            <p:cNvGrpSpPr>
              <a:grpSpLocks/>
            </p:cNvGrpSpPr>
            <p:nvPr/>
          </p:nvGrpSpPr>
          <p:grpSpPr bwMode="auto">
            <a:xfrm>
              <a:off x="997" y="3120"/>
              <a:ext cx="2906" cy="843"/>
              <a:chOff x="997" y="3168"/>
              <a:chExt cx="2906" cy="843"/>
            </a:xfrm>
          </p:grpSpPr>
          <p:sp>
            <p:nvSpPr>
              <p:cNvPr id="46101" name="Text Box 21"/>
              <p:cNvSpPr txBox="1">
                <a:spLocks noChangeArrowheads="1"/>
              </p:cNvSpPr>
              <p:nvPr/>
            </p:nvSpPr>
            <p:spPr bwMode="auto">
              <a:xfrm>
                <a:off x="997" y="3168"/>
                <a:ext cx="290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altLang="en-US" sz="2000" b="1"/>
                  <a:t>The Adversary outputs solution {x,z}</a:t>
                </a:r>
              </a:p>
            </p:txBody>
          </p:sp>
          <p:graphicFrame>
            <p:nvGraphicFramePr>
              <p:cNvPr id="46102" name="Object 22"/>
              <p:cNvGraphicFramePr>
                <a:graphicFrameLocks noChangeAspect="1"/>
              </p:cNvGraphicFramePr>
              <p:nvPr/>
            </p:nvGraphicFramePr>
            <p:xfrm>
              <a:off x="1934" y="3442"/>
              <a:ext cx="1101" cy="56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103" name="Equation" r:id="rId5" imgW="761760" imgH="393480" progId="Equation.DSMT4">
                      <p:embed/>
                    </p:oleObj>
                  </mc:Choice>
                  <mc:Fallback>
                    <p:oleObj name="Equation" r:id="rId5" imgW="761760" imgH="393480" progId="Equation.DSMT4">
                      <p:embed/>
                      <p:pic>
                        <p:nvPicPr>
                          <p:cNvPr id="0" name="Object 2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34" y="3442"/>
                            <a:ext cx="1101" cy="56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/>
              <a:t>Event 2: </a:t>
            </a:r>
            <a:r>
              <a:rPr lang="en-US" altLang="en-US">
                <a:solidFill>
                  <a:srgbClr val="FF0066"/>
                </a:solidFill>
              </a:rPr>
              <a:t>Solver rejects </a:t>
            </a:r>
            <a:r>
              <a:rPr lang="en-US" altLang="en-US" i="1">
                <a:solidFill>
                  <a:srgbClr val="FF0066"/>
                </a:solidFill>
              </a:rPr>
              <a:t>y(1)</a:t>
            </a:r>
            <a:endParaRPr lang="en-US" altLang="en-US">
              <a:solidFill>
                <a:srgbClr val="FF0066"/>
              </a:solidFill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828800" y="4819650"/>
            <a:ext cx="49228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/>
              <a:t>The Solver fails to construct a path.</a:t>
            </a:r>
          </a:p>
          <a:p>
            <a:r>
              <a:rPr lang="en-US" altLang="en-US" sz="2000" b="1"/>
              <a:t>The Adversary outputs a solution {u,y}.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560638" y="4919663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/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4649788" y="2960688"/>
            <a:ext cx="455612" cy="454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1"/>
              <a:t>t</a:t>
            </a:r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2647950" y="3355975"/>
            <a:ext cx="833438" cy="717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5" name="Line 7">
            <a:hlinkClick r:id="rId3" action="ppaction://hlinksldjump"/>
          </p:cNvPr>
          <p:cNvSpPr>
            <a:spLocks noChangeShapeType="1"/>
          </p:cNvSpPr>
          <p:nvPr/>
        </p:nvSpPr>
        <p:spPr bwMode="auto">
          <a:xfrm>
            <a:off x="3787775" y="2419350"/>
            <a:ext cx="908050" cy="681038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6" name="Freeform 8"/>
          <p:cNvSpPr>
            <a:spLocks/>
          </p:cNvSpPr>
          <p:nvPr/>
        </p:nvSpPr>
        <p:spPr bwMode="auto">
          <a:xfrm>
            <a:off x="2333625" y="2198688"/>
            <a:ext cx="1147763" cy="830262"/>
          </a:xfrm>
          <a:custGeom>
            <a:avLst/>
            <a:gdLst>
              <a:gd name="T0" fmla="*/ 208 w 1456"/>
              <a:gd name="T1" fmla="*/ 1056 h 1056"/>
              <a:gd name="T2" fmla="*/ 208 w 1456"/>
              <a:gd name="T3" fmla="*/ 288 h 1056"/>
              <a:gd name="T4" fmla="*/ 1456 w 1456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56" h="1056">
                <a:moveTo>
                  <a:pt x="208" y="1056"/>
                </a:moveTo>
                <a:cubicBezTo>
                  <a:pt x="104" y="760"/>
                  <a:pt x="0" y="464"/>
                  <a:pt x="208" y="288"/>
                </a:cubicBezTo>
                <a:cubicBezTo>
                  <a:pt x="416" y="112"/>
                  <a:pt x="1248" y="24"/>
                  <a:pt x="145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2286000" y="20574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u(k)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2674938" y="4157663"/>
            <a:ext cx="3381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/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 rot="2700000">
            <a:off x="2622550" y="3748088"/>
            <a:ext cx="738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x(1)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 rot="2460000">
            <a:off x="3962400" y="2438400"/>
            <a:ext cx="79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>
                <a:solidFill>
                  <a:srgbClr val="FF0066"/>
                </a:solidFill>
              </a:rPr>
              <a:t>y(1)</a:t>
            </a:r>
          </a:p>
        </p:txBody>
      </p:sp>
      <p:grpSp>
        <p:nvGrpSpPr>
          <p:cNvPr id="48141" name="Group 13"/>
          <p:cNvGrpSpPr>
            <a:grpSpLocks/>
          </p:cNvGrpSpPr>
          <p:nvPr/>
        </p:nvGrpSpPr>
        <p:grpSpPr bwMode="auto">
          <a:xfrm>
            <a:off x="3787775" y="3317875"/>
            <a:ext cx="1055688" cy="755650"/>
            <a:chOff x="2386" y="2090"/>
            <a:chExt cx="665" cy="476"/>
          </a:xfrm>
        </p:grpSpPr>
        <p:sp>
          <p:nvSpPr>
            <p:cNvPr id="48142" name="Text Box 14"/>
            <p:cNvSpPr txBox="1">
              <a:spLocks noChangeArrowheads="1"/>
            </p:cNvSpPr>
            <p:nvPr/>
          </p:nvSpPr>
          <p:spPr bwMode="auto">
            <a:xfrm rot="18900000">
              <a:off x="2687" y="2207"/>
              <a:ext cx="3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/>
                <a:t>z(1)</a:t>
              </a:r>
            </a:p>
          </p:txBody>
        </p:sp>
        <p:sp>
          <p:nvSpPr>
            <p:cNvPr id="48143" name="Line 15"/>
            <p:cNvSpPr>
              <a:spLocks noChangeShapeType="1"/>
            </p:cNvSpPr>
            <p:nvPr/>
          </p:nvSpPr>
          <p:spPr bwMode="auto">
            <a:xfrm flipV="1">
              <a:off x="2386" y="2090"/>
              <a:ext cx="572" cy="4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144" name="Oval 16"/>
          <p:cNvSpPr>
            <a:spLocks noChangeArrowheads="1"/>
          </p:cNvSpPr>
          <p:nvPr/>
        </p:nvSpPr>
        <p:spPr bwMode="auto">
          <a:xfrm>
            <a:off x="3419475" y="3932238"/>
            <a:ext cx="454025" cy="454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1"/>
              <a:t>b</a:t>
            </a:r>
          </a:p>
        </p:txBody>
      </p:sp>
      <p:sp>
        <p:nvSpPr>
          <p:cNvPr id="48145" name="Oval 17"/>
          <p:cNvSpPr>
            <a:spLocks noChangeArrowheads="1"/>
          </p:cNvSpPr>
          <p:nvPr/>
        </p:nvSpPr>
        <p:spPr bwMode="auto">
          <a:xfrm>
            <a:off x="3419475" y="2124075"/>
            <a:ext cx="454025" cy="454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1"/>
              <a:t>a</a:t>
            </a:r>
            <a:r>
              <a:rPr lang="en-US" altLang="en-US"/>
              <a:t> </a:t>
            </a:r>
          </a:p>
        </p:txBody>
      </p:sp>
      <p:sp>
        <p:nvSpPr>
          <p:cNvPr id="48146" name="Oval 18"/>
          <p:cNvSpPr>
            <a:spLocks noChangeArrowheads="1"/>
          </p:cNvSpPr>
          <p:nvPr/>
        </p:nvSpPr>
        <p:spPr bwMode="auto">
          <a:xfrm>
            <a:off x="2311400" y="2992438"/>
            <a:ext cx="455613" cy="454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1"/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305800" cy="1371600"/>
          </a:xfrm>
        </p:spPr>
        <p:txBody>
          <a:bodyPr/>
          <a:lstStyle/>
          <a:p>
            <a:pPr algn="l"/>
            <a:r>
              <a:rPr lang="en-US" altLang="en-US"/>
              <a:t>The outcome of the game: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81163"/>
            <a:ext cx="8229600" cy="4327525"/>
          </a:xfrm>
        </p:spPr>
        <p:txBody>
          <a:bodyPr/>
          <a:lstStyle/>
          <a:p>
            <a:pPr marL="469900" indent="-469900"/>
            <a:endParaRPr lang="en-US" altLang="en-US" sz="2800"/>
          </a:p>
          <a:p>
            <a:pPr marL="469900" indent="-469900"/>
            <a:r>
              <a:rPr lang="en-US" altLang="en-US" sz="2800"/>
              <a:t>The Solver either fails to output a solution or achieves an approximation ratio </a:t>
            </a:r>
            <a:r>
              <a:rPr lang="en-US" altLang="en-US" sz="2800" b="1" i="1"/>
              <a:t>(k+1)/2</a:t>
            </a:r>
          </a:p>
          <a:p>
            <a:pPr marL="908050" lvl="1" indent="-436563"/>
            <a:endParaRPr lang="en-US" altLang="en-US" sz="2400"/>
          </a:p>
          <a:p>
            <a:pPr marL="469900" indent="-469900"/>
            <a:r>
              <a:rPr lang="en-US" altLang="en-US" sz="2800"/>
              <a:t>The Adversary can set </a:t>
            </a:r>
            <a:r>
              <a:rPr lang="en-US" altLang="en-US" sz="2800" b="1" i="1"/>
              <a:t>k </a:t>
            </a:r>
            <a:r>
              <a:rPr lang="en-US" altLang="en-US" sz="2800"/>
              <a:t>arbitrarily large and thus can force the Algorithm to claim arbitrarily large approximation ratio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915400" cy="1143000"/>
          </a:xfrm>
        </p:spPr>
        <p:txBody>
          <a:bodyPr/>
          <a:lstStyle/>
          <a:p>
            <a:r>
              <a:rPr lang="en-US" altLang="en-US" sz="4000"/>
              <a:t>Some of our results</a:t>
            </a:r>
          </a:p>
        </p:txBody>
      </p:sp>
      <p:sp>
        <p:nvSpPr>
          <p:cNvPr id="119811" name="Freeform 3"/>
          <p:cNvSpPr>
            <a:spLocks/>
          </p:cNvSpPr>
          <p:nvPr/>
        </p:nvSpPr>
        <p:spPr bwMode="auto">
          <a:xfrm>
            <a:off x="533400" y="2133600"/>
            <a:ext cx="8305800" cy="3810000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12" name="Freeform 4"/>
          <p:cNvSpPr>
            <a:spLocks/>
          </p:cNvSpPr>
          <p:nvPr/>
        </p:nvSpPr>
        <p:spPr bwMode="auto">
          <a:xfrm>
            <a:off x="1743075" y="2936875"/>
            <a:ext cx="6029325" cy="3006725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3848100" y="5084763"/>
            <a:ext cx="1709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3399"/>
                </a:solidFill>
                <a:latin typeface="Times New Roman" pitchFamily="18" charset="0"/>
              </a:rPr>
              <a:t>PRIORITY</a:t>
            </a:r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3352800" y="3443288"/>
            <a:ext cx="8556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itchFamily="18" charset="0"/>
              </a:rPr>
              <a:t>pBT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2590800" y="2833688"/>
            <a:ext cx="8366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008000"/>
                </a:solidFill>
                <a:latin typeface="Times New Roman" pitchFamily="18" charset="0"/>
              </a:rPr>
              <a:t>pBP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119816" name="Line 8"/>
          <p:cNvSpPr>
            <a:spLocks noChangeShapeType="1"/>
          </p:cNvSpPr>
          <p:nvPr/>
        </p:nvSpPr>
        <p:spPr bwMode="auto">
          <a:xfrm>
            <a:off x="304800" y="59436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17" name="Freeform 9"/>
          <p:cNvSpPr>
            <a:spLocks/>
          </p:cNvSpPr>
          <p:nvPr/>
        </p:nvSpPr>
        <p:spPr bwMode="auto">
          <a:xfrm>
            <a:off x="2700338" y="3860800"/>
            <a:ext cx="4419600" cy="2057400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18" name="Text Box 10"/>
          <p:cNvSpPr txBox="1">
            <a:spLocks noChangeArrowheads="1"/>
          </p:cNvSpPr>
          <p:nvPr/>
        </p:nvSpPr>
        <p:spPr bwMode="auto">
          <a:xfrm>
            <a:off x="3819525" y="4098925"/>
            <a:ext cx="1895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ADAPTIVE</a:t>
            </a:r>
          </a:p>
          <a:p>
            <a:pPr algn="ctr"/>
            <a:r>
              <a:rPr lang="en-US" altLang="en-US" sz="1600">
                <a:solidFill>
                  <a:schemeClr val="accent2"/>
                </a:solidFill>
                <a:latin typeface="Times New Roman" pitchFamily="18" charset="0"/>
              </a:rPr>
              <a:t>PRIORITY</a:t>
            </a:r>
          </a:p>
        </p:txBody>
      </p:sp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3276600" y="5029200"/>
            <a:ext cx="108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FIXED</a:t>
            </a:r>
          </a:p>
        </p:txBody>
      </p:sp>
      <p:sp>
        <p:nvSpPr>
          <p:cNvPr id="119820" name="Freeform 12"/>
          <p:cNvSpPr>
            <a:spLocks/>
          </p:cNvSpPr>
          <p:nvPr/>
        </p:nvSpPr>
        <p:spPr bwMode="auto">
          <a:xfrm>
            <a:off x="2667000" y="4953000"/>
            <a:ext cx="2362200" cy="990600"/>
          </a:xfrm>
          <a:custGeom>
            <a:avLst/>
            <a:gdLst>
              <a:gd name="T0" fmla="*/ 0 w 1488"/>
              <a:gd name="T1" fmla="*/ 624 h 624"/>
              <a:gd name="T2" fmla="*/ 720 w 1488"/>
              <a:gd name="T3" fmla="*/ 0 h 624"/>
              <a:gd name="T4" fmla="*/ 1488 w 1488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624">
                <a:moveTo>
                  <a:pt x="0" y="624"/>
                </a:moveTo>
                <a:cubicBezTo>
                  <a:pt x="236" y="312"/>
                  <a:pt x="472" y="0"/>
                  <a:pt x="720" y="0"/>
                </a:cubicBezTo>
                <a:cubicBezTo>
                  <a:pt x="968" y="0"/>
                  <a:pt x="1360" y="520"/>
                  <a:pt x="1488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9821" name="Group 13"/>
          <p:cNvGrpSpPr>
            <a:grpSpLocks/>
          </p:cNvGrpSpPr>
          <p:nvPr/>
        </p:nvGrpSpPr>
        <p:grpSpPr bwMode="auto">
          <a:xfrm>
            <a:off x="5584825" y="1911350"/>
            <a:ext cx="3559175" cy="3030538"/>
            <a:chOff x="3518" y="1207"/>
            <a:chExt cx="2242" cy="1909"/>
          </a:xfrm>
        </p:grpSpPr>
        <p:grpSp>
          <p:nvGrpSpPr>
            <p:cNvPr id="119822" name="Group 14"/>
            <p:cNvGrpSpPr>
              <a:grpSpLocks/>
            </p:cNvGrpSpPr>
            <p:nvPr/>
          </p:nvGrpSpPr>
          <p:grpSpPr bwMode="auto">
            <a:xfrm>
              <a:off x="3518" y="2818"/>
              <a:ext cx="1056" cy="298"/>
              <a:chOff x="3456" y="2832"/>
              <a:chExt cx="1056" cy="298"/>
            </a:xfrm>
          </p:grpSpPr>
          <p:sp>
            <p:nvSpPr>
              <p:cNvPr id="119823" name="Oval 15"/>
              <p:cNvSpPr>
                <a:spLocks noChangeArrowheads="1"/>
              </p:cNvSpPr>
              <p:nvPr/>
            </p:nvSpPr>
            <p:spPr bwMode="auto">
              <a:xfrm>
                <a:off x="3696" y="283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24" name="Text Box 16"/>
              <p:cNvSpPr txBox="1">
                <a:spLocks noChangeArrowheads="1"/>
              </p:cNvSpPr>
              <p:nvPr/>
            </p:nvSpPr>
            <p:spPr bwMode="auto">
              <a:xfrm>
                <a:off x="3456" y="2880"/>
                <a:ext cx="105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2000">
                    <a:latin typeface="Times New Roman" pitchFamily="18" charset="0"/>
                  </a:rPr>
                  <a:t>Dijkstra’s</a:t>
                </a:r>
              </a:p>
            </p:txBody>
          </p:sp>
        </p:grpSp>
        <p:sp>
          <p:nvSpPr>
            <p:cNvPr id="119825" name="Text Box 17"/>
            <p:cNvSpPr txBox="1">
              <a:spLocks noChangeArrowheads="1"/>
            </p:cNvSpPr>
            <p:nvPr/>
          </p:nvSpPr>
          <p:spPr bwMode="auto">
            <a:xfrm>
              <a:off x="4128" y="1207"/>
              <a:ext cx="1632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</a:rPr>
                <a:t>Shortest Path in  no-negative graphs</a:t>
              </a:r>
            </a:p>
          </p:txBody>
        </p:sp>
        <p:sp>
          <p:nvSpPr>
            <p:cNvPr id="119826" name="Line 18"/>
            <p:cNvSpPr>
              <a:spLocks noChangeShapeType="1"/>
            </p:cNvSpPr>
            <p:nvPr/>
          </p:nvSpPr>
          <p:spPr bwMode="auto">
            <a:xfrm flipH="1">
              <a:off x="3835" y="1706"/>
              <a:ext cx="105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827" name="Text Box 19"/>
          <p:cNvSpPr txBox="1">
            <a:spLocks noChangeArrowheads="1"/>
          </p:cNvSpPr>
          <p:nvPr/>
        </p:nvSpPr>
        <p:spPr bwMode="auto">
          <a:xfrm>
            <a:off x="2987675" y="5589588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Online</a:t>
            </a:r>
          </a:p>
        </p:txBody>
      </p:sp>
      <p:sp>
        <p:nvSpPr>
          <p:cNvPr id="119828" name="Freeform 20"/>
          <p:cNvSpPr>
            <a:spLocks/>
          </p:cNvSpPr>
          <p:nvPr/>
        </p:nvSpPr>
        <p:spPr bwMode="auto">
          <a:xfrm>
            <a:off x="2700338" y="5445125"/>
            <a:ext cx="1727200" cy="504825"/>
          </a:xfrm>
          <a:custGeom>
            <a:avLst/>
            <a:gdLst>
              <a:gd name="T0" fmla="*/ 0 w 1488"/>
              <a:gd name="T1" fmla="*/ 624 h 624"/>
              <a:gd name="T2" fmla="*/ 720 w 1488"/>
              <a:gd name="T3" fmla="*/ 0 h 624"/>
              <a:gd name="T4" fmla="*/ 1488 w 1488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624">
                <a:moveTo>
                  <a:pt x="0" y="624"/>
                </a:moveTo>
                <a:cubicBezTo>
                  <a:pt x="236" y="312"/>
                  <a:pt x="472" y="0"/>
                  <a:pt x="720" y="0"/>
                </a:cubicBezTo>
                <a:cubicBezTo>
                  <a:pt x="968" y="0"/>
                  <a:pt x="1360" y="520"/>
                  <a:pt x="1488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38" name="Freeform 30"/>
          <p:cNvSpPr>
            <a:spLocks/>
          </p:cNvSpPr>
          <p:nvPr/>
        </p:nvSpPr>
        <p:spPr bwMode="auto">
          <a:xfrm>
            <a:off x="4572000" y="2708275"/>
            <a:ext cx="3281363" cy="3019425"/>
          </a:xfrm>
          <a:custGeom>
            <a:avLst/>
            <a:gdLst>
              <a:gd name="T0" fmla="*/ 1980 w 2067"/>
              <a:gd name="T1" fmla="*/ 0 h 1902"/>
              <a:gd name="T2" fmla="*/ 2044 w 2067"/>
              <a:gd name="T3" fmla="*/ 158 h 1902"/>
              <a:gd name="T4" fmla="*/ 1949 w 2067"/>
              <a:gd name="T5" fmla="*/ 631 h 1902"/>
              <a:gd name="T6" fmla="*/ 1925 w 2067"/>
              <a:gd name="T7" fmla="*/ 821 h 1902"/>
              <a:gd name="T8" fmla="*/ 1909 w 2067"/>
              <a:gd name="T9" fmla="*/ 852 h 1902"/>
              <a:gd name="T10" fmla="*/ 1815 w 2067"/>
              <a:gd name="T11" fmla="*/ 1018 h 1902"/>
              <a:gd name="T12" fmla="*/ 1760 w 2067"/>
              <a:gd name="T13" fmla="*/ 1144 h 1902"/>
              <a:gd name="T14" fmla="*/ 1728 w 2067"/>
              <a:gd name="T15" fmla="*/ 1199 h 1902"/>
              <a:gd name="T16" fmla="*/ 1657 w 2067"/>
              <a:gd name="T17" fmla="*/ 1239 h 1902"/>
              <a:gd name="T18" fmla="*/ 1625 w 2067"/>
              <a:gd name="T19" fmla="*/ 1278 h 1902"/>
              <a:gd name="T20" fmla="*/ 1554 w 2067"/>
              <a:gd name="T21" fmla="*/ 1341 h 1902"/>
              <a:gd name="T22" fmla="*/ 1404 w 2067"/>
              <a:gd name="T23" fmla="*/ 1484 h 1902"/>
              <a:gd name="T24" fmla="*/ 1255 w 2067"/>
              <a:gd name="T25" fmla="*/ 1491 h 1902"/>
              <a:gd name="T26" fmla="*/ 986 w 2067"/>
              <a:gd name="T27" fmla="*/ 1515 h 1902"/>
              <a:gd name="T28" fmla="*/ 505 w 2067"/>
              <a:gd name="T29" fmla="*/ 1570 h 1902"/>
              <a:gd name="T30" fmla="*/ 466 w 2067"/>
              <a:gd name="T31" fmla="*/ 1586 h 1902"/>
              <a:gd name="T32" fmla="*/ 418 w 2067"/>
              <a:gd name="T33" fmla="*/ 1602 h 1902"/>
              <a:gd name="T34" fmla="*/ 276 w 2067"/>
              <a:gd name="T35" fmla="*/ 1673 h 1902"/>
              <a:gd name="T36" fmla="*/ 205 w 2067"/>
              <a:gd name="T37" fmla="*/ 1697 h 1902"/>
              <a:gd name="T38" fmla="*/ 110 w 2067"/>
              <a:gd name="T39" fmla="*/ 1775 h 1902"/>
              <a:gd name="T40" fmla="*/ 0 w 2067"/>
              <a:gd name="T41" fmla="*/ 1902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067" h="1902">
                <a:moveTo>
                  <a:pt x="1980" y="0"/>
                </a:moveTo>
                <a:cubicBezTo>
                  <a:pt x="2030" y="69"/>
                  <a:pt x="2023" y="75"/>
                  <a:pt x="2044" y="158"/>
                </a:cubicBezTo>
                <a:cubicBezTo>
                  <a:pt x="2037" y="400"/>
                  <a:pt x="2067" y="461"/>
                  <a:pt x="1949" y="631"/>
                </a:cubicBezTo>
                <a:cubicBezTo>
                  <a:pt x="1928" y="693"/>
                  <a:pt x="1937" y="757"/>
                  <a:pt x="1925" y="821"/>
                </a:cubicBezTo>
                <a:cubicBezTo>
                  <a:pt x="1923" y="832"/>
                  <a:pt x="1913" y="841"/>
                  <a:pt x="1909" y="852"/>
                </a:cubicBezTo>
                <a:cubicBezTo>
                  <a:pt x="1882" y="916"/>
                  <a:pt x="1853" y="961"/>
                  <a:pt x="1815" y="1018"/>
                </a:cubicBezTo>
                <a:cubicBezTo>
                  <a:pt x="1803" y="1066"/>
                  <a:pt x="1784" y="1101"/>
                  <a:pt x="1760" y="1144"/>
                </a:cubicBezTo>
                <a:cubicBezTo>
                  <a:pt x="1754" y="1154"/>
                  <a:pt x="1739" y="1190"/>
                  <a:pt x="1728" y="1199"/>
                </a:cubicBezTo>
                <a:cubicBezTo>
                  <a:pt x="1631" y="1278"/>
                  <a:pt x="1772" y="1137"/>
                  <a:pt x="1657" y="1239"/>
                </a:cubicBezTo>
                <a:cubicBezTo>
                  <a:pt x="1644" y="1250"/>
                  <a:pt x="1637" y="1266"/>
                  <a:pt x="1625" y="1278"/>
                </a:cubicBezTo>
                <a:cubicBezTo>
                  <a:pt x="1595" y="1308"/>
                  <a:pt x="1580" y="1308"/>
                  <a:pt x="1554" y="1341"/>
                </a:cubicBezTo>
                <a:cubicBezTo>
                  <a:pt x="1497" y="1413"/>
                  <a:pt x="1498" y="1453"/>
                  <a:pt x="1404" y="1484"/>
                </a:cubicBezTo>
                <a:cubicBezTo>
                  <a:pt x="1357" y="1500"/>
                  <a:pt x="1305" y="1489"/>
                  <a:pt x="1255" y="1491"/>
                </a:cubicBezTo>
                <a:cubicBezTo>
                  <a:pt x="1153" y="1503"/>
                  <a:pt x="1104" y="1510"/>
                  <a:pt x="986" y="1515"/>
                </a:cubicBezTo>
                <a:cubicBezTo>
                  <a:pt x="796" y="1580"/>
                  <a:pt x="843" y="1557"/>
                  <a:pt x="505" y="1570"/>
                </a:cubicBezTo>
                <a:cubicBezTo>
                  <a:pt x="492" y="1575"/>
                  <a:pt x="479" y="1581"/>
                  <a:pt x="466" y="1586"/>
                </a:cubicBezTo>
                <a:cubicBezTo>
                  <a:pt x="450" y="1592"/>
                  <a:pt x="418" y="1602"/>
                  <a:pt x="418" y="1602"/>
                </a:cubicBezTo>
                <a:cubicBezTo>
                  <a:pt x="373" y="1637"/>
                  <a:pt x="326" y="1650"/>
                  <a:pt x="276" y="1673"/>
                </a:cubicBezTo>
                <a:cubicBezTo>
                  <a:pt x="253" y="1683"/>
                  <a:pt x="226" y="1684"/>
                  <a:pt x="205" y="1697"/>
                </a:cubicBezTo>
                <a:cubicBezTo>
                  <a:pt x="169" y="1719"/>
                  <a:pt x="146" y="1753"/>
                  <a:pt x="110" y="1775"/>
                </a:cubicBezTo>
                <a:cubicBezTo>
                  <a:pt x="79" y="1825"/>
                  <a:pt x="27" y="1848"/>
                  <a:pt x="0" y="1902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9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3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915400" cy="1143000"/>
          </a:xfrm>
        </p:spPr>
        <p:txBody>
          <a:bodyPr/>
          <a:lstStyle/>
          <a:p>
            <a:r>
              <a:rPr lang="en-US" altLang="en-US" sz="4000"/>
              <a:t>Some of our results</a:t>
            </a:r>
          </a:p>
        </p:txBody>
      </p:sp>
      <p:sp>
        <p:nvSpPr>
          <p:cNvPr id="142339" name="Freeform 3"/>
          <p:cNvSpPr>
            <a:spLocks/>
          </p:cNvSpPr>
          <p:nvPr/>
        </p:nvSpPr>
        <p:spPr bwMode="auto">
          <a:xfrm>
            <a:off x="533400" y="2133600"/>
            <a:ext cx="8305800" cy="3810000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40" name="Freeform 4"/>
          <p:cNvSpPr>
            <a:spLocks/>
          </p:cNvSpPr>
          <p:nvPr/>
        </p:nvSpPr>
        <p:spPr bwMode="auto">
          <a:xfrm>
            <a:off x="1743075" y="2936875"/>
            <a:ext cx="6029325" cy="3006725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3848100" y="5084763"/>
            <a:ext cx="1709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3399"/>
                </a:solidFill>
                <a:latin typeface="Times New Roman" pitchFamily="18" charset="0"/>
              </a:rPr>
              <a:t>PRIORITY</a:t>
            </a:r>
          </a:p>
        </p:txBody>
      </p:sp>
      <p:sp>
        <p:nvSpPr>
          <p:cNvPr id="142342" name="Text Box 6"/>
          <p:cNvSpPr txBox="1">
            <a:spLocks noChangeArrowheads="1"/>
          </p:cNvSpPr>
          <p:nvPr/>
        </p:nvSpPr>
        <p:spPr bwMode="auto">
          <a:xfrm>
            <a:off x="3352800" y="3443288"/>
            <a:ext cx="8556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itchFamily="18" charset="0"/>
              </a:rPr>
              <a:t>pBT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142343" name="Text Box 7"/>
          <p:cNvSpPr txBox="1">
            <a:spLocks noChangeArrowheads="1"/>
          </p:cNvSpPr>
          <p:nvPr/>
        </p:nvSpPr>
        <p:spPr bwMode="auto">
          <a:xfrm>
            <a:off x="2590800" y="2833688"/>
            <a:ext cx="8366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008000"/>
                </a:solidFill>
                <a:latin typeface="Times New Roman" pitchFamily="18" charset="0"/>
              </a:rPr>
              <a:t>pBP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142344" name="Line 8"/>
          <p:cNvSpPr>
            <a:spLocks noChangeShapeType="1"/>
          </p:cNvSpPr>
          <p:nvPr/>
        </p:nvSpPr>
        <p:spPr bwMode="auto">
          <a:xfrm>
            <a:off x="304800" y="59436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45" name="Freeform 9"/>
          <p:cNvSpPr>
            <a:spLocks/>
          </p:cNvSpPr>
          <p:nvPr/>
        </p:nvSpPr>
        <p:spPr bwMode="auto">
          <a:xfrm>
            <a:off x="2700338" y="3860800"/>
            <a:ext cx="4419600" cy="2057400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46" name="Text Box 10"/>
          <p:cNvSpPr txBox="1">
            <a:spLocks noChangeArrowheads="1"/>
          </p:cNvSpPr>
          <p:nvPr/>
        </p:nvSpPr>
        <p:spPr bwMode="auto">
          <a:xfrm>
            <a:off x="3819525" y="4098925"/>
            <a:ext cx="1895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ADAPTIVE</a:t>
            </a:r>
          </a:p>
          <a:p>
            <a:pPr algn="ctr"/>
            <a:r>
              <a:rPr lang="en-US" altLang="en-US" sz="1600">
                <a:solidFill>
                  <a:schemeClr val="accent2"/>
                </a:solidFill>
                <a:latin typeface="Times New Roman" pitchFamily="18" charset="0"/>
              </a:rPr>
              <a:t>PRIORITY</a:t>
            </a:r>
          </a:p>
        </p:txBody>
      </p:sp>
      <p:sp>
        <p:nvSpPr>
          <p:cNvPr id="142347" name="Text Box 11"/>
          <p:cNvSpPr txBox="1">
            <a:spLocks noChangeArrowheads="1"/>
          </p:cNvSpPr>
          <p:nvPr/>
        </p:nvSpPr>
        <p:spPr bwMode="auto">
          <a:xfrm>
            <a:off x="3276600" y="5029200"/>
            <a:ext cx="108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FIXED</a:t>
            </a:r>
          </a:p>
        </p:txBody>
      </p:sp>
      <p:sp>
        <p:nvSpPr>
          <p:cNvPr id="142348" name="Freeform 12"/>
          <p:cNvSpPr>
            <a:spLocks/>
          </p:cNvSpPr>
          <p:nvPr/>
        </p:nvSpPr>
        <p:spPr bwMode="auto">
          <a:xfrm>
            <a:off x="2667000" y="4953000"/>
            <a:ext cx="2362200" cy="990600"/>
          </a:xfrm>
          <a:custGeom>
            <a:avLst/>
            <a:gdLst>
              <a:gd name="T0" fmla="*/ 0 w 1488"/>
              <a:gd name="T1" fmla="*/ 624 h 624"/>
              <a:gd name="T2" fmla="*/ 720 w 1488"/>
              <a:gd name="T3" fmla="*/ 0 h 624"/>
              <a:gd name="T4" fmla="*/ 1488 w 1488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624">
                <a:moveTo>
                  <a:pt x="0" y="624"/>
                </a:moveTo>
                <a:cubicBezTo>
                  <a:pt x="236" y="312"/>
                  <a:pt x="472" y="0"/>
                  <a:pt x="720" y="0"/>
                </a:cubicBezTo>
                <a:cubicBezTo>
                  <a:pt x="968" y="0"/>
                  <a:pt x="1360" y="520"/>
                  <a:pt x="1488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53" name="Text Box 17"/>
          <p:cNvSpPr txBox="1">
            <a:spLocks noChangeArrowheads="1"/>
          </p:cNvSpPr>
          <p:nvPr/>
        </p:nvSpPr>
        <p:spPr bwMode="auto">
          <a:xfrm>
            <a:off x="6553200" y="1916113"/>
            <a:ext cx="25908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</a:rPr>
              <a:t>Interval Scheduling</a:t>
            </a:r>
            <a:br>
              <a:rPr lang="en-US" altLang="en-US" sz="2400">
                <a:latin typeface="Times New Roman" pitchFamily="18" charset="0"/>
              </a:rPr>
            </a:br>
            <a:r>
              <a:rPr lang="en-US" altLang="en-US" sz="2400">
                <a:latin typeface="Times New Roman" pitchFamily="18" charset="0"/>
              </a:rPr>
              <a:t>value is width</a:t>
            </a:r>
          </a:p>
        </p:txBody>
      </p:sp>
      <p:grpSp>
        <p:nvGrpSpPr>
          <p:cNvPr id="142361" name="Group 25"/>
          <p:cNvGrpSpPr>
            <a:grpSpLocks/>
          </p:cNvGrpSpPr>
          <p:nvPr/>
        </p:nvGrpSpPr>
        <p:grpSpPr bwMode="auto">
          <a:xfrm>
            <a:off x="3851275" y="2781300"/>
            <a:ext cx="3600450" cy="3065463"/>
            <a:chOff x="2426" y="1752"/>
            <a:chExt cx="2268" cy="1931"/>
          </a:xfrm>
        </p:grpSpPr>
        <p:grpSp>
          <p:nvGrpSpPr>
            <p:cNvPr id="142350" name="Group 14"/>
            <p:cNvGrpSpPr>
              <a:grpSpLocks/>
            </p:cNvGrpSpPr>
            <p:nvPr/>
          </p:nvGrpSpPr>
          <p:grpSpPr bwMode="auto">
            <a:xfrm>
              <a:off x="2426" y="3385"/>
              <a:ext cx="1056" cy="298"/>
              <a:chOff x="3456" y="2832"/>
              <a:chExt cx="1056" cy="298"/>
            </a:xfrm>
          </p:grpSpPr>
          <p:sp>
            <p:nvSpPr>
              <p:cNvPr id="142351" name="Oval 15"/>
              <p:cNvSpPr>
                <a:spLocks noChangeArrowheads="1"/>
              </p:cNvSpPr>
              <p:nvPr/>
            </p:nvSpPr>
            <p:spPr bwMode="auto">
              <a:xfrm>
                <a:off x="3696" y="283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352" name="Text Box 16"/>
              <p:cNvSpPr txBox="1">
                <a:spLocks noChangeArrowheads="1"/>
              </p:cNvSpPr>
              <p:nvPr/>
            </p:nvSpPr>
            <p:spPr bwMode="auto">
              <a:xfrm>
                <a:off x="3456" y="2880"/>
                <a:ext cx="105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2000">
                    <a:latin typeface="Times New Roman" pitchFamily="18" charset="0"/>
                  </a:rPr>
                  <a:t>Factor of 3</a:t>
                </a:r>
              </a:p>
            </p:txBody>
          </p:sp>
        </p:grpSp>
        <p:sp>
          <p:nvSpPr>
            <p:cNvPr id="142354" name="Line 18"/>
            <p:cNvSpPr>
              <a:spLocks noChangeShapeType="1"/>
            </p:cNvSpPr>
            <p:nvPr/>
          </p:nvSpPr>
          <p:spPr bwMode="auto">
            <a:xfrm flipH="1">
              <a:off x="2789" y="1752"/>
              <a:ext cx="1905" cy="1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2355" name="Text Box 19"/>
          <p:cNvSpPr txBox="1">
            <a:spLocks noChangeArrowheads="1"/>
          </p:cNvSpPr>
          <p:nvPr/>
        </p:nvSpPr>
        <p:spPr bwMode="auto">
          <a:xfrm>
            <a:off x="2987675" y="5589588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Online</a:t>
            </a:r>
          </a:p>
        </p:txBody>
      </p:sp>
      <p:sp>
        <p:nvSpPr>
          <p:cNvPr id="142356" name="Freeform 20"/>
          <p:cNvSpPr>
            <a:spLocks/>
          </p:cNvSpPr>
          <p:nvPr/>
        </p:nvSpPr>
        <p:spPr bwMode="auto">
          <a:xfrm>
            <a:off x="2700338" y="5445125"/>
            <a:ext cx="1727200" cy="504825"/>
          </a:xfrm>
          <a:custGeom>
            <a:avLst/>
            <a:gdLst>
              <a:gd name="T0" fmla="*/ 0 w 1488"/>
              <a:gd name="T1" fmla="*/ 624 h 624"/>
              <a:gd name="T2" fmla="*/ 720 w 1488"/>
              <a:gd name="T3" fmla="*/ 0 h 624"/>
              <a:gd name="T4" fmla="*/ 1488 w 1488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624">
                <a:moveTo>
                  <a:pt x="0" y="624"/>
                </a:moveTo>
                <a:cubicBezTo>
                  <a:pt x="236" y="312"/>
                  <a:pt x="472" y="0"/>
                  <a:pt x="720" y="0"/>
                </a:cubicBezTo>
                <a:cubicBezTo>
                  <a:pt x="968" y="0"/>
                  <a:pt x="1360" y="520"/>
                  <a:pt x="1488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2362" name="Group 26"/>
          <p:cNvGrpSpPr>
            <a:grpSpLocks/>
          </p:cNvGrpSpPr>
          <p:nvPr/>
        </p:nvGrpSpPr>
        <p:grpSpPr bwMode="auto">
          <a:xfrm>
            <a:off x="5219700" y="2781300"/>
            <a:ext cx="2592388" cy="2670175"/>
            <a:chOff x="3288" y="1752"/>
            <a:chExt cx="1633" cy="1682"/>
          </a:xfrm>
        </p:grpSpPr>
        <p:sp>
          <p:nvSpPr>
            <p:cNvPr id="142357" name="Freeform 21"/>
            <p:cNvSpPr>
              <a:spLocks/>
            </p:cNvSpPr>
            <p:nvPr/>
          </p:nvSpPr>
          <p:spPr bwMode="auto">
            <a:xfrm>
              <a:off x="3515" y="1752"/>
              <a:ext cx="1406" cy="1542"/>
            </a:xfrm>
            <a:custGeom>
              <a:avLst/>
              <a:gdLst>
                <a:gd name="T0" fmla="*/ 1980 w 2067"/>
                <a:gd name="T1" fmla="*/ 0 h 1902"/>
                <a:gd name="T2" fmla="*/ 2044 w 2067"/>
                <a:gd name="T3" fmla="*/ 158 h 1902"/>
                <a:gd name="T4" fmla="*/ 1949 w 2067"/>
                <a:gd name="T5" fmla="*/ 631 h 1902"/>
                <a:gd name="T6" fmla="*/ 1925 w 2067"/>
                <a:gd name="T7" fmla="*/ 821 h 1902"/>
                <a:gd name="T8" fmla="*/ 1909 w 2067"/>
                <a:gd name="T9" fmla="*/ 852 h 1902"/>
                <a:gd name="T10" fmla="*/ 1815 w 2067"/>
                <a:gd name="T11" fmla="*/ 1018 h 1902"/>
                <a:gd name="T12" fmla="*/ 1760 w 2067"/>
                <a:gd name="T13" fmla="*/ 1144 h 1902"/>
                <a:gd name="T14" fmla="*/ 1728 w 2067"/>
                <a:gd name="T15" fmla="*/ 1199 h 1902"/>
                <a:gd name="T16" fmla="*/ 1657 w 2067"/>
                <a:gd name="T17" fmla="*/ 1239 h 1902"/>
                <a:gd name="T18" fmla="*/ 1625 w 2067"/>
                <a:gd name="T19" fmla="*/ 1278 h 1902"/>
                <a:gd name="T20" fmla="*/ 1554 w 2067"/>
                <a:gd name="T21" fmla="*/ 1341 h 1902"/>
                <a:gd name="T22" fmla="*/ 1404 w 2067"/>
                <a:gd name="T23" fmla="*/ 1484 h 1902"/>
                <a:gd name="T24" fmla="*/ 1255 w 2067"/>
                <a:gd name="T25" fmla="*/ 1491 h 1902"/>
                <a:gd name="T26" fmla="*/ 986 w 2067"/>
                <a:gd name="T27" fmla="*/ 1515 h 1902"/>
                <a:gd name="T28" fmla="*/ 505 w 2067"/>
                <a:gd name="T29" fmla="*/ 1570 h 1902"/>
                <a:gd name="T30" fmla="*/ 466 w 2067"/>
                <a:gd name="T31" fmla="*/ 1586 h 1902"/>
                <a:gd name="T32" fmla="*/ 418 w 2067"/>
                <a:gd name="T33" fmla="*/ 1602 h 1902"/>
                <a:gd name="T34" fmla="*/ 276 w 2067"/>
                <a:gd name="T35" fmla="*/ 1673 h 1902"/>
                <a:gd name="T36" fmla="*/ 205 w 2067"/>
                <a:gd name="T37" fmla="*/ 1697 h 1902"/>
                <a:gd name="T38" fmla="*/ 110 w 2067"/>
                <a:gd name="T39" fmla="*/ 1775 h 1902"/>
                <a:gd name="T40" fmla="*/ 0 w 2067"/>
                <a:gd name="T41" fmla="*/ 1902 h 1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67" h="1902">
                  <a:moveTo>
                    <a:pt x="1980" y="0"/>
                  </a:moveTo>
                  <a:cubicBezTo>
                    <a:pt x="2030" y="69"/>
                    <a:pt x="2023" y="75"/>
                    <a:pt x="2044" y="158"/>
                  </a:cubicBezTo>
                  <a:cubicBezTo>
                    <a:pt x="2037" y="400"/>
                    <a:pt x="2067" y="461"/>
                    <a:pt x="1949" y="631"/>
                  </a:cubicBezTo>
                  <a:cubicBezTo>
                    <a:pt x="1928" y="693"/>
                    <a:pt x="1937" y="757"/>
                    <a:pt x="1925" y="821"/>
                  </a:cubicBezTo>
                  <a:cubicBezTo>
                    <a:pt x="1923" y="832"/>
                    <a:pt x="1913" y="841"/>
                    <a:pt x="1909" y="852"/>
                  </a:cubicBezTo>
                  <a:cubicBezTo>
                    <a:pt x="1882" y="916"/>
                    <a:pt x="1853" y="961"/>
                    <a:pt x="1815" y="1018"/>
                  </a:cubicBezTo>
                  <a:cubicBezTo>
                    <a:pt x="1803" y="1066"/>
                    <a:pt x="1784" y="1101"/>
                    <a:pt x="1760" y="1144"/>
                  </a:cubicBezTo>
                  <a:cubicBezTo>
                    <a:pt x="1754" y="1154"/>
                    <a:pt x="1739" y="1190"/>
                    <a:pt x="1728" y="1199"/>
                  </a:cubicBezTo>
                  <a:cubicBezTo>
                    <a:pt x="1631" y="1278"/>
                    <a:pt x="1772" y="1137"/>
                    <a:pt x="1657" y="1239"/>
                  </a:cubicBezTo>
                  <a:cubicBezTo>
                    <a:pt x="1644" y="1250"/>
                    <a:pt x="1637" y="1266"/>
                    <a:pt x="1625" y="1278"/>
                  </a:cubicBezTo>
                  <a:cubicBezTo>
                    <a:pt x="1595" y="1308"/>
                    <a:pt x="1580" y="1308"/>
                    <a:pt x="1554" y="1341"/>
                  </a:cubicBezTo>
                  <a:cubicBezTo>
                    <a:pt x="1497" y="1413"/>
                    <a:pt x="1498" y="1453"/>
                    <a:pt x="1404" y="1484"/>
                  </a:cubicBezTo>
                  <a:cubicBezTo>
                    <a:pt x="1357" y="1500"/>
                    <a:pt x="1305" y="1489"/>
                    <a:pt x="1255" y="1491"/>
                  </a:cubicBezTo>
                  <a:cubicBezTo>
                    <a:pt x="1153" y="1503"/>
                    <a:pt x="1104" y="1510"/>
                    <a:pt x="986" y="1515"/>
                  </a:cubicBezTo>
                  <a:cubicBezTo>
                    <a:pt x="796" y="1580"/>
                    <a:pt x="843" y="1557"/>
                    <a:pt x="505" y="1570"/>
                  </a:cubicBezTo>
                  <a:cubicBezTo>
                    <a:pt x="492" y="1575"/>
                    <a:pt x="479" y="1581"/>
                    <a:pt x="466" y="1586"/>
                  </a:cubicBezTo>
                  <a:cubicBezTo>
                    <a:pt x="450" y="1592"/>
                    <a:pt x="418" y="1602"/>
                    <a:pt x="418" y="1602"/>
                  </a:cubicBezTo>
                  <a:cubicBezTo>
                    <a:pt x="373" y="1637"/>
                    <a:pt x="326" y="1650"/>
                    <a:pt x="276" y="1673"/>
                  </a:cubicBezTo>
                  <a:cubicBezTo>
                    <a:pt x="253" y="1683"/>
                    <a:pt x="226" y="1684"/>
                    <a:pt x="205" y="1697"/>
                  </a:cubicBezTo>
                  <a:cubicBezTo>
                    <a:pt x="169" y="1719"/>
                    <a:pt x="146" y="1753"/>
                    <a:pt x="110" y="1775"/>
                  </a:cubicBezTo>
                  <a:cubicBezTo>
                    <a:pt x="79" y="1825"/>
                    <a:pt x="27" y="1848"/>
                    <a:pt x="0" y="1902"/>
                  </a:cubicBezTo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359" name="Rectangle 23"/>
            <p:cNvSpPr>
              <a:spLocks noChangeArrowheads="1"/>
            </p:cNvSpPr>
            <p:nvPr/>
          </p:nvSpPr>
          <p:spPr bwMode="auto">
            <a:xfrm>
              <a:off x="3288" y="3203"/>
              <a:ext cx="7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Times New Roman" pitchFamily="18" charset="0"/>
                </a:rPr>
                <a:t>Factor</a:t>
              </a:r>
              <a:r>
                <a:rPr lang="en-US" altLang="en-US"/>
                <a:t> of 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2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2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2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2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2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2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5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Interval scheduling on a single machine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u="sng"/>
          </a:p>
          <a:p>
            <a:r>
              <a:rPr lang="en-US" altLang="en-US" u="sng"/>
              <a:t>Instance</a:t>
            </a:r>
            <a:r>
              <a:rPr lang="en-US" altLang="en-US"/>
              <a:t>: </a:t>
            </a:r>
          </a:p>
          <a:p>
            <a:pPr algn="just">
              <a:buFontTx/>
              <a:buNone/>
            </a:pPr>
            <a:r>
              <a:rPr lang="en-US" altLang="en-US"/>
              <a:t>	Set of intervals I=(i</a:t>
            </a:r>
            <a:r>
              <a:rPr lang="en-US" altLang="en-US" baseline="-25000"/>
              <a:t>1</a:t>
            </a:r>
            <a:r>
              <a:rPr lang="en-US" altLang="en-US"/>
              <a:t>, i</a:t>
            </a:r>
            <a:r>
              <a:rPr lang="en-US" altLang="en-US" baseline="-25000"/>
              <a:t>2</a:t>
            </a:r>
            <a:r>
              <a:rPr lang="en-US" altLang="en-US"/>
              <a:t>,…,i</a:t>
            </a:r>
            <a:r>
              <a:rPr lang="en-US" altLang="en-US" baseline="-25000"/>
              <a:t>n</a:t>
            </a:r>
            <a:r>
              <a:rPr lang="en-US" altLang="en-US"/>
              <a:t>), </a:t>
            </a:r>
            <a:r>
              <a:rPr lang="en-US" altLang="en-US">
                <a:sym typeface="Symbol" pitchFamily="18" charset="2"/>
              </a:rPr>
              <a:t>j </a:t>
            </a:r>
            <a:r>
              <a:rPr lang="en-US" altLang="en-US"/>
              <a:t>i</a:t>
            </a:r>
            <a:r>
              <a:rPr lang="en-US" altLang="en-US" baseline="-25000"/>
              <a:t>j</a:t>
            </a:r>
            <a:r>
              <a:rPr lang="en-US" altLang="en-US"/>
              <a:t>=[r</a:t>
            </a:r>
            <a:r>
              <a:rPr lang="en-US" altLang="en-US" baseline="-25000"/>
              <a:t>j</a:t>
            </a:r>
            <a:r>
              <a:rPr lang="en-US" altLang="en-US"/>
              <a:t>, d</a:t>
            </a:r>
            <a:r>
              <a:rPr lang="en-US" altLang="en-US" baseline="-25000"/>
              <a:t>j</a:t>
            </a:r>
            <a:r>
              <a:rPr lang="en-US" altLang="en-US"/>
              <a:t>]</a:t>
            </a:r>
          </a:p>
          <a:p>
            <a:r>
              <a:rPr lang="en-US" altLang="en-US" u="sng"/>
              <a:t>Problem:</a:t>
            </a:r>
            <a:r>
              <a:rPr lang="en-US" altLang="en-US"/>
              <a:t> schedule intervals on a single machine</a:t>
            </a:r>
            <a:endParaRPr lang="en-US" altLang="en-US" u="sng"/>
          </a:p>
          <a:p>
            <a:r>
              <a:rPr lang="en-US" altLang="en-US" u="sng"/>
              <a:t>Solution</a:t>
            </a:r>
            <a:r>
              <a:rPr lang="en-US" altLang="en-US"/>
              <a:t>: S </a:t>
            </a:r>
            <a:r>
              <a:rPr lang="en-US" altLang="en-US">
                <a:sym typeface="Symbol" pitchFamily="18" charset="2"/>
              </a:rPr>
              <a:t></a:t>
            </a:r>
            <a:r>
              <a:rPr lang="en-US" altLang="en-US"/>
              <a:t> I</a:t>
            </a:r>
            <a:endParaRPr lang="en-US" altLang="en-US" u="sng"/>
          </a:p>
          <a:p>
            <a:r>
              <a:rPr lang="en-US" altLang="en-US" u="sng"/>
              <a:t>Objective function:</a:t>
            </a:r>
            <a:r>
              <a:rPr lang="en-US" altLang="en-US"/>
              <a:t> maximize  </a:t>
            </a:r>
            <a:r>
              <a:rPr lang="en-US" altLang="en-US">
                <a:sym typeface="Symbol" pitchFamily="18" charset="2"/>
              </a:rPr>
              <a:t></a:t>
            </a:r>
            <a:r>
              <a:rPr lang="en-US" altLang="en-US" baseline="-25000"/>
              <a:t>i</a:t>
            </a:r>
            <a:r>
              <a:rPr lang="en-US" altLang="en-US" baseline="-25000">
                <a:sym typeface="Symbol" pitchFamily="18" charset="2"/>
              </a:rPr>
              <a:t>S</a:t>
            </a:r>
            <a:r>
              <a:rPr lang="en-US" altLang="en-US">
                <a:sym typeface="Symbol" pitchFamily="18" charset="2"/>
              </a:rPr>
              <a:t>(</a:t>
            </a:r>
            <a:r>
              <a:rPr lang="en-US" altLang="en-US"/>
              <a:t>d</a:t>
            </a:r>
            <a:r>
              <a:rPr lang="en-US" altLang="en-US" baseline="-25000"/>
              <a:t>j </a:t>
            </a:r>
            <a:r>
              <a:rPr lang="en-US" altLang="en-US"/>
              <a:t>- r</a:t>
            </a:r>
            <a:r>
              <a:rPr lang="en-US" altLang="en-US" baseline="-25000"/>
              <a:t>j</a:t>
            </a:r>
            <a:r>
              <a:rPr lang="en-US" alt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simple solution (LPT)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Tx/>
              <a:buNone/>
            </a:pPr>
            <a:r>
              <a:rPr lang="en-US" altLang="en-US" sz="3000" b="1"/>
              <a:t>Longest Processing Time algorithm</a:t>
            </a:r>
            <a:r>
              <a:rPr lang="en-US" altLang="en-US" sz="3000"/>
              <a:t> </a:t>
            </a:r>
          </a:p>
          <a:p>
            <a:pPr marL="571500" indent="-571500">
              <a:buFontTx/>
              <a:buNone/>
            </a:pPr>
            <a:r>
              <a:rPr lang="en-US" altLang="en-US" sz="2800"/>
              <a:t>input I=(i</a:t>
            </a:r>
            <a:r>
              <a:rPr lang="en-US" altLang="en-US" sz="2800" baseline="-25000"/>
              <a:t>1</a:t>
            </a:r>
            <a:r>
              <a:rPr lang="en-US" altLang="en-US" sz="2800"/>
              <a:t>, i</a:t>
            </a:r>
            <a:r>
              <a:rPr lang="en-US" altLang="en-US" sz="2800" baseline="-25000"/>
              <a:t>2</a:t>
            </a:r>
            <a:r>
              <a:rPr lang="en-US" altLang="en-US" sz="2800"/>
              <a:t>,…,i</a:t>
            </a:r>
            <a:r>
              <a:rPr lang="en-US" altLang="en-US" sz="2800" baseline="-25000"/>
              <a:t>n</a:t>
            </a:r>
            <a:r>
              <a:rPr lang="en-US" altLang="en-US" sz="2800"/>
              <a:t>) 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 altLang="en-US" sz="2800"/>
              <a:t>Initialize  S ← </a:t>
            </a:r>
            <a:r>
              <a:rPr lang="en-US" altLang="en-US" sz="2800">
                <a:sym typeface="Symbol" pitchFamily="18" charset="2"/>
              </a:rPr>
              <a:t>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 altLang="en-US" sz="2800" b="1" i="1"/>
              <a:t>Sort the intervals</a:t>
            </a:r>
            <a:r>
              <a:rPr lang="en-US" altLang="en-US" sz="2800"/>
              <a:t> in decreasing order (d</a:t>
            </a:r>
            <a:r>
              <a:rPr lang="en-US" altLang="en-US" sz="2800" baseline="-25000"/>
              <a:t>j </a:t>
            </a:r>
            <a:r>
              <a:rPr lang="en-US" altLang="en-US" sz="2800"/>
              <a:t>– r</a:t>
            </a:r>
            <a:r>
              <a:rPr lang="en-US" altLang="en-US" sz="2800" baseline="-25000"/>
              <a:t>j</a:t>
            </a:r>
            <a:r>
              <a:rPr lang="en-US" altLang="en-US" sz="2800"/>
              <a:t>)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 altLang="en-US" sz="2800"/>
              <a:t>while (I is not empty)</a:t>
            </a:r>
          </a:p>
          <a:p>
            <a:pPr marL="839788" lvl="1" indent="-495300">
              <a:buFont typeface="Wingdings" pitchFamily="2" charset="2"/>
              <a:buChar char="n"/>
            </a:pPr>
            <a:r>
              <a:rPr lang="en-US" altLang="en-US" sz="2400"/>
              <a:t>Let  i</a:t>
            </a:r>
            <a:r>
              <a:rPr lang="en-US" altLang="en-US" sz="2400" baseline="-25000"/>
              <a:t>k</a:t>
            </a:r>
            <a:r>
              <a:rPr lang="en-US" altLang="en-US" sz="2400"/>
              <a:t> be the next in the sorted order</a:t>
            </a:r>
          </a:p>
          <a:p>
            <a:pPr marL="839788" lvl="1" indent="-495300">
              <a:buFont typeface="Wingdings" pitchFamily="2" charset="2"/>
              <a:buChar char="n"/>
            </a:pPr>
            <a:r>
              <a:rPr lang="en-US" altLang="en-US" sz="2400"/>
              <a:t>If i</a:t>
            </a:r>
            <a:r>
              <a:rPr lang="en-US" altLang="en-US" sz="2400" baseline="-25000"/>
              <a:t>k</a:t>
            </a:r>
            <a:r>
              <a:rPr lang="en-US" altLang="en-US" sz="2400"/>
              <a:t> can be scheduled then S ← S U {i</a:t>
            </a:r>
            <a:r>
              <a:rPr lang="en-US" altLang="en-US" sz="2400" baseline="-25000"/>
              <a:t>k</a:t>
            </a:r>
            <a:r>
              <a:rPr lang="en-US" altLang="en-US" sz="2400"/>
              <a:t>};</a:t>
            </a:r>
          </a:p>
          <a:p>
            <a:pPr marL="839788" lvl="1" indent="-495300">
              <a:buFont typeface="Wingdings" pitchFamily="2" charset="2"/>
              <a:buChar char="n"/>
            </a:pPr>
            <a:r>
              <a:rPr lang="en-US" altLang="en-US" sz="2400"/>
              <a:t>I ← I \ {i</a:t>
            </a:r>
            <a:r>
              <a:rPr lang="en-US" altLang="en-US" sz="2400" baseline="-25000"/>
              <a:t>k</a:t>
            </a:r>
            <a:r>
              <a:rPr lang="en-US" altLang="en-US" sz="2400"/>
              <a:t>}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 altLang="en-US" sz="2800"/>
              <a:t>Output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r>
              <a:rPr lang="en-US" altLang="en-US"/>
              <a:t>LPT is a 3-approximation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077200" cy="4221163"/>
          </a:xfrm>
        </p:spPr>
        <p:txBody>
          <a:bodyPr/>
          <a:lstStyle/>
          <a:p>
            <a:r>
              <a:rPr lang="en-US" altLang="en-US" sz="2800"/>
              <a:t>LPT sorts the intervals in decreasing order according to their length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r>
              <a:rPr lang="en-US" altLang="en-US" sz="2800"/>
              <a:t>3 LPT</a:t>
            </a:r>
            <a:r>
              <a:rPr lang="en-US" altLang="en-US" sz="2800" baseline="-25000"/>
              <a:t> </a:t>
            </a:r>
            <a:r>
              <a:rPr lang="en-US" altLang="en-US" sz="2800"/>
              <a:t>≥ OPT</a:t>
            </a:r>
            <a:r>
              <a:rPr lang="en-US" altLang="en-US" sz="2800" baseline="-25000"/>
              <a:t> </a:t>
            </a:r>
            <a:endParaRPr lang="en-US" altLang="en-US" sz="2800"/>
          </a:p>
          <a:p>
            <a:pPr>
              <a:buFontTx/>
              <a:buNone/>
            </a:pPr>
            <a:endParaRPr lang="en-US" altLang="en-US" sz="2800"/>
          </a:p>
        </p:txBody>
      </p:sp>
      <p:grpSp>
        <p:nvGrpSpPr>
          <p:cNvPr id="125956" name="Group 4"/>
          <p:cNvGrpSpPr>
            <a:grpSpLocks/>
          </p:cNvGrpSpPr>
          <p:nvPr/>
        </p:nvGrpSpPr>
        <p:grpSpPr bwMode="auto">
          <a:xfrm>
            <a:off x="1371600" y="3505200"/>
            <a:ext cx="4953000" cy="838200"/>
            <a:chOff x="864" y="2544"/>
            <a:chExt cx="3120" cy="528"/>
          </a:xfrm>
        </p:grpSpPr>
        <p:sp>
          <p:nvSpPr>
            <p:cNvPr id="125957" name="AutoShape 5"/>
            <p:cNvSpPr>
              <a:spLocks noChangeArrowheads="1"/>
            </p:cNvSpPr>
            <p:nvPr/>
          </p:nvSpPr>
          <p:spPr bwMode="auto">
            <a:xfrm>
              <a:off x="864" y="2832"/>
              <a:ext cx="1008" cy="240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>
                  <a:solidFill>
                    <a:schemeClr val="bg1"/>
                  </a:solidFill>
                </a:rPr>
                <a:t>OPT</a:t>
              </a:r>
            </a:p>
          </p:txBody>
        </p:sp>
        <p:sp>
          <p:nvSpPr>
            <p:cNvPr id="125958" name="AutoShape 6"/>
            <p:cNvSpPr>
              <a:spLocks noChangeArrowheads="1"/>
            </p:cNvSpPr>
            <p:nvPr/>
          </p:nvSpPr>
          <p:spPr bwMode="auto">
            <a:xfrm>
              <a:off x="1920" y="2832"/>
              <a:ext cx="1008" cy="240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>
                  <a:solidFill>
                    <a:schemeClr val="bg1"/>
                  </a:solidFill>
                </a:rPr>
                <a:t>OPT</a:t>
              </a:r>
            </a:p>
          </p:txBody>
        </p:sp>
        <p:sp>
          <p:nvSpPr>
            <p:cNvPr id="125959" name="AutoShape 7"/>
            <p:cNvSpPr>
              <a:spLocks noChangeArrowheads="1"/>
            </p:cNvSpPr>
            <p:nvPr/>
          </p:nvSpPr>
          <p:spPr bwMode="auto">
            <a:xfrm>
              <a:off x="2976" y="2832"/>
              <a:ext cx="1008" cy="240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>
                  <a:solidFill>
                    <a:schemeClr val="bg1"/>
                  </a:solidFill>
                </a:rPr>
                <a:t>OPT</a:t>
              </a:r>
            </a:p>
          </p:txBody>
        </p:sp>
        <p:sp>
          <p:nvSpPr>
            <p:cNvPr id="125960" name="AutoShape 8"/>
            <p:cNvSpPr>
              <a:spLocks noChangeArrowheads="1"/>
            </p:cNvSpPr>
            <p:nvPr/>
          </p:nvSpPr>
          <p:spPr bwMode="auto">
            <a:xfrm>
              <a:off x="1824" y="2544"/>
              <a:ext cx="1248" cy="240"/>
            </a:xfrm>
            <a:prstGeom prst="flowChartProcess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>
                  <a:solidFill>
                    <a:schemeClr val="bg1"/>
                  </a:solidFill>
                </a:rPr>
                <a:t>LPT</a:t>
              </a:r>
            </a:p>
          </p:txBody>
        </p:sp>
      </p:grpSp>
      <p:sp>
        <p:nvSpPr>
          <p:cNvPr id="125961" name="Line 9"/>
          <p:cNvSpPr>
            <a:spLocks noChangeShapeType="1"/>
          </p:cNvSpPr>
          <p:nvPr/>
        </p:nvSpPr>
        <p:spPr bwMode="auto">
          <a:xfrm>
            <a:off x="1371600" y="4343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62" name="Line 10"/>
          <p:cNvSpPr>
            <a:spLocks noChangeShapeType="1"/>
          </p:cNvSpPr>
          <p:nvPr/>
        </p:nvSpPr>
        <p:spPr bwMode="auto">
          <a:xfrm>
            <a:off x="2971800" y="4267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63" name="Text Box 11"/>
          <p:cNvSpPr txBox="1">
            <a:spLocks noChangeArrowheads="1"/>
          </p:cNvSpPr>
          <p:nvPr/>
        </p:nvSpPr>
        <p:spPr bwMode="auto">
          <a:xfrm>
            <a:off x="1203325" y="4608513"/>
            <a:ext cx="315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r</a:t>
            </a:r>
            <a:r>
              <a:rPr lang="en-US" altLang="en-US" b="1" baseline="-25000"/>
              <a:t>i</a:t>
            </a:r>
            <a:endParaRPr lang="en-US" altLang="en-US" b="1"/>
          </a:p>
        </p:txBody>
      </p:sp>
      <p:sp>
        <p:nvSpPr>
          <p:cNvPr id="125964" name="Text Box 12"/>
          <p:cNvSpPr txBox="1">
            <a:spLocks noChangeArrowheads="1"/>
          </p:cNvSpPr>
          <p:nvPr/>
        </p:nvSpPr>
        <p:spPr bwMode="auto">
          <a:xfrm>
            <a:off x="2803525" y="4608513"/>
            <a:ext cx="366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d</a:t>
            </a:r>
            <a:r>
              <a:rPr lang="en-US" altLang="en-US" b="1" baseline="-25000"/>
              <a:t>i</a:t>
            </a:r>
            <a:endParaRPr lang="en-US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43000"/>
          </a:xfrm>
        </p:spPr>
        <p:txBody>
          <a:bodyPr/>
          <a:lstStyle/>
          <a:p>
            <a:r>
              <a:rPr lang="en-US" altLang="en-US" sz="4000"/>
              <a:t>Suppose we a </a:t>
            </a:r>
            <a:r>
              <a:rPr lang="en-US" altLang="en-US" sz="4000" b="1"/>
              <a:t>have formal model of each algorithmic</a:t>
            </a:r>
            <a:r>
              <a:rPr lang="en-US" altLang="en-US" sz="4000"/>
              <a:t> </a:t>
            </a:r>
            <a:r>
              <a:rPr lang="en-US" altLang="en-US" sz="4000" b="1"/>
              <a:t>paradigm</a:t>
            </a:r>
          </a:p>
        </p:txBody>
      </p:sp>
      <p:pic>
        <p:nvPicPr>
          <p:cNvPr id="9219" name="Picture 3" descr="confused-man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97400" y="3505200"/>
            <a:ext cx="1381125" cy="297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715000" y="1981200"/>
            <a:ext cx="3276600" cy="1143000"/>
          </a:xfrm>
          <a:prstGeom prst="wedgeRoundRectCallout">
            <a:avLst>
              <a:gd name="adj1" fmla="val -55231"/>
              <a:gd name="adj2" fmla="val 60694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2400">
                <a:latin typeface="Times New Roman" pitchFamily="18" charset="0"/>
              </a:rPr>
              <a:t>Is there a Greedy algorithm that solves </a:t>
            </a:r>
            <a:r>
              <a:rPr lang="el-GR" altLang="en-US" sz="2400" b="1" i="1">
                <a:solidFill>
                  <a:schemeClr val="tx2"/>
                </a:solidFill>
                <a:latin typeface="Times New Roman" pitchFamily="18" charset="0"/>
              </a:rPr>
              <a:t>Π</a:t>
            </a:r>
            <a:r>
              <a:rPr lang="en-US" altLang="en-US" sz="2400">
                <a:latin typeface="Times New Roman" pitchFamily="18" charset="0"/>
              </a:rPr>
              <a:t>?</a:t>
            </a:r>
          </a:p>
        </p:txBody>
      </p:sp>
      <p:sp>
        <p:nvSpPr>
          <p:cNvPr id="9221" name="AutoShape 5"/>
          <p:cNvSpPr>
            <a:spLocks/>
          </p:cNvSpPr>
          <p:nvPr/>
        </p:nvSpPr>
        <p:spPr bwMode="auto">
          <a:xfrm>
            <a:off x="152400" y="1752600"/>
            <a:ext cx="3733800" cy="838200"/>
          </a:xfrm>
          <a:prstGeom prst="borderCallout1">
            <a:avLst>
              <a:gd name="adj1" fmla="val 13634"/>
              <a:gd name="adj2" fmla="val -2042"/>
              <a:gd name="adj3" fmla="val 134093"/>
              <a:gd name="adj4" fmla="val -2042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2400" b="1">
                <a:latin typeface="Times New Roman" pitchFamily="18" charset="0"/>
              </a:rPr>
              <a:t>No Greedy</a:t>
            </a:r>
            <a:r>
              <a:rPr lang="en-US" altLang="en-US" sz="2400">
                <a:latin typeface="Times New Roman" pitchFamily="18" charset="0"/>
              </a:rPr>
              <a:t> algorithm can solve </a:t>
            </a:r>
            <a:r>
              <a:rPr lang="el-GR" altLang="en-US" sz="2400" b="1" i="1">
                <a:solidFill>
                  <a:schemeClr val="tx2"/>
                </a:solidFill>
                <a:latin typeface="Times New Roman" pitchFamily="18" charset="0"/>
              </a:rPr>
              <a:t>Π</a:t>
            </a:r>
            <a:r>
              <a:rPr lang="en-US" altLang="en-US" sz="2400" b="1">
                <a:latin typeface="Times New Roman" pitchFamily="18" charset="0"/>
              </a:rPr>
              <a:t> exactly.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715000" y="1981200"/>
            <a:ext cx="3276600" cy="1143000"/>
          </a:xfrm>
          <a:prstGeom prst="wedgeRoundRectCallout">
            <a:avLst>
              <a:gd name="adj1" fmla="val -48255"/>
              <a:gd name="adj2" fmla="val 60694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2400">
                <a:latin typeface="Times New Roman" pitchFamily="18" charset="0"/>
              </a:rPr>
              <a:t>Is there a Backtracking algorithm that solves </a:t>
            </a:r>
            <a:r>
              <a:rPr lang="el-GR" altLang="en-US" sz="2400" b="1" i="1">
                <a:solidFill>
                  <a:schemeClr val="tx2"/>
                </a:solidFill>
                <a:latin typeface="Times New Roman" pitchFamily="18" charset="0"/>
              </a:rPr>
              <a:t>Π</a:t>
            </a:r>
            <a:r>
              <a:rPr lang="en-US" altLang="en-US" sz="2400">
                <a:latin typeface="Times New Roman" pitchFamily="18" charset="0"/>
              </a:rPr>
              <a:t>?</a:t>
            </a:r>
          </a:p>
        </p:txBody>
      </p:sp>
      <p:sp>
        <p:nvSpPr>
          <p:cNvPr id="9223" name="AutoShape 7"/>
          <p:cNvSpPr>
            <a:spLocks/>
          </p:cNvSpPr>
          <p:nvPr/>
        </p:nvSpPr>
        <p:spPr bwMode="auto">
          <a:xfrm>
            <a:off x="152400" y="2895600"/>
            <a:ext cx="3733800" cy="838200"/>
          </a:xfrm>
          <a:prstGeom prst="borderCallout1">
            <a:avLst>
              <a:gd name="adj1" fmla="val 13634"/>
              <a:gd name="adj2" fmla="val -2042"/>
              <a:gd name="adj3" fmla="val 134093"/>
              <a:gd name="adj4" fmla="val -2042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2400" b="1">
                <a:latin typeface="Times New Roman" pitchFamily="18" charset="0"/>
              </a:rPr>
              <a:t>No Backtracking</a:t>
            </a:r>
            <a:r>
              <a:rPr lang="en-US" altLang="en-US" sz="2400">
                <a:latin typeface="Times New Roman" pitchFamily="18" charset="0"/>
              </a:rPr>
              <a:t> algorithm can solve </a:t>
            </a:r>
            <a:r>
              <a:rPr lang="el-GR" altLang="en-US" sz="2400" b="1" i="1">
                <a:solidFill>
                  <a:schemeClr val="tx2"/>
                </a:solidFill>
                <a:latin typeface="Times New Roman" pitchFamily="18" charset="0"/>
              </a:rPr>
              <a:t>Π</a:t>
            </a:r>
            <a:r>
              <a:rPr lang="en-US" altLang="en-US" sz="2400" b="1">
                <a:latin typeface="Times New Roman" pitchFamily="18" charset="0"/>
              </a:rPr>
              <a:t> exactly.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5791200" y="1600200"/>
            <a:ext cx="3276600" cy="1447800"/>
          </a:xfrm>
          <a:prstGeom prst="wedgeRoundRectCallout">
            <a:avLst>
              <a:gd name="adj1" fmla="val -53634"/>
              <a:gd name="adj2" fmla="val 64255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2400">
                <a:latin typeface="Times New Roman" pitchFamily="18" charset="0"/>
              </a:rPr>
              <a:t>Is there a Dynamic Programming alg. that solves </a:t>
            </a:r>
            <a:r>
              <a:rPr lang="el-GR" altLang="en-US" sz="2400" b="1" i="1">
                <a:solidFill>
                  <a:schemeClr val="tx2"/>
                </a:solidFill>
                <a:latin typeface="Times New Roman" pitchFamily="18" charset="0"/>
              </a:rPr>
              <a:t>Π</a:t>
            </a:r>
            <a:r>
              <a:rPr lang="en-US" altLang="en-US" sz="2400">
                <a:latin typeface="Times New Roman" pitchFamily="18" charset="0"/>
              </a:rPr>
              <a:t>?</a:t>
            </a:r>
          </a:p>
        </p:txBody>
      </p:sp>
      <p:sp>
        <p:nvSpPr>
          <p:cNvPr id="9225" name="AutoShape 9"/>
          <p:cNvSpPr>
            <a:spLocks/>
          </p:cNvSpPr>
          <p:nvPr/>
        </p:nvSpPr>
        <p:spPr bwMode="auto">
          <a:xfrm>
            <a:off x="152400" y="4191000"/>
            <a:ext cx="2819400" cy="609600"/>
          </a:xfrm>
          <a:prstGeom prst="borderCallout1">
            <a:avLst>
              <a:gd name="adj1" fmla="val 18750"/>
              <a:gd name="adj2" fmla="val -2704"/>
              <a:gd name="adj3" fmla="val 146875"/>
              <a:gd name="adj4" fmla="val -270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2400" b="1">
                <a:latin typeface="Times New Roman" pitchFamily="18" charset="0"/>
              </a:rPr>
              <a:t>DP helps!</a:t>
            </a: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5715000" y="1676400"/>
            <a:ext cx="3276600" cy="1447800"/>
          </a:xfrm>
          <a:prstGeom prst="wedgeRoundRectCallout">
            <a:avLst>
              <a:gd name="adj1" fmla="val -51310"/>
              <a:gd name="adj2" fmla="val 58005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2400">
                <a:latin typeface="Times New Roman" pitchFamily="18" charset="0"/>
              </a:rPr>
              <a:t>Is my algorithm optimal, or a better DP algorithm exists?</a:t>
            </a:r>
          </a:p>
        </p:txBody>
      </p:sp>
      <p:pic>
        <p:nvPicPr>
          <p:cNvPr id="9227" name="Picture 11" descr="Idea-Man"/>
          <p:cNvPicPr>
            <a:picLocks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2971800"/>
            <a:ext cx="1189038" cy="360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8" name="AutoShape 12"/>
          <p:cNvSpPr>
            <a:spLocks/>
          </p:cNvSpPr>
          <p:nvPr/>
        </p:nvSpPr>
        <p:spPr bwMode="auto">
          <a:xfrm>
            <a:off x="152400" y="5257800"/>
            <a:ext cx="3429000" cy="1447800"/>
          </a:xfrm>
          <a:prstGeom prst="borderCallout1">
            <a:avLst>
              <a:gd name="adj1" fmla="val 7894"/>
              <a:gd name="adj2" fmla="val -2222"/>
              <a:gd name="adj3" fmla="val 103949"/>
              <a:gd name="adj4" fmla="val -2222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2400">
                <a:latin typeface="Times New Roman" pitchFamily="18" charset="0"/>
              </a:rPr>
              <a:t>Yes, it is! Because NO DP alg. can solve </a:t>
            </a:r>
            <a:r>
              <a:rPr lang="el-GR" altLang="en-US" sz="2400" b="1" i="1">
                <a:solidFill>
                  <a:schemeClr val="tx2"/>
                </a:solidFill>
                <a:latin typeface="Times New Roman" pitchFamily="18" charset="0"/>
              </a:rPr>
              <a:t>Π</a:t>
            </a:r>
            <a:r>
              <a:rPr lang="en-US" altLang="en-US" sz="2400">
                <a:solidFill>
                  <a:schemeClr val="tx2"/>
                </a:solidFill>
                <a:latin typeface="Times New Roman" pitchFamily="18" charset="0"/>
              </a:rPr>
              <a:t> more efficiently.</a:t>
            </a:r>
            <a:endParaRPr lang="en-US" altLang="en-US" sz="2400" b="1" i="1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0" grpId="1" animBg="1"/>
      <p:bldP spid="9221" grpId="0" animBg="1"/>
      <p:bldP spid="9222" grpId="0" animBg="1"/>
      <p:bldP spid="9222" grpId="1" animBg="1"/>
      <p:bldP spid="9223" grpId="0" animBg="1"/>
      <p:bldP spid="9224" grpId="0" animBg="1"/>
      <p:bldP spid="9224" grpId="1" animBg="1"/>
      <p:bldP spid="9225" grpId="0" animBg="1"/>
      <p:bldP spid="9226" grpId="0" animBg="1"/>
      <p:bldP spid="9226" grpId="1" animBg="1"/>
      <p:bldP spid="922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lower bound  [BNR02]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Theorem1: </a:t>
            </a:r>
            <a:r>
              <a:rPr lang="en-US" altLang="en-US" i="1"/>
              <a:t>No </a:t>
            </a:r>
            <a:r>
              <a:rPr lang="en-US" altLang="en-US" i="1">
                <a:solidFill>
                  <a:srgbClr val="CC3300"/>
                </a:solidFill>
              </a:rPr>
              <a:t>adaptive</a:t>
            </a:r>
            <a:r>
              <a:rPr lang="en-US" altLang="en-US" i="1"/>
              <a:t> priority algorithm can achieve an approximation ratio better than 3 for the interval scheduling problem with proportional profit for a single machine configuration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Proof of Theorem 1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772400" cy="4953000"/>
          </a:xfrm>
          <a:noFill/>
        </p:spPr>
        <p:txBody>
          <a:bodyPr/>
          <a:lstStyle/>
          <a:p>
            <a:pPr marL="571500" indent="-571500"/>
            <a:r>
              <a:rPr lang="en-US" altLang="en-US"/>
              <a:t>Adversary’s move</a:t>
            </a:r>
          </a:p>
          <a:p>
            <a:pPr marL="571500" indent="-571500">
              <a:buFontTx/>
              <a:buNone/>
            </a:pPr>
            <a:endParaRPr lang="en-US" altLang="en-US"/>
          </a:p>
          <a:p>
            <a:pPr marL="571500" indent="-571500"/>
            <a:endParaRPr lang="en-US" altLang="en-US"/>
          </a:p>
          <a:p>
            <a:pPr marL="839788" lvl="1" indent="-495300"/>
            <a:endParaRPr lang="en-US" altLang="en-US"/>
          </a:p>
          <a:p>
            <a:pPr marL="571500" indent="-571500"/>
            <a:r>
              <a:rPr lang="en-US" altLang="en-US"/>
              <a:t>Algorithm’s move: Algorithm selects an ordering  </a:t>
            </a:r>
          </a:p>
          <a:p>
            <a:pPr marL="571500" indent="-571500"/>
            <a:r>
              <a:rPr lang="en-US" altLang="en-US"/>
              <a:t>Let i be the interval with highest priority</a:t>
            </a:r>
          </a:p>
        </p:txBody>
      </p:sp>
      <p:grpSp>
        <p:nvGrpSpPr>
          <p:cNvPr id="130052" name="Group 4"/>
          <p:cNvGrpSpPr>
            <a:grpSpLocks/>
          </p:cNvGrpSpPr>
          <p:nvPr/>
        </p:nvGrpSpPr>
        <p:grpSpPr bwMode="auto">
          <a:xfrm>
            <a:off x="228600" y="1865313"/>
            <a:ext cx="8229600" cy="1335087"/>
            <a:chOff x="144" y="1175"/>
            <a:chExt cx="5184" cy="841"/>
          </a:xfrm>
        </p:grpSpPr>
        <p:sp>
          <p:nvSpPr>
            <p:cNvPr id="130053" name="AutoShape 5"/>
            <p:cNvSpPr>
              <a:spLocks noChangeArrowheads="1"/>
            </p:cNvSpPr>
            <p:nvPr/>
          </p:nvSpPr>
          <p:spPr bwMode="auto">
            <a:xfrm>
              <a:off x="4800" y="1728"/>
              <a:ext cx="528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1</a:t>
              </a:r>
            </a:p>
          </p:txBody>
        </p:sp>
        <p:sp>
          <p:nvSpPr>
            <p:cNvPr id="130054" name="AutoShape 6"/>
            <p:cNvSpPr>
              <a:spLocks noChangeArrowheads="1"/>
            </p:cNvSpPr>
            <p:nvPr/>
          </p:nvSpPr>
          <p:spPr bwMode="auto">
            <a:xfrm>
              <a:off x="4464" y="1488"/>
              <a:ext cx="432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2</a:t>
              </a:r>
            </a:p>
          </p:txBody>
        </p:sp>
        <p:sp>
          <p:nvSpPr>
            <p:cNvPr id="130055" name="AutoShape 7"/>
            <p:cNvSpPr>
              <a:spLocks noChangeArrowheads="1"/>
            </p:cNvSpPr>
            <p:nvPr/>
          </p:nvSpPr>
          <p:spPr bwMode="auto">
            <a:xfrm>
              <a:off x="4176" y="1728"/>
              <a:ext cx="336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3</a:t>
              </a:r>
            </a:p>
          </p:txBody>
        </p:sp>
        <p:sp>
          <p:nvSpPr>
            <p:cNvPr id="130056" name="AutoShape 8"/>
            <p:cNvSpPr>
              <a:spLocks noChangeArrowheads="1"/>
            </p:cNvSpPr>
            <p:nvPr/>
          </p:nvSpPr>
          <p:spPr bwMode="auto">
            <a:xfrm>
              <a:off x="2496" y="1488"/>
              <a:ext cx="576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q</a:t>
              </a:r>
            </a:p>
          </p:txBody>
        </p:sp>
        <p:sp>
          <p:nvSpPr>
            <p:cNvPr id="130057" name="AutoShape 9"/>
            <p:cNvSpPr>
              <a:spLocks noChangeArrowheads="1"/>
            </p:cNvSpPr>
            <p:nvPr/>
          </p:nvSpPr>
          <p:spPr bwMode="auto">
            <a:xfrm>
              <a:off x="3024" y="1728"/>
              <a:ext cx="480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q-1</a:t>
              </a:r>
            </a:p>
          </p:txBody>
        </p:sp>
        <p:sp>
          <p:nvSpPr>
            <p:cNvPr id="130058" name="AutoShape 10"/>
            <p:cNvSpPr>
              <a:spLocks noChangeArrowheads="1"/>
            </p:cNvSpPr>
            <p:nvPr/>
          </p:nvSpPr>
          <p:spPr bwMode="auto">
            <a:xfrm>
              <a:off x="2016" y="1728"/>
              <a:ext cx="528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q-1</a:t>
              </a:r>
            </a:p>
          </p:txBody>
        </p:sp>
        <p:grpSp>
          <p:nvGrpSpPr>
            <p:cNvPr id="130059" name="Group 11"/>
            <p:cNvGrpSpPr>
              <a:grpSpLocks/>
            </p:cNvGrpSpPr>
            <p:nvPr/>
          </p:nvGrpSpPr>
          <p:grpSpPr bwMode="auto">
            <a:xfrm>
              <a:off x="1440" y="1632"/>
              <a:ext cx="240" cy="48"/>
              <a:chOff x="1440" y="1968"/>
              <a:chExt cx="240" cy="48"/>
            </a:xfrm>
          </p:grpSpPr>
          <p:sp>
            <p:nvSpPr>
              <p:cNvPr id="130060" name="AutoShape 12"/>
              <p:cNvSpPr>
                <a:spLocks noChangeArrowheads="1"/>
              </p:cNvSpPr>
              <p:nvPr/>
            </p:nvSpPr>
            <p:spPr bwMode="auto">
              <a:xfrm>
                <a:off x="1536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061" name="AutoShape 13"/>
              <p:cNvSpPr>
                <a:spLocks noChangeArrowheads="1"/>
              </p:cNvSpPr>
              <p:nvPr/>
            </p:nvSpPr>
            <p:spPr bwMode="auto">
              <a:xfrm>
                <a:off x="1440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062" name="AutoShape 14"/>
              <p:cNvSpPr>
                <a:spLocks noChangeArrowheads="1"/>
              </p:cNvSpPr>
              <p:nvPr/>
            </p:nvSpPr>
            <p:spPr bwMode="auto">
              <a:xfrm>
                <a:off x="1632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0063" name="Group 15"/>
            <p:cNvGrpSpPr>
              <a:grpSpLocks/>
            </p:cNvGrpSpPr>
            <p:nvPr/>
          </p:nvGrpSpPr>
          <p:grpSpPr bwMode="auto">
            <a:xfrm>
              <a:off x="3648" y="1632"/>
              <a:ext cx="240" cy="48"/>
              <a:chOff x="1440" y="1968"/>
              <a:chExt cx="240" cy="48"/>
            </a:xfrm>
          </p:grpSpPr>
          <p:sp>
            <p:nvSpPr>
              <p:cNvPr id="130064" name="AutoShape 16"/>
              <p:cNvSpPr>
                <a:spLocks noChangeArrowheads="1"/>
              </p:cNvSpPr>
              <p:nvPr/>
            </p:nvSpPr>
            <p:spPr bwMode="auto">
              <a:xfrm>
                <a:off x="1536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065" name="AutoShape 17"/>
              <p:cNvSpPr>
                <a:spLocks noChangeArrowheads="1"/>
              </p:cNvSpPr>
              <p:nvPr/>
            </p:nvSpPr>
            <p:spPr bwMode="auto">
              <a:xfrm>
                <a:off x="1440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066" name="AutoShape 18"/>
              <p:cNvSpPr>
                <a:spLocks noChangeArrowheads="1"/>
              </p:cNvSpPr>
              <p:nvPr/>
            </p:nvSpPr>
            <p:spPr bwMode="auto">
              <a:xfrm>
                <a:off x="1632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0067" name="AutoShape 19"/>
            <p:cNvSpPr>
              <a:spLocks noChangeArrowheads="1"/>
            </p:cNvSpPr>
            <p:nvPr/>
          </p:nvSpPr>
          <p:spPr bwMode="auto">
            <a:xfrm>
              <a:off x="4512" y="1728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8" name="AutoShape 20"/>
            <p:cNvSpPr>
              <a:spLocks noChangeArrowheads="1"/>
            </p:cNvSpPr>
            <p:nvPr/>
          </p:nvSpPr>
          <p:spPr bwMode="auto">
            <a:xfrm>
              <a:off x="4608" y="1728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9" name="AutoShape 21"/>
            <p:cNvSpPr>
              <a:spLocks noChangeArrowheads="1"/>
            </p:cNvSpPr>
            <p:nvPr/>
          </p:nvSpPr>
          <p:spPr bwMode="auto">
            <a:xfrm>
              <a:off x="4704" y="1728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0070" name="Group 22"/>
            <p:cNvGrpSpPr>
              <a:grpSpLocks/>
            </p:cNvGrpSpPr>
            <p:nvPr/>
          </p:nvGrpSpPr>
          <p:grpSpPr bwMode="auto">
            <a:xfrm>
              <a:off x="144" y="1488"/>
              <a:ext cx="1152" cy="432"/>
              <a:chOff x="432" y="1824"/>
              <a:chExt cx="1152" cy="432"/>
            </a:xfrm>
          </p:grpSpPr>
          <p:sp>
            <p:nvSpPr>
              <p:cNvPr id="130071" name="AutoShape 23"/>
              <p:cNvSpPr>
                <a:spLocks noChangeArrowheads="1"/>
              </p:cNvSpPr>
              <p:nvPr/>
            </p:nvSpPr>
            <p:spPr bwMode="auto">
              <a:xfrm>
                <a:off x="432" y="2064"/>
                <a:ext cx="336" cy="192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b="1"/>
                  <a:t>1</a:t>
                </a:r>
              </a:p>
            </p:txBody>
          </p:sp>
          <p:sp>
            <p:nvSpPr>
              <p:cNvPr id="130072" name="AutoShape 24"/>
              <p:cNvSpPr>
                <a:spLocks noChangeArrowheads="1"/>
              </p:cNvSpPr>
              <p:nvPr/>
            </p:nvSpPr>
            <p:spPr bwMode="auto">
              <a:xfrm>
                <a:off x="720" y="1824"/>
                <a:ext cx="432" cy="192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b="1"/>
                  <a:t>2</a:t>
                </a:r>
              </a:p>
            </p:txBody>
          </p:sp>
          <p:sp>
            <p:nvSpPr>
              <p:cNvPr id="130073" name="AutoShape 25"/>
              <p:cNvSpPr>
                <a:spLocks noChangeArrowheads="1"/>
              </p:cNvSpPr>
              <p:nvPr/>
            </p:nvSpPr>
            <p:spPr bwMode="auto">
              <a:xfrm>
                <a:off x="1056" y="2064"/>
                <a:ext cx="528" cy="192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b="1"/>
                  <a:t> 3</a:t>
                </a:r>
              </a:p>
            </p:txBody>
          </p:sp>
        </p:grpSp>
        <p:sp>
          <p:nvSpPr>
            <p:cNvPr id="130074" name="AutoShape 26"/>
            <p:cNvSpPr>
              <a:spLocks noChangeArrowheads="1"/>
            </p:cNvSpPr>
            <p:nvPr/>
          </p:nvSpPr>
          <p:spPr bwMode="auto">
            <a:xfrm>
              <a:off x="480" y="1728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75" name="AutoShape 27"/>
            <p:cNvSpPr>
              <a:spLocks noChangeArrowheads="1"/>
            </p:cNvSpPr>
            <p:nvPr/>
          </p:nvSpPr>
          <p:spPr bwMode="auto">
            <a:xfrm>
              <a:off x="576" y="1728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76" name="AutoShape 28"/>
            <p:cNvSpPr>
              <a:spLocks noChangeArrowheads="1"/>
            </p:cNvSpPr>
            <p:nvPr/>
          </p:nvSpPr>
          <p:spPr bwMode="auto">
            <a:xfrm>
              <a:off x="672" y="1728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0077" name="Group 29"/>
            <p:cNvGrpSpPr>
              <a:grpSpLocks/>
            </p:cNvGrpSpPr>
            <p:nvPr/>
          </p:nvGrpSpPr>
          <p:grpSpPr bwMode="auto">
            <a:xfrm>
              <a:off x="144" y="1920"/>
              <a:ext cx="207" cy="96"/>
              <a:chOff x="384" y="2160"/>
              <a:chExt cx="207" cy="96"/>
            </a:xfrm>
          </p:grpSpPr>
          <p:sp>
            <p:nvSpPr>
              <p:cNvPr id="130078" name="Rectangle 30"/>
              <p:cNvSpPr>
                <a:spLocks noChangeArrowheads="1"/>
              </p:cNvSpPr>
              <p:nvPr/>
            </p:nvSpPr>
            <p:spPr bwMode="auto">
              <a:xfrm>
                <a:off x="528" y="2160"/>
                <a:ext cx="63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079" name="Rectangle 31"/>
              <p:cNvSpPr>
                <a:spLocks noChangeArrowheads="1"/>
              </p:cNvSpPr>
              <p:nvPr/>
            </p:nvSpPr>
            <p:spPr bwMode="auto">
              <a:xfrm>
                <a:off x="384" y="2160"/>
                <a:ext cx="75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080" name="Rectangle 32"/>
              <p:cNvSpPr>
                <a:spLocks noChangeArrowheads="1"/>
              </p:cNvSpPr>
              <p:nvPr/>
            </p:nvSpPr>
            <p:spPr bwMode="auto">
              <a:xfrm>
                <a:off x="459" y="2160"/>
                <a:ext cx="69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0081" name="AutoShape 33"/>
            <p:cNvSpPr>
              <a:spLocks noChangeArrowheads="1"/>
            </p:cNvSpPr>
            <p:nvPr/>
          </p:nvSpPr>
          <p:spPr bwMode="auto">
            <a:xfrm>
              <a:off x="864" y="1920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82" name="AutoShape 34"/>
            <p:cNvSpPr>
              <a:spLocks noChangeArrowheads="1"/>
            </p:cNvSpPr>
            <p:nvPr/>
          </p:nvSpPr>
          <p:spPr bwMode="auto">
            <a:xfrm>
              <a:off x="1002" y="1920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83" name="AutoShape 35"/>
            <p:cNvSpPr>
              <a:spLocks noChangeArrowheads="1"/>
            </p:cNvSpPr>
            <p:nvPr/>
          </p:nvSpPr>
          <p:spPr bwMode="auto">
            <a:xfrm>
              <a:off x="1146" y="1920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84" name="AutoShape 36"/>
            <p:cNvSpPr>
              <a:spLocks noChangeArrowheads="1"/>
            </p:cNvSpPr>
            <p:nvPr/>
          </p:nvSpPr>
          <p:spPr bwMode="auto">
            <a:xfrm>
              <a:off x="2016" y="1920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85" name="AutoShape 37"/>
            <p:cNvSpPr>
              <a:spLocks noChangeArrowheads="1"/>
            </p:cNvSpPr>
            <p:nvPr/>
          </p:nvSpPr>
          <p:spPr bwMode="auto">
            <a:xfrm>
              <a:off x="2154" y="1920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86" name="AutoShape 38"/>
            <p:cNvSpPr>
              <a:spLocks noChangeArrowheads="1"/>
            </p:cNvSpPr>
            <p:nvPr/>
          </p:nvSpPr>
          <p:spPr bwMode="auto">
            <a:xfrm>
              <a:off x="2298" y="1920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87" name="AutoShape 39"/>
            <p:cNvSpPr>
              <a:spLocks noChangeArrowheads="1"/>
            </p:cNvSpPr>
            <p:nvPr/>
          </p:nvSpPr>
          <p:spPr bwMode="auto">
            <a:xfrm>
              <a:off x="4896" y="1920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88" name="AutoShape 40"/>
            <p:cNvSpPr>
              <a:spLocks noChangeArrowheads="1"/>
            </p:cNvSpPr>
            <p:nvPr/>
          </p:nvSpPr>
          <p:spPr bwMode="auto">
            <a:xfrm>
              <a:off x="5034" y="1920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89" name="AutoShape 41"/>
            <p:cNvSpPr>
              <a:spLocks noChangeArrowheads="1"/>
            </p:cNvSpPr>
            <p:nvPr/>
          </p:nvSpPr>
          <p:spPr bwMode="auto">
            <a:xfrm>
              <a:off x="5178" y="1920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90" name="AutoShape 42"/>
            <p:cNvSpPr>
              <a:spLocks noChangeArrowheads="1"/>
            </p:cNvSpPr>
            <p:nvPr/>
          </p:nvSpPr>
          <p:spPr bwMode="auto">
            <a:xfrm>
              <a:off x="3072" y="1920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91" name="AutoShape 43"/>
            <p:cNvSpPr>
              <a:spLocks noChangeArrowheads="1"/>
            </p:cNvSpPr>
            <p:nvPr/>
          </p:nvSpPr>
          <p:spPr bwMode="auto">
            <a:xfrm>
              <a:off x="3210" y="1920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92" name="AutoShape 44"/>
            <p:cNvSpPr>
              <a:spLocks noChangeArrowheads="1"/>
            </p:cNvSpPr>
            <p:nvPr/>
          </p:nvSpPr>
          <p:spPr bwMode="auto">
            <a:xfrm>
              <a:off x="3354" y="1920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93" name="AutoShape 45"/>
            <p:cNvSpPr>
              <a:spLocks noChangeArrowheads="1"/>
            </p:cNvSpPr>
            <p:nvPr/>
          </p:nvSpPr>
          <p:spPr bwMode="auto">
            <a:xfrm>
              <a:off x="2544" y="1728"/>
              <a:ext cx="155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94" name="AutoShape 46"/>
            <p:cNvSpPr>
              <a:spLocks noChangeArrowheads="1"/>
            </p:cNvSpPr>
            <p:nvPr/>
          </p:nvSpPr>
          <p:spPr bwMode="auto">
            <a:xfrm>
              <a:off x="2688" y="1728"/>
              <a:ext cx="184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95" name="AutoShape 47"/>
            <p:cNvSpPr>
              <a:spLocks noChangeArrowheads="1"/>
            </p:cNvSpPr>
            <p:nvPr/>
          </p:nvSpPr>
          <p:spPr bwMode="auto">
            <a:xfrm>
              <a:off x="2869" y="1728"/>
              <a:ext cx="155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0096" name="Group 48"/>
            <p:cNvGrpSpPr>
              <a:grpSpLocks/>
            </p:cNvGrpSpPr>
            <p:nvPr/>
          </p:nvGrpSpPr>
          <p:grpSpPr bwMode="auto">
            <a:xfrm>
              <a:off x="4176" y="1920"/>
              <a:ext cx="207" cy="96"/>
              <a:chOff x="384" y="2160"/>
              <a:chExt cx="207" cy="96"/>
            </a:xfrm>
          </p:grpSpPr>
          <p:sp>
            <p:nvSpPr>
              <p:cNvPr id="130097" name="Rectangle 49"/>
              <p:cNvSpPr>
                <a:spLocks noChangeArrowheads="1"/>
              </p:cNvSpPr>
              <p:nvPr/>
            </p:nvSpPr>
            <p:spPr bwMode="auto">
              <a:xfrm>
                <a:off x="528" y="2160"/>
                <a:ext cx="63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098" name="Rectangle 50"/>
              <p:cNvSpPr>
                <a:spLocks noChangeArrowheads="1"/>
              </p:cNvSpPr>
              <p:nvPr/>
            </p:nvSpPr>
            <p:spPr bwMode="auto">
              <a:xfrm>
                <a:off x="384" y="2160"/>
                <a:ext cx="75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099" name="Rectangle 51"/>
              <p:cNvSpPr>
                <a:spLocks noChangeArrowheads="1"/>
              </p:cNvSpPr>
              <p:nvPr/>
            </p:nvSpPr>
            <p:spPr bwMode="auto">
              <a:xfrm>
                <a:off x="459" y="2160"/>
                <a:ext cx="69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0100" name="Line 52"/>
            <p:cNvSpPr>
              <a:spLocks noChangeShapeType="1"/>
            </p:cNvSpPr>
            <p:nvPr/>
          </p:nvSpPr>
          <p:spPr bwMode="auto">
            <a:xfrm flipV="1">
              <a:off x="768" y="134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01" name="Line 53"/>
            <p:cNvSpPr>
              <a:spLocks noChangeShapeType="1"/>
            </p:cNvSpPr>
            <p:nvPr/>
          </p:nvSpPr>
          <p:spPr bwMode="auto">
            <a:xfrm flipV="1">
              <a:off x="864" y="134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02" name="Text Box 54"/>
            <p:cNvSpPr txBox="1">
              <a:spLocks noChangeArrowheads="1"/>
            </p:cNvSpPr>
            <p:nvPr/>
          </p:nvSpPr>
          <p:spPr bwMode="auto">
            <a:xfrm>
              <a:off x="710" y="117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Adversary’s strategy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32013"/>
          </a:xfrm>
        </p:spPr>
        <p:txBody>
          <a:bodyPr/>
          <a:lstStyle/>
          <a:p>
            <a:r>
              <a:rPr lang="en-US" altLang="en-US"/>
              <a:t>If Algorithm decides </a:t>
            </a:r>
            <a:r>
              <a:rPr lang="en-US" altLang="en-US" b="1"/>
              <a:t>not</a:t>
            </a:r>
            <a:r>
              <a:rPr lang="en-US" altLang="en-US"/>
              <a:t> to schedule </a:t>
            </a:r>
            <a:r>
              <a:rPr lang="en-US" altLang="en-US" b="1"/>
              <a:t>i</a:t>
            </a:r>
            <a:r>
              <a:rPr lang="en-US" altLang="en-US"/>
              <a:t> </a:t>
            </a:r>
          </a:p>
          <a:p>
            <a:r>
              <a:rPr lang="en-US" altLang="en-US"/>
              <a:t>During next round Adversary </a:t>
            </a:r>
            <a:r>
              <a:rPr lang="en-US" altLang="en-US" b="1"/>
              <a:t>removes all remaining</a:t>
            </a:r>
            <a:r>
              <a:rPr lang="en-US" altLang="en-US"/>
              <a:t> intervals and schedules interval </a:t>
            </a:r>
            <a:r>
              <a:rPr lang="en-US" altLang="en-US" b="1"/>
              <a:t>i</a:t>
            </a:r>
            <a:endParaRPr lang="en-US" altLang="en-US"/>
          </a:p>
        </p:txBody>
      </p:sp>
      <p:grpSp>
        <p:nvGrpSpPr>
          <p:cNvPr id="132100" name="Group 4"/>
          <p:cNvGrpSpPr>
            <a:grpSpLocks/>
          </p:cNvGrpSpPr>
          <p:nvPr/>
        </p:nvGrpSpPr>
        <p:grpSpPr bwMode="auto">
          <a:xfrm>
            <a:off x="228600" y="4724400"/>
            <a:ext cx="8229600" cy="838200"/>
            <a:chOff x="144" y="2976"/>
            <a:chExt cx="5184" cy="528"/>
          </a:xfrm>
        </p:grpSpPr>
        <p:sp>
          <p:nvSpPr>
            <p:cNvPr id="132101" name="AutoShape 5"/>
            <p:cNvSpPr>
              <a:spLocks noChangeArrowheads="1"/>
            </p:cNvSpPr>
            <p:nvPr/>
          </p:nvSpPr>
          <p:spPr bwMode="auto">
            <a:xfrm>
              <a:off x="4800" y="3216"/>
              <a:ext cx="528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1</a:t>
              </a:r>
            </a:p>
          </p:txBody>
        </p:sp>
        <p:sp>
          <p:nvSpPr>
            <p:cNvPr id="132102" name="AutoShape 6"/>
            <p:cNvSpPr>
              <a:spLocks noChangeArrowheads="1"/>
            </p:cNvSpPr>
            <p:nvPr/>
          </p:nvSpPr>
          <p:spPr bwMode="auto">
            <a:xfrm>
              <a:off x="4464" y="2976"/>
              <a:ext cx="432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2</a:t>
              </a:r>
            </a:p>
          </p:txBody>
        </p:sp>
        <p:sp>
          <p:nvSpPr>
            <p:cNvPr id="132103" name="AutoShape 7"/>
            <p:cNvSpPr>
              <a:spLocks noChangeArrowheads="1"/>
            </p:cNvSpPr>
            <p:nvPr/>
          </p:nvSpPr>
          <p:spPr bwMode="auto">
            <a:xfrm>
              <a:off x="4176" y="3216"/>
              <a:ext cx="336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3</a:t>
              </a:r>
            </a:p>
          </p:txBody>
        </p:sp>
        <p:sp>
          <p:nvSpPr>
            <p:cNvPr id="132104" name="AutoShape 8"/>
            <p:cNvSpPr>
              <a:spLocks noChangeArrowheads="1"/>
            </p:cNvSpPr>
            <p:nvPr/>
          </p:nvSpPr>
          <p:spPr bwMode="auto">
            <a:xfrm>
              <a:off x="2496" y="2976"/>
              <a:ext cx="576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i</a:t>
              </a:r>
            </a:p>
          </p:txBody>
        </p:sp>
        <p:sp>
          <p:nvSpPr>
            <p:cNvPr id="132105" name="AutoShape 9"/>
            <p:cNvSpPr>
              <a:spLocks noChangeArrowheads="1"/>
            </p:cNvSpPr>
            <p:nvPr/>
          </p:nvSpPr>
          <p:spPr bwMode="auto">
            <a:xfrm>
              <a:off x="3024" y="3216"/>
              <a:ext cx="480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j</a:t>
              </a:r>
            </a:p>
          </p:txBody>
        </p:sp>
        <p:sp>
          <p:nvSpPr>
            <p:cNvPr id="132106" name="AutoShape 10"/>
            <p:cNvSpPr>
              <a:spLocks noChangeArrowheads="1"/>
            </p:cNvSpPr>
            <p:nvPr/>
          </p:nvSpPr>
          <p:spPr bwMode="auto">
            <a:xfrm>
              <a:off x="2016" y="3216"/>
              <a:ext cx="528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k</a:t>
              </a:r>
            </a:p>
          </p:txBody>
        </p:sp>
        <p:grpSp>
          <p:nvGrpSpPr>
            <p:cNvPr id="132107" name="Group 11"/>
            <p:cNvGrpSpPr>
              <a:grpSpLocks/>
            </p:cNvGrpSpPr>
            <p:nvPr/>
          </p:nvGrpSpPr>
          <p:grpSpPr bwMode="auto">
            <a:xfrm>
              <a:off x="1440" y="3120"/>
              <a:ext cx="240" cy="48"/>
              <a:chOff x="1440" y="1968"/>
              <a:chExt cx="240" cy="48"/>
            </a:xfrm>
          </p:grpSpPr>
          <p:sp>
            <p:nvSpPr>
              <p:cNvPr id="132108" name="AutoShape 12"/>
              <p:cNvSpPr>
                <a:spLocks noChangeArrowheads="1"/>
              </p:cNvSpPr>
              <p:nvPr/>
            </p:nvSpPr>
            <p:spPr bwMode="auto">
              <a:xfrm>
                <a:off x="1536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109" name="AutoShape 13"/>
              <p:cNvSpPr>
                <a:spLocks noChangeArrowheads="1"/>
              </p:cNvSpPr>
              <p:nvPr/>
            </p:nvSpPr>
            <p:spPr bwMode="auto">
              <a:xfrm>
                <a:off x="1440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110" name="AutoShape 14"/>
              <p:cNvSpPr>
                <a:spLocks noChangeArrowheads="1"/>
              </p:cNvSpPr>
              <p:nvPr/>
            </p:nvSpPr>
            <p:spPr bwMode="auto">
              <a:xfrm>
                <a:off x="1632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2111" name="Group 15"/>
            <p:cNvGrpSpPr>
              <a:grpSpLocks/>
            </p:cNvGrpSpPr>
            <p:nvPr/>
          </p:nvGrpSpPr>
          <p:grpSpPr bwMode="auto">
            <a:xfrm>
              <a:off x="3648" y="3120"/>
              <a:ext cx="240" cy="48"/>
              <a:chOff x="1440" y="1968"/>
              <a:chExt cx="240" cy="48"/>
            </a:xfrm>
          </p:grpSpPr>
          <p:sp>
            <p:nvSpPr>
              <p:cNvPr id="132112" name="AutoShape 16"/>
              <p:cNvSpPr>
                <a:spLocks noChangeArrowheads="1"/>
              </p:cNvSpPr>
              <p:nvPr/>
            </p:nvSpPr>
            <p:spPr bwMode="auto">
              <a:xfrm>
                <a:off x="1536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113" name="AutoShape 17"/>
              <p:cNvSpPr>
                <a:spLocks noChangeArrowheads="1"/>
              </p:cNvSpPr>
              <p:nvPr/>
            </p:nvSpPr>
            <p:spPr bwMode="auto">
              <a:xfrm>
                <a:off x="1440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114" name="AutoShape 18"/>
              <p:cNvSpPr>
                <a:spLocks noChangeArrowheads="1"/>
              </p:cNvSpPr>
              <p:nvPr/>
            </p:nvSpPr>
            <p:spPr bwMode="auto">
              <a:xfrm>
                <a:off x="1632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2115" name="AutoShape 19"/>
            <p:cNvSpPr>
              <a:spLocks noChangeArrowheads="1"/>
            </p:cNvSpPr>
            <p:nvPr/>
          </p:nvSpPr>
          <p:spPr bwMode="auto">
            <a:xfrm>
              <a:off x="4512" y="3216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16" name="AutoShape 20"/>
            <p:cNvSpPr>
              <a:spLocks noChangeArrowheads="1"/>
            </p:cNvSpPr>
            <p:nvPr/>
          </p:nvSpPr>
          <p:spPr bwMode="auto">
            <a:xfrm>
              <a:off x="4608" y="3216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17" name="AutoShape 21"/>
            <p:cNvSpPr>
              <a:spLocks noChangeArrowheads="1"/>
            </p:cNvSpPr>
            <p:nvPr/>
          </p:nvSpPr>
          <p:spPr bwMode="auto">
            <a:xfrm>
              <a:off x="4704" y="3216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2118" name="Group 22"/>
            <p:cNvGrpSpPr>
              <a:grpSpLocks/>
            </p:cNvGrpSpPr>
            <p:nvPr/>
          </p:nvGrpSpPr>
          <p:grpSpPr bwMode="auto">
            <a:xfrm>
              <a:off x="144" y="2976"/>
              <a:ext cx="1152" cy="432"/>
              <a:chOff x="432" y="1824"/>
              <a:chExt cx="1152" cy="432"/>
            </a:xfrm>
          </p:grpSpPr>
          <p:sp>
            <p:nvSpPr>
              <p:cNvPr id="132119" name="AutoShape 23"/>
              <p:cNvSpPr>
                <a:spLocks noChangeArrowheads="1"/>
              </p:cNvSpPr>
              <p:nvPr/>
            </p:nvSpPr>
            <p:spPr bwMode="auto">
              <a:xfrm>
                <a:off x="432" y="2064"/>
                <a:ext cx="336" cy="192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b="1"/>
                  <a:t>1</a:t>
                </a:r>
              </a:p>
            </p:txBody>
          </p:sp>
          <p:sp>
            <p:nvSpPr>
              <p:cNvPr id="132120" name="AutoShape 24"/>
              <p:cNvSpPr>
                <a:spLocks noChangeArrowheads="1"/>
              </p:cNvSpPr>
              <p:nvPr/>
            </p:nvSpPr>
            <p:spPr bwMode="auto">
              <a:xfrm>
                <a:off x="720" y="1824"/>
                <a:ext cx="432" cy="192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b="1"/>
                  <a:t>2</a:t>
                </a:r>
              </a:p>
            </p:txBody>
          </p:sp>
          <p:sp>
            <p:nvSpPr>
              <p:cNvPr id="132121" name="AutoShape 25"/>
              <p:cNvSpPr>
                <a:spLocks noChangeArrowheads="1"/>
              </p:cNvSpPr>
              <p:nvPr/>
            </p:nvSpPr>
            <p:spPr bwMode="auto">
              <a:xfrm>
                <a:off x="1056" y="2064"/>
                <a:ext cx="528" cy="192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b="1"/>
                  <a:t> 3</a:t>
                </a:r>
              </a:p>
            </p:txBody>
          </p:sp>
        </p:grpSp>
        <p:sp>
          <p:nvSpPr>
            <p:cNvPr id="132122" name="AutoShape 26"/>
            <p:cNvSpPr>
              <a:spLocks noChangeArrowheads="1"/>
            </p:cNvSpPr>
            <p:nvPr/>
          </p:nvSpPr>
          <p:spPr bwMode="auto">
            <a:xfrm>
              <a:off x="480" y="3216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23" name="AutoShape 27"/>
            <p:cNvSpPr>
              <a:spLocks noChangeArrowheads="1"/>
            </p:cNvSpPr>
            <p:nvPr/>
          </p:nvSpPr>
          <p:spPr bwMode="auto">
            <a:xfrm>
              <a:off x="576" y="3216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24" name="AutoShape 28"/>
            <p:cNvSpPr>
              <a:spLocks noChangeArrowheads="1"/>
            </p:cNvSpPr>
            <p:nvPr/>
          </p:nvSpPr>
          <p:spPr bwMode="auto">
            <a:xfrm>
              <a:off x="672" y="3216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2125" name="Group 29"/>
            <p:cNvGrpSpPr>
              <a:grpSpLocks/>
            </p:cNvGrpSpPr>
            <p:nvPr/>
          </p:nvGrpSpPr>
          <p:grpSpPr bwMode="auto">
            <a:xfrm>
              <a:off x="144" y="3408"/>
              <a:ext cx="207" cy="96"/>
              <a:chOff x="384" y="2160"/>
              <a:chExt cx="207" cy="96"/>
            </a:xfrm>
          </p:grpSpPr>
          <p:sp>
            <p:nvSpPr>
              <p:cNvPr id="132126" name="Rectangle 30"/>
              <p:cNvSpPr>
                <a:spLocks noChangeArrowheads="1"/>
              </p:cNvSpPr>
              <p:nvPr/>
            </p:nvSpPr>
            <p:spPr bwMode="auto">
              <a:xfrm>
                <a:off x="528" y="2160"/>
                <a:ext cx="63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127" name="Rectangle 31"/>
              <p:cNvSpPr>
                <a:spLocks noChangeArrowheads="1"/>
              </p:cNvSpPr>
              <p:nvPr/>
            </p:nvSpPr>
            <p:spPr bwMode="auto">
              <a:xfrm>
                <a:off x="384" y="2160"/>
                <a:ext cx="75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128" name="Rectangle 32"/>
              <p:cNvSpPr>
                <a:spLocks noChangeArrowheads="1"/>
              </p:cNvSpPr>
              <p:nvPr/>
            </p:nvSpPr>
            <p:spPr bwMode="auto">
              <a:xfrm>
                <a:off x="459" y="2160"/>
                <a:ext cx="69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2129" name="AutoShape 33"/>
            <p:cNvSpPr>
              <a:spLocks noChangeArrowheads="1"/>
            </p:cNvSpPr>
            <p:nvPr/>
          </p:nvSpPr>
          <p:spPr bwMode="auto">
            <a:xfrm>
              <a:off x="864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30" name="AutoShape 34"/>
            <p:cNvSpPr>
              <a:spLocks noChangeArrowheads="1"/>
            </p:cNvSpPr>
            <p:nvPr/>
          </p:nvSpPr>
          <p:spPr bwMode="auto">
            <a:xfrm>
              <a:off x="1002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31" name="AutoShape 35"/>
            <p:cNvSpPr>
              <a:spLocks noChangeArrowheads="1"/>
            </p:cNvSpPr>
            <p:nvPr/>
          </p:nvSpPr>
          <p:spPr bwMode="auto">
            <a:xfrm>
              <a:off x="1146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32" name="AutoShape 36"/>
            <p:cNvSpPr>
              <a:spLocks noChangeArrowheads="1"/>
            </p:cNvSpPr>
            <p:nvPr/>
          </p:nvSpPr>
          <p:spPr bwMode="auto">
            <a:xfrm>
              <a:off x="2016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33" name="AutoShape 37"/>
            <p:cNvSpPr>
              <a:spLocks noChangeArrowheads="1"/>
            </p:cNvSpPr>
            <p:nvPr/>
          </p:nvSpPr>
          <p:spPr bwMode="auto">
            <a:xfrm>
              <a:off x="2154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34" name="AutoShape 38"/>
            <p:cNvSpPr>
              <a:spLocks noChangeArrowheads="1"/>
            </p:cNvSpPr>
            <p:nvPr/>
          </p:nvSpPr>
          <p:spPr bwMode="auto">
            <a:xfrm>
              <a:off x="2298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35" name="AutoShape 39"/>
            <p:cNvSpPr>
              <a:spLocks noChangeArrowheads="1"/>
            </p:cNvSpPr>
            <p:nvPr/>
          </p:nvSpPr>
          <p:spPr bwMode="auto">
            <a:xfrm>
              <a:off x="4896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36" name="AutoShape 40"/>
            <p:cNvSpPr>
              <a:spLocks noChangeArrowheads="1"/>
            </p:cNvSpPr>
            <p:nvPr/>
          </p:nvSpPr>
          <p:spPr bwMode="auto">
            <a:xfrm>
              <a:off x="5034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37" name="AutoShape 41"/>
            <p:cNvSpPr>
              <a:spLocks noChangeArrowheads="1"/>
            </p:cNvSpPr>
            <p:nvPr/>
          </p:nvSpPr>
          <p:spPr bwMode="auto">
            <a:xfrm>
              <a:off x="5178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38" name="AutoShape 42"/>
            <p:cNvSpPr>
              <a:spLocks noChangeArrowheads="1"/>
            </p:cNvSpPr>
            <p:nvPr/>
          </p:nvSpPr>
          <p:spPr bwMode="auto">
            <a:xfrm>
              <a:off x="3072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39" name="AutoShape 43"/>
            <p:cNvSpPr>
              <a:spLocks noChangeArrowheads="1"/>
            </p:cNvSpPr>
            <p:nvPr/>
          </p:nvSpPr>
          <p:spPr bwMode="auto">
            <a:xfrm>
              <a:off x="3210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40" name="AutoShape 44"/>
            <p:cNvSpPr>
              <a:spLocks noChangeArrowheads="1"/>
            </p:cNvSpPr>
            <p:nvPr/>
          </p:nvSpPr>
          <p:spPr bwMode="auto">
            <a:xfrm>
              <a:off x="3354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41" name="AutoShape 45"/>
            <p:cNvSpPr>
              <a:spLocks noChangeArrowheads="1"/>
            </p:cNvSpPr>
            <p:nvPr/>
          </p:nvSpPr>
          <p:spPr bwMode="auto">
            <a:xfrm>
              <a:off x="2544" y="3216"/>
              <a:ext cx="155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42" name="AutoShape 46"/>
            <p:cNvSpPr>
              <a:spLocks noChangeArrowheads="1"/>
            </p:cNvSpPr>
            <p:nvPr/>
          </p:nvSpPr>
          <p:spPr bwMode="auto">
            <a:xfrm>
              <a:off x="2688" y="3216"/>
              <a:ext cx="184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43" name="AutoShape 47"/>
            <p:cNvSpPr>
              <a:spLocks noChangeArrowheads="1"/>
            </p:cNvSpPr>
            <p:nvPr/>
          </p:nvSpPr>
          <p:spPr bwMode="auto">
            <a:xfrm>
              <a:off x="2869" y="3216"/>
              <a:ext cx="155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2144" name="Group 48"/>
            <p:cNvGrpSpPr>
              <a:grpSpLocks/>
            </p:cNvGrpSpPr>
            <p:nvPr/>
          </p:nvGrpSpPr>
          <p:grpSpPr bwMode="auto">
            <a:xfrm>
              <a:off x="4176" y="3408"/>
              <a:ext cx="207" cy="96"/>
              <a:chOff x="384" y="2160"/>
              <a:chExt cx="207" cy="96"/>
            </a:xfrm>
          </p:grpSpPr>
          <p:sp>
            <p:nvSpPr>
              <p:cNvPr id="132145" name="Rectangle 49"/>
              <p:cNvSpPr>
                <a:spLocks noChangeArrowheads="1"/>
              </p:cNvSpPr>
              <p:nvPr/>
            </p:nvSpPr>
            <p:spPr bwMode="auto">
              <a:xfrm>
                <a:off x="528" y="2160"/>
                <a:ext cx="63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146" name="Rectangle 50"/>
              <p:cNvSpPr>
                <a:spLocks noChangeArrowheads="1"/>
              </p:cNvSpPr>
              <p:nvPr/>
            </p:nvSpPr>
            <p:spPr bwMode="auto">
              <a:xfrm>
                <a:off x="384" y="2160"/>
                <a:ext cx="75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147" name="Rectangle 51"/>
              <p:cNvSpPr>
                <a:spLocks noChangeArrowheads="1"/>
              </p:cNvSpPr>
              <p:nvPr/>
            </p:nvSpPr>
            <p:spPr bwMode="auto">
              <a:xfrm>
                <a:off x="459" y="2160"/>
                <a:ext cx="69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32148" name="AutoShape 52"/>
          <p:cNvSpPr>
            <a:spLocks noChangeArrowheads="1"/>
          </p:cNvSpPr>
          <p:nvPr/>
        </p:nvSpPr>
        <p:spPr bwMode="auto">
          <a:xfrm>
            <a:off x="3886200" y="4724400"/>
            <a:ext cx="990600" cy="304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i</a:t>
            </a:r>
          </a:p>
        </p:txBody>
      </p:sp>
      <p:sp>
        <p:nvSpPr>
          <p:cNvPr id="132149" name="Text Box 53"/>
          <p:cNvSpPr txBox="1">
            <a:spLocks noChangeArrowheads="1"/>
          </p:cNvSpPr>
          <p:nvPr/>
        </p:nvSpPr>
        <p:spPr bwMode="auto">
          <a:xfrm>
            <a:off x="3203575" y="5775325"/>
            <a:ext cx="21764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CA" altLang="en-US" sz="2400"/>
              <a:t>Alg’s value = 0</a:t>
            </a:r>
          </a:p>
          <a:p>
            <a:r>
              <a:rPr lang="en-CA" altLang="en-US" sz="2400"/>
              <a:t>Adv’s value = 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4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Adversary’s strategy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2130425"/>
          </a:xfrm>
        </p:spPr>
        <p:txBody>
          <a:bodyPr/>
          <a:lstStyle/>
          <a:p>
            <a:r>
              <a:rPr lang="en-US" altLang="en-US"/>
              <a:t>If </a:t>
            </a:r>
            <a:r>
              <a:rPr lang="en-US" altLang="en-US" b="1"/>
              <a:t>i</a:t>
            </a:r>
            <a:r>
              <a:rPr lang="en-US" altLang="en-US"/>
              <a:t> =              and Algorithm schedules </a:t>
            </a:r>
            <a:r>
              <a:rPr lang="en-US" altLang="en-US" b="1"/>
              <a:t>i</a:t>
            </a:r>
          </a:p>
          <a:p>
            <a:r>
              <a:rPr lang="en-US" altLang="en-US"/>
              <a:t>During next round the Adversary restricts the sequence:</a:t>
            </a:r>
          </a:p>
        </p:txBody>
      </p:sp>
      <p:grpSp>
        <p:nvGrpSpPr>
          <p:cNvPr id="136254" name="Group 62"/>
          <p:cNvGrpSpPr>
            <a:grpSpLocks/>
          </p:cNvGrpSpPr>
          <p:nvPr/>
        </p:nvGrpSpPr>
        <p:grpSpPr bwMode="auto">
          <a:xfrm>
            <a:off x="227013" y="4724400"/>
            <a:ext cx="5943600" cy="838200"/>
            <a:chOff x="158" y="2976"/>
            <a:chExt cx="3744" cy="528"/>
          </a:xfrm>
        </p:grpSpPr>
        <p:sp>
          <p:nvSpPr>
            <p:cNvPr id="136200" name="AutoShape 8"/>
            <p:cNvSpPr>
              <a:spLocks noChangeArrowheads="1"/>
            </p:cNvSpPr>
            <p:nvPr/>
          </p:nvSpPr>
          <p:spPr bwMode="auto">
            <a:xfrm>
              <a:off x="2510" y="2976"/>
              <a:ext cx="576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i</a:t>
              </a:r>
            </a:p>
          </p:txBody>
        </p:sp>
        <p:sp>
          <p:nvSpPr>
            <p:cNvPr id="136201" name="AutoShape 9"/>
            <p:cNvSpPr>
              <a:spLocks noChangeArrowheads="1"/>
            </p:cNvSpPr>
            <p:nvPr/>
          </p:nvSpPr>
          <p:spPr bwMode="auto">
            <a:xfrm>
              <a:off x="3038" y="3216"/>
              <a:ext cx="480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j</a:t>
              </a:r>
            </a:p>
          </p:txBody>
        </p:sp>
        <p:sp>
          <p:nvSpPr>
            <p:cNvPr id="136202" name="AutoShape 10"/>
            <p:cNvSpPr>
              <a:spLocks noChangeArrowheads="1"/>
            </p:cNvSpPr>
            <p:nvPr/>
          </p:nvSpPr>
          <p:spPr bwMode="auto">
            <a:xfrm>
              <a:off x="2030" y="3216"/>
              <a:ext cx="528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k</a:t>
              </a:r>
            </a:p>
          </p:txBody>
        </p:sp>
        <p:grpSp>
          <p:nvGrpSpPr>
            <p:cNvPr id="136203" name="Group 11"/>
            <p:cNvGrpSpPr>
              <a:grpSpLocks/>
            </p:cNvGrpSpPr>
            <p:nvPr/>
          </p:nvGrpSpPr>
          <p:grpSpPr bwMode="auto">
            <a:xfrm>
              <a:off x="1454" y="3120"/>
              <a:ext cx="240" cy="48"/>
              <a:chOff x="1440" y="1968"/>
              <a:chExt cx="240" cy="48"/>
            </a:xfrm>
          </p:grpSpPr>
          <p:sp>
            <p:nvSpPr>
              <p:cNvPr id="136204" name="AutoShape 12"/>
              <p:cNvSpPr>
                <a:spLocks noChangeArrowheads="1"/>
              </p:cNvSpPr>
              <p:nvPr/>
            </p:nvSpPr>
            <p:spPr bwMode="auto">
              <a:xfrm>
                <a:off x="1536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05" name="AutoShape 13"/>
              <p:cNvSpPr>
                <a:spLocks noChangeArrowheads="1"/>
              </p:cNvSpPr>
              <p:nvPr/>
            </p:nvSpPr>
            <p:spPr bwMode="auto">
              <a:xfrm>
                <a:off x="1440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06" name="AutoShape 14"/>
              <p:cNvSpPr>
                <a:spLocks noChangeArrowheads="1"/>
              </p:cNvSpPr>
              <p:nvPr/>
            </p:nvSpPr>
            <p:spPr bwMode="auto">
              <a:xfrm>
                <a:off x="1632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6207" name="Group 15"/>
            <p:cNvGrpSpPr>
              <a:grpSpLocks/>
            </p:cNvGrpSpPr>
            <p:nvPr/>
          </p:nvGrpSpPr>
          <p:grpSpPr bwMode="auto">
            <a:xfrm>
              <a:off x="3662" y="3120"/>
              <a:ext cx="240" cy="48"/>
              <a:chOff x="1440" y="1968"/>
              <a:chExt cx="240" cy="48"/>
            </a:xfrm>
          </p:grpSpPr>
          <p:sp>
            <p:nvSpPr>
              <p:cNvPr id="136208" name="AutoShape 16"/>
              <p:cNvSpPr>
                <a:spLocks noChangeArrowheads="1"/>
              </p:cNvSpPr>
              <p:nvPr/>
            </p:nvSpPr>
            <p:spPr bwMode="auto">
              <a:xfrm>
                <a:off x="1536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09" name="AutoShape 17"/>
              <p:cNvSpPr>
                <a:spLocks noChangeArrowheads="1"/>
              </p:cNvSpPr>
              <p:nvPr/>
            </p:nvSpPr>
            <p:spPr bwMode="auto">
              <a:xfrm>
                <a:off x="1440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10" name="AutoShape 18"/>
              <p:cNvSpPr>
                <a:spLocks noChangeArrowheads="1"/>
              </p:cNvSpPr>
              <p:nvPr/>
            </p:nvSpPr>
            <p:spPr bwMode="auto">
              <a:xfrm>
                <a:off x="1632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6214" name="Group 22"/>
            <p:cNvGrpSpPr>
              <a:grpSpLocks/>
            </p:cNvGrpSpPr>
            <p:nvPr/>
          </p:nvGrpSpPr>
          <p:grpSpPr bwMode="auto">
            <a:xfrm>
              <a:off x="158" y="2976"/>
              <a:ext cx="1152" cy="432"/>
              <a:chOff x="432" y="1824"/>
              <a:chExt cx="1152" cy="432"/>
            </a:xfrm>
          </p:grpSpPr>
          <p:sp>
            <p:nvSpPr>
              <p:cNvPr id="136215" name="AutoShape 23"/>
              <p:cNvSpPr>
                <a:spLocks noChangeArrowheads="1"/>
              </p:cNvSpPr>
              <p:nvPr/>
            </p:nvSpPr>
            <p:spPr bwMode="auto">
              <a:xfrm>
                <a:off x="432" y="2064"/>
                <a:ext cx="336" cy="192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b="1"/>
                  <a:t>1</a:t>
                </a:r>
              </a:p>
            </p:txBody>
          </p:sp>
          <p:sp>
            <p:nvSpPr>
              <p:cNvPr id="136216" name="AutoShape 24"/>
              <p:cNvSpPr>
                <a:spLocks noChangeArrowheads="1"/>
              </p:cNvSpPr>
              <p:nvPr/>
            </p:nvSpPr>
            <p:spPr bwMode="auto">
              <a:xfrm>
                <a:off x="720" y="1824"/>
                <a:ext cx="432" cy="192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b="1"/>
                  <a:t>2</a:t>
                </a:r>
              </a:p>
            </p:txBody>
          </p:sp>
          <p:sp>
            <p:nvSpPr>
              <p:cNvPr id="136217" name="AutoShape 25"/>
              <p:cNvSpPr>
                <a:spLocks noChangeArrowheads="1"/>
              </p:cNvSpPr>
              <p:nvPr/>
            </p:nvSpPr>
            <p:spPr bwMode="auto">
              <a:xfrm>
                <a:off x="1056" y="2064"/>
                <a:ext cx="528" cy="192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b="1"/>
                  <a:t> 3</a:t>
                </a:r>
              </a:p>
            </p:txBody>
          </p:sp>
        </p:grpSp>
        <p:sp>
          <p:nvSpPr>
            <p:cNvPr id="136218" name="AutoShape 26"/>
            <p:cNvSpPr>
              <a:spLocks noChangeArrowheads="1"/>
            </p:cNvSpPr>
            <p:nvPr/>
          </p:nvSpPr>
          <p:spPr bwMode="auto">
            <a:xfrm>
              <a:off x="494" y="3216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19" name="AutoShape 27"/>
            <p:cNvSpPr>
              <a:spLocks noChangeArrowheads="1"/>
            </p:cNvSpPr>
            <p:nvPr/>
          </p:nvSpPr>
          <p:spPr bwMode="auto">
            <a:xfrm>
              <a:off x="590" y="3216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20" name="AutoShape 28"/>
            <p:cNvSpPr>
              <a:spLocks noChangeArrowheads="1"/>
            </p:cNvSpPr>
            <p:nvPr/>
          </p:nvSpPr>
          <p:spPr bwMode="auto">
            <a:xfrm>
              <a:off x="686" y="3216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6221" name="Group 29"/>
            <p:cNvGrpSpPr>
              <a:grpSpLocks/>
            </p:cNvGrpSpPr>
            <p:nvPr/>
          </p:nvGrpSpPr>
          <p:grpSpPr bwMode="auto">
            <a:xfrm>
              <a:off x="158" y="3408"/>
              <a:ext cx="207" cy="96"/>
              <a:chOff x="384" y="2160"/>
              <a:chExt cx="207" cy="96"/>
            </a:xfrm>
          </p:grpSpPr>
          <p:sp>
            <p:nvSpPr>
              <p:cNvPr id="136222" name="Rectangle 30"/>
              <p:cNvSpPr>
                <a:spLocks noChangeArrowheads="1"/>
              </p:cNvSpPr>
              <p:nvPr/>
            </p:nvSpPr>
            <p:spPr bwMode="auto">
              <a:xfrm>
                <a:off x="528" y="2160"/>
                <a:ext cx="63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23" name="Rectangle 31"/>
              <p:cNvSpPr>
                <a:spLocks noChangeArrowheads="1"/>
              </p:cNvSpPr>
              <p:nvPr/>
            </p:nvSpPr>
            <p:spPr bwMode="auto">
              <a:xfrm>
                <a:off x="384" y="2160"/>
                <a:ext cx="75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24" name="Rectangle 32"/>
              <p:cNvSpPr>
                <a:spLocks noChangeArrowheads="1"/>
              </p:cNvSpPr>
              <p:nvPr/>
            </p:nvSpPr>
            <p:spPr bwMode="auto">
              <a:xfrm>
                <a:off x="459" y="2160"/>
                <a:ext cx="69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6225" name="AutoShape 33"/>
            <p:cNvSpPr>
              <a:spLocks noChangeArrowheads="1"/>
            </p:cNvSpPr>
            <p:nvPr/>
          </p:nvSpPr>
          <p:spPr bwMode="auto">
            <a:xfrm>
              <a:off x="878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26" name="AutoShape 34"/>
            <p:cNvSpPr>
              <a:spLocks noChangeArrowheads="1"/>
            </p:cNvSpPr>
            <p:nvPr/>
          </p:nvSpPr>
          <p:spPr bwMode="auto">
            <a:xfrm>
              <a:off x="1016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27" name="AutoShape 35"/>
            <p:cNvSpPr>
              <a:spLocks noChangeArrowheads="1"/>
            </p:cNvSpPr>
            <p:nvPr/>
          </p:nvSpPr>
          <p:spPr bwMode="auto">
            <a:xfrm>
              <a:off x="1160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28" name="AutoShape 36"/>
            <p:cNvSpPr>
              <a:spLocks noChangeArrowheads="1"/>
            </p:cNvSpPr>
            <p:nvPr/>
          </p:nvSpPr>
          <p:spPr bwMode="auto">
            <a:xfrm>
              <a:off x="2030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29" name="AutoShape 37"/>
            <p:cNvSpPr>
              <a:spLocks noChangeArrowheads="1"/>
            </p:cNvSpPr>
            <p:nvPr/>
          </p:nvSpPr>
          <p:spPr bwMode="auto">
            <a:xfrm>
              <a:off x="2168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30" name="AutoShape 38"/>
            <p:cNvSpPr>
              <a:spLocks noChangeArrowheads="1"/>
            </p:cNvSpPr>
            <p:nvPr/>
          </p:nvSpPr>
          <p:spPr bwMode="auto">
            <a:xfrm>
              <a:off x="2312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34" name="AutoShape 42"/>
            <p:cNvSpPr>
              <a:spLocks noChangeArrowheads="1"/>
            </p:cNvSpPr>
            <p:nvPr/>
          </p:nvSpPr>
          <p:spPr bwMode="auto">
            <a:xfrm>
              <a:off x="3086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35" name="AutoShape 43"/>
            <p:cNvSpPr>
              <a:spLocks noChangeArrowheads="1"/>
            </p:cNvSpPr>
            <p:nvPr/>
          </p:nvSpPr>
          <p:spPr bwMode="auto">
            <a:xfrm>
              <a:off x="3224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36" name="AutoShape 44"/>
            <p:cNvSpPr>
              <a:spLocks noChangeArrowheads="1"/>
            </p:cNvSpPr>
            <p:nvPr/>
          </p:nvSpPr>
          <p:spPr bwMode="auto">
            <a:xfrm>
              <a:off x="3368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37" name="AutoShape 45"/>
            <p:cNvSpPr>
              <a:spLocks noChangeArrowheads="1"/>
            </p:cNvSpPr>
            <p:nvPr/>
          </p:nvSpPr>
          <p:spPr bwMode="auto">
            <a:xfrm>
              <a:off x="2558" y="3216"/>
              <a:ext cx="155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38" name="AutoShape 46"/>
            <p:cNvSpPr>
              <a:spLocks noChangeArrowheads="1"/>
            </p:cNvSpPr>
            <p:nvPr/>
          </p:nvSpPr>
          <p:spPr bwMode="auto">
            <a:xfrm>
              <a:off x="2702" y="3216"/>
              <a:ext cx="184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39" name="AutoShape 47"/>
            <p:cNvSpPr>
              <a:spLocks noChangeArrowheads="1"/>
            </p:cNvSpPr>
            <p:nvPr/>
          </p:nvSpPr>
          <p:spPr bwMode="auto">
            <a:xfrm>
              <a:off x="2883" y="3216"/>
              <a:ext cx="155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6244" name="AutoShape 52"/>
          <p:cNvSpPr>
            <a:spLocks noChangeArrowheads="1"/>
          </p:cNvSpPr>
          <p:nvPr/>
        </p:nvSpPr>
        <p:spPr bwMode="auto">
          <a:xfrm>
            <a:off x="1828800" y="1905000"/>
            <a:ext cx="762000" cy="228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i</a:t>
            </a:r>
          </a:p>
        </p:txBody>
      </p:sp>
      <p:grpSp>
        <p:nvGrpSpPr>
          <p:cNvPr id="136245" name="Group 53"/>
          <p:cNvGrpSpPr>
            <a:grpSpLocks/>
          </p:cNvGrpSpPr>
          <p:nvPr/>
        </p:nvGrpSpPr>
        <p:grpSpPr bwMode="auto">
          <a:xfrm>
            <a:off x="3200400" y="4724400"/>
            <a:ext cx="2362200" cy="685800"/>
            <a:chOff x="2112" y="2064"/>
            <a:chExt cx="1488" cy="432"/>
          </a:xfrm>
        </p:grpSpPr>
        <p:sp>
          <p:nvSpPr>
            <p:cNvPr id="136246" name="AutoShape 54"/>
            <p:cNvSpPr>
              <a:spLocks noChangeArrowheads="1"/>
            </p:cNvSpPr>
            <p:nvPr/>
          </p:nvSpPr>
          <p:spPr bwMode="auto">
            <a:xfrm>
              <a:off x="2592" y="2064"/>
              <a:ext cx="576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i</a:t>
              </a:r>
            </a:p>
          </p:txBody>
        </p:sp>
        <p:sp>
          <p:nvSpPr>
            <p:cNvPr id="136247" name="AutoShape 55"/>
            <p:cNvSpPr>
              <a:spLocks noChangeArrowheads="1"/>
            </p:cNvSpPr>
            <p:nvPr/>
          </p:nvSpPr>
          <p:spPr bwMode="auto">
            <a:xfrm>
              <a:off x="3120" y="2304"/>
              <a:ext cx="480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i+1</a:t>
              </a:r>
            </a:p>
          </p:txBody>
        </p:sp>
        <p:sp>
          <p:nvSpPr>
            <p:cNvPr id="136248" name="AutoShape 56"/>
            <p:cNvSpPr>
              <a:spLocks noChangeArrowheads="1"/>
            </p:cNvSpPr>
            <p:nvPr/>
          </p:nvSpPr>
          <p:spPr bwMode="auto">
            <a:xfrm>
              <a:off x="2112" y="2304"/>
              <a:ext cx="528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i-1</a:t>
              </a:r>
            </a:p>
          </p:txBody>
        </p:sp>
        <p:sp>
          <p:nvSpPr>
            <p:cNvPr id="136249" name="AutoShape 57"/>
            <p:cNvSpPr>
              <a:spLocks noChangeArrowheads="1"/>
            </p:cNvSpPr>
            <p:nvPr/>
          </p:nvSpPr>
          <p:spPr bwMode="auto">
            <a:xfrm>
              <a:off x="2640" y="2304"/>
              <a:ext cx="155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50" name="AutoShape 58"/>
            <p:cNvSpPr>
              <a:spLocks noChangeArrowheads="1"/>
            </p:cNvSpPr>
            <p:nvPr/>
          </p:nvSpPr>
          <p:spPr bwMode="auto">
            <a:xfrm>
              <a:off x="2784" y="2304"/>
              <a:ext cx="184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51" name="AutoShape 59"/>
            <p:cNvSpPr>
              <a:spLocks noChangeArrowheads="1"/>
            </p:cNvSpPr>
            <p:nvPr/>
          </p:nvSpPr>
          <p:spPr bwMode="auto">
            <a:xfrm>
              <a:off x="2965" y="2304"/>
              <a:ext cx="155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6252" name="Text Box 60"/>
          <p:cNvSpPr txBox="1">
            <a:spLocks noChangeArrowheads="1"/>
          </p:cNvSpPr>
          <p:nvPr/>
        </p:nvSpPr>
        <p:spPr bwMode="auto">
          <a:xfrm>
            <a:off x="3203575" y="5775325"/>
            <a:ext cx="47196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CA" altLang="en-US" sz="2400"/>
              <a:t>Alg’s value = i</a:t>
            </a:r>
          </a:p>
          <a:p>
            <a:r>
              <a:rPr lang="en-CA" altLang="en-US" sz="2400"/>
              <a:t>Adv’s value = (i-1)+3(i/3)+(i+1)=3i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6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6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6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5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Adversary’s strategy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2130425"/>
          </a:xfrm>
        </p:spPr>
        <p:txBody>
          <a:bodyPr/>
          <a:lstStyle/>
          <a:p>
            <a:r>
              <a:rPr lang="en-US" altLang="en-US"/>
              <a:t>If </a:t>
            </a:r>
            <a:r>
              <a:rPr lang="en-US" altLang="en-US" b="1"/>
              <a:t>i</a:t>
            </a:r>
            <a:r>
              <a:rPr lang="en-US" altLang="en-US"/>
              <a:t> =              and Algorithm schedules </a:t>
            </a:r>
            <a:r>
              <a:rPr lang="en-US" altLang="en-US" b="1"/>
              <a:t>i</a:t>
            </a:r>
          </a:p>
          <a:p>
            <a:r>
              <a:rPr lang="en-US" altLang="en-US"/>
              <a:t>During next round the Adversary restricts the sequence:</a:t>
            </a:r>
          </a:p>
        </p:txBody>
      </p:sp>
      <p:sp>
        <p:nvSpPr>
          <p:cNvPr id="144436" name="AutoShape 52"/>
          <p:cNvSpPr>
            <a:spLocks noChangeArrowheads="1"/>
          </p:cNvSpPr>
          <p:nvPr/>
        </p:nvSpPr>
        <p:spPr bwMode="auto">
          <a:xfrm>
            <a:off x="1828800" y="1905000"/>
            <a:ext cx="762000" cy="228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1</a:t>
            </a:r>
          </a:p>
        </p:txBody>
      </p:sp>
      <p:sp>
        <p:nvSpPr>
          <p:cNvPr id="144444" name="Text Box 60"/>
          <p:cNvSpPr txBox="1">
            <a:spLocks noChangeArrowheads="1"/>
          </p:cNvSpPr>
          <p:nvPr/>
        </p:nvSpPr>
        <p:spPr bwMode="auto">
          <a:xfrm>
            <a:off x="3203575" y="5775325"/>
            <a:ext cx="37861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CA" altLang="en-US" sz="2400"/>
              <a:t>Alg’s value = 1</a:t>
            </a:r>
          </a:p>
          <a:p>
            <a:r>
              <a:rPr lang="en-CA" altLang="en-US" sz="2400"/>
              <a:t>Adv’s value = 3(1/3)+(2)=3</a:t>
            </a:r>
          </a:p>
        </p:txBody>
      </p:sp>
      <p:grpSp>
        <p:nvGrpSpPr>
          <p:cNvPr id="144556" name="Group 172"/>
          <p:cNvGrpSpPr>
            <a:grpSpLocks/>
          </p:cNvGrpSpPr>
          <p:nvPr/>
        </p:nvGrpSpPr>
        <p:grpSpPr bwMode="auto">
          <a:xfrm>
            <a:off x="250825" y="4724400"/>
            <a:ext cx="8229600" cy="838200"/>
            <a:chOff x="144" y="2976"/>
            <a:chExt cx="5184" cy="528"/>
          </a:xfrm>
        </p:grpSpPr>
        <p:sp>
          <p:nvSpPr>
            <p:cNvPr id="144557" name="AutoShape 173"/>
            <p:cNvSpPr>
              <a:spLocks noChangeArrowheads="1"/>
            </p:cNvSpPr>
            <p:nvPr/>
          </p:nvSpPr>
          <p:spPr bwMode="auto">
            <a:xfrm>
              <a:off x="4800" y="3216"/>
              <a:ext cx="528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1</a:t>
              </a:r>
            </a:p>
          </p:txBody>
        </p:sp>
        <p:sp>
          <p:nvSpPr>
            <p:cNvPr id="144558" name="AutoShape 174"/>
            <p:cNvSpPr>
              <a:spLocks noChangeArrowheads="1"/>
            </p:cNvSpPr>
            <p:nvPr/>
          </p:nvSpPr>
          <p:spPr bwMode="auto">
            <a:xfrm>
              <a:off x="4464" y="2976"/>
              <a:ext cx="432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2</a:t>
              </a:r>
            </a:p>
          </p:txBody>
        </p:sp>
        <p:sp>
          <p:nvSpPr>
            <p:cNvPr id="144559" name="AutoShape 175"/>
            <p:cNvSpPr>
              <a:spLocks noChangeArrowheads="1"/>
            </p:cNvSpPr>
            <p:nvPr/>
          </p:nvSpPr>
          <p:spPr bwMode="auto">
            <a:xfrm>
              <a:off x="4176" y="3216"/>
              <a:ext cx="336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3</a:t>
              </a:r>
            </a:p>
          </p:txBody>
        </p:sp>
        <p:sp>
          <p:nvSpPr>
            <p:cNvPr id="144560" name="AutoShape 176"/>
            <p:cNvSpPr>
              <a:spLocks noChangeArrowheads="1"/>
            </p:cNvSpPr>
            <p:nvPr/>
          </p:nvSpPr>
          <p:spPr bwMode="auto">
            <a:xfrm>
              <a:off x="2496" y="2976"/>
              <a:ext cx="576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i</a:t>
              </a:r>
            </a:p>
          </p:txBody>
        </p:sp>
        <p:sp>
          <p:nvSpPr>
            <p:cNvPr id="144561" name="AutoShape 177"/>
            <p:cNvSpPr>
              <a:spLocks noChangeArrowheads="1"/>
            </p:cNvSpPr>
            <p:nvPr/>
          </p:nvSpPr>
          <p:spPr bwMode="auto">
            <a:xfrm>
              <a:off x="3024" y="3216"/>
              <a:ext cx="480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j</a:t>
              </a:r>
            </a:p>
          </p:txBody>
        </p:sp>
        <p:sp>
          <p:nvSpPr>
            <p:cNvPr id="144562" name="AutoShape 178"/>
            <p:cNvSpPr>
              <a:spLocks noChangeArrowheads="1"/>
            </p:cNvSpPr>
            <p:nvPr/>
          </p:nvSpPr>
          <p:spPr bwMode="auto">
            <a:xfrm>
              <a:off x="2016" y="3216"/>
              <a:ext cx="528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k</a:t>
              </a:r>
            </a:p>
          </p:txBody>
        </p:sp>
        <p:grpSp>
          <p:nvGrpSpPr>
            <p:cNvPr id="144563" name="Group 179"/>
            <p:cNvGrpSpPr>
              <a:grpSpLocks/>
            </p:cNvGrpSpPr>
            <p:nvPr/>
          </p:nvGrpSpPr>
          <p:grpSpPr bwMode="auto">
            <a:xfrm>
              <a:off x="1440" y="3120"/>
              <a:ext cx="240" cy="48"/>
              <a:chOff x="1440" y="1968"/>
              <a:chExt cx="240" cy="48"/>
            </a:xfrm>
          </p:grpSpPr>
          <p:sp>
            <p:nvSpPr>
              <p:cNvPr id="144564" name="AutoShape 180"/>
              <p:cNvSpPr>
                <a:spLocks noChangeArrowheads="1"/>
              </p:cNvSpPr>
              <p:nvPr/>
            </p:nvSpPr>
            <p:spPr bwMode="auto">
              <a:xfrm>
                <a:off x="1536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65" name="AutoShape 181"/>
              <p:cNvSpPr>
                <a:spLocks noChangeArrowheads="1"/>
              </p:cNvSpPr>
              <p:nvPr/>
            </p:nvSpPr>
            <p:spPr bwMode="auto">
              <a:xfrm>
                <a:off x="1440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66" name="AutoShape 182"/>
              <p:cNvSpPr>
                <a:spLocks noChangeArrowheads="1"/>
              </p:cNvSpPr>
              <p:nvPr/>
            </p:nvSpPr>
            <p:spPr bwMode="auto">
              <a:xfrm>
                <a:off x="1632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4567" name="Group 183"/>
            <p:cNvGrpSpPr>
              <a:grpSpLocks/>
            </p:cNvGrpSpPr>
            <p:nvPr/>
          </p:nvGrpSpPr>
          <p:grpSpPr bwMode="auto">
            <a:xfrm>
              <a:off x="3648" y="3120"/>
              <a:ext cx="240" cy="48"/>
              <a:chOff x="1440" y="1968"/>
              <a:chExt cx="240" cy="48"/>
            </a:xfrm>
          </p:grpSpPr>
          <p:sp>
            <p:nvSpPr>
              <p:cNvPr id="144568" name="AutoShape 184"/>
              <p:cNvSpPr>
                <a:spLocks noChangeArrowheads="1"/>
              </p:cNvSpPr>
              <p:nvPr/>
            </p:nvSpPr>
            <p:spPr bwMode="auto">
              <a:xfrm>
                <a:off x="1536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69" name="AutoShape 185"/>
              <p:cNvSpPr>
                <a:spLocks noChangeArrowheads="1"/>
              </p:cNvSpPr>
              <p:nvPr/>
            </p:nvSpPr>
            <p:spPr bwMode="auto">
              <a:xfrm>
                <a:off x="1440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70" name="AutoShape 186"/>
              <p:cNvSpPr>
                <a:spLocks noChangeArrowheads="1"/>
              </p:cNvSpPr>
              <p:nvPr/>
            </p:nvSpPr>
            <p:spPr bwMode="auto">
              <a:xfrm>
                <a:off x="1632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4571" name="AutoShape 187"/>
            <p:cNvSpPr>
              <a:spLocks noChangeArrowheads="1"/>
            </p:cNvSpPr>
            <p:nvPr/>
          </p:nvSpPr>
          <p:spPr bwMode="auto">
            <a:xfrm>
              <a:off x="4512" y="3216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72" name="AutoShape 188"/>
            <p:cNvSpPr>
              <a:spLocks noChangeArrowheads="1"/>
            </p:cNvSpPr>
            <p:nvPr/>
          </p:nvSpPr>
          <p:spPr bwMode="auto">
            <a:xfrm>
              <a:off x="4608" y="3216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73" name="AutoShape 189"/>
            <p:cNvSpPr>
              <a:spLocks noChangeArrowheads="1"/>
            </p:cNvSpPr>
            <p:nvPr/>
          </p:nvSpPr>
          <p:spPr bwMode="auto">
            <a:xfrm>
              <a:off x="4704" y="3216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4574" name="Group 190"/>
            <p:cNvGrpSpPr>
              <a:grpSpLocks/>
            </p:cNvGrpSpPr>
            <p:nvPr/>
          </p:nvGrpSpPr>
          <p:grpSpPr bwMode="auto">
            <a:xfrm>
              <a:off x="144" y="2976"/>
              <a:ext cx="1152" cy="432"/>
              <a:chOff x="432" y="1824"/>
              <a:chExt cx="1152" cy="432"/>
            </a:xfrm>
          </p:grpSpPr>
          <p:sp>
            <p:nvSpPr>
              <p:cNvPr id="144575" name="AutoShape 191"/>
              <p:cNvSpPr>
                <a:spLocks noChangeArrowheads="1"/>
              </p:cNvSpPr>
              <p:nvPr/>
            </p:nvSpPr>
            <p:spPr bwMode="auto">
              <a:xfrm>
                <a:off x="432" y="2064"/>
                <a:ext cx="336" cy="192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b="1"/>
                  <a:t>1</a:t>
                </a:r>
              </a:p>
            </p:txBody>
          </p:sp>
          <p:sp>
            <p:nvSpPr>
              <p:cNvPr id="144576" name="AutoShape 192"/>
              <p:cNvSpPr>
                <a:spLocks noChangeArrowheads="1"/>
              </p:cNvSpPr>
              <p:nvPr/>
            </p:nvSpPr>
            <p:spPr bwMode="auto">
              <a:xfrm>
                <a:off x="720" y="1824"/>
                <a:ext cx="432" cy="192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b="1"/>
                  <a:t>2</a:t>
                </a:r>
              </a:p>
            </p:txBody>
          </p:sp>
          <p:sp>
            <p:nvSpPr>
              <p:cNvPr id="144577" name="AutoShape 193"/>
              <p:cNvSpPr>
                <a:spLocks noChangeArrowheads="1"/>
              </p:cNvSpPr>
              <p:nvPr/>
            </p:nvSpPr>
            <p:spPr bwMode="auto">
              <a:xfrm>
                <a:off x="1056" y="2064"/>
                <a:ext cx="528" cy="192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b="1"/>
                  <a:t> 3</a:t>
                </a:r>
              </a:p>
            </p:txBody>
          </p:sp>
        </p:grpSp>
        <p:sp>
          <p:nvSpPr>
            <p:cNvPr id="144578" name="AutoShape 194"/>
            <p:cNvSpPr>
              <a:spLocks noChangeArrowheads="1"/>
            </p:cNvSpPr>
            <p:nvPr/>
          </p:nvSpPr>
          <p:spPr bwMode="auto">
            <a:xfrm>
              <a:off x="480" y="3216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79" name="AutoShape 195"/>
            <p:cNvSpPr>
              <a:spLocks noChangeArrowheads="1"/>
            </p:cNvSpPr>
            <p:nvPr/>
          </p:nvSpPr>
          <p:spPr bwMode="auto">
            <a:xfrm>
              <a:off x="576" y="3216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80" name="AutoShape 196"/>
            <p:cNvSpPr>
              <a:spLocks noChangeArrowheads="1"/>
            </p:cNvSpPr>
            <p:nvPr/>
          </p:nvSpPr>
          <p:spPr bwMode="auto">
            <a:xfrm>
              <a:off x="672" y="3216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4581" name="Group 197"/>
            <p:cNvGrpSpPr>
              <a:grpSpLocks/>
            </p:cNvGrpSpPr>
            <p:nvPr/>
          </p:nvGrpSpPr>
          <p:grpSpPr bwMode="auto">
            <a:xfrm>
              <a:off x="144" y="3408"/>
              <a:ext cx="207" cy="96"/>
              <a:chOff x="384" y="2160"/>
              <a:chExt cx="207" cy="96"/>
            </a:xfrm>
          </p:grpSpPr>
          <p:sp>
            <p:nvSpPr>
              <p:cNvPr id="144582" name="Rectangle 198"/>
              <p:cNvSpPr>
                <a:spLocks noChangeArrowheads="1"/>
              </p:cNvSpPr>
              <p:nvPr/>
            </p:nvSpPr>
            <p:spPr bwMode="auto">
              <a:xfrm>
                <a:off x="528" y="2160"/>
                <a:ext cx="63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83" name="Rectangle 199"/>
              <p:cNvSpPr>
                <a:spLocks noChangeArrowheads="1"/>
              </p:cNvSpPr>
              <p:nvPr/>
            </p:nvSpPr>
            <p:spPr bwMode="auto">
              <a:xfrm>
                <a:off x="384" y="2160"/>
                <a:ext cx="75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84" name="Rectangle 200"/>
              <p:cNvSpPr>
                <a:spLocks noChangeArrowheads="1"/>
              </p:cNvSpPr>
              <p:nvPr/>
            </p:nvSpPr>
            <p:spPr bwMode="auto">
              <a:xfrm>
                <a:off x="459" y="2160"/>
                <a:ext cx="69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4585" name="AutoShape 201"/>
            <p:cNvSpPr>
              <a:spLocks noChangeArrowheads="1"/>
            </p:cNvSpPr>
            <p:nvPr/>
          </p:nvSpPr>
          <p:spPr bwMode="auto">
            <a:xfrm>
              <a:off x="864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86" name="AutoShape 202"/>
            <p:cNvSpPr>
              <a:spLocks noChangeArrowheads="1"/>
            </p:cNvSpPr>
            <p:nvPr/>
          </p:nvSpPr>
          <p:spPr bwMode="auto">
            <a:xfrm>
              <a:off x="1002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87" name="AutoShape 203"/>
            <p:cNvSpPr>
              <a:spLocks noChangeArrowheads="1"/>
            </p:cNvSpPr>
            <p:nvPr/>
          </p:nvSpPr>
          <p:spPr bwMode="auto">
            <a:xfrm>
              <a:off x="1146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88" name="AutoShape 204"/>
            <p:cNvSpPr>
              <a:spLocks noChangeArrowheads="1"/>
            </p:cNvSpPr>
            <p:nvPr/>
          </p:nvSpPr>
          <p:spPr bwMode="auto">
            <a:xfrm>
              <a:off x="2016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89" name="AutoShape 205"/>
            <p:cNvSpPr>
              <a:spLocks noChangeArrowheads="1"/>
            </p:cNvSpPr>
            <p:nvPr/>
          </p:nvSpPr>
          <p:spPr bwMode="auto">
            <a:xfrm>
              <a:off x="2154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90" name="AutoShape 206"/>
            <p:cNvSpPr>
              <a:spLocks noChangeArrowheads="1"/>
            </p:cNvSpPr>
            <p:nvPr/>
          </p:nvSpPr>
          <p:spPr bwMode="auto">
            <a:xfrm>
              <a:off x="2298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91" name="AutoShape 207"/>
            <p:cNvSpPr>
              <a:spLocks noChangeArrowheads="1"/>
            </p:cNvSpPr>
            <p:nvPr/>
          </p:nvSpPr>
          <p:spPr bwMode="auto">
            <a:xfrm>
              <a:off x="4896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92" name="AutoShape 208"/>
            <p:cNvSpPr>
              <a:spLocks noChangeArrowheads="1"/>
            </p:cNvSpPr>
            <p:nvPr/>
          </p:nvSpPr>
          <p:spPr bwMode="auto">
            <a:xfrm>
              <a:off x="5034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93" name="AutoShape 209"/>
            <p:cNvSpPr>
              <a:spLocks noChangeArrowheads="1"/>
            </p:cNvSpPr>
            <p:nvPr/>
          </p:nvSpPr>
          <p:spPr bwMode="auto">
            <a:xfrm>
              <a:off x="5178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94" name="AutoShape 210"/>
            <p:cNvSpPr>
              <a:spLocks noChangeArrowheads="1"/>
            </p:cNvSpPr>
            <p:nvPr/>
          </p:nvSpPr>
          <p:spPr bwMode="auto">
            <a:xfrm>
              <a:off x="3072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95" name="AutoShape 211"/>
            <p:cNvSpPr>
              <a:spLocks noChangeArrowheads="1"/>
            </p:cNvSpPr>
            <p:nvPr/>
          </p:nvSpPr>
          <p:spPr bwMode="auto">
            <a:xfrm>
              <a:off x="3210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96" name="AutoShape 212"/>
            <p:cNvSpPr>
              <a:spLocks noChangeArrowheads="1"/>
            </p:cNvSpPr>
            <p:nvPr/>
          </p:nvSpPr>
          <p:spPr bwMode="auto">
            <a:xfrm>
              <a:off x="3354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97" name="AutoShape 213"/>
            <p:cNvSpPr>
              <a:spLocks noChangeArrowheads="1"/>
            </p:cNvSpPr>
            <p:nvPr/>
          </p:nvSpPr>
          <p:spPr bwMode="auto">
            <a:xfrm>
              <a:off x="2544" y="3216"/>
              <a:ext cx="155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98" name="AutoShape 214"/>
            <p:cNvSpPr>
              <a:spLocks noChangeArrowheads="1"/>
            </p:cNvSpPr>
            <p:nvPr/>
          </p:nvSpPr>
          <p:spPr bwMode="auto">
            <a:xfrm>
              <a:off x="2688" y="3216"/>
              <a:ext cx="184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99" name="AutoShape 215"/>
            <p:cNvSpPr>
              <a:spLocks noChangeArrowheads="1"/>
            </p:cNvSpPr>
            <p:nvPr/>
          </p:nvSpPr>
          <p:spPr bwMode="auto">
            <a:xfrm>
              <a:off x="2869" y="3216"/>
              <a:ext cx="155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4600" name="Group 216"/>
            <p:cNvGrpSpPr>
              <a:grpSpLocks/>
            </p:cNvGrpSpPr>
            <p:nvPr/>
          </p:nvGrpSpPr>
          <p:grpSpPr bwMode="auto">
            <a:xfrm>
              <a:off x="4176" y="3408"/>
              <a:ext cx="207" cy="96"/>
              <a:chOff x="384" y="2160"/>
              <a:chExt cx="207" cy="96"/>
            </a:xfrm>
          </p:grpSpPr>
          <p:sp>
            <p:nvSpPr>
              <p:cNvPr id="144601" name="Rectangle 217"/>
              <p:cNvSpPr>
                <a:spLocks noChangeArrowheads="1"/>
              </p:cNvSpPr>
              <p:nvPr/>
            </p:nvSpPr>
            <p:spPr bwMode="auto">
              <a:xfrm>
                <a:off x="528" y="2160"/>
                <a:ext cx="63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02" name="Rectangle 218"/>
              <p:cNvSpPr>
                <a:spLocks noChangeArrowheads="1"/>
              </p:cNvSpPr>
              <p:nvPr/>
            </p:nvSpPr>
            <p:spPr bwMode="auto">
              <a:xfrm>
                <a:off x="384" y="2160"/>
                <a:ext cx="75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03" name="Rectangle 219"/>
              <p:cNvSpPr>
                <a:spLocks noChangeArrowheads="1"/>
              </p:cNvSpPr>
              <p:nvPr/>
            </p:nvSpPr>
            <p:spPr bwMode="auto">
              <a:xfrm>
                <a:off x="459" y="2160"/>
                <a:ext cx="69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4653" name="Group 269"/>
          <p:cNvGrpSpPr>
            <a:grpSpLocks/>
          </p:cNvGrpSpPr>
          <p:nvPr/>
        </p:nvGrpSpPr>
        <p:grpSpPr bwMode="auto">
          <a:xfrm>
            <a:off x="247650" y="4722813"/>
            <a:ext cx="1143000" cy="838200"/>
            <a:chOff x="294" y="2267"/>
            <a:chExt cx="720" cy="528"/>
          </a:xfrm>
        </p:grpSpPr>
        <p:grpSp>
          <p:nvGrpSpPr>
            <p:cNvPr id="144652" name="Group 268"/>
            <p:cNvGrpSpPr>
              <a:grpSpLocks/>
            </p:cNvGrpSpPr>
            <p:nvPr/>
          </p:nvGrpSpPr>
          <p:grpSpPr bwMode="auto">
            <a:xfrm>
              <a:off x="294" y="2267"/>
              <a:ext cx="720" cy="432"/>
              <a:chOff x="294" y="2267"/>
              <a:chExt cx="720" cy="432"/>
            </a:xfrm>
          </p:grpSpPr>
          <p:sp>
            <p:nvSpPr>
              <p:cNvPr id="144623" name="AutoShape 239"/>
              <p:cNvSpPr>
                <a:spLocks noChangeArrowheads="1"/>
              </p:cNvSpPr>
              <p:nvPr/>
            </p:nvSpPr>
            <p:spPr bwMode="auto">
              <a:xfrm>
                <a:off x="294" y="2507"/>
                <a:ext cx="336" cy="192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b="1"/>
                  <a:t>1</a:t>
                </a:r>
              </a:p>
            </p:txBody>
          </p:sp>
          <p:sp>
            <p:nvSpPr>
              <p:cNvPr id="144624" name="AutoShape 240"/>
              <p:cNvSpPr>
                <a:spLocks noChangeArrowheads="1"/>
              </p:cNvSpPr>
              <p:nvPr/>
            </p:nvSpPr>
            <p:spPr bwMode="auto">
              <a:xfrm>
                <a:off x="582" y="2267"/>
                <a:ext cx="432" cy="192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b="1"/>
                  <a:t>2</a:t>
                </a:r>
              </a:p>
            </p:txBody>
          </p:sp>
        </p:grpSp>
        <p:grpSp>
          <p:nvGrpSpPr>
            <p:cNvPr id="144629" name="Group 245"/>
            <p:cNvGrpSpPr>
              <a:grpSpLocks/>
            </p:cNvGrpSpPr>
            <p:nvPr/>
          </p:nvGrpSpPr>
          <p:grpSpPr bwMode="auto">
            <a:xfrm>
              <a:off x="294" y="2699"/>
              <a:ext cx="207" cy="96"/>
              <a:chOff x="384" y="2160"/>
              <a:chExt cx="207" cy="96"/>
            </a:xfrm>
          </p:grpSpPr>
          <p:sp>
            <p:nvSpPr>
              <p:cNvPr id="144630" name="Rectangle 246"/>
              <p:cNvSpPr>
                <a:spLocks noChangeArrowheads="1"/>
              </p:cNvSpPr>
              <p:nvPr/>
            </p:nvSpPr>
            <p:spPr bwMode="auto">
              <a:xfrm>
                <a:off x="528" y="2160"/>
                <a:ext cx="63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31" name="Rectangle 247"/>
              <p:cNvSpPr>
                <a:spLocks noChangeArrowheads="1"/>
              </p:cNvSpPr>
              <p:nvPr/>
            </p:nvSpPr>
            <p:spPr bwMode="auto">
              <a:xfrm>
                <a:off x="384" y="2160"/>
                <a:ext cx="75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32" name="Rectangle 248"/>
              <p:cNvSpPr>
                <a:spLocks noChangeArrowheads="1"/>
              </p:cNvSpPr>
              <p:nvPr/>
            </p:nvSpPr>
            <p:spPr bwMode="auto">
              <a:xfrm>
                <a:off x="459" y="2160"/>
                <a:ext cx="69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4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4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4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4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4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Adversary’s strategy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2130425"/>
          </a:xfrm>
        </p:spPr>
        <p:txBody>
          <a:bodyPr/>
          <a:lstStyle/>
          <a:p>
            <a:r>
              <a:rPr lang="en-US" altLang="en-US"/>
              <a:t>If </a:t>
            </a:r>
            <a:r>
              <a:rPr lang="en-US" altLang="en-US" b="1"/>
              <a:t>i</a:t>
            </a:r>
            <a:r>
              <a:rPr lang="en-US" altLang="en-US"/>
              <a:t> =              and Algorithm schedules </a:t>
            </a:r>
            <a:r>
              <a:rPr lang="en-US" altLang="en-US" b="1"/>
              <a:t>i</a:t>
            </a:r>
          </a:p>
          <a:p>
            <a:r>
              <a:rPr lang="en-US" altLang="en-US"/>
              <a:t>During next round the Adversary restricts the sequence:</a:t>
            </a:r>
          </a:p>
        </p:txBody>
      </p:sp>
      <p:grpSp>
        <p:nvGrpSpPr>
          <p:cNvPr id="134148" name="Group 4"/>
          <p:cNvGrpSpPr>
            <a:grpSpLocks/>
          </p:cNvGrpSpPr>
          <p:nvPr/>
        </p:nvGrpSpPr>
        <p:grpSpPr bwMode="auto">
          <a:xfrm>
            <a:off x="227013" y="4724400"/>
            <a:ext cx="8229600" cy="838200"/>
            <a:chOff x="144" y="2976"/>
            <a:chExt cx="5184" cy="528"/>
          </a:xfrm>
        </p:grpSpPr>
        <p:sp>
          <p:nvSpPr>
            <p:cNvPr id="134149" name="AutoShape 5"/>
            <p:cNvSpPr>
              <a:spLocks noChangeArrowheads="1"/>
            </p:cNvSpPr>
            <p:nvPr/>
          </p:nvSpPr>
          <p:spPr bwMode="auto">
            <a:xfrm>
              <a:off x="4800" y="3216"/>
              <a:ext cx="528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1</a:t>
              </a:r>
            </a:p>
          </p:txBody>
        </p:sp>
        <p:sp>
          <p:nvSpPr>
            <p:cNvPr id="134150" name="AutoShape 6"/>
            <p:cNvSpPr>
              <a:spLocks noChangeArrowheads="1"/>
            </p:cNvSpPr>
            <p:nvPr/>
          </p:nvSpPr>
          <p:spPr bwMode="auto">
            <a:xfrm>
              <a:off x="4464" y="2976"/>
              <a:ext cx="432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2</a:t>
              </a:r>
            </a:p>
          </p:txBody>
        </p:sp>
        <p:sp>
          <p:nvSpPr>
            <p:cNvPr id="134151" name="AutoShape 7"/>
            <p:cNvSpPr>
              <a:spLocks noChangeArrowheads="1"/>
            </p:cNvSpPr>
            <p:nvPr/>
          </p:nvSpPr>
          <p:spPr bwMode="auto">
            <a:xfrm>
              <a:off x="4176" y="3216"/>
              <a:ext cx="336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3</a:t>
              </a:r>
            </a:p>
          </p:txBody>
        </p:sp>
        <p:sp>
          <p:nvSpPr>
            <p:cNvPr id="134152" name="AutoShape 8"/>
            <p:cNvSpPr>
              <a:spLocks noChangeArrowheads="1"/>
            </p:cNvSpPr>
            <p:nvPr/>
          </p:nvSpPr>
          <p:spPr bwMode="auto">
            <a:xfrm>
              <a:off x="2496" y="2976"/>
              <a:ext cx="576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i</a:t>
              </a:r>
            </a:p>
          </p:txBody>
        </p:sp>
        <p:sp>
          <p:nvSpPr>
            <p:cNvPr id="134153" name="AutoShape 9"/>
            <p:cNvSpPr>
              <a:spLocks noChangeArrowheads="1"/>
            </p:cNvSpPr>
            <p:nvPr/>
          </p:nvSpPr>
          <p:spPr bwMode="auto">
            <a:xfrm>
              <a:off x="3024" y="3216"/>
              <a:ext cx="480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j</a:t>
              </a:r>
            </a:p>
          </p:txBody>
        </p:sp>
        <p:sp>
          <p:nvSpPr>
            <p:cNvPr id="134154" name="AutoShape 10"/>
            <p:cNvSpPr>
              <a:spLocks noChangeArrowheads="1"/>
            </p:cNvSpPr>
            <p:nvPr/>
          </p:nvSpPr>
          <p:spPr bwMode="auto">
            <a:xfrm>
              <a:off x="2016" y="3216"/>
              <a:ext cx="528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k</a:t>
              </a:r>
            </a:p>
          </p:txBody>
        </p:sp>
        <p:grpSp>
          <p:nvGrpSpPr>
            <p:cNvPr id="134155" name="Group 11"/>
            <p:cNvGrpSpPr>
              <a:grpSpLocks/>
            </p:cNvGrpSpPr>
            <p:nvPr/>
          </p:nvGrpSpPr>
          <p:grpSpPr bwMode="auto">
            <a:xfrm>
              <a:off x="1440" y="3120"/>
              <a:ext cx="240" cy="48"/>
              <a:chOff x="1440" y="1968"/>
              <a:chExt cx="240" cy="48"/>
            </a:xfrm>
          </p:grpSpPr>
          <p:sp>
            <p:nvSpPr>
              <p:cNvPr id="134156" name="AutoShape 12"/>
              <p:cNvSpPr>
                <a:spLocks noChangeArrowheads="1"/>
              </p:cNvSpPr>
              <p:nvPr/>
            </p:nvSpPr>
            <p:spPr bwMode="auto">
              <a:xfrm>
                <a:off x="1536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57" name="AutoShape 13"/>
              <p:cNvSpPr>
                <a:spLocks noChangeArrowheads="1"/>
              </p:cNvSpPr>
              <p:nvPr/>
            </p:nvSpPr>
            <p:spPr bwMode="auto">
              <a:xfrm>
                <a:off x="1440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58" name="AutoShape 14"/>
              <p:cNvSpPr>
                <a:spLocks noChangeArrowheads="1"/>
              </p:cNvSpPr>
              <p:nvPr/>
            </p:nvSpPr>
            <p:spPr bwMode="auto">
              <a:xfrm>
                <a:off x="1632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4159" name="Group 15"/>
            <p:cNvGrpSpPr>
              <a:grpSpLocks/>
            </p:cNvGrpSpPr>
            <p:nvPr/>
          </p:nvGrpSpPr>
          <p:grpSpPr bwMode="auto">
            <a:xfrm>
              <a:off x="3648" y="3120"/>
              <a:ext cx="240" cy="48"/>
              <a:chOff x="1440" y="1968"/>
              <a:chExt cx="240" cy="48"/>
            </a:xfrm>
          </p:grpSpPr>
          <p:sp>
            <p:nvSpPr>
              <p:cNvPr id="134160" name="AutoShape 16"/>
              <p:cNvSpPr>
                <a:spLocks noChangeArrowheads="1"/>
              </p:cNvSpPr>
              <p:nvPr/>
            </p:nvSpPr>
            <p:spPr bwMode="auto">
              <a:xfrm>
                <a:off x="1536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61" name="AutoShape 17"/>
              <p:cNvSpPr>
                <a:spLocks noChangeArrowheads="1"/>
              </p:cNvSpPr>
              <p:nvPr/>
            </p:nvSpPr>
            <p:spPr bwMode="auto">
              <a:xfrm>
                <a:off x="1440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62" name="AutoShape 18"/>
              <p:cNvSpPr>
                <a:spLocks noChangeArrowheads="1"/>
              </p:cNvSpPr>
              <p:nvPr/>
            </p:nvSpPr>
            <p:spPr bwMode="auto">
              <a:xfrm>
                <a:off x="1632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4163" name="AutoShape 19"/>
            <p:cNvSpPr>
              <a:spLocks noChangeArrowheads="1"/>
            </p:cNvSpPr>
            <p:nvPr/>
          </p:nvSpPr>
          <p:spPr bwMode="auto">
            <a:xfrm>
              <a:off x="4512" y="3216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64" name="AutoShape 20"/>
            <p:cNvSpPr>
              <a:spLocks noChangeArrowheads="1"/>
            </p:cNvSpPr>
            <p:nvPr/>
          </p:nvSpPr>
          <p:spPr bwMode="auto">
            <a:xfrm>
              <a:off x="4608" y="3216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65" name="AutoShape 21"/>
            <p:cNvSpPr>
              <a:spLocks noChangeArrowheads="1"/>
            </p:cNvSpPr>
            <p:nvPr/>
          </p:nvSpPr>
          <p:spPr bwMode="auto">
            <a:xfrm>
              <a:off x="4704" y="3216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4166" name="Group 22"/>
            <p:cNvGrpSpPr>
              <a:grpSpLocks/>
            </p:cNvGrpSpPr>
            <p:nvPr/>
          </p:nvGrpSpPr>
          <p:grpSpPr bwMode="auto">
            <a:xfrm>
              <a:off x="144" y="2976"/>
              <a:ext cx="1152" cy="432"/>
              <a:chOff x="432" y="1824"/>
              <a:chExt cx="1152" cy="432"/>
            </a:xfrm>
          </p:grpSpPr>
          <p:sp>
            <p:nvSpPr>
              <p:cNvPr id="134167" name="AutoShape 23"/>
              <p:cNvSpPr>
                <a:spLocks noChangeArrowheads="1"/>
              </p:cNvSpPr>
              <p:nvPr/>
            </p:nvSpPr>
            <p:spPr bwMode="auto">
              <a:xfrm>
                <a:off x="432" y="2064"/>
                <a:ext cx="336" cy="192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b="1"/>
                  <a:t>1</a:t>
                </a:r>
              </a:p>
            </p:txBody>
          </p:sp>
          <p:sp>
            <p:nvSpPr>
              <p:cNvPr id="134168" name="AutoShape 24"/>
              <p:cNvSpPr>
                <a:spLocks noChangeArrowheads="1"/>
              </p:cNvSpPr>
              <p:nvPr/>
            </p:nvSpPr>
            <p:spPr bwMode="auto">
              <a:xfrm>
                <a:off x="720" y="1824"/>
                <a:ext cx="432" cy="192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b="1"/>
                  <a:t>2</a:t>
                </a:r>
              </a:p>
            </p:txBody>
          </p:sp>
          <p:sp>
            <p:nvSpPr>
              <p:cNvPr id="134169" name="AutoShape 25"/>
              <p:cNvSpPr>
                <a:spLocks noChangeArrowheads="1"/>
              </p:cNvSpPr>
              <p:nvPr/>
            </p:nvSpPr>
            <p:spPr bwMode="auto">
              <a:xfrm>
                <a:off x="1056" y="2064"/>
                <a:ext cx="528" cy="192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b="1"/>
                  <a:t> 3</a:t>
                </a:r>
              </a:p>
            </p:txBody>
          </p:sp>
        </p:grpSp>
        <p:sp>
          <p:nvSpPr>
            <p:cNvPr id="134170" name="AutoShape 26"/>
            <p:cNvSpPr>
              <a:spLocks noChangeArrowheads="1"/>
            </p:cNvSpPr>
            <p:nvPr/>
          </p:nvSpPr>
          <p:spPr bwMode="auto">
            <a:xfrm>
              <a:off x="480" y="3216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71" name="AutoShape 27"/>
            <p:cNvSpPr>
              <a:spLocks noChangeArrowheads="1"/>
            </p:cNvSpPr>
            <p:nvPr/>
          </p:nvSpPr>
          <p:spPr bwMode="auto">
            <a:xfrm>
              <a:off x="576" y="3216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72" name="AutoShape 28"/>
            <p:cNvSpPr>
              <a:spLocks noChangeArrowheads="1"/>
            </p:cNvSpPr>
            <p:nvPr/>
          </p:nvSpPr>
          <p:spPr bwMode="auto">
            <a:xfrm>
              <a:off x="672" y="3216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4173" name="Group 29"/>
            <p:cNvGrpSpPr>
              <a:grpSpLocks/>
            </p:cNvGrpSpPr>
            <p:nvPr/>
          </p:nvGrpSpPr>
          <p:grpSpPr bwMode="auto">
            <a:xfrm>
              <a:off x="144" y="3408"/>
              <a:ext cx="207" cy="96"/>
              <a:chOff x="384" y="2160"/>
              <a:chExt cx="207" cy="96"/>
            </a:xfrm>
          </p:grpSpPr>
          <p:sp>
            <p:nvSpPr>
              <p:cNvPr id="134174" name="Rectangle 30"/>
              <p:cNvSpPr>
                <a:spLocks noChangeArrowheads="1"/>
              </p:cNvSpPr>
              <p:nvPr/>
            </p:nvSpPr>
            <p:spPr bwMode="auto">
              <a:xfrm>
                <a:off x="528" y="2160"/>
                <a:ext cx="63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75" name="Rectangle 31"/>
              <p:cNvSpPr>
                <a:spLocks noChangeArrowheads="1"/>
              </p:cNvSpPr>
              <p:nvPr/>
            </p:nvSpPr>
            <p:spPr bwMode="auto">
              <a:xfrm>
                <a:off x="384" y="2160"/>
                <a:ext cx="75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76" name="Rectangle 32"/>
              <p:cNvSpPr>
                <a:spLocks noChangeArrowheads="1"/>
              </p:cNvSpPr>
              <p:nvPr/>
            </p:nvSpPr>
            <p:spPr bwMode="auto">
              <a:xfrm>
                <a:off x="459" y="2160"/>
                <a:ext cx="69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4177" name="AutoShape 33"/>
            <p:cNvSpPr>
              <a:spLocks noChangeArrowheads="1"/>
            </p:cNvSpPr>
            <p:nvPr/>
          </p:nvSpPr>
          <p:spPr bwMode="auto">
            <a:xfrm>
              <a:off x="864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78" name="AutoShape 34"/>
            <p:cNvSpPr>
              <a:spLocks noChangeArrowheads="1"/>
            </p:cNvSpPr>
            <p:nvPr/>
          </p:nvSpPr>
          <p:spPr bwMode="auto">
            <a:xfrm>
              <a:off x="1002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79" name="AutoShape 35"/>
            <p:cNvSpPr>
              <a:spLocks noChangeArrowheads="1"/>
            </p:cNvSpPr>
            <p:nvPr/>
          </p:nvSpPr>
          <p:spPr bwMode="auto">
            <a:xfrm>
              <a:off x="1146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80" name="AutoShape 36"/>
            <p:cNvSpPr>
              <a:spLocks noChangeArrowheads="1"/>
            </p:cNvSpPr>
            <p:nvPr/>
          </p:nvSpPr>
          <p:spPr bwMode="auto">
            <a:xfrm>
              <a:off x="2016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81" name="AutoShape 37"/>
            <p:cNvSpPr>
              <a:spLocks noChangeArrowheads="1"/>
            </p:cNvSpPr>
            <p:nvPr/>
          </p:nvSpPr>
          <p:spPr bwMode="auto">
            <a:xfrm>
              <a:off x="2154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82" name="AutoShape 38"/>
            <p:cNvSpPr>
              <a:spLocks noChangeArrowheads="1"/>
            </p:cNvSpPr>
            <p:nvPr/>
          </p:nvSpPr>
          <p:spPr bwMode="auto">
            <a:xfrm>
              <a:off x="2298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83" name="AutoShape 39"/>
            <p:cNvSpPr>
              <a:spLocks noChangeArrowheads="1"/>
            </p:cNvSpPr>
            <p:nvPr/>
          </p:nvSpPr>
          <p:spPr bwMode="auto">
            <a:xfrm>
              <a:off x="4896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84" name="AutoShape 40"/>
            <p:cNvSpPr>
              <a:spLocks noChangeArrowheads="1"/>
            </p:cNvSpPr>
            <p:nvPr/>
          </p:nvSpPr>
          <p:spPr bwMode="auto">
            <a:xfrm>
              <a:off x="5034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85" name="AutoShape 41"/>
            <p:cNvSpPr>
              <a:spLocks noChangeArrowheads="1"/>
            </p:cNvSpPr>
            <p:nvPr/>
          </p:nvSpPr>
          <p:spPr bwMode="auto">
            <a:xfrm>
              <a:off x="5178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86" name="AutoShape 42"/>
            <p:cNvSpPr>
              <a:spLocks noChangeArrowheads="1"/>
            </p:cNvSpPr>
            <p:nvPr/>
          </p:nvSpPr>
          <p:spPr bwMode="auto">
            <a:xfrm>
              <a:off x="3072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87" name="AutoShape 43"/>
            <p:cNvSpPr>
              <a:spLocks noChangeArrowheads="1"/>
            </p:cNvSpPr>
            <p:nvPr/>
          </p:nvSpPr>
          <p:spPr bwMode="auto">
            <a:xfrm>
              <a:off x="3210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88" name="AutoShape 44"/>
            <p:cNvSpPr>
              <a:spLocks noChangeArrowheads="1"/>
            </p:cNvSpPr>
            <p:nvPr/>
          </p:nvSpPr>
          <p:spPr bwMode="auto">
            <a:xfrm>
              <a:off x="3354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89" name="AutoShape 45"/>
            <p:cNvSpPr>
              <a:spLocks noChangeArrowheads="1"/>
            </p:cNvSpPr>
            <p:nvPr/>
          </p:nvSpPr>
          <p:spPr bwMode="auto">
            <a:xfrm>
              <a:off x="2544" y="3216"/>
              <a:ext cx="155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90" name="AutoShape 46"/>
            <p:cNvSpPr>
              <a:spLocks noChangeArrowheads="1"/>
            </p:cNvSpPr>
            <p:nvPr/>
          </p:nvSpPr>
          <p:spPr bwMode="auto">
            <a:xfrm>
              <a:off x="2688" y="3216"/>
              <a:ext cx="184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91" name="AutoShape 47"/>
            <p:cNvSpPr>
              <a:spLocks noChangeArrowheads="1"/>
            </p:cNvSpPr>
            <p:nvPr/>
          </p:nvSpPr>
          <p:spPr bwMode="auto">
            <a:xfrm>
              <a:off x="2869" y="3216"/>
              <a:ext cx="155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4192" name="Group 48"/>
            <p:cNvGrpSpPr>
              <a:grpSpLocks/>
            </p:cNvGrpSpPr>
            <p:nvPr/>
          </p:nvGrpSpPr>
          <p:grpSpPr bwMode="auto">
            <a:xfrm>
              <a:off x="4176" y="3408"/>
              <a:ext cx="207" cy="96"/>
              <a:chOff x="384" y="2160"/>
              <a:chExt cx="207" cy="96"/>
            </a:xfrm>
          </p:grpSpPr>
          <p:sp>
            <p:nvSpPr>
              <p:cNvPr id="134193" name="Rectangle 49"/>
              <p:cNvSpPr>
                <a:spLocks noChangeArrowheads="1"/>
              </p:cNvSpPr>
              <p:nvPr/>
            </p:nvSpPr>
            <p:spPr bwMode="auto">
              <a:xfrm>
                <a:off x="528" y="2160"/>
                <a:ext cx="63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94" name="Rectangle 50"/>
              <p:cNvSpPr>
                <a:spLocks noChangeArrowheads="1"/>
              </p:cNvSpPr>
              <p:nvPr/>
            </p:nvSpPr>
            <p:spPr bwMode="auto">
              <a:xfrm>
                <a:off x="384" y="2160"/>
                <a:ext cx="75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95" name="Rectangle 51"/>
              <p:cNvSpPr>
                <a:spLocks noChangeArrowheads="1"/>
              </p:cNvSpPr>
              <p:nvPr/>
            </p:nvSpPr>
            <p:spPr bwMode="auto">
              <a:xfrm>
                <a:off x="459" y="2160"/>
                <a:ext cx="69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34196" name="AutoShape 52"/>
          <p:cNvSpPr>
            <a:spLocks noChangeArrowheads="1"/>
          </p:cNvSpPr>
          <p:nvPr/>
        </p:nvSpPr>
        <p:spPr bwMode="auto">
          <a:xfrm>
            <a:off x="1835150" y="1916113"/>
            <a:ext cx="762000" cy="228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q</a:t>
            </a:r>
          </a:p>
        </p:txBody>
      </p:sp>
      <p:grpSp>
        <p:nvGrpSpPr>
          <p:cNvPr id="134197" name="Group 53"/>
          <p:cNvGrpSpPr>
            <a:grpSpLocks/>
          </p:cNvGrpSpPr>
          <p:nvPr/>
        </p:nvGrpSpPr>
        <p:grpSpPr bwMode="auto">
          <a:xfrm>
            <a:off x="3203575" y="4724400"/>
            <a:ext cx="2362200" cy="685800"/>
            <a:chOff x="2112" y="2064"/>
            <a:chExt cx="1488" cy="432"/>
          </a:xfrm>
        </p:grpSpPr>
        <p:sp>
          <p:nvSpPr>
            <p:cNvPr id="134198" name="AutoShape 54"/>
            <p:cNvSpPr>
              <a:spLocks noChangeArrowheads="1"/>
            </p:cNvSpPr>
            <p:nvPr/>
          </p:nvSpPr>
          <p:spPr bwMode="auto">
            <a:xfrm>
              <a:off x="2592" y="2064"/>
              <a:ext cx="576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q</a:t>
              </a:r>
            </a:p>
          </p:txBody>
        </p:sp>
        <p:sp>
          <p:nvSpPr>
            <p:cNvPr id="134199" name="AutoShape 55"/>
            <p:cNvSpPr>
              <a:spLocks noChangeArrowheads="1"/>
            </p:cNvSpPr>
            <p:nvPr/>
          </p:nvSpPr>
          <p:spPr bwMode="auto">
            <a:xfrm>
              <a:off x="3120" y="2304"/>
              <a:ext cx="480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q-1</a:t>
              </a:r>
            </a:p>
          </p:txBody>
        </p:sp>
        <p:sp>
          <p:nvSpPr>
            <p:cNvPr id="134200" name="AutoShape 56"/>
            <p:cNvSpPr>
              <a:spLocks noChangeArrowheads="1"/>
            </p:cNvSpPr>
            <p:nvPr/>
          </p:nvSpPr>
          <p:spPr bwMode="auto">
            <a:xfrm>
              <a:off x="2112" y="2304"/>
              <a:ext cx="528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q-1</a:t>
              </a:r>
            </a:p>
          </p:txBody>
        </p:sp>
        <p:sp>
          <p:nvSpPr>
            <p:cNvPr id="134201" name="AutoShape 57"/>
            <p:cNvSpPr>
              <a:spLocks noChangeArrowheads="1"/>
            </p:cNvSpPr>
            <p:nvPr/>
          </p:nvSpPr>
          <p:spPr bwMode="auto">
            <a:xfrm>
              <a:off x="2640" y="2304"/>
              <a:ext cx="155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02" name="AutoShape 58"/>
            <p:cNvSpPr>
              <a:spLocks noChangeArrowheads="1"/>
            </p:cNvSpPr>
            <p:nvPr/>
          </p:nvSpPr>
          <p:spPr bwMode="auto">
            <a:xfrm>
              <a:off x="2784" y="2304"/>
              <a:ext cx="184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03" name="AutoShape 59"/>
            <p:cNvSpPr>
              <a:spLocks noChangeArrowheads="1"/>
            </p:cNvSpPr>
            <p:nvPr/>
          </p:nvSpPr>
          <p:spPr bwMode="auto">
            <a:xfrm>
              <a:off x="2965" y="2304"/>
              <a:ext cx="155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4205" name="Text Box 61"/>
          <p:cNvSpPr txBox="1">
            <a:spLocks noChangeArrowheads="1"/>
          </p:cNvSpPr>
          <p:nvPr/>
        </p:nvSpPr>
        <p:spPr bwMode="auto">
          <a:xfrm>
            <a:off x="3203575" y="5775325"/>
            <a:ext cx="5321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CA" altLang="en-US" sz="2400"/>
              <a:t>Alg’s value = q</a:t>
            </a:r>
          </a:p>
          <a:p>
            <a:r>
              <a:rPr lang="en-CA" altLang="en-US" sz="2400"/>
              <a:t>Adv’s value = (q-1)+3(q/3)+(q-1)=3q-1</a:t>
            </a:r>
          </a:p>
        </p:txBody>
      </p:sp>
      <p:sp>
        <p:nvSpPr>
          <p:cNvPr id="134206" name="Text Box 62"/>
          <p:cNvSpPr txBox="1">
            <a:spLocks noChangeArrowheads="1"/>
          </p:cNvSpPr>
          <p:nvPr/>
        </p:nvSpPr>
        <p:spPr bwMode="auto">
          <a:xfrm>
            <a:off x="5003800" y="6453188"/>
            <a:ext cx="1314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CA" altLang="en-US"/>
              <a:t>But q is big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4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4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205" grpId="0"/>
      <p:bldP spid="13420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Adversary’s strategy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32013"/>
          </a:xfrm>
        </p:spPr>
        <p:txBody>
          <a:bodyPr/>
          <a:lstStyle/>
          <a:p>
            <a:r>
              <a:rPr lang="en-US" altLang="en-US"/>
              <a:t>If </a:t>
            </a:r>
            <a:r>
              <a:rPr lang="en-US" altLang="en-US" b="1"/>
              <a:t>i</a:t>
            </a:r>
            <a:r>
              <a:rPr lang="en-US" altLang="en-US"/>
              <a:t> =              and Algorithm schedules </a:t>
            </a:r>
            <a:r>
              <a:rPr lang="en-US" altLang="en-US" b="1"/>
              <a:t>i</a:t>
            </a:r>
          </a:p>
          <a:p>
            <a:r>
              <a:rPr lang="en-US" altLang="en-US"/>
              <a:t>During next round Adversary restricts the sequence:</a:t>
            </a:r>
          </a:p>
        </p:txBody>
      </p:sp>
      <p:grpSp>
        <p:nvGrpSpPr>
          <p:cNvPr id="138244" name="Group 4"/>
          <p:cNvGrpSpPr>
            <a:grpSpLocks/>
          </p:cNvGrpSpPr>
          <p:nvPr/>
        </p:nvGrpSpPr>
        <p:grpSpPr bwMode="auto">
          <a:xfrm>
            <a:off x="228600" y="4724400"/>
            <a:ext cx="8229600" cy="838200"/>
            <a:chOff x="144" y="2976"/>
            <a:chExt cx="5184" cy="528"/>
          </a:xfrm>
        </p:grpSpPr>
        <p:sp>
          <p:nvSpPr>
            <p:cNvPr id="138245" name="AutoShape 5"/>
            <p:cNvSpPr>
              <a:spLocks noChangeArrowheads="1"/>
            </p:cNvSpPr>
            <p:nvPr/>
          </p:nvSpPr>
          <p:spPr bwMode="auto">
            <a:xfrm>
              <a:off x="4800" y="3216"/>
              <a:ext cx="528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1</a:t>
              </a:r>
            </a:p>
          </p:txBody>
        </p:sp>
        <p:sp>
          <p:nvSpPr>
            <p:cNvPr id="138246" name="AutoShape 6"/>
            <p:cNvSpPr>
              <a:spLocks noChangeArrowheads="1"/>
            </p:cNvSpPr>
            <p:nvPr/>
          </p:nvSpPr>
          <p:spPr bwMode="auto">
            <a:xfrm>
              <a:off x="4464" y="2976"/>
              <a:ext cx="432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2</a:t>
              </a:r>
            </a:p>
          </p:txBody>
        </p:sp>
        <p:sp>
          <p:nvSpPr>
            <p:cNvPr id="138247" name="AutoShape 7"/>
            <p:cNvSpPr>
              <a:spLocks noChangeArrowheads="1"/>
            </p:cNvSpPr>
            <p:nvPr/>
          </p:nvSpPr>
          <p:spPr bwMode="auto">
            <a:xfrm>
              <a:off x="4176" y="3216"/>
              <a:ext cx="336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3</a:t>
              </a:r>
            </a:p>
          </p:txBody>
        </p:sp>
        <p:sp>
          <p:nvSpPr>
            <p:cNvPr id="138248" name="AutoShape 8"/>
            <p:cNvSpPr>
              <a:spLocks noChangeArrowheads="1"/>
            </p:cNvSpPr>
            <p:nvPr/>
          </p:nvSpPr>
          <p:spPr bwMode="auto">
            <a:xfrm>
              <a:off x="2496" y="2976"/>
              <a:ext cx="576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m</a:t>
              </a:r>
            </a:p>
          </p:txBody>
        </p:sp>
        <p:sp>
          <p:nvSpPr>
            <p:cNvPr id="138249" name="AutoShape 9"/>
            <p:cNvSpPr>
              <a:spLocks noChangeArrowheads="1"/>
            </p:cNvSpPr>
            <p:nvPr/>
          </p:nvSpPr>
          <p:spPr bwMode="auto">
            <a:xfrm>
              <a:off x="3024" y="3216"/>
              <a:ext cx="480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j</a:t>
              </a:r>
            </a:p>
          </p:txBody>
        </p:sp>
        <p:sp>
          <p:nvSpPr>
            <p:cNvPr id="138250" name="AutoShape 10"/>
            <p:cNvSpPr>
              <a:spLocks noChangeArrowheads="1"/>
            </p:cNvSpPr>
            <p:nvPr/>
          </p:nvSpPr>
          <p:spPr bwMode="auto">
            <a:xfrm>
              <a:off x="2016" y="3216"/>
              <a:ext cx="528" cy="19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k</a:t>
              </a:r>
            </a:p>
          </p:txBody>
        </p:sp>
        <p:grpSp>
          <p:nvGrpSpPr>
            <p:cNvPr id="138251" name="Group 11"/>
            <p:cNvGrpSpPr>
              <a:grpSpLocks/>
            </p:cNvGrpSpPr>
            <p:nvPr/>
          </p:nvGrpSpPr>
          <p:grpSpPr bwMode="auto">
            <a:xfrm>
              <a:off x="1440" y="3120"/>
              <a:ext cx="240" cy="48"/>
              <a:chOff x="1440" y="1968"/>
              <a:chExt cx="240" cy="48"/>
            </a:xfrm>
          </p:grpSpPr>
          <p:sp>
            <p:nvSpPr>
              <p:cNvPr id="138252" name="AutoShape 12"/>
              <p:cNvSpPr>
                <a:spLocks noChangeArrowheads="1"/>
              </p:cNvSpPr>
              <p:nvPr/>
            </p:nvSpPr>
            <p:spPr bwMode="auto">
              <a:xfrm>
                <a:off x="1536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253" name="AutoShape 13"/>
              <p:cNvSpPr>
                <a:spLocks noChangeArrowheads="1"/>
              </p:cNvSpPr>
              <p:nvPr/>
            </p:nvSpPr>
            <p:spPr bwMode="auto">
              <a:xfrm>
                <a:off x="1440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254" name="AutoShape 14"/>
              <p:cNvSpPr>
                <a:spLocks noChangeArrowheads="1"/>
              </p:cNvSpPr>
              <p:nvPr/>
            </p:nvSpPr>
            <p:spPr bwMode="auto">
              <a:xfrm>
                <a:off x="1632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8255" name="Group 15"/>
            <p:cNvGrpSpPr>
              <a:grpSpLocks/>
            </p:cNvGrpSpPr>
            <p:nvPr/>
          </p:nvGrpSpPr>
          <p:grpSpPr bwMode="auto">
            <a:xfrm>
              <a:off x="3648" y="3120"/>
              <a:ext cx="240" cy="48"/>
              <a:chOff x="1440" y="1968"/>
              <a:chExt cx="240" cy="48"/>
            </a:xfrm>
          </p:grpSpPr>
          <p:sp>
            <p:nvSpPr>
              <p:cNvPr id="138256" name="AutoShape 16"/>
              <p:cNvSpPr>
                <a:spLocks noChangeArrowheads="1"/>
              </p:cNvSpPr>
              <p:nvPr/>
            </p:nvSpPr>
            <p:spPr bwMode="auto">
              <a:xfrm>
                <a:off x="1536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257" name="AutoShape 17"/>
              <p:cNvSpPr>
                <a:spLocks noChangeArrowheads="1"/>
              </p:cNvSpPr>
              <p:nvPr/>
            </p:nvSpPr>
            <p:spPr bwMode="auto">
              <a:xfrm>
                <a:off x="1440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258" name="AutoShape 18"/>
              <p:cNvSpPr>
                <a:spLocks noChangeArrowheads="1"/>
              </p:cNvSpPr>
              <p:nvPr/>
            </p:nvSpPr>
            <p:spPr bwMode="auto">
              <a:xfrm>
                <a:off x="1632" y="1968"/>
                <a:ext cx="48" cy="48"/>
              </a:xfrm>
              <a:prstGeom prst="flowChartConnec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8259" name="AutoShape 19"/>
            <p:cNvSpPr>
              <a:spLocks noChangeArrowheads="1"/>
            </p:cNvSpPr>
            <p:nvPr/>
          </p:nvSpPr>
          <p:spPr bwMode="auto">
            <a:xfrm>
              <a:off x="4512" y="3216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0" name="AutoShape 20"/>
            <p:cNvSpPr>
              <a:spLocks noChangeArrowheads="1"/>
            </p:cNvSpPr>
            <p:nvPr/>
          </p:nvSpPr>
          <p:spPr bwMode="auto">
            <a:xfrm>
              <a:off x="4608" y="3216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1" name="AutoShape 21"/>
            <p:cNvSpPr>
              <a:spLocks noChangeArrowheads="1"/>
            </p:cNvSpPr>
            <p:nvPr/>
          </p:nvSpPr>
          <p:spPr bwMode="auto">
            <a:xfrm>
              <a:off x="4704" y="3216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8262" name="Group 22"/>
            <p:cNvGrpSpPr>
              <a:grpSpLocks/>
            </p:cNvGrpSpPr>
            <p:nvPr/>
          </p:nvGrpSpPr>
          <p:grpSpPr bwMode="auto">
            <a:xfrm>
              <a:off x="144" y="2976"/>
              <a:ext cx="1152" cy="432"/>
              <a:chOff x="432" y="1824"/>
              <a:chExt cx="1152" cy="432"/>
            </a:xfrm>
          </p:grpSpPr>
          <p:sp>
            <p:nvSpPr>
              <p:cNvPr id="138263" name="AutoShape 23"/>
              <p:cNvSpPr>
                <a:spLocks noChangeArrowheads="1"/>
              </p:cNvSpPr>
              <p:nvPr/>
            </p:nvSpPr>
            <p:spPr bwMode="auto">
              <a:xfrm>
                <a:off x="432" y="2064"/>
                <a:ext cx="336" cy="192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b="1"/>
                  <a:t>1</a:t>
                </a:r>
              </a:p>
            </p:txBody>
          </p:sp>
          <p:sp>
            <p:nvSpPr>
              <p:cNvPr id="138264" name="AutoShape 24"/>
              <p:cNvSpPr>
                <a:spLocks noChangeArrowheads="1"/>
              </p:cNvSpPr>
              <p:nvPr/>
            </p:nvSpPr>
            <p:spPr bwMode="auto">
              <a:xfrm>
                <a:off x="720" y="1824"/>
                <a:ext cx="432" cy="192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b="1"/>
                  <a:t>2</a:t>
                </a:r>
              </a:p>
            </p:txBody>
          </p:sp>
          <p:sp>
            <p:nvSpPr>
              <p:cNvPr id="138265" name="AutoShape 25"/>
              <p:cNvSpPr>
                <a:spLocks noChangeArrowheads="1"/>
              </p:cNvSpPr>
              <p:nvPr/>
            </p:nvSpPr>
            <p:spPr bwMode="auto">
              <a:xfrm>
                <a:off x="1056" y="2064"/>
                <a:ext cx="528" cy="192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b="1"/>
                  <a:t> 3</a:t>
                </a:r>
              </a:p>
            </p:txBody>
          </p:sp>
        </p:grpSp>
        <p:sp>
          <p:nvSpPr>
            <p:cNvPr id="138266" name="AutoShape 26"/>
            <p:cNvSpPr>
              <a:spLocks noChangeArrowheads="1"/>
            </p:cNvSpPr>
            <p:nvPr/>
          </p:nvSpPr>
          <p:spPr bwMode="auto">
            <a:xfrm>
              <a:off x="480" y="3216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7" name="AutoShape 27"/>
            <p:cNvSpPr>
              <a:spLocks noChangeArrowheads="1"/>
            </p:cNvSpPr>
            <p:nvPr/>
          </p:nvSpPr>
          <p:spPr bwMode="auto">
            <a:xfrm>
              <a:off x="576" y="3216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8" name="AutoShape 28"/>
            <p:cNvSpPr>
              <a:spLocks noChangeArrowheads="1"/>
            </p:cNvSpPr>
            <p:nvPr/>
          </p:nvSpPr>
          <p:spPr bwMode="auto">
            <a:xfrm>
              <a:off x="672" y="3216"/>
              <a:ext cx="96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8269" name="Group 29"/>
            <p:cNvGrpSpPr>
              <a:grpSpLocks/>
            </p:cNvGrpSpPr>
            <p:nvPr/>
          </p:nvGrpSpPr>
          <p:grpSpPr bwMode="auto">
            <a:xfrm>
              <a:off x="144" y="3408"/>
              <a:ext cx="207" cy="96"/>
              <a:chOff x="384" y="2160"/>
              <a:chExt cx="207" cy="96"/>
            </a:xfrm>
          </p:grpSpPr>
          <p:sp>
            <p:nvSpPr>
              <p:cNvPr id="138270" name="Rectangle 30"/>
              <p:cNvSpPr>
                <a:spLocks noChangeArrowheads="1"/>
              </p:cNvSpPr>
              <p:nvPr/>
            </p:nvSpPr>
            <p:spPr bwMode="auto">
              <a:xfrm>
                <a:off x="528" y="2160"/>
                <a:ext cx="63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271" name="Rectangle 31"/>
              <p:cNvSpPr>
                <a:spLocks noChangeArrowheads="1"/>
              </p:cNvSpPr>
              <p:nvPr/>
            </p:nvSpPr>
            <p:spPr bwMode="auto">
              <a:xfrm>
                <a:off x="384" y="2160"/>
                <a:ext cx="75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272" name="Rectangle 32"/>
              <p:cNvSpPr>
                <a:spLocks noChangeArrowheads="1"/>
              </p:cNvSpPr>
              <p:nvPr/>
            </p:nvSpPr>
            <p:spPr bwMode="auto">
              <a:xfrm>
                <a:off x="459" y="2160"/>
                <a:ext cx="69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8273" name="AutoShape 33"/>
            <p:cNvSpPr>
              <a:spLocks noChangeArrowheads="1"/>
            </p:cNvSpPr>
            <p:nvPr/>
          </p:nvSpPr>
          <p:spPr bwMode="auto">
            <a:xfrm>
              <a:off x="864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4" name="AutoShape 34"/>
            <p:cNvSpPr>
              <a:spLocks noChangeArrowheads="1"/>
            </p:cNvSpPr>
            <p:nvPr/>
          </p:nvSpPr>
          <p:spPr bwMode="auto">
            <a:xfrm>
              <a:off x="1002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5" name="AutoShape 35"/>
            <p:cNvSpPr>
              <a:spLocks noChangeArrowheads="1"/>
            </p:cNvSpPr>
            <p:nvPr/>
          </p:nvSpPr>
          <p:spPr bwMode="auto">
            <a:xfrm>
              <a:off x="1146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6" name="AutoShape 36"/>
            <p:cNvSpPr>
              <a:spLocks noChangeArrowheads="1"/>
            </p:cNvSpPr>
            <p:nvPr/>
          </p:nvSpPr>
          <p:spPr bwMode="auto">
            <a:xfrm>
              <a:off x="2016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7" name="AutoShape 37"/>
            <p:cNvSpPr>
              <a:spLocks noChangeArrowheads="1"/>
            </p:cNvSpPr>
            <p:nvPr/>
          </p:nvSpPr>
          <p:spPr bwMode="auto">
            <a:xfrm>
              <a:off x="2154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8" name="AutoShape 38"/>
            <p:cNvSpPr>
              <a:spLocks noChangeArrowheads="1"/>
            </p:cNvSpPr>
            <p:nvPr/>
          </p:nvSpPr>
          <p:spPr bwMode="auto">
            <a:xfrm>
              <a:off x="2298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9" name="AutoShape 39"/>
            <p:cNvSpPr>
              <a:spLocks noChangeArrowheads="1"/>
            </p:cNvSpPr>
            <p:nvPr/>
          </p:nvSpPr>
          <p:spPr bwMode="auto">
            <a:xfrm>
              <a:off x="4896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0" name="AutoShape 40"/>
            <p:cNvSpPr>
              <a:spLocks noChangeArrowheads="1"/>
            </p:cNvSpPr>
            <p:nvPr/>
          </p:nvSpPr>
          <p:spPr bwMode="auto">
            <a:xfrm>
              <a:off x="5034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1" name="AutoShape 41"/>
            <p:cNvSpPr>
              <a:spLocks noChangeArrowheads="1"/>
            </p:cNvSpPr>
            <p:nvPr/>
          </p:nvSpPr>
          <p:spPr bwMode="auto">
            <a:xfrm>
              <a:off x="5178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2" name="AutoShape 42"/>
            <p:cNvSpPr>
              <a:spLocks noChangeArrowheads="1"/>
            </p:cNvSpPr>
            <p:nvPr/>
          </p:nvSpPr>
          <p:spPr bwMode="auto">
            <a:xfrm>
              <a:off x="3072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3" name="AutoShape 43"/>
            <p:cNvSpPr>
              <a:spLocks noChangeArrowheads="1"/>
            </p:cNvSpPr>
            <p:nvPr/>
          </p:nvSpPr>
          <p:spPr bwMode="auto">
            <a:xfrm>
              <a:off x="3210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4" name="AutoShape 44"/>
            <p:cNvSpPr>
              <a:spLocks noChangeArrowheads="1"/>
            </p:cNvSpPr>
            <p:nvPr/>
          </p:nvSpPr>
          <p:spPr bwMode="auto">
            <a:xfrm>
              <a:off x="3354" y="3408"/>
              <a:ext cx="150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5" name="AutoShape 45"/>
            <p:cNvSpPr>
              <a:spLocks noChangeArrowheads="1"/>
            </p:cNvSpPr>
            <p:nvPr/>
          </p:nvSpPr>
          <p:spPr bwMode="auto">
            <a:xfrm>
              <a:off x="2544" y="3216"/>
              <a:ext cx="155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6" name="AutoShape 46"/>
            <p:cNvSpPr>
              <a:spLocks noChangeArrowheads="1"/>
            </p:cNvSpPr>
            <p:nvPr/>
          </p:nvSpPr>
          <p:spPr bwMode="auto">
            <a:xfrm>
              <a:off x="2688" y="3216"/>
              <a:ext cx="184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7" name="AutoShape 47"/>
            <p:cNvSpPr>
              <a:spLocks noChangeArrowheads="1"/>
            </p:cNvSpPr>
            <p:nvPr/>
          </p:nvSpPr>
          <p:spPr bwMode="auto">
            <a:xfrm>
              <a:off x="2869" y="3216"/>
              <a:ext cx="155" cy="96"/>
            </a:xfrm>
            <a:prstGeom prst="flowChartProcess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8288" name="Group 48"/>
            <p:cNvGrpSpPr>
              <a:grpSpLocks/>
            </p:cNvGrpSpPr>
            <p:nvPr/>
          </p:nvGrpSpPr>
          <p:grpSpPr bwMode="auto">
            <a:xfrm>
              <a:off x="4176" y="3408"/>
              <a:ext cx="207" cy="96"/>
              <a:chOff x="384" y="2160"/>
              <a:chExt cx="207" cy="96"/>
            </a:xfrm>
          </p:grpSpPr>
          <p:sp>
            <p:nvSpPr>
              <p:cNvPr id="138289" name="Rectangle 49"/>
              <p:cNvSpPr>
                <a:spLocks noChangeArrowheads="1"/>
              </p:cNvSpPr>
              <p:nvPr/>
            </p:nvSpPr>
            <p:spPr bwMode="auto">
              <a:xfrm>
                <a:off x="528" y="2160"/>
                <a:ext cx="63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290" name="Rectangle 50"/>
              <p:cNvSpPr>
                <a:spLocks noChangeArrowheads="1"/>
              </p:cNvSpPr>
              <p:nvPr/>
            </p:nvSpPr>
            <p:spPr bwMode="auto">
              <a:xfrm>
                <a:off x="384" y="2160"/>
                <a:ext cx="75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291" name="Rectangle 51"/>
              <p:cNvSpPr>
                <a:spLocks noChangeArrowheads="1"/>
              </p:cNvSpPr>
              <p:nvPr/>
            </p:nvSpPr>
            <p:spPr bwMode="auto">
              <a:xfrm>
                <a:off x="459" y="2160"/>
                <a:ext cx="69" cy="9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38292" name="AutoShape 52"/>
          <p:cNvSpPr>
            <a:spLocks noChangeArrowheads="1"/>
          </p:cNvSpPr>
          <p:nvPr/>
        </p:nvSpPr>
        <p:spPr bwMode="auto">
          <a:xfrm>
            <a:off x="1828800" y="1752600"/>
            <a:ext cx="393700" cy="228600"/>
          </a:xfrm>
          <a:prstGeom prst="flowChart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i</a:t>
            </a:r>
          </a:p>
        </p:txBody>
      </p:sp>
      <p:sp>
        <p:nvSpPr>
          <p:cNvPr id="138293" name="AutoShape 53"/>
          <p:cNvSpPr>
            <a:spLocks noChangeArrowheads="1"/>
          </p:cNvSpPr>
          <p:nvPr/>
        </p:nvSpPr>
        <p:spPr bwMode="auto">
          <a:xfrm>
            <a:off x="4267200" y="5105400"/>
            <a:ext cx="292100" cy="152400"/>
          </a:xfrm>
          <a:prstGeom prst="flowChart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i</a:t>
            </a:r>
          </a:p>
        </p:txBody>
      </p:sp>
      <p:sp>
        <p:nvSpPr>
          <p:cNvPr id="138294" name="AutoShape 54"/>
          <p:cNvSpPr>
            <a:spLocks noChangeArrowheads="1"/>
          </p:cNvSpPr>
          <p:nvPr/>
        </p:nvSpPr>
        <p:spPr bwMode="auto">
          <a:xfrm>
            <a:off x="3962400" y="4648200"/>
            <a:ext cx="914400" cy="3810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m</a:t>
            </a:r>
          </a:p>
        </p:txBody>
      </p:sp>
      <p:sp>
        <p:nvSpPr>
          <p:cNvPr id="138295" name="Text Box 55"/>
          <p:cNvSpPr txBox="1">
            <a:spLocks noChangeArrowheads="1"/>
          </p:cNvSpPr>
          <p:nvPr/>
        </p:nvSpPr>
        <p:spPr bwMode="auto">
          <a:xfrm>
            <a:off x="3203575" y="5775325"/>
            <a:ext cx="30321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CA" altLang="en-US" sz="2400"/>
              <a:t>Alg’s value = i</a:t>
            </a:r>
          </a:p>
          <a:p>
            <a:r>
              <a:rPr lang="en-CA" altLang="en-US" sz="2400"/>
              <a:t>Adv’s value = (3i) =3i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8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9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Freeform 3"/>
          <p:cNvSpPr>
            <a:spLocks/>
          </p:cNvSpPr>
          <p:nvPr/>
        </p:nvSpPr>
        <p:spPr bwMode="auto">
          <a:xfrm>
            <a:off x="533400" y="2133600"/>
            <a:ext cx="8305800" cy="3810000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436" name="Freeform 4"/>
          <p:cNvSpPr>
            <a:spLocks/>
          </p:cNvSpPr>
          <p:nvPr/>
        </p:nvSpPr>
        <p:spPr bwMode="auto">
          <a:xfrm>
            <a:off x="1743075" y="2936875"/>
            <a:ext cx="6029325" cy="3006725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3848100" y="5084763"/>
            <a:ext cx="1709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3399"/>
                </a:solidFill>
                <a:latin typeface="Times New Roman" pitchFamily="18" charset="0"/>
              </a:rPr>
              <a:t>PRIORITY</a:t>
            </a:r>
          </a:p>
        </p:txBody>
      </p:sp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3352800" y="3443288"/>
            <a:ext cx="8556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itchFamily="18" charset="0"/>
              </a:rPr>
              <a:t>pBT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146439" name="Text Box 7"/>
          <p:cNvSpPr txBox="1">
            <a:spLocks noChangeArrowheads="1"/>
          </p:cNvSpPr>
          <p:nvPr/>
        </p:nvSpPr>
        <p:spPr bwMode="auto">
          <a:xfrm>
            <a:off x="2590800" y="2833688"/>
            <a:ext cx="8366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008000"/>
                </a:solidFill>
                <a:latin typeface="Times New Roman" pitchFamily="18" charset="0"/>
              </a:rPr>
              <a:t>pBP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146440" name="Line 8"/>
          <p:cNvSpPr>
            <a:spLocks noChangeShapeType="1"/>
          </p:cNvSpPr>
          <p:nvPr/>
        </p:nvSpPr>
        <p:spPr bwMode="auto">
          <a:xfrm>
            <a:off x="304800" y="59436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441" name="Freeform 9"/>
          <p:cNvSpPr>
            <a:spLocks/>
          </p:cNvSpPr>
          <p:nvPr/>
        </p:nvSpPr>
        <p:spPr bwMode="auto">
          <a:xfrm>
            <a:off x="2700338" y="3860800"/>
            <a:ext cx="4419600" cy="2057400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442" name="Text Box 10"/>
          <p:cNvSpPr txBox="1">
            <a:spLocks noChangeArrowheads="1"/>
          </p:cNvSpPr>
          <p:nvPr/>
        </p:nvSpPr>
        <p:spPr bwMode="auto">
          <a:xfrm>
            <a:off x="3819525" y="4098925"/>
            <a:ext cx="1895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ADAPTIVE</a:t>
            </a:r>
          </a:p>
          <a:p>
            <a:pPr algn="ctr"/>
            <a:r>
              <a:rPr lang="en-US" altLang="en-US" sz="1600">
                <a:solidFill>
                  <a:schemeClr val="accent2"/>
                </a:solidFill>
                <a:latin typeface="Times New Roman" pitchFamily="18" charset="0"/>
              </a:rPr>
              <a:t>PRIORITY</a:t>
            </a:r>
          </a:p>
        </p:txBody>
      </p:sp>
      <p:sp>
        <p:nvSpPr>
          <p:cNvPr id="146443" name="Text Box 11"/>
          <p:cNvSpPr txBox="1">
            <a:spLocks noChangeArrowheads="1"/>
          </p:cNvSpPr>
          <p:nvPr/>
        </p:nvSpPr>
        <p:spPr bwMode="auto">
          <a:xfrm>
            <a:off x="3276600" y="5029200"/>
            <a:ext cx="108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FIXED</a:t>
            </a:r>
          </a:p>
        </p:txBody>
      </p:sp>
      <p:sp>
        <p:nvSpPr>
          <p:cNvPr id="146444" name="Freeform 12"/>
          <p:cNvSpPr>
            <a:spLocks/>
          </p:cNvSpPr>
          <p:nvPr/>
        </p:nvSpPr>
        <p:spPr bwMode="auto">
          <a:xfrm>
            <a:off x="2667000" y="4953000"/>
            <a:ext cx="2362200" cy="990600"/>
          </a:xfrm>
          <a:custGeom>
            <a:avLst/>
            <a:gdLst>
              <a:gd name="T0" fmla="*/ 0 w 1488"/>
              <a:gd name="T1" fmla="*/ 624 h 624"/>
              <a:gd name="T2" fmla="*/ 720 w 1488"/>
              <a:gd name="T3" fmla="*/ 0 h 624"/>
              <a:gd name="T4" fmla="*/ 1488 w 1488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624">
                <a:moveTo>
                  <a:pt x="0" y="624"/>
                </a:moveTo>
                <a:cubicBezTo>
                  <a:pt x="236" y="312"/>
                  <a:pt x="472" y="0"/>
                  <a:pt x="720" y="0"/>
                </a:cubicBezTo>
                <a:cubicBezTo>
                  <a:pt x="968" y="0"/>
                  <a:pt x="1360" y="520"/>
                  <a:pt x="1488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445" name="Text Box 13"/>
          <p:cNvSpPr txBox="1">
            <a:spLocks noChangeArrowheads="1"/>
          </p:cNvSpPr>
          <p:nvPr/>
        </p:nvSpPr>
        <p:spPr bwMode="auto">
          <a:xfrm>
            <a:off x="6553200" y="1916113"/>
            <a:ext cx="25908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</a:rPr>
              <a:t>Interval Scheduling</a:t>
            </a:r>
            <a:br>
              <a:rPr lang="en-US" altLang="en-US" sz="2400">
                <a:latin typeface="Times New Roman" pitchFamily="18" charset="0"/>
              </a:rPr>
            </a:br>
            <a:r>
              <a:rPr lang="en-US" altLang="en-US" sz="2400">
                <a:latin typeface="Times New Roman" pitchFamily="18" charset="0"/>
              </a:rPr>
              <a:t>value is width</a:t>
            </a:r>
          </a:p>
        </p:txBody>
      </p:sp>
      <p:grpSp>
        <p:nvGrpSpPr>
          <p:cNvPr id="146446" name="Group 14"/>
          <p:cNvGrpSpPr>
            <a:grpSpLocks/>
          </p:cNvGrpSpPr>
          <p:nvPr/>
        </p:nvGrpSpPr>
        <p:grpSpPr bwMode="auto">
          <a:xfrm>
            <a:off x="3851275" y="2781300"/>
            <a:ext cx="3600450" cy="3065463"/>
            <a:chOff x="2426" y="1752"/>
            <a:chExt cx="2268" cy="1931"/>
          </a:xfrm>
        </p:grpSpPr>
        <p:grpSp>
          <p:nvGrpSpPr>
            <p:cNvPr id="146447" name="Group 15"/>
            <p:cNvGrpSpPr>
              <a:grpSpLocks/>
            </p:cNvGrpSpPr>
            <p:nvPr/>
          </p:nvGrpSpPr>
          <p:grpSpPr bwMode="auto">
            <a:xfrm>
              <a:off x="2426" y="3385"/>
              <a:ext cx="1056" cy="298"/>
              <a:chOff x="3456" y="2832"/>
              <a:chExt cx="1056" cy="298"/>
            </a:xfrm>
          </p:grpSpPr>
          <p:sp>
            <p:nvSpPr>
              <p:cNvPr id="146448" name="Oval 16"/>
              <p:cNvSpPr>
                <a:spLocks noChangeArrowheads="1"/>
              </p:cNvSpPr>
              <p:nvPr/>
            </p:nvSpPr>
            <p:spPr bwMode="auto">
              <a:xfrm>
                <a:off x="3696" y="283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449" name="Text Box 17"/>
              <p:cNvSpPr txBox="1">
                <a:spLocks noChangeArrowheads="1"/>
              </p:cNvSpPr>
              <p:nvPr/>
            </p:nvSpPr>
            <p:spPr bwMode="auto">
              <a:xfrm>
                <a:off x="3456" y="2880"/>
                <a:ext cx="105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2000">
                    <a:latin typeface="Times New Roman" pitchFamily="18" charset="0"/>
                  </a:rPr>
                  <a:t>Factor of 3</a:t>
                </a:r>
              </a:p>
            </p:txBody>
          </p:sp>
        </p:grpSp>
        <p:sp>
          <p:nvSpPr>
            <p:cNvPr id="146450" name="Line 18"/>
            <p:cNvSpPr>
              <a:spLocks noChangeShapeType="1"/>
            </p:cNvSpPr>
            <p:nvPr/>
          </p:nvSpPr>
          <p:spPr bwMode="auto">
            <a:xfrm flipH="1">
              <a:off x="2789" y="1752"/>
              <a:ext cx="1905" cy="1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6451" name="Text Box 19"/>
          <p:cNvSpPr txBox="1">
            <a:spLocks noChangeArrowheads="1"/>
          </p:cNvSpPr>
          <p:nvPr/>
        </p:nvSpPr>
        <p:spPr bwMode="auto">
          <a:xfrm>
            <a:off x="2987675" y="5589588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Online</a:t>
            </a:r>
          </a:p>
        </p:txBody>
      </p:sp>
      <p:sp>
        <p:nvSpPr>
          <p:cNvPr id="146452" name="Freeform 20"/>
          <p:cNvSpPr>
            <a:spLocks/>
          </p:cNvSpPr>
          <p:nvPr/>
        </p:nvSpPr>
        <p:spPr bwMode="auto">
          <a:xfrm>
            <a:off x="2700338" y="5445125"/>
            <a:ext cx="1727200" cy="504825"/>
          </a:xfrm>
          <a:custGeom>
            <a:avLst/>
            <a:gdLst>
              <a:gd name="T0" fmla="*/ 0 w 1488"/>
              <a:gd name="T1" fmla="*/ 624 h 624"/>
              <a:gd name="T2" fmla="*/ 720 w 1488"/>
              <a:gd name="T3" fmla="*/ 0 h 624"/>
              <a:gd name="T4" fmla="*/ 1488 w 1488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624">
                <a:moveTo>
                  <a:pt x="0" y="624"/>
                </a:moveTo>
                <a:cubicBezTo>
                  <a:pt x="236" y="312"/>
                  <a:pt x="472" y="0"/>
                  <a:pt x="720" y="0"/>
                </a:cubicBezTo>
                <a:cubicBezTo>
                  <a:pt x="968" y="0"/>
                  <a:pt x="1360" y="520"/>
                  <a:pt x="1488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455" name="Rectangle 23"/>
          <p:cNvSpPr>
            <a:spLocks noChangeArrowheads="1"/>
          </p:cNvSpPr>
          <p:nvPr/>
        </p:nvSpPr>
        <p:spPr bwMode="auto">
          <a:xfrm>
            <a:off x="5219700" y="5084763"/>
            <a:ext cx="1212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Factor</a:t>
            </a:r>
            <a:r>
              <a:rPr lang="en-US" altLang="en-US"/>
              <a:t> of 3</a:t>
            </a:r>
          </a:p>
        </p:txBody>
      </p:sp>
      <p:sp>
        <p:nvSpPr>
          <p:cNvPr id="146458" name="Text Box 26"/>
          <p:cNvSpPr txBox="1">
            <a:spLocks noChangeArrowheads="1"/>
          </p:cNvSpPr>
          <p:nvPr/>
        </p:nvSpPr>
        <p:spPr bwMode="auto">
          <a:xfrm>
            <a:off x="4408488" y="5969000"/>
            <a:ext cx="3867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CA" altLang="en-US"/>
              <a:t>The algorithm was missed up before</a:t>
            </a:r>
            <a:br>
              <a:rPr lang="en-CA" altLang="en-US"/>
            </a:br>
            <a:r>
              <a:rPr lang="en-CA" altLang="en-US"/>
              <a:t>it got a chance to reorder things.</a:t>
            </a:r>
          </a:p>
        </p:txBody>
      </p:sp>
      <p:sp>
        <p:nvSpPr>
          <p:cNvPr id="146460" name="Freeform 28"/>
          <p:cNvSpPr>
            <a:spLocks/>
          </p:cNvSpPr>
          <p:nvPr/>
        </p:nvSpPr>
        <p:spPr bwMode="auto">
          <a:xfrm>
            <a:off x="5651500" y="2781300"/>
            <a:ext cx="2232025" cy="2447925"/>
          </a:xfrm>
          <a:custGeom>
            <a:avLst/>
            <a:gdLst>
              <a:gd name="T0" fmla="*/ 1980 w 2067"/>
              <a:gd name="T1" fmla="*/ 0 h 1902"/>
              <a:gd name="T2" fmla="*/ 2044 w 2067"/>
              <a:gd name="T3" fmla="*/ 158 h 1902"/>
              <a:gd name="T4" fmla="*/ 1949 w 2067"/>
              <a:gd name="T5" fmla="*/ 631 h 1902"/>
              <a:gd name="T6" fmla="*/ 1925 w 2067"/>
              <a:gd name="T7" fmla="*/ 821 h 1902"/>
              <a:gd name="T8" fmla="*/ 1909 w 2067"/>
              <a:gd name="T9" fmla="*/ 852 h 1902"/>
              <a:gd name="T10" fmla="*/ 1815 w 2067"/>
              <a:gd name="T11" fmla="*/ 1018 h 1902"/>
              <a:gd name="T12" fmla="*/ 1760 w 2067"/>
              <a:gd name="T13" fmla="*/ 1144 h 1902"/>
              <a:gd name="T14" fmla="*/ 1728 w 2067"/>
              <a:gd name="T15" fmla="*/ 1199 h 1902"/>
              <a:gd name="T16" fmla="*/ 1657 w 2067"/>
              <a:gd name="T17" fmla="*/ 1239 h 1902"/>
              <a:gd name="T18" fmla="*/ 1625 w 2067"/>
              <a:gd name="T19" fmla="*/ 1278 h 1902"/>
              <a:gd name="T20" fmla="*/ 1554 w 2067"/>
              <a:gd name="T21" fmla="*/ 1341 h 1902"/>
              <a:gd name="T22" fmla="*/ 1404 w 2067"/>
              <a:gd name="T23" fmla="*/ 1484 h 1902"/>
              <a:gd name="T24" fmla="*/ 1255 w 2067"/>
              <a:gd name="T25" fmla="*/ 1491 h 1902"/>
              <a:gd name="T26" fmla="*/ 986 w 2067"/>
              <a:gd name="T27" fmla="*/ 1515 h 1902"/>
              <a:gd name="T28" fmla="*/ 505 w 2067"/>
              <a:gd name="T29" fmla="*/ 1570 h 1902"/>
              <a:gd name="T30" fmla="*/ 466 w 2067"/>
              <a:gd name="T31" fmla="*/ 1586 h 1902"/>
              <a:gd name="T32" fmla="*/ 418 w 2067"/>
              <a:gd name="T33" fmla="*/ 1602 h 1902"/>
              <a:gd name="T34" fmla="*/ 276 w 2067"/>
              <a:gd name="T35" fmla="*/ 1673 h 1902"/>
              <a:gd name="T36" fmla="*/ 205 w 2067"/>
              <a:gd name="T37" fmla="*/ 1697 h 1902"/>
              <a:gd name="T38" fmla="*/ 110 w 2067"/>
              <a:gd name="T39" fmla="*/ 1775 h 1902"/>
              <a:gd name="T40" fmla="*/ 0 w 2067"/>
              <a:gd name="T41" fmla="*/ 1902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067" h="1902">
                <a:moveTo>
                  <a:pt x="1980" y="0"/>
                </a:moveTo>
                <a:cubicBezTo>
                  <a:pt x="2030" y="69"/>
                  <a:pt x="2023" y="75"/>
                  <a:pt x="2044" y="158"/>
                </a:cubicBezTo>
                <a:cubicBezTo>
                  <a:pt x="2037" y="400"/>
                  <a:pt x="2067" y="461"/>
                  <a:pt x="1949" y="631"/>
                </a:cubicBezTo>
                <a:cubicBezTo>
                  <a:pt x="1928" y="693"/>
                  <a:pt x="1937" y="757"/>
                  <a:pt x="1925" y="821"/>
                </a:cubicBezTo>
                <a:cubicBezTo>
                  <a:pt x="1923" y="832"/>
                  <a:pt x="1913" y="841"/>
                  <a:pt x="1909" y="852"/>
                </a:cubicBezTo>
                <a:cubicBezTo>
                  <a:pt x="1882" y="916"/>
                  <a:pt x="1853" y="961"/>
                  <a:pt x="1815" y="1018"/>
                </a:cubicBezTo>
                <a:cubicBezTo>
                  <a:pt x="1803" y="1066"/>
                  <a:pt x="1784" y="1101"/>
                  <a:pt x="1760" y="1144"/>
                </a:cubicBezTo>
                <a:cubicBezTo>
                  <a:pt x="1754" y="1154"/>
                  <a:pt x="1739" y="1190"/>
                  <a:pt x="1728" y="1199"/>
                </a:cubicBezTo>
                <a:cubicBezTo>
                  <a:pt x="1631" y="1278"/>
                  <a:pt x="1772" y="1137"/>
                  <a:pt x="1657" y="1239"/>
                </a:cubicBezTo>
                <a:cubicBezTo>
                  <a:pt x="1644" y="1250"/>
                  <a:pt x="1637" y="1266"/>
                  <a:pt x="1625" y="1278"/>
                </a:cubicBezTo>
                <a:cubicBezTo>
                  <a:pt x="1595" y="1308"/>
                  <a:pt x="1580" y="1308"/>
                  <a:pt x="1554" y="1341"/>
                </a:cubicBezTo>
                <a:cubicBezTo>
                  <a:pt x="1497" y="1413"/>
                  <a:pt x="1498" y="1453"/>
                  <a:pt x="1404" y="1484"/>
                </a:cubicBezTo>
                <a:cubicBezTo>
                  <a:pt x="1357" y="1500"/>
                  <a:pt x="1305" y="1489"/>
                  <a:pt x="1255" y="1491"/>
                </a:cubicBezTo>
                <a:cubicBezTo>
                  <a:pt x="1153" y="1503"/>
                  <a:pt x="1104" y="1510"/>
                  <a:pt x="986" y="1515"/>
                </a:cubicBezTo>
                <a:cubicBezTo>
                  <a:pt x="796" y="1580"/>
                  <a:pt x="843" y="1557"/>
                  <a:pt x="505" y="1570"/>
                </a:cubicBezTo>
                <a:cubicBezTo>
                  <a:pt x="492" y="1575"/>
                  <a:pt x="479" y="1581"/>
                  <a:pt x="466" y="1586"/>
                </a:cubicBezTo>
                <a:cubicBezTo>
                  <a:pt x="450" y="1592"/>
                  <a:pt x="418" y="1602"/>
                  <a:pt x="418" y="1602"/>
                </a:cubicBezTo>
                <a:cubicBezTo>
                  <a:pt x="373" y="1637"/>
                  <a:pt x="326" y="1650"/>
                  <a:pt x="276" y="1673"/>
                </a:cubicBezTo>
                <a:cubicBezTo>
                  <a:pt x="253" y="1683"/>
                  <a:pt x="226" y="1684"/>
                  <a:pt x="205" y="1697"/>
                </a:cubicBezTo>
                <a:cubicBezTo>
                  <a:pt x="169" y="1719"/>
                  <a:pt x="146" y="1753"/>
                  <a:pt x="110" y="1775"/>
                </a:cubicBezTo>
                <a:cubicBezTo>
                  <a:pt x="79" y="1825"/>
                  <a:pt x="27" y="1848"/>
                  <a:pt x="0" y="1902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6461" name="Group 29"/>
          <p:cNvGrpSpPr>
            <a:grpSpLocks/>
          </p:cNvGrpSpPr>
          <p:nvPr/>
        </p:nvGrpSpPr>
        <p:grpSpPr bwMode="auto">
          <a:xfrm>
            <a:off x="4546600" y="2781300"/>
            <a:ext cx="3111500" cy="2808288"/>
            <a:chOff x="2880" y="1752"/>
            <a:chExt cx="1960" cy="1769"/>
          </a:xfrm>
        </p:grpSpPr>
        <p:sp>
          <p:nvSpPr>
            <p:cNvPr id="146462" name="Freeform 30"/>
            <p:cNvSpPr>
              <a:spLocks/>
            </p:cNvSpPr>
            <p:nvPr/>
          </p:nvSpPr>
          <p:spPr bwMode="auto">
            <a:xfrm>
              <a:off x="2880" y="1752"/>
              <a:ext cx="1960" cy="1769"/>
            </a:xfrm>
            <a:custGeom>
              <a:avLst/>
              <a:gdLst>
                <a:gd name="T0" fmla="*/ 1912 w 1960"/>
                <a:gd name="T1" fmla="*/ 0 h 1769"/>
                <a:gd name="T2" fmla="*/ 1857 w 1960"/>
                <a:gd name="T3" fmla="*/ 440 h 1769"/>
                <a:gd name="T4" fmla="*/ 1560 w 1960"/>
                <a:gd name="T5" fmla="*/ 753 h 1769"/>
                <a:gd name="T6" fmla="*/ 1214 w 1960"/>
                <a:gd name="T7" fmla="*/ 904 h 1769"/>
                <a:gd name="T8" fmla="*/ 923 w 1960"/>
                <a:gd name="T9" fmla="*/ 1106 h 1769"/>
                <a:gd name="T10" fmla="*/ 677 w 1960"/>
                <a:gd name="T11" fmla="*/ 1234 h 1769"/>
                <a:gd name="T12" fmla="*/ 450 w 1960"/>
                <a:gd name="T13" fmla="*/ 1475 h 1769"/>
                <a:gd name="T14" fmla="*/ 404 w 1960"/>
                <a:gd name="T15" fmla="*/ 1490 h 1769"/>
                <a:gd name="T16" fmla="*/ 267 w 1960"/>
                <a:gd name="T17" fmla="*/ 1556 h 1769"/>
                <a:gd name="T18" fmla="*/ 198 w 1960"/>
                <a:gd name="T19" fmla="*/ 1578 h 1769"/>
                <a:gd name="T20" fmla="*/ 106 w 1960"/>
                <a:gd name="T21" fmla="*/ 1651 h 1769"/>
                <a:gd name="T22" fmla="*/ 0 w 1960"/>
                <a:gd name="T23" fmla="*/ 1769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60" h="1769">
                  <a:moveTo>
                    <a:pt x="1912" y="0"/>
                  </a:moveTo>
                  <a:cubicBezTo>
                    <a:pt x="1960" y="64"/>
                    <a:pt x="1837" y="363"/>
                    <a:pt x="1857" y="440"/>
                  </a:cubicBezTo>
                  <a:cubicBezTo>
                    <a:pt x="1798" y="565"/>
                    <a:pt x="1693" y="638"/>
                    <a:pt x="1560" y="753"/>
                  </a:cubicBezTo>
                  <a:cubicBezTo>
                    <a:pt x="1464" y="735"/>
                    <a:pt x="1295" y="850"/>
                    <a:pt x="1214" y="904"/>
                  </a:cubicBezTo>
                  <a:cubicBezTo>
                    <a:pt x="1168" y="919"/>
                    <a:pt x="971" y="1104"/>
                    <a:pt x="923" y="1106"/>
                  </a:cubicBezTo>
                  <a:cubicBezTo>
                    <a:pt x="824" y="1117"/>
                    <a:pt x="791" y="1229"/>
                    <a:pt x="677" y="1234"/>
                  </a:cubicBezTo>
                  <a:cubicBezTo>
                    <a:pt x="598" y="1295"/>
                    <a:pt x="495" y="1432"/>
                    <a:pt x="450" y="1475"/>
                  </a:cubicBezTo>
                  <a:cubicBezTo>
                    <a:pt x="435" y="1481"/>
                    <a:pt x="404" y="1490"/>
                    <a:pt x="404" y="1490"/>
                  </a:cubicBezTo>
                  <a:cubicBezTo>
                    <a:pt x="360" y="1523"/>
                    <a:pt x="315" y="1535"/>
                    <a:pt x="267" y="1556"/>
                  </a:cubicBezTo>
                  <a:cubicBezTo>
                    <a:pt x="244" y="1565"/>
                    <a:pt x="218" y="1566"/>
                    <a:pt x="198" y="1578"/>
                  </a:cubicBezTo>
                  <a:cubicBezTo>
                    <a:pt x="163" y="1599"/>
                    <a:pt x="141" y="1630"/>
                    <a:pt x="106" y="1651"/>
                  </a:cubicBezTo>
                  <a:cubicBezTo>
                    <a:pt x="76" y="1697"/>
                    <a:pt x="26" y="1719"/>
                    <a:pt x="0" y="1769"/>
                  </a:cubicBezTo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463" name="Text Box 31"/>
            <p:cNvSpPr txBox="1">
              <a:spLocks noChangeArrowheads="1"/>
            </p:cNvSpPr>
            <p:nvPr/>
          </p:nvSpPr>
          <p:spPr bwMode="auto">
            <a:xfrm>
              <a:off x="4228" y="2531"/>
              <a:ext cx="2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CA" altLang="en-US" sz="3600">
                  <a:solidFill>
                    <a:srgbClr val="CC3300"/>
                  </a:solidFill>
                </a:rPr>
                <a:t>?</a:t>
              </a:r>
            </a:p>
          </p:txBody>
        </p:sp>
      </p:grpSp>
      <p:sp>
        <p:nvSpPr>
          <p:cNvPr id="146470" name="Rectangle 38"/>
          <p:cNvSpPr>
            <a:spLocks noChangeArrowheads="1"/>
          </p:cNvSpPr>
          <p:nvPr/>
        </p:nvSpPr>
        <p:spPr bwMode="auto">
          <a:xfrm>
            <a:off x="684213" y="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4000"/>
              <a:t>Some of our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6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6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6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58" grpId="0"/>
      <p:bldP spid="14646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915400" cy="1143000"/>
          </a:xfrm>
        </p:spPr>
        <p:txBody>
          <a:bodyPr/>
          <a:lstStyle/>
          <a:p>
            <a:r>
              <a:rPr lang="en-US" altLang="en-US" sz="4000"/>
              <a:t>Some of our results</a:t>
            </a:r>
          </a:p>
        </p:txBody>
      </p:sp>
      <p:sp>
        <p:nvSpPr>
          <p:cNvPr id="148483" name="Freeform 3"/>
          <p:cNvSpPr>
            <a:spLocks/>
          </p:cNvSpPr>
          <p:nvPr/>
        </p:nvSpPr>
        <p:spPr bwMode="auto">
          <a:xfrm>
            <a:off x="533400" y="2133600"/>
            <a:ext cx="8305800" cy="3810000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484" name="Freeform 4"/>
          <p:cNvSpPr>
            <a:spLocks/>
          </p:cNvSpPr>
          <p:nvPr/>
        </p:nvSpPr>
        <p:spPr bwMode="auto">
          <a:xfrm>
            <a:off x="1743075" y="2936875"/>
            <a:ext cx="6029325" cy="3006725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3848100" y="5084763"/>
            <a:ext cx="1709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3399"/>
                </a:solidFill>
                <a:latin typeface="Times New Roman" pitchFamily="18" charset="0"/>
              </a:rPr>
              <a:t>PRIORITY</a:t>
            </a:r>
          </a:p>
        </p:txBody>
      </p:sp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3352800" y="3443288"/>
            <a:ext cx="8556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itchFamily="18" charset="0"/>
              </a:rPr>
              <a:t>pBT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148487" name="Text Box 7"/>
          <p:cNvSpPr txBox="1">
            <a:spLocks noChangeArrowheads="1"/>
          </p:cNvSpPr>
          <p:nvPr/>
        </p:nvSpPr>
        <p:spPr bwMode="auto">
          <a:xfrm>
            <a:off x="2590800" y="2833688"/>
            <a:ext cx="8366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008000"/>
                </a:solidFill>
                <a:latin typeface="Times New Roman" pitchFamily="18" charset="0"/>
              </a:rPr>
              <a:t>pBP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148488" name="Line 8"/>
          <p:cNvSpPr>
            <a:spLocks noChangeShapeType="1"/>
          </p:cNvSpPr>
          <p:nvPr/>
        </p:nvSpPr>
        <p:spPr bwMode="auto">
          <a:xfrm>
            <a:off x="304800" y="59436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489" name="Freeform 9"/>
          <p:cNvSpPr>
            <a:spLocks/>
          </p:cNvSpPr>
          <p:nvPr/>
        </p:nvSpPr>
        <p:spPr bwMode="auto">
          <a:xfrm>
            <a:off x="2700338" y="3860800"/>
            <a:ext cx="4419600" cy="2057400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490" name="Text Box 10"/>
          <p:cNvSpPr txBox="1">
            <a:spLocks noChangeArrowheads="1"/>
          </p:cNvSpPr>
          <p:nvPr/>
        </p:nvSpPr>
        <p:spPr bwMode="auto">
          <a:xfrm>
            <a:off x="3819525" y="4098925"/>
            <a:ext cx="1895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ADAPTIVE</a:t>
            </a:r>
          </a:p>
          <a:p>
            <a:pPr algn="ctr"/>
            <a:r>
              <a:rPr lang="en-US" altLang="en-US" sz="1600">
                <a:solidFill>
                  <a:schemeClr val="accent2"/>
                </a:solidFill>
                <a:latin typeface="Times New Roman" pitchFamily="18" charset="0"/>
              </a:rPr>
              <a:t>PRIORITY</a:t>
            </a:r>
          </a:p>
        </p:txBody>
      </p:sp>
      <p:sp>
        <p:nvSpPr>
          <p:cNvPr id="148491" name="Text Box 11"/>
          <p:cNvSpPr txBox="1">
            <a:spLocks noChangeArrowheads="1"/>
          </p:cNvSpPr>
          <p:nvPr/>
        </p:nvSpPr>
        <p:spPr bwMode="auto">
          <a:xfrm>
            <a:off x="3276600" y="5029200"/>
            <a:ext cx="108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FIXED</a:t>
            </a:r>
          </a:p>
        </p:txBody>
      </p:sp>
      <p:sp>
        <p:nvSpPr>
          <p:cNvPr id="148492" name="Freeform 12"/>
          <p:cNvSpPr>
            <a:spLocks/>
          </p:cNvSpPr>
          <p:nvPr/>
        </p:nvSpPr>
        <p:spPr bwMode="auto">
          <a:xfrm>
            <a:off x="2667000" y="4953000"/>
            <a:ext cx="2362200" cy="990600"/>
          </a:xfrm>
          <a:custGeom>
            <a:avLst/>
            <a:gdLst>
              <a:gd name="T0" fmla="*/ 0 w 1488"/>
              <a:gd name="T1" fmla="*/ 624 h 624"/>
              <a:gd name="T2" fmla="*/ 720 w 1488"/>
              <a:gd name="T3" fmla="*/ 0 h 624"/>
              <a:gd name="T4" fmla="*/ 1488 w 1488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624">
                <a:moveTo>
                  <a:pt x="0" y="624"/>
                </a:moveTo>
                <a:cubicBezTo>
                  <a:pt x="236" y="312"/>
                  <a:pt x="472" y="0"/>
                  <a:pt x="720" y="0"/>
                </a:cubicBezTo>
                <a:cubicBezTo>
                  <a:pt x="968" y="0"/>
                  <a:pt x="1360" y="520"/>
                  <a:pt x="1488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493" name="Text Box 13"/>
          <p:cNvSpPr txBox="1">
            <a:spLocks noChangeArrowheads="1"/>
          </p:cNvSpPr>
          <p:nvPr/>
        </p:nvSpPr>
        <p:spPr bwMode="auto">
          <a:xfrm>
            <a:off x="6553200" y="1916113"/>
            <a:ext cx="25908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</a:rPr>
              <a:t>Weighted </a:t>
            </a:r>
            <a:br>
              <a:rPr lang="en-US" altLang="en-US" sz="2400">
                <a:latin typeface="Times New Roman" pitchFamily="18" charset="0"/>
              </a:rPr>
            </a:br>
            <a:r>
              <a:rPr lang="en-US" altLang="en-US" sz="2400">
                <a:latin typeface="Times New Roman" pitchFamily="18" charset="0"/>
              </a:rPr>
              <a:t>Vertex Cover</a:t>
            </a:r>
          </a:p>
        </p:txBody>
      </p:sp>
      <p:grpSp>
        <p:nvGrpSpPr>
          <p:cNvPr id="148504" name="Group 24"/>
          <p:cNvGrpSpPr>
            <a:grpSpLocks/>
          </p:cNvGrpSpPr>
          <p:nvPr/>
        </p:nvGrpSpPr>
        <p:grpSpPr bwMode="auto">
          <a:xfrm>
            <a:off x="5003800" y="2749550"/>
            <a:ext cx="2447925" cy="2808288"/>
            <a:chOff x="3152" y="1732"/>
            <a:chExt cx="1542" cy="1769"/>
          </a:xfrm>
        </p:grpSpPr>
        <p:grpSp>
          <p:nvGrpSpPr>
            <p:cNvPr id="148495" name="Group 15"/>
            <p:cNvGrpSpPr>
              <a:grpSpLocks/>
            </p:cNvGrpSpPr>
            <p:nvPr/>
          </p:nvGrpSpPr>
          <p:grpSpPr bwMode="auto">
            <a:xfrm>
              <a:off x="3152" y="3203"/>
              <a:ext cx="1056" cy="298"/>
              <a:chOff x="3456" y="2832"/>
              <a:chExt cx="1056" cy="298"/>
            </a:xfrm>
          </p:grpSpPr>
          <p:sp>
            <p:nvSpPr>
              <p:cNvPr id="148496" name="Oval 16"/>
              <p:cNvSpPr>
                <a:spLocks noChangeArrowheads="1"/>
              </p:cNvSpPr>
              <p:nvPr/>
            </p:nvSpPr>
            <p:spPr bwMode="auto">
              <a:xfrm>
                <a:off x="3696" y="283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497" name="Text Box 17"/>
              <p:cNvSpPr txBox="1">
                <a:spLocks noChangeArrowheads="1"/>
              </p:cNvSpPr>
              <p:nvPr/>
            </p:nvSpPr>
            <p:spPr bwMode="auto">
              <a:xfrm>
                <a:off x="3456" y="2880"/>
                <a:ext cx="105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2000">
                    <a:latin typeface="Times New Roman" pitchFamily="18" charset="0"/>
                  </a:rPr>
                  <a:t>Factor of 2</a:t>
                </a:r>
              </a:p>
            </p:txBody>
          </p:sp>
        </p:grpSp>
        <p:sp>
          <p:nvSpPr>
            <p:cNvPr id="148498" name="Line 18"/>
            <p:cNvSpPr>
              <a:spLocks noChangeShapeType="1"/>
            </p:cNvSpPr>
            <p:nvPr/>
          </p:nvSpPr>
          <p:spPr bwMode="auto">
            <a:xfrm flipH="1">
              <a:off x="3470" y="1732"/>
              <a:ext cx="1224" cy="14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8499" name="Text Box 19"/>
          <p:cNvSpPr txBox="1">
            <a:spLocks noChangeArrowheads="1"/>
          </p:cNvSpPr>
          <p:nvPr/>
        </p:nvSpPr>
        <p:spPr bwMode="auto">
          <a:xfrm>
            <a:off x="2987675" y="5589588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Online</a:t>
            </a:r>
          </a:p>
        </p:txBody>
      </p:sp>
      <p:sp>
        <p:nvSpPr>
          <p:cNvPr id="148500" name="Freeform 20"/>
          <p:cNvSpPr>
            <a:spLocks/>
          </p:cNvSpPr>
          <p:nvPr/>
        </p:nvSpPr>
        <p:spPr bwMode="auto">
          <a:xfrm>
            <a:off x="2700338" y="5445125"/>
            <a:ext cx="1727200" cy="504825"/>
          </a:xfrm>
          <a:custGeom>
            <a:avLst/>
            <a:gdLst>
              <a:gd name="T0" fmla="*/ 0 w 1488"/>
              <a:gd name="T1" fmla="*/ 624 h 624"/>
              <a:gd name="T2" fmla="*/ 720 w 1488"/>
              <a:gd name="T3" fmla="*/ 0 h 624"/>
              <a:gd name="T4" fmla="*/ 1488 w 1488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624">
                <a:moveTo>
                  <a:pt x="0" y="624"/>
                </a:moveTo>
                <a:cubicBezTo>
                  <a:pt x="236" y="312"/>
                  <a:pt x="472" y="0"/>
                  <a:pt x="720" y="0"/>
                </a:cubicBezTo>
                <a:cubicBezTo>
                  <a:pt x="968" y="0"/>
                  <a:pt x="1360" y="520"/>
                  <a:pt x="1488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502" name="Freeform 22"/>
          <p:cNvSpPr>
            <a:spLocks/>
          </p:cNvSpPr>
          <p:nvPr/>
        </p:nvSpPr>
        <p:spPr bwMode="auto">
          <a:xfrm>
            <a:off x="5580063" y="2781300"/>
            <a:ext cx="2232025" cy="2447925"/>
          </a:xfrm>
          <a:custGeom>
            <a:avLst/>
            <a:gdLst>
              <a:gd name="T0" fmla="*/ 1980 w 2067"/>
              <a:gd name="T1" fmla="*/ 0 h 1902"/>
              <a:gd name="T2" fmla="*/ 2044 w 2067"/>
              <a:gd name="T3" fmla="*/ 158 h 1902"/>
              <a:gd name="T4" fmla="*/ 1949 w 2067"/>
              <a:gd name="T5" fmla="*/ 631 h 1902"/>
              <a:gd name="T6" fmla="*/ 1925 w 2067"/>
              <a:gd name="T7" fmla="*/ 821 h 1902"/>
              <a:gd name="T8" fmla="*/ 1909 w 2067"/>
              <a:gd name="T9" fmla="*/ 852 h 1902"/>
              <a:gd name="T10" fmla="*/ 1815 w 2067"/>
              <a:gd name="T11" fmla="*/ 1018 h 1902"/>
              <a:gd name="T12" fmla="*/ 1760 w 2067"/>
              <a:gd name="T13" fmla="*/ 1144 h 1902"/>
              <a:gd name="T14" fmla="*/ 1728 w 2067"/>
              <a:gd name="T15" fmla="*/ 1199 h 1902"/>
              <a:gd name="T16" fmla="*/ 1657 w 2067"/>
              <a:gd name="T17" fmla="*/ 1239 h 1902"/>
              <a:gd name="T18" fmla="*/ 1625 w 2067"/>
              <a:gd name="T19" fmla="*/ 1278 h 1902"/>
              <a:gd name="T20" fmla="*/ 1554 w 2067"/>
              <a:gd name="T21" fmla="*/ 1341 h 1902"/>
              <a:gd name="T22" fmla="*/ 1404 w 2067"/>
              <a:gd name="T23" fmla="*/ 1484 h 1902"/>
              <a:gd name="T24" fmla="*/ 1255 w 2067"/>
              <a:gd name="T25" fmla="*/ 1491 h 1902"/>
              <a:gd name="T26" fmla="*/ 986 w 2067"/>
              <a:gd name="T27" fmla="*/ 1515 h 1902"/>
              <a:gd name="T28" fmla="*/ 505 w 2067"/>
              <a:gd name="T29" fmla="*/ 1570 h 1902"/>
              <a:gd name="T30" fmla="*/ 466 w 2067"/>
              <a:gd name="T31" fmla="*/ 1586 h 1902"/>
              <a:gd name="T32" fmla="*/ 418 w 2067"/>
              <a:gd name="T33" fmla="*/ 1602 h 1902"/>
              <a:gd name="T34" fmla="*/ 276 w 2067"/>
              <a:gd name="T35" fmla="*/ 1673 h 1902"/>
              <a:gd name="T36" fmla="*/ 205 w 2067"/>
              <a:gd name="T37" fmla="*/ 1697 h 1902"/>
              <a:gd name="T38" fmla="*/ 110 w 2067"/>
              <a:gd name="T39" fmla="*/ 1775 h 1902"/>
              <a:gd name="T40" fmla="*/ 0 w 2067"/>
              <a:gd name="T41" fmla="*/ 1902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067" h="1902">
                <a:moveTo>
                  <a:pt x="1980" y="0"/>
                </a:moveTo>
                <a:cubicBezTo>
                  <a:pt x="2030" y="69"/>
                  <a:pt x="2023" y="75"/>
                  <a:pt x="2044" y="158"/>
                </a:cubicBezTo>
                <a:cubicBezTo>
                  <a:pt x="2037" y="400"/>
                  <a:pt x="2067" y="461"/>
                  <a:pt x="1949" y="631"/>
                </a:cubicBezTo>
                <a:cubicBezTo>
                  <a:pt x="1928" y="693"/>
                  <a:pt x="1937" y="757"/>
                  <a:pt x="1925" y="821"/>
                </a:cubicBezTo>
                <a:cubicBezTo>
                  <a:pt x="1923" y="832"/>
                  <a:pt x="1913" y="841"/>
                  <a:pt x="1909" y="852"/>
                </a:cubicBezTo>
                <a:cubicBezTo>
                  <a:pt x="1882" y="916"/>
                  <a:pt x="1853" y="961"/>
                  <a:pt x="1815" y="1018"/>
                </a:cubicBezTo>
                <a:cubicBezTo>
                  <a:pt x="1803" y="1066"/>
                  <a:pt x="1784" y="1101"/>
                  <a:pt x="1760" y="1144"/>
                </a:cubicBezTo>
                <a:cubicBezTo>
                  <a:pt x="1754" y="1154"/>
                  <a:pt x="1739" y="1190"/>
                  <a:pt x="1728" y="1199"/>
                </a:cubicBezTo>
                <a:cubicBezTo>
                  <a:pt x="1631" y="1278"/>
                  <a:pt x="1772" y="1137"/>
                  <a:pt x="1657" y="1239"/>
                </a:cubicBezTo>
                <a:cubicBezTo>
                  <a:pt x="1644" y="1250"/>
                  <a:pt x="1637" y="1266"/>
                  <a:pt x="1625" y="1278"/>
                </a:cubicBezTo>
                <a:cubicBezTo>
                  <a:pt x="1595" y="1308"/>
                  <a:pt x="1580" y="1308"/>
                  <a:pt x="1554" y="1341"/>
                </a:cubicBezTo>
                <a:cubicBezTo>
                  <a:pt x="1497" y="1413"/>
                  <a:pt x="1498" y="1453"/>
                  <a:pt x="1404" y="1484"/>
                </a:cubicBezTo>
                <a:cubicBezTo>
                  <a:pt x="1357" y="1500"/>
                  <a:pt x="1305" y="1489"/>
                  <a:pt x="1255" y="1491"/>
                </a:cubicBezTo>
                <a:cubicBezTo>
                  <a:pt x="1153" y="1503"/>
                  <a:pt x="1104" y="1510"/>
                  <a:pt x="986" y="1515"/>
                </a:cubicBezTo>
                <a:cubicBezTo>
                  <a:pt x="796" y="1580"/>
                  <a:pt x="843" y="1557"/>
                  <a:pt x="505" y="1570"/>
                </a:cubicBezTo>
                <a:cubicBezTo>
                  <a:pt x="492" y="1575"/>
                  <a:pt x="479" y="1581"/>
                  <a:pt x="466" y="1586"/>
                </a:cubicBezTo>
                <a:cubicBezTo>
                  <a:pt x="450" y="1592"/>
                  <a:pt x="418" y="1602"/>
                  <a:pt x="418" y="1602"/>
                </a:cubicBezTo>
                <a:cubicBezTo>
                  <a:pt x="373" y="1637"/>
                  <a:pt x="326" y="1650"/>
                  <a:pt x="276" y="1673"/>
                </a:cubicBezTo>
                <a:cubicBezTo>
                  <a:pt x="253" y="1683"/>
                  <a:pt x="226" y="1684"/>
                  <a:pt x="205" y="1697"/>
                </a:cubicBezTo>
                <a:cubicBezTo>
                  <a:pt x="169" y="1719"/>
                  <a:pt x="146" y="1753"/>
                  <a:pt x="110" y="1775"/>
                </a:cubicBezTo>
                <a:cubicBezTo>
                  <a:pt x="79" y="1825"/>
                  <a:pt x="27" y="1848"/>
                  <a:pt x="0" y="1902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8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8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93" grpId="0" animBg="1"/>
      <p:bldP spid="14850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277938"/>
            <a:ext cx="8991600" cy="1143000"/>
          </a:xfrm>
        </p:spPr>
        <p:txBody>
          <a:bodyPr/>
          <a:lstStyle/>
          <a:p>
            <a:pPr algn="l"/>
            <a:r>
              <a:rPr lang="en-US" altLang="en-US" sz="2400"/>
              <a:t>[Joh74] greedy 2-approximation for WVC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216150"/>
            <a:ext cx="7772400" cy="5029200"/>
          </a:xfrm>
        </p:spPr>
        <p:txBody>
          <a:bodyPr/>
          <a:lstStyle/>
          <a:p>
            <a:pPr>
              <a:buFont typeface="Symbol" pitchFamily="18" charset="2"/>
              <a:buNone/>
            </a:pPr>
            <a:r>
              <a:rPr lang="en-US" altLang="en-US" sz="2400" u="sng"/>
              <a:t>Input</a:t>
            </a:r>
            <a:r>
              <a:rPr lang="en-US" altLang="en-US" sz="2400"/>
              <a:t>: instance </a:t>
            </a:r>
            <a:r>
              <a:rPr lang="en-US" altLang="en-US" sz="2400">
                <a:sym typeface="Symbol" pitchFamily="18" charset="2"/>
              </a:rPr>
              <a:t>G with weights on nodes.</a:t>
            </a:r>
          </a:p>
          <a:p>
            <a:pPr>
              <a:buFontTx/>
              <a:buNone/>
            </a:pPr>
            <a:r>
              <a:rPr lang="en-US" altLang="en-US" sz="2400" u="sng">
                <a:sym typeface="Symbol" pitchFamily="18" charset="2"/>
              </a:rPr>
              <a:t>Output</a:t>
            </a:r>
            <a:r>
              <a:rPr lang="en-US" altLang="en-US" sz="2400">
                <a:sym typeface="Symbol" pitchFamily="18" charset="2"/>
              </a:rPr>
              <a:t>: solution S  V covers all edges </a:t>
            </a:r>
            <a:br>
              <a:rPr lang="en-US" altLang="en-US" sz="2400">
                <a:sym typeface="Symbol" pitchFamily="18" charset="2"/>
              </a:rPr>
            </a:br>
            <a:r>
              <a:rPr lang="en-US" altLang="en-US" sz="2400">
                <a:sym typeface="Symbol" pitchFamily="18" charset="2"/>
              </a:rPr>
              <a:t>         and minimizes weight taken nodes.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18" charset="2"/>
              </a:rPr>
              <a:t>Repeat until all edges covered.</a:t>
            </a:r>
            <a:endParaRPr lang="en-US" altLang="en-US" sz="2400"/>
          </a:p>
          <a:p>
            <a:pPr>
              <a:lnSpc>
                <a:spcPct val="110000"/>
              </a:lnSpc>
            </a:pPr>
            <a:r>
              <a:rPr lang="en-CA" altLang="en-US" sz="2400">
                <a:cs typeface="Times New Roman" pitchFamily="18" charset="0"/>
              </a:rPr>
              <a:t>Take v minimizing  </a:t>
            </a:r>
            <a:r>
              <a:rPr lang="en-US" altLang="en-US" sz="2400"/>
              <a:t> </a:t>
            </a:r>
            <a:r>
              <a:rPr lang="el-GR" altLang="en-US" sz="2400">
                <a:cs typeface="Times New Roman" pitchFamily="18" charset="0"/>
                <a:sym typeface="Symbol" pitchFamily="18" charset="2"/>
              </a:rPr>
              <a:t>ω</a:t>
            </a:r>
            <a:r>
              <a:rPr lang="en-US" altLang="en-US" sz="2400">
                <a:cs typeface="Times New Roman" pitchFamily="18" charset="0"/>
                <a:sym typeface="Symbol" pitchFamily="18" charset="2"/>
              </a:rPr>
              <a:t>(v)</a:t>
            </a:r>
            <a:r>
              <a:rPr lang="en-US" altLang="en-US" sz="2400" b="1">
                <a:cs typeface="Times New Roman" pitchFamily="18" charset="0"/>
                <a:sym typeface="Symbol" pitchFamily="18" charset="2"/>
              </a:rPr>
              <a:t>/(# </a:t>
            </a:r>
            <a:r>
              <a:rPr lang="en-US" altLang="en-US" sz="2400">
                <a:cs typeface="Times New Roman" pitchFamily="18" charset="0"/>
                <a:sym typeface="Symbol" pitchFamily="18" charset="2"/>
              </a:rPr>
              <a:t>uncovered adj edges)</a:t>
            </a:r>
            <a:endParaRPr lang="en-US" altLang="en-US" sz="2400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/>
              <a:t>Weighted Vertex Cover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goal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To </a:t>
            </a:r>
            <a:r>
              <a:rPr lang="en-US" altLang="en-US" b="1"/>
              <a:t>build a formal model</a:t>
            </a:r>
            <a:r>
              <a:rPr lang="en-US" altLang="en-US"/>
              <a:t> of each of the basic algorithmic design paradigms which should </a:t>
            </a:r>
            <a:r>
              <a:rPr lang="en-US" altLang="en-US" b="1"/>
              <a:t>capture the strengths</a:t>
            </a:r>
            <a:r>
              <a:rPr lang="en-US" altLang="en-US"/>
              <a:t> of the paradigm.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To develop </a:t>
            </a:r>
            <a:r>
              <a:rPr lang="en-US" altLang="en-US" b="1"/>
              <a:t>lower bound technique</a:t>
            </a:r>
            <a:r>
              <a:rPr lang="en-US" altLang="en-US"/>
              <a:t>, for each formal model, that can prove negative results </a:t>
            </a:r>
            <a:r>
              <a:rPr lang="en-US" altLang="en-US" b="1"/>
              <a:t>for all algorithms in the class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3132138"/>
            <a:ext cx="8228012" cy="1592262"/>
          </a:xfrm>
        </p:spPr>
        <p:txBody>
          <a:bodyPr/>
          <a:lstStyle/>
          <a:p>
            <a:pPr marL="469900" indent="-469900"/>
            <a:r>
              <a:rPr lang="en-US" altLang="en-US" sz="2400"/>
              <a:t>With Shortest Path,</a:t>
            </a:r>
            <a:br>
              <a:rPr lang="en-US" altLang="en-US" sz="2400"/>
            </a:br>
            <a:r>
              <a:rPr lang="en-US" altLang="en-US" sz="2400"/>
              <a:t>a data item is an edge of the graph                              </a:t>
            </a:r>
            <a:r>
              <a:rPr lang="en-US" altLang="en-US" sz="2400">
                <a:sym typeface="Symbol" pitchFamily="18" charset="2"/>
              </a:rPr>
              <a:t> </a:t>
            </a:r>
          </a:p>
          <a:p>
            <a:pPr marL="908050" lvl="1" indent="-436563"/>
            <a:r>
              <a:rPr lang="en-US" altLang="en-US" sz="2000">
                <a:sym typeface="Symbol" pitchFamily="18" charset="2"/>
              </a:rPr>
              <a:t> = (&lt;u,v&gt;, </a:t>
            </a:r>
            <a:r>
              <a:rPr lang="el-GR" altLang="en-US" sz="2000">
                <a:cs typeface="Times New Roman" pitchFamily="18" charset="0"/>
                <a:sym typeface="Symbol" pitchFamily="18" charset="2"/>
              </a:rPr>
              <a:t>ω</a:t>
            </a:r>
            <a:r>
              <a:rPr lang="en-US" altLang="en-US" sz="2000">
                <a:cs typeface="Times New Roman" pitchFamily="18" charset="0"/>
                <a:sym typeface="Symbol" pitchFamily="18" charset="2"/>
              </a:rPr>
              <a:t>(&lt;u,v&gt;) ) </a:t>
            </a:r>
            <a:endParaRPr lang="en-US" altLang="en-US" sz="2000"/>
          </a:p>
          <a:p>
            <a:pPr marL="469900" indent="-469900"/>
            <a:r>
              <a:rPr lang="en-US" altLang="en-US" sz="2400"/>
              <a:t>With weighted vertex cover,</a:t>
            </a:r>
          </a:p>
          <a:p>
            <a:pPr marL="908050" lvl="1" indent="-436563"/>
            <a:r>
              <a:rPr lang="en-US" altLang="en-US" sz="2000"/>
              <a:t>A data item is a vertex of the graph                              </a:t>
            </a:r>
            <a:r>
              <a:rPr lang="en-US" altLang="en-US" sz="2000">
                <a:sym typeface="Symbol" pitchFamily="18" charset="2"/>
              </a:rPr>
              <a:t> </a:t>
            </a:r>
            <a:br>
              <a:rPr lang="en-US" altLang="en-US" sz="2000">
                <a:sym typeface="Symbol" pitchFamily="18" charset="2"/>
              </a:rPr>
            </a:br>
            <a:r>
              <a:rPr lang="en-US" altLang="en-US" sz="2000">
                <a:sym typeface="Symbol" pitchFamily="18" charset="2"/>
              </a:rPr>
              <a:t> = (v, </a:t>
            </a:r>
            <a:r>
              <a:rPr lang="el-GR" altLang="en-US" sz="2000">
                <a:cs typeface="Times New Roman" pitchFamily="18" charset="0"/>
                <a:sym typeface="Symbol" pitchFamily="18" charset="2"/>
              </a:rPr>
              <a:t>ω</a:t>
            </a:r>
            <a:r>
              <a:rPr lang="en-US" altLang="en-US" sz="2000">
                <a:cs typeface="Times New Roman" pitchFamily="18" charset="0"/>
                <a:sym typeface="Symbol" pitchFamily="18" charset="2"/>
              </a:rPr>
              <a:t>(v), adj_list(v)</a:t>
            </a:r>
            <a:r>
              <a:rPr lang="en-US" altLang="en-US" sz="2000">
                <a:sym typeface="Symbol" pitchFamily="18" charset="2"/>
              </a:rPr>
              <a:t>)</a:t>
            </a:r>
            <a:endParaRPr lang="en-US" altLang="en-US" sz="2000"/>
          </a:p>
          <a:p>
            <a:pPr marL="469900" indent="-469900"/>
            <a:r>
              <a:rPr lang="en-US" altLang="en-US" sz="2400">
                <a:cs typeface="Times New Roman" pitchFamily="18" charset="0"/>
              </a:rPr>
              <a:t>(Stronger than having the items be edges,</a:t>
            </a:r>
            <a:br>
              <a:rPr lang="en-US" altLang="en-US" sz="2400">
                <a:cs typeface="Times New Roman" pitchFamily="18" charset="0"/>
              </a:rPr>
            </a:br>
            <a:r>
              <a:rPr lang="en-US" altLang="en-US" sz="2400">
                <a:cs typeface="Times New Roman" pitchFamily="18" charset="0"/>
              </a:rPr>
              <a:t>because the alg gets more info from nodes.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/>
              <a:t>Weighted Vertex Cover 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1116013" y="1600200"/>
            <a:ext cx="7138987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None/>
            </a:pPr>
            <a:r>
              <a:rPr lang="en-US" altLang="en-US" sz="2400" b="1"/>
              <a:t>Theorem</a:t>
            </a:r>
            <a:r>
              <a:rPr lang="en-US" altLang="en-US" sz="2400"/>
              <a:t>:</a:t>
            </a:r>
            <a:r>
              <a:rPr lang="en-US" altLang="en-US" sz="2400" i="1"/>
              <a:t> No Adaptive priority algorithm can</a:t>
            </a:r>
          </a:p>
          <a:p>
            <a:pPr>
              <a:buFontTx/>
              <a:buNone/>
            </a:pPr>
            <a:r>
              <a:rPr lang="en-US" altLang="en-US" sz="2400" i="1"/>
              <a:t>achieve an approximation ration better than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l"/>
            <a:r>
              <a:rPr lang="en-US" altLang="en-US"/>
              <a:t>Adaptive priority game</a:t>
            </a:r>
          </a:p>
        </p:txBody>
      </p:sp>
      <p:grpSp>
        <p:nvGrpSpPr>
          <p:cNvPr id="66563" name="Group 3"/>
          <p:cNvGrpSpPr>
            <a:grpSpLocks/>
          </p:cNvGrpSpPr>
          <p:nvPr/>
        </p:nvGrpSpPr>
        <p:grpSpPr bwMode="auto">
          <a:xfrm>
            <a:off x="1066800" y="1447800"/>
            <a:ext cx="5791200" cy="1447800"/>
            <a:chOff x="672" y="1008"/>
            <a:chExt cx="3648" cy="912"/>
          </a:xfrm>
        </p:grpSpPr>
        <p:grpSp>
          <p:nvGrpSpPr>
            <p:cNvPr id="66564" name="Group 4"/>
            <p:cNvGrpSpPr>
              <a:grpSpLocks/>
            </p:cNvGrpSpPr>
            <p:nvPr/>
          </p:nvGrpSpPr>
          <p:grpSpPr bwMode="auto">
            <a:xfrm>
              <a:off x="672" y="1008"/>
              <a:ext cx="617" cy="912"/>
              <a:chOff x="672" y="1008"/>
              <a:chExt cx="617" cy="912"/>
            </a:xfrm>
          </p:grpSpPr>
          <p:sp>
            <p:nvSpPr>
              <p:cNvPr id="66565" name="AutoShape 5"/>
              <p:cNvSpPr>
                <a:spLocks noChangeArrowheads="1"/>
              </p:cNvSpPr>
              <p:nvPr/>
            </p:nvSpPr>
            <p:spPr bwMode="auto">
              <a:xfrm>
                <a:off x="672" y="1344"/>
                <a:ext cx="576" cy="576"/>
              </a:xfrm>
              <a:prstGeom prst="smileyFace">
                <a:avLst>
                  <a:gd name="adj" fmla="val -4653"/>
                </a:avLst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6" name="Text Box 6"/>
              <p:cNvSpPr txBox="1">
                <a:spLocks noChangeArrowheads="1"/>
              </p:cNvSpPr>
              <p:nvPr/>
            </p:nvSpPr>
            <p:spPr bwMode="auto">
              <a:xfrm>
                <a:off x="672" y="1008"/>
                <a:ext cx="61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>
                    <a:latin typeface="Times New Roman" pitchFamily="18" charset="0"/>
                  </a:rPr>
                  <a:t>Solver</a:t>
                </a:r>
              </a:p>
            </p:txBody>
          </p:sp>
        </p:grpSp>
        <p:grpSp>
          <p:nvGrpSpPr>
            <p:cNvPr id="66567" name="Group 7"/>
            <p:cNvGrpSpPr>
              <a:grpSpLocks/>
            </p:cNvGrpSpPr>
            <p:nvPr/>
          </p:nvGrpSpPr>
          <p:grpSpPr bwMode="auto">
            <a:xfrm>
              <a:off x="3404" y="1008"/>
              <a:ext cx="916" cy="912"/>
              <a:chOff x="2928" y="1008"/>
              <a:chExt cx="916" cy="912"/>
            </a:xfrm>
          </p:grpSpPr>
          <p:sp>
            <p:nvSpPr>
              <p:cNvPr id="66568" name="AutoShape 8"/>
              <p:cNvSpPr>
                <a:spLocks noChangeArrowheads="1"/>
              </p:cNvSpPr>
              <p:nvPr/>
            </p:nvSpPr>
            <p:spPr bwMode="auto">
              <a:xfrm>
                <a:off x="3072" y="1344"/>
                <a:ext cx="576" cy="576"/>
              </a:xfrm>
              <a:prstGeom prst="smileyFace">
                <a:avLst>
                  <a:gd name="adj" fmla="val 4653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9" name="Text Box 9"/>
              <p:cNvSpPr txBox="1">
                <a:spLocks noChangeArrowheads="1"/>
              </p:cNvSpPr>
              <p:nvPr/>
            </p:nvSpPr>
            <p:spPr bwMode="auto">
              <a:xfrm>
                <a:off x="2928" y="1008"/>
                <a:ext cx="91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>
                    <a:latin typeface="Times New Roman" pitchFamily="18" charset="0"/>
                  </a:rPr>
                  <a:t>Adversary</a:t>
                </a:r>
              </a:p>
            </p:txBody>
          </p:sp>
        </p:grpSp>
      </p:grpSp>
      <p:sp>
        <p:nvSpPr>
          <p:cNvPr id="66570" name="Cloud"/>
          <p:cNvSpPr>
            <a:spLocks noChangeAspect="1" noEditPoints="1" noChangeArrowheads="1"/>
          </p:cNvSpPr>
          <p:nvPr/>
        </p:nvSpPr>
        <p:spPr bwMode="auto">
          <a:xfrm>
            <a:off x="2590800" y="2057400"/>
            <a:ext cx="2819400" cy="15240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3962400" y="2335213"/>
            <a:ext cx="379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00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altLang="en-US" sz="2000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el-GR" altLang="en-US" sz="20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3890963" y="2716213"/>
            <a:ext cx="3794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00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altLang="en-US" sz="2000" baseline="-25000">
                <a:latin typeface="Times New Roman" pitchFamily="18" charset="0"/>
                <a:cs typeface="Times New Roman" pitchFamily="18" charset="0"/>
              </a:rPr>
              <a:t>5</a:t>
            </a:r>
            <a:endParaRPr lang="el-GR" altLang="en-US" sz="20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3460750" y="2498725"/>
            <a:ext cx="654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l-GR" altLang="en-US" sz="200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altLang="en-US" sz="2000" baseline="-25000">
                <a:latin typeface="Times New Roman" pitchFamily="18" charset="0"/>
                <a:cs typeface="Times New Roman" pitchFamily="18" charset="0"/>
              </a:rPr>
              <a:t>6</a:t>
            </a:r>
            <a:endParaRPr lang="el-GR" altLang="en-US" sz="20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3124200" y="2944813"/>
            <a:ext cx="379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00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altLang="en-US" sz="2000" baseline="-25000">
                <a:latin typeface="Times New Roman" pitchFamily="18" charset="0"/>
                <a:cs typeface="Times New Roman" pitchFamily="18" charset="0"/>
              </a:rPr>
              <a:t>1</a:t>
            </a:r>
            <a:endParaRPr lang="el-GR" altLang="en-US" sz="20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3581400" y="2944813"/>
            <a:ext cx="379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00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altLang="en-US" sz="2000" baseline="-25000">
                <a:latin typeface="Times New Roman" pitchFamily="18" charset="0"/>
                <a:cs typeface="Times New Roman" pitchFamily="18" charset="0"/>
              </a:rPr>
              <a:t>4</a:t>
            </a:r>
            <a:endParaRPr lang="el-GR" altLang="en-US" sz="20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4303713" y="2487613"/>
            <a:ext cx="3794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00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altLang="en-US" sz="2000" baseline="-25000">
                <a:latin typeface="Times New Roman" pitchFamily="18" charset="0"/>
                <a:cs typeface="Times New Roman" pitchFamily="18" charset="0"/>
              </a:rPr>
              <a:t>7</a:t>
            </a:r>
            <a:endParaRPr lang="el-GR" altLang="en-US" sz="20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2971800" y="2335213"/>
            <a:ext cx="379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00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altLang="en-US" sz="2000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l-GR" altLang="en-US" sz="20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3429000" y="3962400"/>
            <a:ext cx="23749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S_sol = {(</a:t>
            </a:r>
            <a:r>
              <a:rPr lang="el-GR" altLang="en-US" sz="240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altLang="en-US" sz="2400" baseline="-2500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altLang="en-US" sz="24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altLang="en-US" sz="2400" baseline="-2500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)}</a:t>
            </a:r>
            <a:endParaRPr lang="el-GR" altLang="en-US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1301750" y="4038600"/>
            <a:ext cx="4508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4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altLang="en-US" sz="2400" baseline="-25000">
                <a:latin typeface="Times New Roman" pitchFamily="18" charset="0"/>
                <a:cs typeface="Times New Roman" pitchFamily="18" charset="0"/>
              </a:rPr>
              <a:t>4</a:t>
            </a:r>
            <a:endParaRPr lang="el-GR" altLang="en-US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3429000" y="3962400"/>
            <a:ext cx="34417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S_sol = {(</a:t>
            </a:r>
            <a:r>
              <a:rPr lang="el-GR" altLang="en-US" sz="240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altLang="en-US" sz="2400" baseline="-2500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altLang="en-US" sz="24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altLang="en-US" sz="2400" baseline="-2500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altLang="en-US" sz="2400">
                <a:latin typeface="Times New Roman" pitchFamily="18" charset="0"/>
              </a:rPr>
              <a:t>(</a:t>
            </a:r>
            <a:r>
              <a:rPr lang="el-GR" altLang="en-US" sz="2400">
                <a:latin typeface="Times New Roman" pitchFamily="18" charset="0"/>
              </a:rPr>
              <a:t>γ</a:t>
            </a:r>
            <a:r>
              <a:rPr lang="en-US" altLang="en-US" sz="2400" baseline="-25000">
                <a:latin typeface="Times New Roman" pitchFamily="18" charset="0"/>
              </a:rPr>
              <a:t>4</a:t>
            </a:r>
            <a:r>
              <a:rPr lang="en-US" altLang="en-US" sz="2400">
                <a:latin typeface="Times New Roman" pitchFamily="18" charset="0"/>
              </a:rPr>
              <a:t>,</a:t>
            </a:r>
            <a:r>
              <a:rPr lang="el-GR" altLang="en-US" sz="2400">
                <a:latin typeface="Times New Roman" pitchFamily="18" charset="0"/>
              </a:rPr>
              <a:t>σ</a:t>
            </a:r>
            <a:r>
              <a:rPr lang="en-US" altLang="en-US" sz="2400" baseline="-25000">
                <a:latin typeface="Times New Roman" pitchFamily="18" charset="0"/>
              </a:rPr>
              <a:t>4</a:t>
            </a:r>
            <a:r>
              <a:rPr lang="en-US" altLang="en-US" sz="2400">
                <a:latin typeface="Times New Roman" pitchFamily="18" charset="0"/>
              </a:rPr>
              <a:t>)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}</a:t>
            </a:r>
            <a:endParaRPr lang="el-GR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81" name="Rectangle 21"/>
          <p:cNvSpPr>
            <a:spLocks noChangeArrowheads="1"/>
          </p:cNvSpPr>
          <p:nvPr/>
        </p:nvSpPr>
        <p:spPr bwMode="auto">
          <a:xfrm>
            <a:off x="3729038" y="1524000"/>
            <a:ext cx="461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400">
                <a:latin typeface="Times New Roman" pitchFamily="18" charset="0"/>
              </a:rPr>
              <a:t>Γ</a:t>
            </a:r>
            <a:r>
              <a:rPr lang="en-US" altLang="en-US" sz="24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66582" name="Rectangle 22"/>
          <p:cNvSpPr>
            <a:spLocks noChangeArrowheads="1"/>
          </p:cNvSpPr>
          <p:nvPr/>
        </p:nvSpPr>
        <p:spPr bwMode="auto">
          <a:xfrm>
            <a:off x="3729038" y="1600200"/>
            <a:ext cx="461962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400">
                <a:latin typeface="Times New Roman" pitchFamily="18" charset="0"/>
              </a:rPr>
              <a:t>Γ</a:t>
            </a:r>
            <a:r>
              <a:rPr lang="en-US" altLang="en-US" sz="2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66583" name="Rectangle 23"/>
          <p:cNvSpPr>
            <a:spLocks noChangeArrowheads="1"/>
          </p:cNvSpPr>
          <p:nvPr/>
        </p:nvSpPr>
        <p:spPr bwMode="auto">
          <a:xfrm>
            <a:off x="3733800" y="1600200"/>
            <a:ext cx="46196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400">
                <a:latin typeface="Times New Roman" pitchFamily="18" charset="0"/>
              </a:rPr>
              <a:t>Γ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6584" name="Text Box 24"/>
          <p:cNvSpPr txBox="1">
            <a:spLocks noChangeArrowheads="1"/>
          </p:cNvSpPr>
          <p:nvPr/>
        </p:nvSpPr>
        <p:spPr bwMode="auto">
          <a:xfrm>
            <a:off x="711200" y="4038600"/>
            <a:ext cx="4508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4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altLang="en-US" sz="2400" baseline="-25000">
                <a:latin typeface="Times New Roman" pitchFamily="18" charset="0"/>
                <a:cs typeface="Times New Roman" pitchFamily="18" charset="0"/>
              </a:rPr>
              <a:t>7</a:t>
            </a:r>
            <a:endParaRPr lang="el-GR" altLang="en-US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85" name="Text Box 25"/>
          <p:cNvSpPr txBox="1">
            <a:spLocks noChangeArrowheads="1"/>
          </p:cNvSpPr>
          <p:nvPr/>
        </p:nvSpPr>
        <p:spPr bwMode="auto">
          <a:xfrm>
            <a:off x="1447800" y="4800600"/>
            <a:ext cx="5715000" cy="16144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2800" b="1" u="sng">
                <a:latin typeface="Times New Roman" pitchFamily="18" charset="0"/>
                <a:cs typeface="Times New Roman" pitchFamily="18" charset="0"/>
              </a:rPr>
              <a:t>The Game Ends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AutoNum type="arabicPeriod"/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S_adv = {(</a:t>
            </a:r>
            <a:r>
              <a:rPr lang="el-GR" altLang="en-US" sz="240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altLang="en-US" sz="2400" baseline="-2500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altLang="en-US" sz="24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altLang="en-US" sz="2400" baseline="30000">
                <a:latin typeface="Times New Roman" pitchFamily="18" charset="0"/>
              </a:rPr>
              <a:t>*</a:t>
            </a:r>
            <a:r>
              <a:rPr lang="en-US" altLang="en-US" sz="2400" baseline="-2500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altLang="en-US" sz="2400">
                <a:latin typeface="Times New Roman" pitchFamily="18" charset="0"/>
              </a:rPr>
              <a:t>(</a:t>
            </a:r>
            <a:r>
              <a:rPr lang="el-GR" altLang="en-US" sz="2400">
                <a:latin typeface="Times New Roman" pitchFamily="18" charset="0"/>
              </a:rPr>
              <a:t>γ</a:t>
            </a:r>
            <a:r>
              <a:rPr lang="en-US" altLang="en-US" sz="2400" baseline="-25000">
                <a:latin typeface="Times New Roman" pitchFamily="18" charset="0"/>
              </a:rPr>
              <a:t>4</a:t>
            </a:r>
            <a:r>
              <a:rPr lang="en-US" altLang="en-US" sz="2400">
                <a:latin typeface="Times New Roman" pitchFamily="18" charset="0"/>
              </a:rPr>
              <a:t>,</a:t>
            </a:r>
            <a:r>
              <a:rPr lang="el-GR" altLang="en-US" sz="2400">
                <a:latin typeface="Times New Roman" pitchFamily="18" charset="0"/>
              </a:rPr>
              <a:t>σ</a:t>
            </a:r>
            <a:r>
              <a:rPr lang="en-US" altLang="en-US" sz="2400" baseline="30000">
                <a:latin typeface="Times New Roman" pitchFamily="18" charset="0"/>
              </a:rPr>
              <a:t>*</a:t>
            </a:r>
            <a:r>
              <a:rPr lang="en-US" altLang="en-US" sz="2400" baseline="-25000">
                <a:latin typeface="Times New Roman" pitchFamily="18" charset="0"/>
              </a:rPr>
              <a:t>4</a:t>
            </a:r>
            <a:r>
              <a:rPr lang="en-US" altLang="en-US" sz="2400">
                <a:latin typeface="Times New Roman" pitchFamily="18" charset="0"/>
              </a:rPr>
              <a:t>),(</a:t>
            </a:r>
            <a:r>
              <a:rPr lang="el-GR" altLang="en-US" sz="2400">
                <a:latin typeface="Times New Roman" pitchFamily="18" charset="0"/>
              </a:rPr>
              <a:t>γ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  <a:r>
              <a:rPr lang="en-US" altLang="en-US" sz="2400">
                <a:latin typeface="Times New Roman" pitchFamily="18" charset="0"/>
              </a:rPr>
              <a:t>,</a:t>
            </a:r>
            <a:r>
              <a:rPr lang="el-GR" altLang="en-US" sz="2400">
                <a:latin typeface="Times New Roman" pitchFamily="18" charset="0"/>
              </a:rPr>
              <a:t>σ</a:t>
            </a:r>
            <a:r>
              <a:rPr lang="en-US" altLang="en-US" sz="2400" baseline="30000">
                <a:latin typeface="Times New Roman" pitchFamily="18" charset="0"/>
              </a:rPr>
              <a:t>*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  <a:r>
              <a:rPr lang="en-US" altLang="en-US" sz="2400">
                <a:latin typeface="Times New Roman" pitchFamily="18" charset="0"/>
              </a:rPr>
              <a:t>)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FontTx/>
              <a:buAutoNum type="arabicPeriod"/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Solver is awarded payoff </a:t>
            </a:r>
          </a:p>
          <a:p>
            <a:pPr algn="ctr"/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(S_sol)/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(S_adv)</a:t>
            </a:r>
            <a:endParaRPr lang="el-GR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86" name="Text Box 26"/>
          <p:cNvSpPr txBox="1">
            <a:spLocks noChangeArrowheads="1"/>
          </p:cNvSpPr>
          <p:nvPr/>
        </p:nvSpPr>
        <p:spPr bwMode="auto">
          <a:xfrm>
            <a:off x="2895600" y="2651125"/>
            <a:ext cx="379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00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altLang="en-US" sz="2000" baseline="-25000">
                <a:latin typeface="Times New Roman" pitchFamily="18" charset="0"/>
                <a:cs typeface="Times New Roman" pitchFamily="18" charset="0"/>
              </a:rPr>
              <a:t>8</a:t>
            </a:r>
            <a:endParaRPr lang="el-GR" altLang="en-US" sz="20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87" name="Text Box 27"/>
          <p:cNvSpPr txBox="1">
            <a:spLocks noChangeArrowheads="1"/>
          </p:cNvSpPr>
          <p:nvPr/>
        </p:nvSpPr>
        <p:spPr bwMode="auto">
          <a:xfrm>
            <a:off x="4573588" y="1981200"/>
            <a:ext cx="3794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00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altLang="en-US" sz="2000" baseline="-25000">
                <a:latin typeface="Times New Roman" pitchFamily="18" charset="0"/>
                <a:cs typeface="Times New Roman" pitchFamily="18" charset="0"/>
              </a:rPr>
              <a:t>9</a:t>
            </a:r>
            <a:endParaRPr lang="el-GR" altLang="en-US" sz="20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88" name="Text Box 28"/>
          <p:cNvSpPr txBox="1">
            <a:spLocks noChangeArrowheads="1"/>
          </p:cNvSpPr>
          <p:nvPr/>
        </p:nvSpPr>
        <p:spPr bwMode="auto">
          <a:xfrm>
            <a:off x="3581400" y="2057400"/>
            <a:ext cx="461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00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altLang="en-US" sz="2000" baseline="-25000">
                <a:latin typeface="Times New Roman" pitchFamily="18" charset="0"/>
                <a:cs typeface="Times New Roman" pitchFamily="18" charset="0"/>
              </a:rPr>
              <a:t>10</a:t>
            </a:r>
            <a:endParaRPr lang="el-GR" altLang="en-US" sz="20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89" name="Text Box 29"/>
          <p:cNvSpPr txBox="1">
            <a:spLocks noChangeArrowheads="1"/>
          </p:cNvSpPr>
          <p:nvPr/>
        </p:nvSpPr>
        <p:spPr bwMode="auto">
          <a:xfrm>
            <a:off x="4497388" y="2895600"/>
            <a:ext cx="461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00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altLang="en-US" sz="2000" baseline="-25000">
                <a:latin typeface="Times New Roman" pitchFamily="18" charset="0"/>
                <a:cs typeface="Times New Roman" pitchFamily="18" charset="0"/>
              </a:rPr>
              <a:t>11</a:t>
            </a:r>
            <a:endParaRPr lang="el-GR" altLang="en-US" sz="20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90" name="Text Box 30"/>
          <p:cNvSpPr txBox="1">
            <a:spLocks noChangeArrowheads="1"/>
          </p:cNvSpPr>
          <p:nvPr/>
        </p:nvSpPr>
        <p:spPr bwMode="auto">
          <a:xfrm>
            <a:off x="4802188" y="2286000"/>
            <a:ext cx="461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00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altLang="en-US" sz="2000" baseline="-25000">
                <a:latin typeface="Times New Roman" pitchFamily="18" charset="0"/>
                <a:cs typeface="Times New Roman" pitchFamily="18" charset="0"/>
              </a:rPr>
              <a:t>12</a:t>
            </a:r>
            <a:endParaRPr lang="el-GR" altLang="en-US" sz="20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91" name="Text Box 31"/>
          <p:cNvSpPr txBox="1">
            <a:spLocks noChangeArrowheads="1"/>
          </p:cNvSpPr>
          <p:nvPr/>
        </p:nvSpPr>
        <p:spPr bwMode="auto">
          <a:xfrm>
            <a:off x="3733800" y="1600200"/>
            <a:ext cx="461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40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altLang="en-US" sz="2400" baseline="-25000">
                <a:latin typeface="Times New Roman" pitchFamily="18" charset="0"/>
                <a:cs typeface="Times New Roman" pitchFamily="18" charset="0"/>
              </a:rPr>
              <a:t>0</a:t>
            </a:r>
            <a:endParaRPr lang="el-GR" altLang="en-US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92" name="Text Box 32"/>
          <p:cNvSpPr txBox="1">
            <a:spLocks noChangeArrowheads="1"/>
          </p:cNvSpPr>
          <p:nvPr/>
        </p:nvSpPr>
        <p:spPr bwMode="auto">
          <a:xfrm>
            <a:off x="1828800" y="4038600"/>
            <a:ext cx="4508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4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altLang="en-US" sz="2400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l-GR" altLang="en-US" sz="24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93" name="Text Box 33"/>
          <p:cNvSpPr txBox="1">
            <a:spLocks noChangeArrowheads="1"/>
          </p:cNvSpPr>
          <p:nvPr/>
        </p:nvSpPr>
        <p:spPr bwMode="auto">
          <a:xfrm>
            <a:off x="3429000" y="4038600"/>
            <a:ext cx="457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S_sol = {(</a:t>
            </a:r>
            <a:r>
              <a:rPr lang="el-GR" altLang="en-US" sz="240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altLang="en-US" sz="2400" baseline="-2500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altLang="en-US" sz="24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altLang="en-US" sz="2400" baseline="-2500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altLang="en-US" sz="2400">
                <a:latin typeface="Times New Roman" pitchFamily="18" charset="0"/>
              </a:rPr>
              <a:t>(</a:t>
            </a:r>
            <a:r>
              <a:rPr lang="el-GR" altLang="en-US" sz="2400">
                <a:latin typeface="Times New Roman" pitchFamily="18" charset="0"/>
              </a:rPr>
              <a:t>γ</a:t>
            </a:r>
            <a:r>
              <a:rPr lang="en-US" altLang="en-US" sz="2400" baseline="-25000">
                <a:latin typeface="Times New Roman" pitchFamily="18" charset="0"/>
              </a:rPr>
              <a:t>4</a:t>
            </a:r>
            <a:r>
              <a:rPr lang="en-US" altLang="en-US" sz="2400">
                <a:latin typeface="Times New Roman" pitchFamily="18" charset="0"/>
              </a:rPr>
              <a:t>,</a:t>
            </a:r>
            <a:r>
              <a:rPr lang="el-GR" altLang="en-US" sz="2400">
                <a:latin typeface="Times New Roman" pitchFamily="18" charset="0"/>
              </a:rPr>
              <a:t>σ</a:t>
            </a:r>
            <a:r>
              <a:rPr lang="en-US" altLang="en-US" sz="2400" baseline="-25000">
                <a:latin typeface="Times New Roman" pitchFamily="18" charset="0"/>
              </a:rPr>
              <a:t>4</a:t>
            </a:r>
            <a:r>
              <a:rPr lang="en-US" altLang="en-US" sz="2400">
                <a:latin typeface="Times New Roman" pitchFamily="18" charset="0"/>
              </a:rPr>
              <a:t>),(</a:t>
            </a:r>
            <a:r>
              <a:rPr lang="el-GR" altLang="en-US" sz="2400">
                <a:latin typeface="Times New Roman" pitchFamily="18" charset="0"/>
              </a:rPr>
              <a:t>γ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  <a:r>
              <a:rPr lang="en-US" altLang="en-US" sz="2400">
                <a:latin typeface="Times New Roman" pitchFamily="18" charset="0"/>
              </a:rPr>
              <a:t>,</a:t>
            </a:r>
            <a:r>
              <a:rPr lang="el-GR" altLang="en-US" sz="2400">
                <a:latin typeface="Times New Roman" pitchFamily="18" charset="0"/>
              </a:rPr>
              <a:t>σ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  <a:r>
              <a:rPr lang="en-US" altLang="en-US" sz="2400">
                <a:latin typeface="Times New Roman" pitchFamily="18" charset="0"/>
              </a:rPr>
              <a:t>)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}</a:t>
            </a:r>
            <a:endParaRPr lang="el-GR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94" name="Text Box 34"/>
          <p:cNvSpPr txBox="1">
            <a:spLocks noChangeArrowheads="1"/>
          </p:cNvSpPr>
          <p:nvPr/>
        </p:nvSpPr>
        <p:spPr bwMode="auto">
          <a:xfrm>
            <a:off x="3679825" y="2667000"/>
            <a:ext cx="43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itchFamily="18" charset="0"/>
                <a:sym typeface="Symbol" pitchFamily="18" charset="2"/>
              </a:rPr>
              <a:t>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6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6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6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6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6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-0.01389 C -0.00851 -0.00533 -0.02101 0.00162 -0.02917 0.0125 C -0.03819 0.02453 -0.05313 0.03657 -0.06545 0.04074 C -0.08056 0.05347 -0.09635 0.06157 -0.1125 0.07106 C -0.12066 0.07592 -0.12882 0.08055 -0.13681 0.08518 C -0.14097 0.0875 -0.14444 0.09213 -0.14879 0.09328 C -0.15625 0.09514 -0.16163 0.09884 -0.16858 0.10139 C -0.1901 0.10972 -0.21319 0.11342 -0.23524 0.11944 C -0.2526 0.1243 -0.28889 0.12477 -0.30486 0.12546 C -0.32396 0.1287 -0.34097 0.13518 -0.35938 0.14166 C -0.36476 0.14652 -0.37135 0.15115 -0.3776 0.1537 C -0.38056 0.15671 -0.39132 0.16412 -0.39132 0.1699 " pathEditMode="relative" rAng="0" ptsTypes="fffffffffffA">
                                      <p:cBhvr>
                                        <p:cTn id="82" dur="2000" fill="hold"/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35" y="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665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66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66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66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66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1088 C -0.00521 -0.00717 -0.00851 -0.00208 -0.01302 0.00116 C -0.03611 0.01783 -0.05834 0.03056 -0.0842 0.03565 C -0.10295 0.03426 -0.11198 0.03264 -0.12813 0.02755 C -0.13438 0.02199 -0.13924 0.01621 -0.14636 0.01343 C -0.15261 0.0051 -0.14827 0.01042 -0.16007 -0.00092 C -0.16146 -0.00231 -0.16511 -0.01111 -0.16754 -0.01296 C -0.17639 -0.02014 -0.18785 -0.02245 -0.19792 -0.025 C -0.20348 -0.0243 -0.20903 -0.0243 -0.21459 -0.02314 C -0.21875 -0.02222 -0.22674 -0.01898 -0.22674 -0.01875 C -0.22969 -0.0162 -0.23455 -0.01551 -0.23577 -0.01088 C -0.24132 0.01019 -0.24184 0.0338 -0.24948 0.05371 C -0.25157 0.07153 -0.254 0.0882 -0.254 0.10625 " pathEditMode="relative" rAng="0" ptsTypes="ffffffffffffA">
                                      <p:cBhvr>
                                        <p:cTn id="127" dur="2000" fill="hold"/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56" y="5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66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6658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66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66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66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66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66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66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-0.025 C -0.03021 -0.02268 -0.0599 -0.0162 -0.08958 -0.00231 C -0.09792 0.00926 -0.08681 -0.00463 -0.09722 0.00394 C -0.09913 0.00556 -0.10226 0.01227 -0.1033 0.01436 C -0.10486 0.0213 -0.11076 0.03311 -0.11076 0.03334 C -0.11424 0.05116 -0.1099 0.03218 -0.11545 0.04769 C -0.11875 0.05718 -0.11944 0.06852 -0.12135 0.07894 C -0.12309 0.08843 -0.12604 0.10787 -0.12604 0.10811 C -0.12778 0.1382 -0.12899 0.16667 -0.12899 0.19723 " pathEditMode="relative" rAng="0" ptsTypes="ffffffffA">
                                      <p:cBhvr>
                                        <p:cTn id="169" dur="2000" fill="hold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10" y="1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1" dur="500"/>
                                        <p:tgtEl>
                                          <p:spTgt spid="66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66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66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0" grpId="0" animBg="1"/>
      <p:bldP spid="66571" grpId="0"/>
      <p:bldP spid="66571" grpId="1"/>
      <p:bldP spid="66572" grpId="0"/>
      <p:bldP spid="66572" grpId="1"/>
      <p:bldP spid="66573" grpId="0"/>
      <p:bldP spid="66573" grpId="1"/>
      <p:bldP spid="66573" grpId="2"/>
      <p:bldP spid="66574" grpId="0"/>
      <p:bldP spid="66574" grpId="1"/>
      <p:bldP spid="66575" grpId="0"/>
      <p:bldP spid="66575" grpId="1"/>
      <p:bldP spid="66576" grpId="0"/>
      <p:bldP spid="66576" grpId="1"/>
      <p:bldP spid="66577" grpId="0"/>
      <p:bldP spid="66577" grpId="1"/>
      <p:bldP spid="66578" grpId="0" animBg="1"/>
      <p:bldP spid="66579" grpId="0" animBg="1"/>
      <p:bldP spid="66580" grpId="0" animBg="1"/>
      <p:bldP spid="66581" grpId="0"/>
      <p:bldP spid="66582" grpId="0" build="allAtOnce" animBg="1"/>
      <p:bldP spid="66583" grpId="0" animBg="1"/>
      <p:bldP spid="66583" grpId="1" animBg="1"/>
      <p:bldP spid="66584" grpId="0" animBg="1"/>
      <p:bldP spid="66585" grpId="0" animBg="1"/>
      <p:bldP spid="66586" grpId="0"/>
      <p:bldP spid="66586" grpId="1"/>
      <p:bldP spid="66587" grpId="0"/>
      <p:bldP spid="66587" grpId="1"/>
      <p:bldP spid="66588" grpId="0"/>
      <p:bldP spid="66588" grpId="1"/>
      <p:bldP spid="66589" grpId="0"/>
      <p:bldP spid="66589" grpId="1"/>
      <p:bldP spid="66590" grpId="0" build="allAtOnce"/>
      <p:bldP spid="66591" grpId="0"/>
      <p:bldP spid="66591" grpId="1"/>
      <p:bldP spid="66592" grpId="0" animBg="1"/>
      <p:bldP spid="66593" grpId="0" animBg="1"/>
      <p:bldP spid="6659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/>
              <a:t>The Adversary chooses instances to be graphs K</a:t>
            </a:r>
            <a:r>
              <a:rPr lang="en-US" altLang="en-US" baseline="-25000"/>
              <a:t>n,n</a:t>
            </a:r>
            <a:r>
              <a:rPr lang="en-US" altLang="en-US"/>
              <a:t>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5334000"/>
            <a:ext cx="7467600" cy="949325"/>
          </a:xfrm>
        </p:spPr>
        <p:txBody>
          <a:bodyPr/>
          <a:lstStyle/>
          <a:p>
            <a:pPr marL="469900" indent="-469900">
              <a:buFontTx/>
              <a:buNone/>
            </a:pPr>
            <a:r>
              <a:rPr lang="en-US" altLang="en-US" sz="2800"/>
              <a:t>The weight function </a:t>
            </a:r>
            <a:r>
              <a:rPr lang="el-GR" altLang="en-US" sz="2800">
                <a:cs typeface="Times New Roman" pitchFamily="18" charset="0"/>
              </a:rPr>
              <a:t>ω</a:t>
            </a:r>
            <a:r>
              <a:rPr lang="en-US" altLang="en-US" sz="2800">
                <a:cs typeface="Times New Roman" pitchFamily="18" charset="0"/>
              </a:rPr>
              <a:t>:V→ {1, n</a:t>
            </a:r>
            <a:r>
              <a:rPr lang="en-US" altLang="en-US" sz="2800" baseline="30000">
                <a:cs typeface="Times New Roman" pitchFamily="18" charset="0"/>
              </a:rPr>
              <a:t>2</a:t>
            </a:r>
            <a:r>
              <a:rPr lang="en-US" altLang="en-US" sz="2800">
                <a:cs typeface="Times New Roman" pitchFamily="18" charset="0"/>
              </a:rPr>
              <a:t>}</a:t>
            </a:r>
          </a:p>
          <a:p>
            <a:pPr marL="469900" indent="-469900">
              <a:buFontTx/>
              <a:buNone/>
            </a:pPr>
            <a:endParaRPr lang="en-US" altLang="en-US" sz="2800"/>
          </a:p>
        </p:txBody>
      </p:sp>
      <p:grpSp>
        <p:nvGrpSpPr>
          <p:cNvPr id="68612" name="Group 4"/>
          <p:cNvGrpSpPr>
            <a:grpSpLocks/>
          </p:cNvGrpSpPr>
          <p:nvPr/>
        </p:nvGrpSpPr>
        <p:grpSpPr bwMode="auto">
          <a:xfrm>
            <a:off x="2743200" y="2438400"/>
            <a:ext cx="2667000" cy="2286000"/>
            <a:chOff x="1728" y="1536"/>
            <a:chExt cx="1680" cy="1440"/>
          </a:xfrm>
        </p:grpSpPr>
        <p:sp>
          <p:nvSpPr>
            <p:cNvPr id="68613" name="Oval 5"/>
            <p:cNvSpPr>
              <a:spLocks noChangeArrowheads="1"/>
            </p:cNvSpPr>
            <p:nvPr/>
          </p:nvSpPr>
          <p:spPr bwMode="auto">
            <a:xfrm>
              <a:off x="1728" y="1536"/>
              <a:ext cx="672" cy="144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4" name="Oval 6"/>
            <p:cNvSpPr>
              <a:spLocks noChangeArrowheads="1"/>
            </p:cNvSpPr>
            <p:nvPr/>
          </p:nvSpPr>
          <p:spPr bwMode="auto">
            <a:xfrm>
              <a:off x="2736" y="1536"/>
              <a:ext cx="672" cy="144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5" name="Line 7"/>
            <p:cNvSpPr>
              <a:spLocks noChangeShapeType="1"/>
            </p:cNvSpPr>
            <p:nvPr/>
          </p:nvSpPr>
          <p:spPr bwMode="auto">
            <a:xfrm>
              <a:off x="2112" y="177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6" name="Line 8"/>
            <p:cNvSpPr>
              <a:spLocks noChangeShapeType="1"/>
            </p:cNvSpPr>
            <p:nvPr/>
          </p:nvSpPr>
          <p:spPr bwMode="auto">
            <a:xfrm>
              <a:off x="2112" y="2112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7" name="Line 9"/>
            <p:cNvSpPr>
              <a:spLocks noChangeShapeType="1"/>
            </p:cNvSpPr>
            <p:nvPr/>
          </p:nvSpPr>
          <p:spPr bwMode="auto">
            <a:xfrm>
              <a:off x="2112" y="2448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8" name="Line 10"/>
            <p:cNvSpPr>
              <a:spLocks noChangeShapeType="1"/>
            </p:cNvSpPr>
            <p:nvPr/>
          </p:nvSpPr>
          <p:spPr bwMode="auto">
            <a:xfrm>
              <a:off x="2112" y="273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9" name="Line 11"/>
            <p:cNvSpPr>
              <a:spLocks noChangeShapeType="1"/>
            </p:cNvSpPr>
            <p:nvPr/>
          </p:nvSpPr>
          <p:spPr bwMode="auto">
            <a:xfrm>
              <a:off x="2112" y="1776"/>
              <a:ext cx="91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0" name="Line 12"/>
            <p:cNvSpPr>
              <a:spLocks noChangeShapeType="1"/>
            </p:cNvSpPr>
            <p:nvPr/>
          </p:nvSpPr>
          <p:spPr bwMode="auto">
            <a:xfrm>
              <a:off x="2112" y="1776"/>
              <a:ext cx="91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1" name="Line 13"/>
            <p:cNvSpPr>
              <a:spLocks noChangeShapeType="1"/>
            </p:cNvSpPr>
            <p:nvPr/>
          </p:nvSpPr>
          <p:spPr bwMode="auto">
            <a:xfrm>
              <a:off x="2112" y="1776"/>
              <a:ext cx="912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2" name="Line 14"/>
            <p:cNvSpPr>
              <a:spLocks noChangeShapeType="1"/>
            </p:cNvSpPr>
            <p:nvPr/>
          </p:nvSpPr>
          <p:spPr bwMode="auto">
            <a:xfrm flipV="1">
              <a:off x="2112" y="1776"/>
              <a:ext cx="91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3" name="Line 15"/>
            <p:cNvSpPr>
              <a:spLocks noChangeShapeType="1"/>
            </p:cNvSpPr>
            <p:nvPr/>
          </p:nvSpPr>
          <p:spPr bwMode="auto">
            <a:xfrm>
              <a:off x="2112" y="2112"/>
              <a:ext cx="91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4" name="Line 16"/>
            <p:cNvSpPr>
              <a:spLocks noChangeShapeType="1"/>
            </p:cNvSpPr>
            <p:nvPr/>
          </p:nvSpPr>
          <p:spPr bwMode="auto">
            <a:xfrm flipV="1">
              <a:off x="2112" y="1776"/>
              <a:ext cx="91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5" name="Line 17"/>
            <p:cNvSpPr>
              <a:spLocks noChangeShapeType="1"/>
            </p:cNvSpPr>
            <p:nvPr/>
          </p:nvSpPr>
          <p:spPr bwMode="auto">
            <a:xfrm flipV="1">
              <a:off x="2112" y="2112"/>
              <a:ext cx="91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6" name="Line 18"/>
            <p:cNvSpPr>
              <a:spLocks noChangeShapeType="1"/>
            </p:cNvSpPr>
            <p:nvPr/>
          </p:nvSpPr>
          <p:spPr bwMode="auto">
            <a:xfrm>
              <a:off x="2160" y="2448"/>
              <a:ext cx="86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7" name="Line 19"/>
            <p:cNvSpPr>
              <a:spLocks noChangeShapeType="1"/>
            </p:cNvSpPr>
            <p:nvPr/>
          </p:nvSpPr>
          <p:spPr bwMode="auto">
            <a:xfrm flipV="1">
              <a:off x="2112" y="1776"/>
              <a:ext cx="912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8" name="Line 20"/>
            <p:cNvSpPr>
              <a:spLocks noChangeShapeType="1"/>
            </p:cNvSpPr>
            <p:nvPr/>
          </p:nvSpPr>
          <p:spPr bwMode="auto">
            <a:xfrm flipV="1">
              <a:off x="2112" y="2112"/>
              <a:ext cx="91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9" name="Line 21"/>
            <p:cNvSpPr>
              <a:spLocks noChangeShapeType="1"/>
            </p:cNvSpPr>
            <p:nvPr/>
          </p:nvSpPr>
          <p:spPr bwMode="auto">
            <a:xfrm flipV="1">
              <a:off x="2112" y="2448"/>
              <a:ext cx="91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0" name="Line 22"/>
            <p:cNvSpPr>
              <a:spLocks noChangeShapeType="1"/>
            </p:cNvSpPr>
            <p:nvPr/>
          </p:nvSpPr>
          <p:spPr bwMode="auto">
            <a:xfrm>
              <a:off x="2112" y="2112"/>
              <a:ext cx="91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1" name="Oval 23"/>
            <p:cNvSpPr>
              <a:spLocks noChangeArrowheads="1"/>
            </p:cNvSpPr>
            <p:nvPr/>
          </p:nvSpPr>
          <p:spPr bwMode="auto">
            <a:xfrm>
              <a:off x="2016" y="2352"/>
              <a:ext cx="170" cy="152"/>
            </a:xfrm>
            <a:prstGeom prst="ellipse">
              <a:avLst/>
            </a:prstGeom>
            <a:solidFill>
              <a:srgbClr val="C0C0C0"/>
            </a:solidFill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2" name="Oval 24"/>
            <p:cNvSpPr>
              <a:spLocks noChangeArrowheads="1"/>
            </p:cNvSpPr>
            <p:nvPr/>
          </p:nvSpPr>
          <p:spPr bwMode="auto">
            <a:xfrm>
              <a:off x="2016" y="2640"/>
              <a:ext cx="170" cy="152"/>
            </a:xfrm>
            <a:prstGeom prst="ellipse">
              <a:avLst/>
            </a:prstGeom>
            <a:solidFill>
              <a:schemeClr val="tx1"/>
            </a:solidFill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3" name="Oval 25"/>
            <p:cNvSpPr>
              <a:spLocks noChangeArrowheads="1"/>
            </p:cNvSpPr>
            <p:nvPr/>
          </p:nvSpPr>
          <p:spPr bwMode="auto">
            <a:xfrm>
              <a:off x="2016" y="2016"/>
              <a:ext cx="169" cy="152"/>
            </a:xfrm>
            <a:prstGeom prst="ellipse">
              <a:avLst/>
            </a:prstGeom>
            <a:solidFill>
              <a:srgbClr val="C0C0C0"/>
            </a:solidFill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4" name="Oval 26"/>
            <p:cNvSpPr>
              <a:spLocks noChangeArrowheads="1"/>
            </p:cNvSpPr>
            <p:nvPr/>
          </p:nvSpPr>
          <p:spPr bwMode="auto">
            <a:xfrm>
              <a:off x="2016" y="1680"/>
              <a:ext cx="169" cy="153"/>
            </a:xfrm>
            <a:prstGeom prst="ellipse">
              <a:avLst/>
            </a:prstGeom>
            <a:solidFill>
              <a:schemeClr val="tx1"/>
            </a:solidFill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5" name="Oval 27"/>
            <p:cNvSpPr>
              <a:spLocks noChangeArrowheads="1"/>
            </p:cNvSpPr>
            <p:nvPr/>
          </p:nvSpPr>
          <p:spPr bwMode="auto">
            <a:xfrm>
              <a:off x="2928" y="1680"/>
              <a:ext cx="169" cy="153"/>
            </a:xfrm>
            <a:prstGeom prst="ellipse">
              <a:avLst/>
            </a:prstGeom>
            <a:solidFill>
              <a:schemeClr val="tx1"/>
            </a:solidFill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6" name="Oval 28"/>
            <p:cNvSpPr>
              <a:spLocks noChangeArrowheads="1"/>
            </p:cNvSpPr>
            <p:nvPr/>
          </p:nvSpPr>
          <p:spPr bwMode="auto">
            <a:xfrm>
              <a:off x="2928" y="2016"/>
              <a:ext cx="169" cy="152"/>
            </a:xfrm>
            <a:prstGeom prst="ellipse">
              <a:avLst/>
            </a:prstGeom>
            <a:solidFill>
              <a:srgbClr val="C0C0C0"/>
            </a:solidFill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7" name="Oval 29"/>
            <p:cNvSpPr>
              <a:spLocks noChangeArrowheads="1"/>
            </p:cNvSpPr>
            <p:nvPr/>
          </p:nvSpPr>
          <p:spPr bwMode="auto">
            <a:xfrm>
              <a:off x="2928" y="2352"/>
              <a:ext cx="170" cy="152"/>
            </a:xfrm>
            <a:prstGeom prst="ellipse">
              <a:avLst/>
            </a:prstGeom>
            <a:solidFill>
              <a:schemeClr val="tx1"/>
            </a:solidFill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8" name="Oval 30"/>
            <p:cNvSpPr>
              <a:spLocks noChangeArrowheads="1"/>
            </p:cNvSpPr>
            <p:nvPr/>
          </p:nvSpPr>
          <p:spPr bwMode="auto">
            <a:xfrm>
              <a:off x="2928" y="2640"/>
              <a:ext cx="170" cy="152"/>
            </a:xfrm>
            <a:prstGeom prst="ellipse">
              <a:avLst/>
            </a:prstGeom>
            <a:solidFill>
              <a:srgbClr val="C0C0C0"/>
            </a:solidFill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9" name="Text Box 31"/>
            <p:cNvSpPr txBox="1">
              <a:spLocks noChangeArrowheads="1"/>
            </p:cNvSpPr>
            <p:nvPr/>
          </p:nvSpPr>
          <p:spPr bwMode="auto">
            <a:xfrm>
              <a:off x="1824" y="1622"/>
              <a:ext cx="2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>
                  <a:latin typeface="Times New Roman" pitchFamily="18" charset="0"/>
                  <a:sym typeface="Symbol" pitchFamily="18" charset="2"/>
                </a:rPr>
                <a:t>n</a:t>
              </a:r>
              <a:r>
                <a:rPr lang="en-US" altLang="en-US" sz="2000" baseline="30000">
                  <a:latin typeface="Times New Roman" pitchFamily="18" charset="0"/>
                  <a:sym typeface="Symbol" pitchFamily="18" charset="2"/>
                </a:rPr>
                <a:t>2</a:t>
              </a:r>
            </a:p>
          </p:txBody>
        </p:sp>
        <p:sp>
          <p:nvSpPr>
            <p:cNvPr id="68640" name="Text Box 32"/>
            <p:cNvSpPr txBox="1">
              <a:spLocks noChangeArrowheads="1"/>
            </p:cNvSpPr>
            <p:nvPr/>
          </p:nvSpPr>
          <p:spPr bwMode="auto">
            <a:xfrm>
              <a:off x="3068" y="2582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>
                  <a:latin typeface="Times New Roman" pitchFamily="18" charset="0"/>
                  <a:sym typeface="Symbol" pitchFamily="18" charset="2"/>
                </a:rPr>
                <a:t>1</a:t>
              </a:r>
            </a:p>
          </p:txBody>
        </p:sp>
        <p:sp>
          <p:nvSpPr>
            <p:cNvPr id="68641" name="Text Box 33"/>
            <p:cNvSpPr txBox="1">
              <a:spLocks noChangeArrowheads="1"/>
            </p:cNvSpPr>
            <p:nvPr/>
          </p:nvSpPr>
          <p:spPr bwMode="auto">
            <a:xfrm>
              <a:off x="1824" y="2582"/>
              <a:ext cx="2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>
                  <a:latin typeface="Times New Roman" pitchFamily="18" charset="0"/>
                  <a:sym typeface="Symbol" pitchFamily="18" charset="2"/>
                </a:rPr>
                <a:t>n</a:t>
              </a:r>
              <a:r>
                <a:rPr lang="en-US" altLang="en-US" sz="2000" baseline="30000">
                  <a:latin typeface="Times New Roman" pitchFamily="18" charset="0"/>
                  <a:sym typeface="Symbol" pitchFamily="18" charset="2"/>
                </a:rPr>
                <a:t>2</a:t>
              </a:r>
            </a:p>
          </p:txBody>
        </p:sp>
        <p:sp>
          <p:nvSpPr>
            <p:cNvPr id="68642" name="Text Box 34"/>
            <p:cNvSpPr txBox="1">
              <a:spLocks noChangeArrowheads="1"/>
            </p:cNvSpPr>
            <p:nvPr/>
          </p:nvSpPr>
          <p:spPr bwMode="auto">
            <a:xfrm>
              <a:off x="3072" y="1622"/>
              <a:ext cx="2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>
                  <a:latin typeface="Times New Roman" pitchFamily="18" charset="0"/>
                  <a:sym typeface="Symbol" pitchFamily="18" charset="2"/>
                </a:rPr>
                <a:t>n</a:t>
              </a:r>
              <a:r>
                <a:rPr lang="en-US" altLang="en-US" sz="2000" baseline="30000">
                  <a:latin typeface="Times New Roman" pitchFamily="18" charset="0"/>
                  <a:sym typeface="Symbol" pitchFamily="18" charset="2"/>
                </a:rPr>
                <a:t>2</a:t>
              </a:r>
            </a:p>
          </p:txBody>
        </p:sp>
        <p:sp>
          <p:nvSpPr>
            <p:cNvPr id="68643" name="Text Box 35"/>
            <p:cNvSpPr txBox="1">
              <a:spLocks noChangeArrowheads="1"/>
            </p:cNvSpPr>
            <p:nvPr/>
          </p:nvSpPr>
          <p:spPr bwMode="auto">
            <a:xfrm>
              <a:off x="3072" y="2294"/>
              <a:ext cx="24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>
                  <a:latin typeface="Times New Roman" pitchFamily="18" charset="0"/>
                  <a:sym typeface="Symbol" pitchFamily="18" charset="2"/>
                </a:rPr>
                <a:t>n</a:t>
              </a:r>
              <a:r>
                <a:rPr lang="en-US" altLang="en-US" sz="2000" baseline="30000">
                  <a:latin typeface="Times New Roman" pitchFamily="18" charset="0"/>
                  <a:sym typeface="Symbol" pitchFamily="18" charset="2"/>
                </a:rPr>
                <a:t>2</a:t>
              </a:r>
            </a:p>
          </p:txBody>
        </p:sp>
        <p:sp>
          <p:nvSpPr>
            <p:cNvPr id="68644" name="Text Box 36"/>
            <p:cNvSpPr txBox="1">
              <a:spLocks noChangeArrowheads="1"/>
            </p:cNvSpPr>
            <p:nvPr/>
          </p:nvSpPr>
          <p:spPr bwMode="auto">
            <a:xfrm>
              <a:off x="3068" y="1968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>
                  <a:latin typeface="Times New Roman" pitchFamily="18" charset="0"/>
                  <a:sym typeface="Symbol" pitchFamily="18" charset="2"/>
                </a:rPr>
                <a:t>1</a:t>
              </a:r>
            </a:p>
          </p:txBody>
        </p:sp>
        <p:sp>
          <p:nvSpPr>
            <p:cNvPr id="68645" name="Text Box 37"/>
            <p:cNvSpPr txBox="1">
              <a:spLocks noChangeArrowheads="1"/>
            </p:cNvSpPr>
            <p:nvPr/>
          </p:nvSpPr>
          <p:spPr bwMode="auto">
            <a:xfrm>
              <a:off x="1868" y="1968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>
                  <a:latin typeface="Times New Roman" pitchFamily="18" charset="0"/>
                  <a:sym typeface="Symbol" pitchFamily="18" charset="2"/>
                </a:rPr>
                <a:t>1</a:t>
              </a:r>
            </a:p>
          </p:txBody>
        </p:sp>
        <p:sp>
          <p:nvSpPr>
            <p:cNvPr id="68646" name="Text Box 38"/>
            <p:cNvSpPr txBox="1">
              <a:spLocks noChangeArrowheads="1"/>
            </p:cNvSpPr>
            <p:nvPr/>
          </p:nvSpPr>
          <p:spPr bwMode="auto">
            <a:xfrm>
              <a:off x="1868" y="2294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>
                  <a:latin typeface="Times New Roman" pitchFamily="18" charset="0"/>
                  <a:sym typeface="Symbol" pitchFamily="18" charset="2"/>
                </a:rPr>
                <a:t>1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/>
              <a:t>The game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Data items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each node appears in </a:t>
            </a:r>
            <a:r>
              <a:rPr lang="en-US" altLang="en-US">
                <a:sym typeface="Symbol" pitchFamily="18" charset="2"/>
              </a:rPr>
              <a:t></a:t>
            </a:r>
            <a:r>
              <a:rPr lang="en-US" altLang="en-US" sz="2600" b="1" baseline="-25000"/>
              <a:t>o</a:t>
            </a:r>
            <a:r>
              <a:rPr lang="en-US" altLang="en-US" sz="2600" b="1"/>
              <a:t> </a:t>
            </a:r>
            <a:r>
              <a:rPr lang="en-US" altLang="en-US" sz="2600"/>
              <a:t>as two separate data items with weights 1, </a:t>
            </a:r>
            <a:r>
              <a:rPr lang="en-US" altLang="en-US">
                <a:cs typeface="Times New Roman" pitchFamily="18" charset="0"/>
              </a:rPr>
              <a:t>n</a:t>
            </a:r>
            <a:r>
              <a:rPr lang="en-US" altLang="en-US" baseline="30000">
                <a:cs typeface="Times New Roman" pitchFamily="18" charset="0"/>
              </a:rPr>
              <a:t>2</a:t>
            </a:r>
            <a:r>
              <a:rPr lang="en-US" altLang="en-US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/>
              <a:t>Solver moves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Choses a data item, and commits to a decision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Adversary move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Removes from the next </a:t>
            </a:r>
            <a:r>
              <a:rPr lang="en-US" altLang="en-US">
                <a:sym typeface="Symbol" pitchFamily="18" charset="2"/>
              </a:rPr>
              <a:t></a:t>
            </a:r>
            <a:r>
              <a:rPr lang="en-US" altLang="en-US" sz="2600" b="1" baseline="-25000"/>
              <a:t>t</a:t>
            </a:r>
            <a:r>
              <a:rPr lang="en-US" altLang="en-US"/>
              <a:t> the data item, corresponding to the node just committed and..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/>
            <a:r>
              <a:rPr lang="en-US" altLang="en-US" sz="4000"/>
              <a:t>Adversary’s strategy is to wait unitl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4114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sz="2800" b="1"/>
              <a:t>Event 1</a:t>
            </a:r>
            <a:r>
              <a:rPr lang="en-US" altLang="en-US" sz="2800"/>
              <a:t>: Solver </a:t>
            </a:r>
            <a:r>
              <a:rPr lang="en-US" altLang="en-US" sz="2800">
                <a:solidFill>
                  <a:srgbClr val="008000"/>
                </a:solidFill>
              </a:rPr>
              <a:t>accepts</a:t>
            </a:r>
            <a:r>
              <a:rPr lang="en-US" altLang="en-US" sz="2800"/>
              <a:t> a node of weight </a:t>
            </a:r>
            <a:r>
              <a:rPr lang="en-US" altLang="en-US" sz="2800" b="1"/>
              <a:t>n</a:t>
            </a:r>
            <a:r>
              <a:rPr lang="en-US" altLang="en-US" sz="2800" b="1" baseline="30000"/>
              <a:t>2</a:t>
            </a:r>
            <a:r>
              <a:rPr lang="en-US" altLang="en-US" sz="2800"/>
              <a:t> </a:t>
            </a:r>
          </a:p>
          <a:p>
            <a:pPr marL="609600" indent="-609600">
              <a:buFontTx/>
              <a:buNone/>
            </a:pPr>
            <a:r>
              <a:rPr lang="en-US" altLang="en-US" sz="2800" b="1"/>
              <a:t>Event 2</a:t>
            </a:r>
            <a:r>
              <a:rPr lang="en-US" altLang="en-US" sz="2800"/>
              <a:t>: Solver  </a:t>
            </a:r>
            <a:r>
              <a:rPr lang="en-US" altLang="en-US" sz="2800">
                <a:solidFill>
                  <a:srgbClr val="FF0000"/>
                </a:solidFill>
              </a:rPr>
              <a:t>rejects</a:t>
            </a:r>
            <a:r>
              <a:rPr lang="en-US" altLang="en-US" sz="2800"/>
              <a:t> a node of </a:t>
            </a:r>
            <a:r>
              <a:rPr lang="en-US" altLang="en-US" sz="2800" b="1"/>
              <a:t>any</a:t>
            </a:r>
            <a:r>
              <a:rPr lang="en-US" altLang="en-US" sz="2800"/>
              <a:t> weight</a:t>
            </a:r>
          </a:p>
          <a:p>
            <a:pPr marL="609600" indent="-609600">
              <a:buFontTx/>
              <a:buNone/>
            </a:pPr>
            <a:r>
              <a:rPr lang="en-US" altLang="en-US" sz="2800" b="1"/>
              <a:t>Event 3</a:t>
            </a:r>
            <a:r>
              <a:rPr lang="en-US" altLang="en-US" sz="2800"/>
              <a:t>: Solver has committed to all but one nodes on either side of the bipartite</a:t>
            </a:r>
          </a:p>
        </p:txBody>
      </p:sp>
      <p:grpSp>
        <p:nvGrpSpPr>
          <p:cNvPr id="72708" name="Group 4"/>
          <p:cNvGrpSpPr>
            <a:grpSpLocks/>
          </p:cNvGrpSpPr>
          <p:nvPr/>
        </p:nvGrpSpPr>
        <p:grpSpPr bwMode="auto">
          <a:xfrm>
            <a:off x="3200400" y="4114800"/>
            <a:ext cx="1981200" cy="1752600"/>
            <a:chOff x="2016" y="2592"/>
            <a:chExt cx="1248" cy="1104"/>
          </a:xfrm>
        </p:grpSpPr>
        <p:sp>
          <p:nvSpPr>
            <p:cNvPr id="72709" name="Oval 5"/>
            <p:cNvSpPr>
              <a:spLocks noChangeArrowheads="1"/>
            </p:cNvSpPr>
            <p:nvPr/>
          </p:nvSpPr>
          <p:spPr bwMode="auto">
            <a:xfrm>
              <a:off x="2789" y="2592"/>
              <a:ext cx="475" cy="1104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0" name="Line 6"/>
            <p:cNvSpPr>
              <a:spLocks noChangeShapeType="1"/>
            </p:cNvSpPr>
            <p:nvPr/>
          </p:nvSpPr>
          <p:spPr bwMode="auto">
            <a:xfrm>
              <a:off x="2326" y="2745"/>
              <a:ext cx="67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1" name="Line 7"/>
            <p:cNvSpPr>
              <a:spLocks noChangeShapeType="1"/>
            </p:cNvSpPr>
            <p:nvPr/>
          </p:nvSpPr>
          <p:spPr bwMode="auto">
            <a:xfrm>
              <a:off x="2326" y="2960"/>
              <a:ext cx="67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2" name="Line 8"/>
            <p:cNvSpPr>
              <a:spLocks noChangeShapeType="1"/>
            </p:cNvSpPr>
            <p:nvPr/>
          </p:nvSpPr>
          <p:spPr bwMode="auto">
            <a:xfrm>
              <a:off x="2326" y="3175"/>
              <a:ext cx="67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3" name="Line 9"/>
            <p:cNvSpPr>
              <a:spLocks noChangeShapeType="1"/>
            </p:cNvSpPr>
            <p:nvPr/>
          </p:nvSpPr>
          <p:spPr bwMode="auto">
            <a:xfrm>
              <a:off x="2326" y="3359"/>
              <a:ext cx="67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4" name="Line 10"/>
            <p:cNvSpPr>
              <a:spLocks noChangeShapeType="1"/>
            </p:cNvSpPr>
            <p:nvPr/>
          </p:nvSpPr>
          <p:spPr bwMode="auto">
            <a:xfrm>
              <a:off x="2290" y="2745"/>
              <a:ext cx="712" cy="2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15" name="Line 11"/>
            <p:cNvSpPr>
              <a:spLocks noChangeShapeType="1"/>
            </p:cNvSpPr>
            <p:nvPr/>
          </p:nvSpPr>
          <p:spPr bwMode="auto">
            <a:xfrm>
              <a:off x="2326" y="2745"/>
              <a:ext cx="676" cy="4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16" name="Line 12"/>
            <p:cNvSpPr>
              <a:spLocks noChangeShapeType="1"/>
            </p:cNvSpPr>
            <p:nvPr/>
          </p:nvSpPr>
          <p:spPr bwMode="auto">
            <a:xfrm>
              <a:off x="2326" y="2745"/>
              <a:ext cx="676" cy="6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17" name="Line 13"/>
            <p:cNvSpPr>
              <a:spLocks noChangeShapeType="1"/>
            </p:cNvSpPr>
            <p:nvPr/>
          </p:nvSpPr>
          <p:spPr bwMode="auto">
            <a:xfrm>
              <a:off x="2326" y="2745"/>
              <a:ext cx="676" cy="7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18" name="Line 14"/>
            <p:cNvSpPr>
              <a:spLocks noChangeShapeType="1"/>
            </p:cNvSpPr>
            <p:nvPr/>
          </p:nvSpPr>
          <p:spPr bwMode="auto">
            <a:xfrm flipV="1">
              <a:off x="2326" y="2745"/>
              <a:ext cx="676" cy="2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19" name="Line 15"/>
            <p:cNvSpPr>
              <a:spLocks noChangeShapeType="1"/>
            </p:cNvSpPr>
            <p:nvPr/>
          </p:nvSpPr>
          <p:spPr bwMode="auto">
            <a:xfrm>
              <a:off x="2326" y="2960"/>
              <a:ext cx="676" cy="2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0" name="Line 16"/>
            <p:cNvSpPr>
              <a:spLocks noChangeShapeType="1"/>
            </p:cNvSpPr>
            <p:nvPr/>
          </p:nvSpPr>
          <p:spPr bwMode="auto">
            <a:xfrm>
              <a:off x="2326" y="2960"/>
              <a:ext cx="676" cy="3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1" name="Line 17"/>
            <p:cNvSpPr>
              <a:spLocks noChangeShapeType="1"/>
            </p:cNvSpPr>
            <p:nvPr/>
          </p:nvSpPr>
          <p:spPr bwMode="auto">
            <a:xfrm>
              <a:off x="2326" y="2960"/>
              <a:ext cx="676" cy="5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2" name="Line 18"/>
            <p:cNvSpPr>
              <a:spLocks noChangeShapeType="1"/>
            </p:cNvSpPr>
            <p:nvPr/>
          </p:nvSpPr>
          <p:spPr bwMode="auto">
            <a:xfrm flipV="1">
              <a:off x="2326" y="2745"/>
              <a:ext cx="676" cy="4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3" name="Line 19"/>
            <p:cNvSpPr>
              <a:spLocks noChangeShapeType="1"/>
            </p:cNvSpPr>
            <p:nvPr/>
          </p:nvSpPr>
          <p:spPr bwMode="auto">
            <a:xfrm flipV="1">
              <a:off x="2326" y="2960"/>
              <a:ext cx="676" cy="2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4" name="Line 20"/>
            <p:cNvSpPr>
              <a:spLocks noChangeShapeType="1"/>
            </p:cNvSpPr>
            <p:nvPr/>
          </p:nvSpPr>
          <p:spPr bwMode="auto">
            <a:xfrm>
              <a:off x="2326" y="3175"/>
              <a:ext cx="676" cy="1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5" name="Line 21"/>
            <p:cNvSpPr>
              <a:spLocks noChangeShapeType="1"/>
            </p:cNvSpPr>
            <p:nvPr/>
          </p:nvSpPr>
          <p:spPr bwMode="auto">
            <a:xfrm>
              <a:off x="2326" y="3175"/>
              <a:ext cx="676" cy="3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6" name="Line 22"/>
            <p:cNvSpPr>
              <a:spLocks noChangeShapeType="1"/>
            </p:cNvSpPr>
            <p:nvPr/>
          </p:nvSpPr>
          <p:spPr bwMode="auto">
            <a:xfrm flipV="1">
              <a:off x="2290" y="2745"/>
              <a:ext cx="712" cy="6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7" name="Line 23"/>
            <p:cNvSpPr>
              <a:spLocks noChangeShapeType="1"/>
            </p:cNvSpPr>
            <p:nvPr/>
          </p:nvSpPr>
          <p:spPr bwMode="auto">
            <a:xfrm flipV="1">
              <a:off x="2326" y="2960"/>
              <a:ext cx="676" cy="3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8" name="Line 24"/>
            <p:cNvSpPr>
              <a:spLocks noChangeShapeType="1"/>
            </p:cNvSpPr>
            <p:nvPr/>
          </p:nvSpPr>
          <p:spPr bwMode="auto">
            <a:xfrm flipV="1">
              <a:off x="2326" y="3175"/>
              <a:ext cx="641" cy="1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29" name="Line 25"/>
            <p:cNvSpPr>
              <a:spLocks noChangeShapeType="1"/>
            </p:cNvSpPr>
            <p:nvPr/>
          </p:nvSpPr>
          <p:spPr bwMode="auto">
            <a:xfrm>
              <a:off x="2290" y="3359"/>
              <a:ext cx="712" cy="1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0" name="Line 26"/>
            <p:cNvSpPr>
              <a:spLocks noChangeShapeType="1"/>
            </p:cNvSpPr>
            <p:nvPr/>
          </p:nvSpPr>
          <p:spPr bwMode="auto">
            <a:xfrm>
              <a:off x="2326" y="3543"/>
              <a:ext cx="67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1" name="Line 27"/>
            <p:cNvSpPr>
              <a:spLocks noChangeShapeType="1"/>
            </p:cNvSpPr>
            <p:nvPr/>
          </p:nvSpPr>
          <p:spPr bwMode="auto">
            <a:xfrm flipV="1">
              <a:off x="2326" y="2745"/>
              <a:ext cx="676" cy="7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2" name="Line 28"/>
            <p:cNvSpPr>
              <a:spLocks noChangeShapeType="1"/>
            </p:cNvSpPr>
            <p:nvPr/>
          </p:nvSpPr>
          <p:spPr bwMode="auto">
            <a:xfrm flipV="1">
              <a:off x="2326" y="2960"/>
              <a:ext cx="676" cy="5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3" name="Line 29"/>
            <p:cNvSpPr>
              <a:spLocks noChangeShapeType="1"/>
            </p:cNvSpPr>
            <p:nvPr/>
          </p:nvSpPr>
          <p:spPr bwMode="auto">
            <a:xfrm flipV="1">
              <a:off x="2326" y="3144"/>
              <a:ext cx="676" cy="3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34" name="Line 30"/>
            <p:cNvSpPr>
              <a:spLocks noChangeShapeType="1"/>
            </p:cNvSpPr>
            <p:nvPr/>
          </p:nvSpPr>
          <p:spPr bwMode="auto">
            <a:xfrm flipV="1">
              <a:off x="2326" y="3359"/>
              <a:ext cx="676" cy="1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735" name="Group 31"/>
            <p:cNvGrpSpPr>
              <a:grpSpLocks/>
            </p:cNvGrpSpPr>
            <p:nvPr/>
          </p:nvGrpSpPr>
          <p:grpSpPr bwMode="auto">
            <a:xfrm>
              <a:off x="2016" y="2592"/>
              <a:ext cx="475" cy="1104"/>
              <a:chOff x="1056" y="1824"/>
              <a:chExt cx="576" cy="1728"/>
            </a:xfrm>
          </p:grpSpPr>
          <p:sp>
            <p:nvSpPr>
              <p:cNvPr id="72736" name="Oval 32"/>
              <p:cNvSpPr>
                <a:spLocks noChangeArrowheads="1"/>
              </p:cNvSpPr>
              <p:nvPr/>
            </p:nvSpPr>
            <p:spPr bwMode="auto">
              <a:xfrm>
                <a:off x="1056" y="1824"/>
                <a:ext cx="576" cy="1728"/>
              </a:xfrm>
              <a:prstGeom prst="ellips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37" name="Oval 33"/>
              <p:cNvSpPr>
                <a:spLocks noChangeArrowheads="1"/>
              </p:cNvSpPr>
              <p:nvPr/>
            </p:nvSpPr>
            <p:spPr bwMode="auto">
              <a:xfrm>
                <a:off x="1248" y="1968"/>
                <a:ext cx="169" cy="167"/>
              </a:xfrm>
              <a:prstGeom prst="ellipse">
                <a:avLst/>
              </a:prstGeom>
              <a:solidFill>
                <a:schemeClr val="bg1"/>
              </a:solidFill>
              <a:ln w="317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38" name="Oval 34"/>
              <p:cNvSpPr>
                <a:spLocks noChangeArrowheads="1"/>
              </p:cNvSpPr>
              <p:nvPr/>
            </p:nvSpPr>
            <p:spPr bwMode="auto">
              <a:xfrm>
                <a:off x="1248" y="2304"/>
                <a:ext cx="169" cy="167"/>
              </a:xfrm>
              <a:prstGeom prst="ellipse">
                <a:avLst/>
              </a:prstGeom>
              <a:solidFill>
                <a:srgbClr val="0080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39" name="Oval 35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170" cy="167"/>
              </a:xfrm>
              <a:prstGeom prst="ellipse">
                <a:avLst/>
              </a:prstGeom>
              <a:solidFill>
                <a:schemeClr val="bg1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40" name="Oval 36"/>
              <p:cNvSpPr>
                <a:spLocks noChangeArrowheads="1"/>
              </p:cNvSpPr>
              <p:nvPr/>
            </p:nvSpPr>
            <p:spPr bwMode="auto">
              <a:xfrm>
                <a:off x="1248" y="2928"/>
                <a:ext cx="170" cy="167"/>
              </a:xfrm>
              <a:prstGeom prst="ellipse">
                <a:avLst/>
              </a:prstGeom>
              <a:solidFill>
                <a:srgbClr val="0080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41" name="Oval 37"/>
              <p:cNvSpPr>
                <a:spLocks noChangeArrowheads="1"/>
              </p:cNvSpPr>
              <p:nvPr/>
            </p:nvSpPr>
            <p:spPr bwMode="auto">
              <a:xfrm>
                <a:off x="1248" y="3241"/>
                <a:ext cx="170" cy="167"/>
              </a:xfrm>
              <a:prstGeom prst="ellipse">
                <a:avLst/>
              </a:prstGeom>
              <a:solidFill>
                <a:schemeClr val="bg1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742" name="Oval 38"/>
            <p:cNvSpPr>
              <a:spLocks noChangeArrowheads="1"/>
            </p:cNvSpPr>
            <p:nvPr/>
          </p:nvSpPr>
          <p:spPr bwMode="auto">
            <a:xfrm>
              <a:off x="2931" y="3497"/>
              <a:ext cx="126" cy="107"/>
            </a:xfrm>
            <a:prstGeom prst="ellipse">
              <a:avLst/>
            </a:prstGeom>
            <a:solidFill>
              <a:srgbClr val="008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3" name="Oval 39"/>
            <p:cNvSpPr>
              <a:spLocks noChangeArrowheads="1"/>
            </p:cNvSpPr>
            <p:nvPr/>
          </p:nvSpPr>
          <p:spPr bwMode="auto">
            <a:xfrm>
              <a:off x="2931" y="3297"/>
              <a:ext cx="126" cy="107"/>
            </a:xfrm>
            <a:prstGeom prst="ellipse">
              <a:avLst/>
            </a:prstGeom>
            <a:solidFill>
              <a:schemeClr val="bg1"/>
            </a:solidFill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4" name="Oval 40"/>
            <p:cNvSpPr>
              <a:spLocks noChangeArrowheads="1"/>
            </p:cNvSpPr>
            <p:nvPr/>
          </p:nvSpPr>
          <p:spPr bwMode="auto">
            <a:xfrm>
              <a:off x="2931" y="3113"/>
              <a:ext cx="126" cy="107"/>
            </a:xfrm>
            <a:prstGeom prst="ellipse">
              <a:avLst/>
            </a:prstGeom>
            <a:solidFill>
              <a:schemeClr val="bg1"/>
            </a:solidFill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5" name="Oval 41"/>
            <p:cNvSpPr>
              <a:spLocks noChangeArrowheads="1"/>
            </p:cNvSpPr>
            <p:nvPr/>
          </p:nvSpPr>
          <p:spPr bwMode="auto">
            <a:xfrm>
              <a:off x="2931" y="2899"/>
              <a:ext cx="125" cy="106"/>
            </a:xfrm>
            <a:prstGeom prst="ellipse">
              <a:avLst/>
            </a:prstGeom>
            <a:solidFill>
              <a:srgbClr val="008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6" name="Oval 42"/>
            <p:cNvSpPr>
              <a:spLocks noChangeArrowheads="1"/>
            </p:cNvSpPr>
            <p:nvPr/>
          </p:nvSpPr>
          <p:spPr bwMode="auto">
            <a:xfrm>
              <a:off x="2931" y="2684"/>
              <a:ext cx="125" cy="107"/>
            </a:xfrm>
            <a:prstGeom prst="ellipse">
              <a:avLst/>
            </a:prstGeom>
            <a:solidFill>
              <a:srgbClr val="008000"/>
            </a:solidFill>
            <a:ln w="31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47" name="Text Box 43"/>
            <p:cNvSpPr txBox="1">
              <a:spLocks noChangeArrowheads="1"/>
            </p:cNvSpPr>
            <p:nvPr/>
          </p:nvSpPr>
          <p:spPr bwMode="auto">
            <a:xfrm>
              <a:off x="3024" y="3408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72748" name="Text Box 44"/>
            <p:cNvSpPr txBox="1">
              <a:spLocks noChangeArrowheads="1"/>
            </p:cNvSpPr>
            <p:nvPr/>
          </p:nvSpPr>
          <p:spPr bwMode="auto">
            <a:xfrm>
              <a:off x="2016" y="283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72749" name="Text Box 45"/>
            <p:cNvSpPr txBox="1">
              <a:spLocks noChangeArrowheads="1"/>
            </p:cNvSpPr>
            <p:nvPr/>
          </p:nvSpPr>
          <p:spPr bwMode="auto">
            <a:xfrm>
              <a:off x="2016" y="3216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72750" name="Text Box 46"/>
            <p:cNvSpPr txBox="1">
              <a:spLocks noChangeArrowheads="1"/>
            </p:cNvSpPr>
            <p:nvPr/>
          </p:nvSpPr>
          <p:spPr bwMode="auto">
            <a:xfrm>
              <a:off x="3024" y="264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72751" name="Text Box 47"/>
            <p:cNvSpPr txBox="1">
              <a:spLocks noChangeArrowheads="1"/>
            </p:cNvSpPr>
            <p:nvPr/>
          </p:nvSpPr>
          <p:spPr bwMode="auto">
            <a:xfrm>
              <a:off x="3024" y="284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algn="l"/>
            <a:r>
              <a:rPr lang="en-US" altLang="en-US"/>
              <a:t>Event 1: Solver </a:t>
            </a:r>
            <a:r>
              <a:rPr lang="en-US" altLang="en-US">
                <a:solidFill>
                  <a:srgbClr val="008000"/>
                </a:solidFill>
              </a:rPr>
              <a:t>accepts</a:t>
            </a:r>
            <a:r>
              <a:rPr lang="en-US" altLang="en-US"/>
              <a:t> a node </a:t>
            </a:r>
            <a:r>
              <a:rPr lang="el-GR" altLang="en-US">
                <a:cs typeface="Times New Roman" pitchFamily="18" charset="0"/>
              </a:rPr>
              <a:t>ω</a:t>
            </a:r>
            <a:r>
              <a:rPr lang="en-US" altLang="en-US"/>
              <a:t>(v)=n</a:t>
            </a:r>
            <a:r>
              <a:rPr lang="en-US" altLang="en-US" baseline="30000"/>
              <a:t>2</a:t>
            </a:r>
            <a:endParaRPr lang="en-US" altLang="en-US"/>
          </a:p>
        </p:txBody>
      </p:sp>
      <p:graphicFrame>
        <p:nvGraphicFramePr>
          <p:cNvPr id="74755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2571750" y="4416425"/>
          <a:ext cx="30638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5" name="Equation" r:id="rId4" imgW="152280" imgH="164880" progId="Equation.DSMT4">
                  <p:embed/>
                </p:oleObj>
              </mc:Choice>
              <mc:Fallback>
                <p:oleObj name="Equation" r:id="rId4" imgW="152280" imgH="164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4416425"/>
                        <a:ext cx="30638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206875" y="4416425"/>
          <a:ext cx="30003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6" name="Equation" r:id="rId6" imgW="152280" imgH="164880" progId="Equation.DSMT4">
                  <p:embed/>
                </p:oleObj>
              </mc:Choice>
              <mc:Fallback>
                <p:oleObj name="Equation" r:id="rId6" imgW="152280" imgH="164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75" y="4416425"/>
                        <a:ext cx="30003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57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533400" y="5008563"/>
            <a:ext cx="7767638" cy="615950"/>
          </a:xfrm>
        </p:spPr>
        <p:txBody>
          <a:bodyPr/>
          <a:lstStyle/>
          <a:p>
            <a:pPr marL="469900" indent="-469900">
              <a:lnSpc>
                <a:spcPct val="80000"/>
              </a:lnSpc>
              <a:buFontTx/>
              <a:buNone/>
            </a:pPr>
            <a:r>
              <a:rPr lang="en-US" altLang="en-US" sz="2000"/>
              <a:t>The Adversary chooses part B of the bipartite as a cover, and incurs cost </a:t>
            </a:r>
            <a:r>
              <a:rPr lang="en-US" altLang="en-US" sz="2000" b="1" i="1"/>
              <a:t>n</a:t>
            </a:r>
          </a:p>
          <a:p>
            <a:pPr marL="469900" indent="-469900">
              <a:lnSpc>
                <a:spcPct val="80000"/>
              </a:lnSpc>
              <a:buFontTx/>
              <a:buNone/>
            </a:pPr>
            <a:r>
              <a:rPr lang="en-US" altLang="en-US" sz="2000"/>
              <a:t>The cost of a cover for the Solver is at least </a:t>
            </a:r>
            <a:r>
              <a:rPr lang="en-US" altLang="en-US" sz="2000" b="1" i="1"/>
              <a:t>n</a:t>
            </a:r>
            <a:r>
              <a:rPr lang="en-US" altLang="en-US" sz="2000" b="1" i="1" baseline="30000"/>
              <a:t>2</a:t>
            </a:r>
            <a:r>
              <a:rPr lang="en-US" altLang="en-US" sz="2000" b="1" i="1"/>
              <a:t>+n-1</a:t>
            </a:r>
          </a:p>
        </p:txBody>
      </p:sp>
      <p:sp>
        <p:nvSpPr>
          <p:cNvPr id="74758" name="Oval 6"/>
          <p:cNvSpPr>
            <a:spLocks noChangeArrowheads="1"/>
          </p:cNvSpPr>
          <p:nvPr/>
        </p:nvSpPr>
        <p:spPr bwMode="auto">
          <a:xfrm>
            <a:off x="2514600" y="2057400"/>
            <a:ext cx="914400" cy="2286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9" name="Oval 7"/>
          <p:cNvSpPr>
            <a:spLocks noChangeArrowheads="1"/>
          </p:cNvSpPr>
          <p:nvPr/>
        </p:nvSpPr>
        <p:spPr bwMode="auto">
          <a:xfrm>
            <a:off x="3962400" y="2057400"/>
            <a:ext cx="914400" cy="2286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>
            <a:off x="2971800" y="2438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>
            <a:off x="2971800" y="2971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>
            <a:off x="2971800" y="3505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>
            <a:off x="2971800" y="3962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>
            <a:off x="2971800" y="24384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5" name="Line 13"/>
          <p:cNvSpPr>
            <a:spLocks noChangeShapeType="1"/>
          </p:cNvSpPr>
          <p:nvPr/>
        </p:nvSpPr>
        <p:spPr bwMode="auto">
          <a:xfrm>
            <a:off x="2971800" y="2438400"/>
            <a:ext cx="1447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>
            <a:off x="2971800" y="2438400"/>
            <a:ext cx="1447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7" name="Line 15"/>
          <p:cNvSpPr>
            <a:spLocks noChangeShapeType="1"/>
          </p:cNvSpPr>
          <p:nvPr/>
        </p:nvSpPr>
        <p:spPr bwMode="auto">
          <a:xfrm flipV="1">
            <a:off x="2971800" y="24384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>
            <a:off x="2971800" y="29718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9" name="Line 17"/>
          <p:cNvSpPr>
            <a:spLocks noChangeShapeType="1"/>
          </p:cNvSpPr>
          <p:nvPr/>
        </p:nvSpPr>
        <p:spPr bwMode="auto">
          <a:xfrm flipV="1">
            <a:off x="2971800" y="2438400"/>
            <a:ext cx="1447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0" name="Line 18"/>
          <p:cNvSpPr>
            <a:spLocks noChangeShapeType="1"/>
          </p:cNvSpPr>
          <p:nvPr/>
        </p:nvSpPr>
        <p:spPr bwMode="auto">
          <a:xfrm flipV="1">
            <a:off x="2971800" y="29718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1" name="Line 19"/>
          <p:cNvSpPr>
            <a:spLocks noChangeShapeType="1"/>
          </p:cNvSpPr>
          <p:nvPr/>
        </p:nvSpPr>
        <p:spPr bwMode="auto">
          <a:xfrm>
            <a:off x="3048000" y="3505200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2" name="Line 20"/>
          <p:cNvSpPr>
            <a:spLocks noChangeShapeType="1"/>
          </p:cNvSpPr>
          <p:nvPr/>
        </p:nvSpPr>
        <p:spPr bwMode="auto">
          <a:xfrm flipV="1">
            <a:off x="2971800" y="2438400"/>
            <a:ext cx="1447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3" name="Line 21"/>
          <p:cNvSpPr>
            <a:spLocks noChangeShapeType="1"/>
          </p:cNvSpPr>
          <p:nvPr/>
        </p:nvSpPr>
        <p:spPr bwMode="auto">
          <a:xfrm flipV="1">
            <a:off x="2971800" y="2971800"/>
            <a:ext cx="1447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4" name="Line 22"/>
          <p:cNvSpPr>
            <a:spLocks noChangeShapeType="1"/>
          </p:cNvSpPr>
          <p:nvPr/>
        </p:nvSpPr>
        <p:spPr bwMode="auto">
          <a:xfrm flipV="1">
            <a:off x="2971800" y="35052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5" name="Line 23"/>
          <p:cNvSpPr>
            <a:spLocks noChangeShapeType="1"/>
          </p:cNvSpPr>
          <p:nvPr/>
        </p:nvSpPr>
        <p:spPr bwMode="auto">
          <a:xfrm>
            <a:off x="2971800" y="2971800"/>
            <a:ext cx="1447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6" name="Oval 24"/>
          <p:cNvSpPr>
            <a:spLocks noChangeArrowheads="1"/>
          </p:cNvSpPr>
          <p:nvPr/>
        </p:nvSpPr>
        <p:spPr bwMode="auto">
          <a:xfrm>
            <a:off x="2819400" y="3352800"/>
            <a:ext cx="269875" cy="241300"/>
          </a:xfrm>
          <a:prstGeom prst="ellipse">
            <a:avLst/>
          </a:prstGeom>
          <a:solidFill>
            <a:srgbClr val="008000"/>
          </a:solidFill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7" name="Oval 25"/>
          <p:cNvSpPr>
            <a:spLocks noChangeArrowheads="1"/>
          </p:cNvSpPr>
          <p:nvPr/>
        </p:nvSpPr>
        <p:spPr bwMode="auto">
          <a:xfrm>
            <a:off x="2819400" y="3810000"/>
            <a:ext cx="269875" cy="241300"/>
          </a:xfrm>
          <a:prstGeom prst="ellipse">
            <a:avLst/>
          </a:prstGeom>
          <a:solidFill>
            <a:schemeClr val="bg1"/>
          </a:solidFill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8" name="Oval 26"/>
          <p:cNvSpPr>
            <a:spLocks noChangeArrowheads="1"/>
          </p:cNvSpPr>
          <p:nvPr/>
        </p:nvSpPr>
        <p:spPr bwMode="auto">
          <a:xfrm>
            <a:off x="2819400" y="2819400"/>
            <a:ext cx="268288" cy="241300"/>
          </a:xfrm>
          <a:prstGeom prst="ellipse">
            <a:avLst/>
          </a:prstGeom>
          <a:solidFill>
            <a:schemeClr val="bg1"/>
          </a:solidFill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9" name="Oval 27"/>
          <p:cNvSpPr>
            <a:spLocks noChangeArrowheads="1"/>
          </p:cNvSpPr>
          <p:nvPr/>
        </p:nvSpPr>
        <p:spPr bwMode="auto">
          <a:xfrm>
            <a:off x="2819400" y="2286000"/>
            <a:ext cx="268288" cy="242888"/>
          </a:xfrm>
          <a:prstGeom prst="ellipse">
            <a:avLst/>
          </a:prstGeom>
          <a:solidFill>
            <a:schemeClr val="bg1"/>
          </a:solidFill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80" name="Oval 28"/>
          <p:cNvSpPr>
            <a:spLocks noChangeArrowheads="1"/>
          </p:cNvSpPr>
          <p:nvPr/>
        </p:nvSpPr>
        <p:spPr bwMode="auto">
          <a:xfrm>
            <a:off x="4267200" y="2286000"/>
            <a:ext cx="268288" cy="242888"/>
          </a:xfrm>
          <a:prstGeom prst="ellipse">
            <a:avLst/>
          </a:prstGeom>
          <a:solidFill>
            <a:schemeClr val="bg1"/>
          </a:solidFill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81" name="Oval 29"/>
          <p:cNvSpPr>
            <a:spLocks noChangeArrowheads="1"/>
          </p:cNvSpPr>
          <p:nvPr/>
        </p:nvSpPr>
        <p:spPr bwMode="auto">
          <a:xfrm>
            <a:off x="4267200" y="2819400"/>
            <a:ext cx="268288" cy="241300"/>
          </a:xfrm>
          <a:prstGeom prst="ellipse">
            <a:avLst/>
          </a:prstGeom>
          <a:solidFill>
            <a:srgbClr val="008000"/>
          </a:solidFill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82" name="Oval 30"/>
          <p:cNvSpPr>
            <a:spLocks noChangeArrowheads="1"/>
          </p:cNvSpPr>
          <p:nvPr/>
        </p:nvSpPr>
        <p:spPr bwMode="auto">
          <a:xfrm>
            <a:off x="4267200" y="3352800"/>
            <a:ext cx="269875" cy="241300"/>
          </a:xfrm>
          <a:prstGeom prst="ellipse">
            <a:avLst/>
          </a:prstGeom>
          <a:solidFill>
            <a:schemeClr val="bg1"/>
          </a:solidFill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83" name="Oval 31"/>
          <p:cNvSpPr>
            <a:spLocks noChangeArrowheads="1"/>
          </p:cNvSpPr>
          <p:nvPr/>
        </p:nvSpPr>
        <p:spPr bwMode="auto">
          <a:xfrm>
            <a:off x="4267200" y="3810000"/>
            <a:ext cx="269875" cy="241300"/>
          </a:xfrm>
          <a:prstGeom prst="ellipse">
            <a:avLst/>
          </a:prstGeom>
          <a:solidFill>
            <a:schemeClr val="bg1"/>
          </a:solidFill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4784" name="Rectangle 3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7" name="Equation" r:id="rId8" imgW="0" imgH="0" progId="Equation.DSMT4">
                  <p:embed/>
                </p:oleObj>
              </mc:Choice>
              <mc:Fallback>
                <p:oleObj name="Equation" r:id="rId8" imgW="0" imgH="0" progId="Equation.DSMT4">
                  <p:embed/>
                  <p:pic>
                    <p:nvPicPr>
                      <p:cNvPr id="0" name="Rectangle 32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85" name="Object 33"/>
          <p:cNvGraphicFramePr>
            <a:graphicFrameLocks noChangeAspect="1"/>
          </p:cNvGraphicFramePr>
          <p:nvPr/>
        </p:nvGraphicFramePr>
        <p:xfrm>
          <a:off x="2743200" y="5684838"/>
          <a:ext cx="1816100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8" name="Equation" r:id="rId9" imgW="876240" imgH="419040" progId="Equation.DSMT4">
                  <p:embed/>
                </p:oleObj>
              </mc:Choice>
              <mc:Fallback>
                <p:oleObj name="Equation" r:id="rId9" imgW="876240" imgH="41904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684838"/>
                        <a:ext cx="1816100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86" name="Text Box 34"/>
          <p:cNvSpPr txBox="1">
            <a:spLocks noChangeArrowheads="1"/>
          </p:cNvSpPr>
          <p:nvPr/>
        </p:nvSpPr>
        <p:spPr bwMode="auto">
          <a:xfrm>
            <a:off x="4495800" y="2743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Times New Roman" pitchFamily="18" charset="0"/>
              </a:rPr>
              <a:t>1</a:t>
            </a:r>
          </a:p>
        </p:txBody>
      </p:sp>
      <p:sp>
        <p:nvSpPr>
          <p:cNvPr id="74787" name="Text Box 35"/>
          <p:cNvSpPr txBox="1">
            <a:spLocks noChangeArrowheads="1"/>
          </p:cNvSpPr>
          <p:nvPr/>
        </p:nvSpPr>
        <p:spPr bwMode="auto">
          <a:xfrm>
            <a:off x="2590800" y="32908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Times New Roman" pitchFamily="18" charset="0"/>
              </a:rPr>
              <a:t>1</a:t>
            </a:r>
          </a:p>
        </p:txBody>
      </p:sp>
      <p:grpSp>
        <p:nvGrpSpPr>
          <p:cNvPr id="74788" name="Group 36"/>
          <p:cNvGrpSpPr>
            <a:grpSpLocks/>
          </p:cNvGrpSpPr>
          <p:nvPr/>
        </p:nvGrpSpPr>
        <p:grpSpPr bwMode="auto">
          <a:xfrm>
            <a:off x="5200650" y="1981200"/>
            <a:ext cx="2266950" cy="2070100"/>
            <a:chOff x="3276" y="1248"/>
            <a:chExt cx="1428" cy="1304"/>
          </a:xfrm>
        </p:grpSpPr>
        <p:grpSp>
          <p:nvGrpSpPr>
            <p:cNvPr id="74789" name="Group 37"/>
            <p:cNvGrpSpPr>
              <a:grpSpLocks/>
            </p:cNvGrpSpPr>
            <p:nvPr/>
          </p:nvGrpSpPr>
          <p:grpSpPr bwMode="auto">
            <a:xfrm>
              <a:off x="3276" y="1248"/>
              <a:ext cx="1262" cy="1304"/>
              <a:chOff x="3276" y="1248"/>
              <a:chExt cx="1262" cy="1304"/>
            </a:xfrm>
          </p:grpSpPr>
          <p:grpSp>
            <p:nvGrpSpPr>
              <p:cNvPr id="74790" name="Group 38"/>
              <p:cNvGrpSpPr>
                <a:grpSpLocks/>
              </p:cNvGrpSpPr>
              <p:nvPr/>
            </p:nvGrpSpPr>
            <p:grpSpPr bwMode="auto">
              <a:xfrm>
                <a:off x="3456" y="1440"/>
                <a:ext cx="1082" cy="1112"/>
                <a:chOff x="1776" y="1440"/>
                <a:chExt cx="1082" cy="1112"/>
              </a:xfrm>
            </p:grpSpPr>
            <p:sp>
              <p:nvSpPr>
                <p:cNvPr id="74791" name="Line 39"/>
                <p:cNvSpPr>
                  <a:spLocks noChangeShapeType="1"/>
                </p:cNvSpPr>
                <p:nvPr/>
              </p:nvSpPr>
              <p:spPr bwMode="auto">
                <a:xfrm>
                  <a:off x="1872" y="1536"/>
                  <a:ext cx="91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92" name="Line 40"/>
                <p:cNvSpPr>
                  <a:spLocks noChangeShapeType="1"/>
                </p:cNvSpPr>
                <p:nvPr/>
              </p:nvSpPr>
              <p:spPr bwMode="auto">
                <a:xfrm>
                  <a:off x="1872" y="1536"/>
                  <a:ext cx="912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93" name="Line 41"/>
                <p:cNvSpPr>
                  <a:spLocks noChangeShapeType="1"/>
                </p:cNvSpPr>
                <p:nvPr/>
              </p:nvSpPr>
              <p:spPr bwMode="auto">
                <a:xfrm>
                  <a:off x="1872" y="1536"/>
                  <a:ext cx="912" cy="6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94" name="Line 42"/>
                <p:cNvSpPr>
                  <a:spLocks noChangeShapeType="1"/>
                </p:cNvSpPr>
                <p:nvPr/>
              </p:nvSpPr>
              <p:spPr bwMode="auto">
                <a:xfrm>
                  <a:off x="1872" y="1536"/>
                  <a:ext cx="912" cy="9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95" name="Oval 43"/>
                <p:cNvSpPr>
                  <a:spLocks noChangeArrowheads="1"/>
                </p:cNvSpPr>
                <p:nvPr/>
              </p:nvSpPr>
              <p:spPr bwMode="auto">
                <a:xfrm>
                  <a:off x="1776" y="1440"/>
                  <a:ext cx="169" cy="153"/>
                </a:xfrm>
                <a:prstGeom prst="ellipse">
                  <a:avLst/>
                </a:prstGeom>
                <a:solidFill>
                  <a:srgbClr val="008000"/>
                </a:solidFill>
                <a:ln w="317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96" name="Oval 44"/>
                <p:cNvSpPr>
                  <a:spLocks noChangeArrowheads="1"/>
                </p:cNvSpPr>
                <p:nvPr/>
              </p:nvSpPr>
              <p:spPr bwMode="auto">
                <a:xfrm>
                  <a:off x="2688" y="1440"/>
                  <a:ext cx="169" cy="153"/>
                </a:xfrm>
                <a:prstGeom prst="ellipse">
                  <a:avLst/>
                </a:prstGeom>
                <a:solidFill>
                  <a:schemeClr val="bg1"/>
                </a:solidFill>
                <a:ln w="317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97" name="Oval 45"/>
                <p:cNvSpPr>
                  <a:spLocks noChangeArrowheads="1"/>
                </p:cNvSpPr>
                <p:nvPr/>
              </p:nvSpPr>
              <p:spPr bwMode="auto">
                <a:xfrm>
                  <a:off x="2688" y="1776"/>
                  <a:ext cx="169" cy="152"/>
                </a:xfrm>
                <a:prstGeom prst="ellipse">
                  <a:avLst/>
                </a:prstGeom>
                <a:solidFill>
                  <a:srgbClr val="008000"/>
                </a:solidFill>
                <a:ln w="317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98" name="Oval 46"/>
                <p:cNvSpPr>
                  <a:spLocks noChangeArrowheads="1"/>
                </p:cNvSpPr>
                <p:nvPr/>
              </p:nvSpPr>
              <p:spPr bwMode="auto">
                <a:xfrm>
                  <a:off x="2688" y="2112"/>
                  <a:ext cx="170" cy="152"/>
                </a:xfrm>
                <a:prstGeom prst="ellipse">
                  <a:avLst/>
                </a:prstGeom>
                <a:solidFill>
                  <a:schemeClr val="bg1"/>
                </a:solidFill>
                <a:ln w="317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99" name="Oval 47"/>
                <p:cNvSpPr>
                  <a:spLocks noChangeArrowheads="1"/>
                </p:cNvSpPr>
                <p:nvPr/>
              </p:nvSpPr>
              <p:spPr bwMode="auto">
                <a:xfrm>
                  <a:off x="2688" y="2400"/>
                  <a:ext cx="170" cy="152"/>
                </a:xfrm>
                <a:prstGeom prst="ellipse">
                  <a:avLst/>
                </a:prstGeom>
                <a:solidFill>
                  <a:schemeClr val="bg1"/>
                </a:solidFill>
                <a:ln w="317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4800" name="Text Box 48"/>
              <p:cNvSpPr txBox="1">
                <a:spLocks noChangeArrowheads="1"/>
              </p:cNvSpPr>
              <p:nvPr/>
            </p:nvSpPr>
            <p:spPr bwMode="auto">
              <a:xfrm>
                <a:off x="3276" y="1248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>
                    <a:latin typeface="Times New Roman" pitchFamily="18" charset="0"/>
                  </a:rPr>
                  <a:t>n</a:t>
                </a:r>
                <a:r>
                  <a:rPr lang="en-US" altLang="en-US" sz="2400" baseline="30000"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74801" name="Text Box 49"/>
            <p:cNvSpPr txBox="1">
              <a:spLocks noChangeArrowheads="1"/>
            </p:cNvSpPr>
            <p:nvPr/>
          </p:nvSpPr>
          <p:spPr bwMode="auto">
            <a:xfrm>
              <a:off x="4512" y="1728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74802" name="Text Box 50"/>
          <p:cNvSpPr txBox="1">
            <a:spLocks noChangeArrowheads="1"/>
          </p:cNvSpPr>
          <p:nvPr/>
        </p:nvSpPr>
        <p:spPr bwMode="auto">
          <a:xfrm>
            <a:off x="4502150" y="37480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latin typeface="Times New Roman" pitchFamily="18" charset="0"/>
              </a:rPr>
              <a:t>1</a:t>
            </a:r>
          </a:p>
        </p:txBody>
      </p:sp>
      <p:sp>
        <p:nvSpPr>
          <p:cNvPr id="74803" name="Text Box 51"/>
          <p:cNvSpPr txBox="1">
            <a:spLocks noChangeArrowheads="1"/>
          </p:cNvSpPr>
          <p:nvPr/>
        </p:nvSpPr>
        <p:spPr bwMode="auto">
          <a:xfrm>
            <a:off x="4502150" y="32908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latin typeface="Times New Roman" pitchFamily="18" charset="0"/>
              </a:rPr>
              <a:t>1</a:t>
            </a:r>
          </a:p>
        </p:txBody>
      </p:sp>
      <p:sp>
        <p:nvSpPr>
          <p:cNvPr id="74804" name="Text Box 52"/>
          <p:cNvSpPr txBox="1">
            <a:spLocks noChangeArrowheads="1"/>
          </p:cNvSpPr>
          <p:nvPr/>
        </p:nvSpPr>
        <p:spPr bwMode="auto">
          <a:xfrm>
            <a:off x="4502150" y="2209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latin typeface="Times New Roman" pitchFamily="18" charset="0"/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3494E-6 L -0.29167 7.3494E-6 " pathEditMode="relative" ptsTypes="AA">
                                      <p:cBhvr>
                                        <p:cTn id="10" dur="2000" fill="hold"/>
                                        <p:tgtEl>
                                          <p:spTgt spid="747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4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4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4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4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4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4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 build="p"/>
      <p:bldP spid="74802" grpId="0"/>
      <p:bldP spid="74803" grpId="0"/>
      <p:bldP spid="7480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algn="l"/>
            <a:r>
              <a:rPr lang="en-US" altLang="en-US"/>
              <a:t>Event 2:  Solver </a:t>
            </a:r>
            <a:r>
              <a:rPr lang="en-US" altLang="en-US">
                <a:solidFill>
                  <a:srgbClr val="FF0000"/>
                </a:solidFill>
              </a:rPr>
              <a:t>rejects</a:t>
            </a:r>
            <a:r>
              <a:rPr lang="en-US" altLang="en-US"/>
              <a:t> a node of any weight</a:t>
            </a:r>
          </a:p>
        </p:txBody>
      </p:sp>
      <p:graphicFrame>
        <p:nvGraphicFramePr>
          <p:cNvPr id="76803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2571750" y="4416425"/>
          <a:ext cx="30638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46" name="Equation" r:id="rId4" imgW="152280" imgH="164880" progId="Equation.DSMT4">
                  <p:embed/>
                </p:oleObj>
              </mc:Choice>
              <mc:Fallback>
                <p:oleObj name="Equation" r:id="rId4" imgW="152280" imgH="164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4416425"/>
                        <a:ext cx="30638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206875" y="4416425"/>
          <a:ext cx="30003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47" name="Equation" r:id="rId6" imgW="152280" imgH="164880" progId="Equation.DSMT4">
                  <p:embed/>
                </p:oleObj>
              </mc:Choice>
              <mc:Fallback>
                <p:oleObj name="Equation" r:id="rId6" imgW="152280" imgH="164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75" y="4416425"/>
                        <a:ext cx="30003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5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533400" y="5008563"/>
            <a:ext cx="7540625" cy="615950"/>
          </a:xfrm>
        </p:spPr>
        <p:txBody>
          <a:bodyPr/>
          <a:lstStyle/>
          <a:p>
            <a:pPr marL="469900" indent="-469900">
              <a:lnSpc>
                <a:spcPct val="80000"/>
              </a:lnSpc>
              <a:buFontTx/>
              <a:buNone/>
            </a:pPr>
            <a:r>
              <a:rPr lang="en-US" altLang="en-US" sz="2000"/>
              <a:t>The Adversary chooses part A of the bipartite as a cover.</a:t>
            </a:r>
            <a:endParaRPr lang="en-US" altLang="en-US" sz="2000" b="1" i="1"/>
          </a:p>
          <a:p>
            <a:pPr marL="469900" indent="-469900">
              <a:lnSpc>
                <a:spcPct val="80000"/>
              </a:lnSpc>
              <a:buFontTx/>
              <a:buNone/>
            </a:pPr>
            <a:r>
              <a:rPr lang="en-US" altLang="en-US" sz="2000"/>
              <a:t>The Solver must choose part B of the bipartite as a cover.</a:t>
            </a:r>
            <a:endParaRPr lang="en-US" altLang="en-US" sz="2000" b="1" i="1" baseline="30000"/>
          </a:p>
        </p:txBody>
      </p:sp>
      <p:sp>
        <p:nvSpPr>
          <p:cNvPr id="76806" name="Oval 6"/>
          <p:cNvSpPr>
            <a:spLocks noChangeArrowheads="1"/>
          </p:cNvSpPr>
          <p:nvPr/>
        </p:nvSpPr>
        <p:spPr bwMode="auto">
          <a:xfrm>
            <a:off x="2514600" y="2057400"/>
            <a:ext cx="914400" cy="2286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7" name="Oval 7"/>
          <p:cNvSpPr>
            <a:spLocks noChangeArrowheads="1"/>
          </p:cNvSpPr>
          <p:nvPr/>
        </p:nvSpPr>
        <p:spPr bwMode="auto">
          <a:xfrm>
            <a:off x="3962400" y="2057400"/>
            <a:ext cx="914400" cy="2286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8" name="Line 8"/>
          <p:cNvSpPr>
            <a:spLocks noChangeShapeType="1"/>
          </p:cNvSpPr>
          <p:nvPr/>
        </p:nvSpPr>
        <p:spPr bwMode="auto">
          <a:xfrm>
            <a:off x="2971800" y="2438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2971800" y="2971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0" name="Line 10"/>
          <p:cNvSpPr>
            <a:spLocks noChangeShapeType="1"/>
          </p:cNvSpPr>
          <p:nvPr/>
        </p:nvSpPr>
        <p:spPr bwMode="auto">
          <a:xfrm>
            <a:off x="2971800" y="3505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>
            <a:off x="2971800" y="3962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2" name="Line 12"/>
          <p:cNvSpPr>
            <a:spLocks noChangeShapeType="1"/>
          </p:cNvSpPr>
          <p:nvPr/>
        </p:nvSpPr>
        <p:spPr bwMode="auto">
          <a:xfrm>
            <a:off x="2971800" y="24384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3" name="Line 13"/>
          <p:cNvSpPr>
            <a:spLocks noChangeShapeType="1"/>
          </p:cNvSpPr>
          <p:nvPr/>
        </p:nvSpPr>
        <p:spPr bwMode="auto">
          <a:xfrm>
            <a:off x="2971800" y="2438400"/>
            <a:ext cx="1447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4" name="Line 14"/>
          <p:cNvSpPr>
            <a:spLocks noChangeShapeType="1"/>
          </p:cNvSpPr>
          <p:nvPr/>
        </p:nvSpPr>
        <p:spPr bwMode="auto">
          <a:xfrm>
            <a:off x="2971800" y="2438400"/>
            <a:ext cx="1447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5" name="Line 15"/>
          <p:cNvSpPr>
            <a:spLocks noChangeShapeType="1"/>
          </p:cNvSpPr>
          <p:nvPr/>
        </p:nvSpPr>
        <p:spPr bwMode="auto">
          <a:xfrm flipV="1">
            <a:off x="2971800" y="24384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6" name="Line 16"/>
          <p:cNvSpPr>
            <a:spLocks noChangeShapeType="1"/>
          </p:cNvSpPr>
          <p:nvPr/>
        </p:nvSpPr>
        <p:spPr bwMode="auto">
          <a:xfrm>
            <a:off x="2971800" y="29718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7" name="Line 17"/>
          <p:cNvSpPr>
            <a:spLocks noChangeShapeType="1"/>
          </p:cNvSpPr>
          <p:nvPr/>
        </p:nvSpPr>
        <p:spPr bwMode="auto">
          <a:xfrm flipV="1">
            <a:off x="2971800" y="2438400"/>
            <a:ext cx="1447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8" name="Line 18"/>
          <p:cNvSpPr>
            <a:spLocks noChangeShapeType="1"/>
          </p:cNvSpPr>
          <p:nvPr/>
        </p:nvSpPr>
        <p:spPr bwMode="auto">
          <a:xfrm flipV="1">
            <a:off x="2971800" y="29718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9" name="Line 19"/>
          <p:cNvSpPr>
            <a:spLocks noChangeShapeType="1"/>
          </p:cNvSpPr>
          <p:nvPr/>
        </p:nvSpPr>
        <p:spPr bwMode="auto">
          <a:xfrm>
            <a:off x="3048000" y="3505200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20" name="Line 20"/>
          <p:cNvSpPr>
            <a:spLocks noChangeShapeType="1"/>
          </p:cNvSpPr>
          <p:nvPr/>
        </p:nvSpPr>
        <p:spPr bwMode="auto">
          <a:xfrm flipV="1">
            <a:off x="2971800" y="2438400"/>
            <a:ext cx="1447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21" name="Line 21"/>
          <p:cNvSpPr>
            <a:spLocks noChangeShapeType="1"/>
          </p:cNvSpPr>
          <p:nvPr/>
        </p:nvSpPr>
        <p:spPr bwMode="auto">
          <a:xfrm flipV="1">
            <a:off x="2971800" y="2971800"/>
            <a:ext cx="1447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22" name="Line 22"/>
          <p:cNvSpPr>
            <a:spLocks noChangeShapeType="1"/>
          </p:cNvSpPr>
          <p:nvPr/>
        </p:nvSpPr>
        <p:spPr bwMode="auto">
          <a:xfrm flipV="1">
            <a:off x="2971800" y="35052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23" name="Line 23"/>
          <p:cNvSpPr>
            <a:spLocks noChangeShapeType="1"/>
          </p:cNvSpPr>
          <p:nvPr/>
        </p:nvSpPr>
        <p:spPr bwMode="auto">
          <a:xfrm>
            <a:off x="2971800" y="2971800"/>
            <a:ext cx="1447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24" name="Oval 24"/>
          <p:cNvSpPr>
            <a:spLocks noChangeArrowheads="1"/>
          </p:cNvSpPr>
          <p:nvPr/>
        </p:nvSpPr>
        <p:spPr bwMode="auto">
          <a:xfrm>
            <a:off x="2819400" y="3352800"/>
            <a:ext cx="269875" cy="241300"/>
          </a:xfrm>
          <a:prstGeom prst="ellipse">
            <a:avLst/>
          </a:prstGeom>
          <a:solidFill>
            <a:srgbClr val="008000"/>
          </a:solidFill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25" name="Oval 25"/>
          <p:cNvSpPr>
            <a:spLocks noChangeArrowheads="1"/>
          </p:cNvSpPr>
          <p:nvPr/>
        </p:nvSpPr>
        <p:spPr bwMode="auto">
          <a:xfrm>
            <a:off x="2819400" y="3810000"/>
            <a:ext cx="269875" cy="241300"/>
          </a:xfrm>
          <a:prstGeom prst="ellipse">
            <a:avLst/>
          </a:prstGeom>
          <a:solidFill>
            <a:schemeClr val="bg1"/>
          </a:solidFill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26" name="Oval 26"/>
          <p:cNvSpPr>
            <a:spLocks noChangeArrowheads="1"/>
          </p:cNvSpPr>
          <p:nvPr/>
        </p:nvSpPr>
        <p:spPr bwMode="auto">
          <a:xfrm>
            <a:off x="2819400" y="2819400"/>
            <a:ext cx="268288" cy="241300"/>
          </a:xfrm>
          <a:prstGeom prst="ellipse">
            <a:avLst/>
          </a:prstGeom>
          <a:solidFill>
            <a:schemeClr val="bg1"/>
          </a:solidFill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27" name="Oval 27"/>
          <p:cNvSpPr>
            <a:spLocks noChangeArrowheads="1"/>
          </p:cNvSpPr>
          <p:nvPr/>
        </p:nvSpPr>
        <p:spPr bwMode="auto">
          <a:xfrm>
            <a:off x="2819400" y="2286000"/>
            <a:ext cx="268288" cy="242888"/>
          </a:xfrm>
          <a:prstGeom prst="ellipse">
            <a:avLst/>
          </a:prstGeom>
          <a:solidFill>
            <a:schemeClr val="bg1"/>
          </a:solidFill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28" name="Oval 28"/>
          <p:cNvSpPr>
            <a:spLocks noChangeArrowheads="1"/>
          </p:cNvSpPr>
          <p:nvPr/>
        </p:nvSpPr>
        <p:spPr bwMode="auto">
          <a:xfrm>
            <a:off x="4267200" y="2286000"/>
            <a:ext cx="268288" cy="242888"/>
          </a:xfrm>
          <a:prstGeom prst="ellipse">
            <a:avLst/>
          </a:prstGeom>
          <a:solidFill>
            <a:schemeClr val="bg1"/>
          </a:solidFill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29" name="Oval 29"/>
          <p:cNvSpPr>
            <a:spLocks noChangeArrowheads="1"/>
          </p:cNvSpPr>
          <p:nvPr/>
        </p:nvSpPr>
        <p:spPr bwMode="auto">
          <a:xfrm>
            <a:off x="4267200" y="2819400"/>
            <a:ext cx="268288" cy="241300"/>
          </a:xfrm>
          <a:prstGeom prst="ellipse">
            <a:avLst/>
          </a:prstGeom>
          <a:solidFill>
            <a:srgbClr val="008000"/>
          </a:solidFill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30" name="Oval 30"/>
          <p:cNvSpPr>
            <a:spLocks noChangeArrowheads="1"/>
          </p:cNvSpPr>
          <p:nvPr/>
        </p:nvSpPr>
        <p:spPr bwMode="auto">
          <a:xfrm>
            <a:off x="4267200" y="3352800"/>
            <a:ext cx="269875" cy="241300"/>
          </a:xfrm>
          <a:prstGeom prst="ellipse">
            <a:avLst/>
          </a:prstGeom>
          <a:solidFill>
            <a:schemeClr val="bg1"/>
          </a:solidFill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31" name="Oval 31"/>
          <p:cNvSpPr>
            <a:spLocks noChangeArrowheads="1"/>
          </p:cNvSpPr>
          <p:nvPr/>
        </p:nvSpPr>
        <p:spPr bwMode="auto">
          <a:xfrm>
            <a:off x="4267200" y="3810000"/>
            <a:ext cx="269875" cy="241300"/>
          </a:xfrm>
          <a:prstGeom prst="ellipse">
            <a:avLst/>
          </a:prstGeom>
          <a:solidFill>
            <a:schemeClr val="bg1"/>
          </a:solidFill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6832" name="Group 32"/>
          <p:cNvGrpSpPr>
            <a:grpSpLocks/>
          </p:cNvGrpSpPr>
          <p:nvPr/>
        </p:nvGrpSpPr>
        <p:grpSpPr bwMode="auto">
          <a:xfrm>
            <a:off x="5486400" y="2286000"/>
            <a:ext cx="1717675" cy="1765300"/>
            <a:chOff x="1776" y="1440"/>
            <a:chExt cx="1082" cy="1112"/>
          </a:xfrm>
        </p:grpSpPr>
        <p:sp>
          <p:nvSpPr>
            <p:cNvPr id="76833" name="Line 33"/>
            <p:cNvSpPr>
              <a:spLocks noChangeShapeType="1"/>
            </p:cNvSpPr>
            <p:nvPr/>
          </p:nvSpPr>
          <p:spPr bwMode="auto">
            <a:xfrm>
              <a:off x="1872" y="1536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4" name="Line 34"/>
            <p:cNvSpPr>
              <a:spLocks noChangeShapeType="1"/>
            </p:cNvSpPr>
            <p:nvPr/>
          </p:nvSpPr>
          <p:spPr bwMode="auto">
            <a:xfrm>
              <a:off x="1872" y="1536"/>
              <a:ext cx="91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5" name="Line 35"/>
            <p:cNvSpPr>
              <a:spLocks noChangeShapeType="1"/>
            </p:cNvSpPr>
            <p:nvPr/>
          </p:nvSpPr>
          <p:spPr bwMode="auto">
            <a:xfrm>
              <a:off x="1872" y="1536"/>
              <a:ext cx="91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6" name="Line 36"/>
            <p:cNvSpPr>
              <a:spLocks noChangeShapeType="1"/>
            </p:cNvSpPr>
            <p:nvPr/>
          </p:nvSpPr>
          <p:spPr bwMode="auto">
            <a:xfrm>
              <a:off x="1872" y="1536"/>
              <a:ext cx="912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7" name="Oval 37"/>
            <p:cNvSpPr>
              <a:spLocks noChangeArrowheads="1"/>
            </p:cNvSpPr>
            <p:nvPr/>
          </p:nvSpPr>
          <p:spPr bwMode="auto">
            <a:xfrm>
              <a:off x="1776" y="1440"/>
              <a:ext cx="169" cy="153"/>
            </a:xfrm>
            <a:prstGeom prst="ellipse">
              <a:avLst/>
            </a:prstGeom>
            <a:solidFill>
              <a:srgbClr val="FF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8" name="Oval 38"/>
            <p:cNvSpPr>
              <a:spLocks noChangeArrowheads="1"/>
            </p:cNvSpPr>
            <p:nvPr/>
          </p:nvSpPr>
          <p:spPr bwMode="auto">
            <a:xfrm>
              <a:off x="2688" y="1440"/>
              <a:ext cx="169" cy="153"/>
            </a:xfrm>
            <a:prstGeom prst="ellipse">
              <a:avLst/>
            </a:prstGeom>
            <a:solidFill>
              <a:schemeClr val="bg1"/>
            </a:solidFill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9" name="Oval 39"/>
            <p:cNvSpPr>
              <a:spLocks noChangeArrowheads="1"/>
            </p:cNvSpPr>
            <p:nvPr/>
          </p:nvSpPr>
          <p:spPr bwMode="auto">
            <a:xfrm>
              <a:off x="2688" y="1776"/>
              <a:ext cx="169" cy="152"/>
            </a:xfrm>
            <a:prstGeom prst="ellipse">
              <a:avLst/>
            </a:prstGeom>
            <a:solidFill>
              <a:srgbClr val="008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0" name="Oval 40"/>
            <p:cNvSpPr>
              <a:spLocks noChangeArrowheads="1"/>
            </p:cNvSpPr>
            <p:nvPr/>
          </p:nvSpPr>
          <p:spPr bwMode="auto">
            <a:xfrm>
              <a:off x="2688" y="2112"/>
              <a:ext cx="170" cy="152"/>
            </a:xfrm>
            <a:prstGeom prst="ellipse">
              <a:avLst/>
            </a:prstGeom>
            <a:solidFill>
              <a:schemeClr val="bg1"/>
            </a:solidFill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1" name="Oval 41"/>
            <p:cNvSpPr>
              <a:spLocks noChangeArrowheads="1"/>
            </p:cNvSpPr>
            <p:nvPr/>
          </p:nvSpPr>
          <p:spPr bwMode="auto">
            <a:xfrm>
              <a:off x="2688" y="2400"/>
              <a:ext cx="170" cy="152"/>
            </a:xfrm>
            <a:prstGeom prst="ellipse">
              <a:avLst/>
            </a:prstGeom>
            <a:solidFill>
              <a:schemeClr val="bg1"/>
            </a:solidFill>
            <a:ln w="31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76842" name="Rectangle 4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48" name="Equation" r:id="rId8" imgW="0" imgH="0" progId="Equation.DSMT4">
                  <p:embed/>
                </p:oleObj>
              </mc:Choice>
              <mc:Fallback>
                <p:oleObj name="Equation" r:id="rId8" imgW="0" imgH="0" progId="Equation.DSMT4">
                  <p:embed/>
                  <p:pic>
                    <p:nvPicPr>
                      <p:cNvPr id="0" name="Rectangle 42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43" name="Object 43"/>
          <p:cNvGraphicFramePr>
            <a:graphicFrameLocks noChangeAspect="1"/>
          </p:cNvGraphicFramePr>
          <p:nvPr/>
        </p:nvGraphicFramePr>
        <p:xfrm>
          <a:off x="2716213" y="5638800"/>
          <a:ext cx="2236787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49" name="Equation" r:id="rId9" imgW="1079280" imgH="419040" progId="Equation.DSMT4">
                  <p:embed/>
                </p:oleObj>
              </mc:Choice>
              <mc:Fallback>
                <p:oleObj name="Equation" r:id="rId9" imgW="1079280" imgH="41904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6213" y="5638800"/>
                        <a:ext cx="2236787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44" name="Text Box 44"/>
          <p:cNvSpPr txBox="1">
            <a:spLocks noChangeArrowheads="1"/>
          </p:cNvSpPr>
          <p:nvPr/>
        </p:nvSpPr>
        <p:spPr bwMode="auto">
          <a:xfrm>
            <a:off x="4495800" y="32004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itchFamily="18" charset="0"/>
              </a:rPr>
              <a:t>n</a:t>
            </a:r>
            <a:r>
              <a:rPr lang="en-US" altLang="en-US" sz="2400" baseline="30000">
                <a:latin typeface="Times New Roman" pitchFamily="18" charset="0"/>
              </a:rPr>
              <a:t>2</a:t>
            </a:r>
          </a:p>
        </p:txBody>
      </p:sp>
      <p:sp>
        <p:nvSpPr>
          <p:cNvPr id="76845" name="Text Box 45"/>
          <p:cNvSpPr txBox="1">
            <a:spLocks noChangeArrowheads="1"/>
          </p:cNvSpPr>
          <p:nvPr/>
        </p:nvSpPr>
        <p:spPr bwMode="auto">
          <a:xfrm>
            <a:off x="4495800" y="21336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itchFamily="18" charset="0"/>
              </a:rPr>
              <a:t>n</a:t>
            </a:r>
            <a:r>
              <a:rPr lang="en-US" altLang="en-US" sz="2400" baseline="30000">
                <a:latin typeface="Times New Roman" pitchFamily="18" charset="0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66821E-7 L -0.29167 1.66821E-7 " pathEditMode="relative" ptsTypes="AA">
                                      <p:cBhvr>
                                        <p:cTn id="10" dur="2000" fill="hold"/>
                                        <p:tgtEl>
                                          <p:spTgt spid="768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6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6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6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6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build="p"/>
      <p:bldP spid="76844" grpId="0"/>
      <p:bldP spid="7684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686800" cy="1143000"/>
          </a:xfrm>
        </p:spPr>
        <p:txBody>
          <a:bodyPr/>
          <a:lstStyle/>
          <a:p>
            <a:pPr algn="l"/>
            <a:r>
              <a:rPr lang="en-US" altLang="en-US"/>
              <a:t>Event 3: Solver commits to n-1 nodes w(v)=1, on either side of K</a:t>
            </a:r>
            <a:r>
              <a:rPr lang="en-US" altLang="en-US" baseline="-25000"/>
              <a:t>n,n</a:t>
            </a:r>
            <a:r>
              <a:rPr lang="en-US" altLang="en-US"/>
              <a:t> </a:t>
            </a:r>
          </a:p>
        </p:txBody>
      </p:sp>
      <p:graphicFrame>
        <p:nvGraphicFramePr>
          <p:cNvPr id="78851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2571750" y="4416425"/>
          <a:ext cx="30638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03" name="Equation" r:id="rId4" imgW="152280" imgH="164880" progId="Equation.DSMT4">
                  <p:embed/>
                </p:oleObj>
              </mc:Choice>
              <mc:Fallback>
                <p:oleObj name="Equation" r:id="rId4" imgW="152280" imgH="164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4416425"/>
                        <a:ext cx="30638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206875" y="4416425"/>
          <a:ext cx="30003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04" name="Equation" r:id="rId6" imgW="152280" imgH="164880" progId="Equation.DSMT4">
                  <p:embed/>
                </p:oleObj>
              </mc:Choice>
              <mc:Fallback>
                <p:oleObj name="Equation" r:id="rId6" imgW="152280" imgH="164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75" y="4416425"/>
                        <a:ext cx="30003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3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4946650"/>
            <a:ext cx="7924800" cy="615950"/>
          </a:xfrm>
        </p:spPr>
        <p:txBody>
          <a:bodyPr/>
          <a:lstStyle/>
          <a:p>
            <a:pPr marL="469900" indent="-469900">
              <a:lnSpc>
                <a:spcPct val="80000"/>
              </a:lnSpc>
              <a:buFontTx/>
              <a:buNone/>
            </a:pPr>
            <a:r>
              <a:rPr lang="en-US" altLang="en-US" sz="2000"/>
              <a:t>The Adversary chooses part B of the bipartite as a cover, and incurs cost </a:t>
            </a:r>
            <a:r>
              <a:rPr lang="en-US" altLang="en-US" sz="2000" b="1" i="1"/>
              <a:t>n</a:t>
            </a:r>
          </a:p>
          <a:p>
            <a:pPr marL="469900" indent="-469900">
              <a:lnSpc>
                <a:spcPct val="80000"/>
              </a:lnSpc>
              <a:buFontTx/>
              <a:buNone/>
            </a:pPr>
            <a:r>
              <a:rPr lang="en-US" altLang="en-US" sz="2000"/>
              <a:t>The cost of a cover for the Solver is </a:t>
            </a:r>
            <a:r>
              <a:rPr lang="en-US" altLang="en-US" sz="2000" b="1" i="1"/>
              <a:t>2n-1</a:t>
            </a:r>
          </a:p>
        </p:txBody>
      </p:sp>
      <p:sp>
        <p:nvSpPr>
          <p:cNvPr id="78854" name="Oval 6"/>
          <p:cNvSpPr>
            <a:spLocks noChangeArrowheads="1"/>
          </p:cNvSpPr>
          <p:nvPr/>
        </p:nvSpPr>
        <p:spPr bwMode="auto">
          <a:xfrm>
            <a:off x="2514600" y="2057400"/>
            <a:ext cx="914400" cy="2286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5" name="Oval 7"/>
          <p:cNvSpPr>
            <a:spLocks noChangeArrowheads="1"/>
          </p:cNvSpPr>
          <p:nvPr/>
        </p:nvSpPr>
        <p:spPr bwMode="auto">
          <a:xfrm>
            <a:off x="3962400" y="2057400"/>
            <a:ext cx="914400" cy="22860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2971800" y="2438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7" name="Line 9"/>
          <p:cNvSpPr>
            <a:spLocks noChangeShapeType="1"/>
          </p:cNvSpPr>
          <p:nvPr/>
        </p:nvSpPr>
        <p:spPr bwMode="auto">
          <a:xfrm>
            <a:off x="2971800" y="2971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8" name="Line 10"/>
          <p:cNvSpPr>
            <a:spLocks noChangeShapeType="1"/>
          </p:cNvSpPr>
          <p:nvPr/>
        </p:nvSpPr>
        <p:spPr bwMode="auto">
          <a:xfrm>
            <a:off x="2971800" y="3505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9" name="Line 11"/>
          <p:cNvSpPr>
            <a:spLocks noChangeShapeType="1"/>
          </p:cNvSpPr>
          <p:nvPr/>
        </p:nvSpPr>
        <p:spPr bwMode="auto">
          <a:xfrm>
            <a:off x="2971800" y="3962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0" name="Line 12"/>
          <p:cNvSpPr>
            <a:spLocks noChangeShapeType="1"/>
          </p:cNvSpPr>
          <p:nvPr/>
        </p:nvSpPr>
        <p:spPr bwMode="auto">
          <a:xfrm>
            <a:off x="2971800" y="24384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1" name="Line 13"/>
          <p:cNvSpPr>
            <a:spLocks noChangeShapeType="1"/>
          </p:cNvSpPr>
          <p:nvPr/>
        </p:nvSpPr>
        <p:spPr bwMode="auto">
          <a:xfrm>
            <a:off x="2971800" y="2438400"/>
            <a:ext cx="1447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2" name="Line 14"/>
          <p:cNvSpPr>
            <a:spLocks noChangeShapeType="1"/>
          </p:cNvSpPr>
          <p:nvPr/>
        </p:nvSpPr>
        <p:spPr bwMode="auto">
          <a:xfrm>
            <a:off x="2971800" y="2438400"/>
            <a:ext cx="1447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3" name="Line 15"/>
          <p:cNvSpPr>
            <a:spLocks noChangeShapeType="1"/>
          </p:cNvSpPr>
          <p:nvPr/>
        </p:nvSpPr>
        <p:spPr bwMode="auto">
          <a:xfrm flipV="1">
            <a:off x="2971800" y="24384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4" name="Line 16"/>
          <p:cNvSpPr>
            <a:spLocks noChangeShapeType="1"/>
          </p:cNvSpPr>
          <p:nvPr/>
        </p:nvSpPr>
        <p:spPr bwMode="auto">
          <a:xfrm>
            <a:off x="2971800" y="29718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5" name="Line 17"/>
          <p:cNvSpPr>
            <a:spLocks noChangeShapeType="1"/>
          </p:cNvSpPr>
          <p:nvPr/>
        </p:nvSpPr>
        <p:spPr bwMode="auto">
          <a:xfrm flipV="1">
            <a:off x="2971800" y="2438400"/>
            <a:ext cx="1447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6" name="Line 18"/>
          <p:cNvSpPr>
            <a:spLocks noChangeShapeType="1"/>
          </p:cNvSpPr>
          <p:nvPr/>
        </p:nvSpPr>
        <p:spPr bwMode="auto">
          <a:xfrm flipV="1">
            <a:off x="2971800" y="29718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7" name="Line 19"/>
          <p:cNvSpPr>
            <a:spLocks noChangeShapeType="1"/>
          </p:cNvSpPr>
          <p:nvPr/>
        </p:nvSpPr>
        <p:spPr bwMode="auto">
          <a:xfrm>
            <a:off x="3048000" y="3505200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8" name="Line 20"/>
          <p:cNvSpPr>
            <a:spLocks noChangeShapeType="1"/>
          </p:cNvSpPr>
          <p:nvPr/>
        </p:nvSpPr>
        <p:spPr bwMode="auto">
          <a:xfrm flipV="1">
            <a:off x="2971800" y="2438400"/>
            <a:ext cx="1447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9" name="Line 21"/>
          <p:cNvSpPr>
            <a:spLocks noChangeShapeType="1"/>
          </p:cNvSpPr>
          <p:nvPr/>
        </p:nvSpPr>
        <p:spPr bwMode="auto">
          <a:xfrm flipV="1">
            <a:off x="2971800" y="2971800"/>
            <a:ext cx="1447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0" name="Line 22"/>
          <p:cNvSpPr>
            <a:spLocks noChangeShapeType="1"/>
          </p:cNvSpPr>
          <p:nvPr/>
        </p:nvSpPr>
        <p:spPr bwMode="auto">
          <a:xfrm flipV="1">
            <a:off x="2971800" y="35052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1" name="Line 23"/>
          <p:cNvSpPr>
            <a:spLocks noChangeShapeType="1"/>
          </p:cNvSpPr>
          <p:nvPr/>
        </p:nvSpPr>
        <p:spPr bwMode="auto">
          <a:xfrm>
            <a:off x="2971800" y="2971800"/>
            <a:ext cx="1447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2" name="Oval 24"/>
          <p:cNvSpPr>
            <a:spLocks noChangeArrowheads="1"/>
          </p:cNvSpPr>
          <p:nvPr/>
        </p:nvSpPr>
        <p:spPr bwMode="auto">
          <a:xfrm>
            <a:off x="2819400" y="3810000"/>
            <a:ext cx="269875" cy="241300"/>
          </a:xfrm>
          <a:prstGeom prst="ellipse">
            <a:avLst/>
          </a:prstGeom>
          <a:solidFill>
            <a:schemeClr val="bg1"/>
          </a:solidFill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3" name="Oval 25"/>
          <p:cNvSpPr>
            <a:spLocks noChangeArrowheads="1"/>
          </p:cNvSpPr>
          <p:nvPr/>
        </p:nvSpPr>
        <p:spPr bwMode="auto">
          <a:xfrm>
            <a:off x="2819400" y="2819400"/>
            <a:ext cx="268288" cy="241300"/>
          </a:xfrm>
          <a:prstGeom prst="ellipse">
            <a:avLst/>
          </a:prstGeom>
          <a:solidFill>
            <a:schemeClr val="bg1"/>
          </a:solidFill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4" name="Oval 26"/>
          <p:cNvSpPr>
            <a:spLocks noChangeArrowheads="1"/>
          </p:cNvSpPr>
          <p:nvPr/>
        </p:nvSpPr>
        <p:spPr bwMode="auto">
          <a:xfrm>
            <a:off x="2819400" y="2286000"/>
            <a:ext cx="268288" cy="242888"/>
          </a:xfrm>
          <a:prstGeom prst="ellipse">
            <a:avLst/>
          </a:prstGeom>
          <a:solidFill>
            <a:schemeClr val="bg1"/>
          </a:solidFill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5" name="Oval 27"/>
          <p:cNvSpPr>
            <a:spLocks noChangeArrowheads="1"/>
          </p:cNvSpPr>
          <p:nvPr/>
        </p:nvSpPr>
        <p:spPr bwMode="auto">
          <a:xfrm>
            <a:off x="4267200" y="2286000"/>
            <a:ext cx="268288" cy="242888"/>
          </a:xfrm>
          <a:prstGeom prst="ellipse">
            <a:avLst/>
          </a:prstGeom>
          <a:solidFill>
            <a:schemeClr val="bg1"/>
          </a:solidFill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6" name="Oval 28"/>
          <p:cNvSpPr>
            <a:spLocks noChangeArrowheads="1"/>
          </p:cNvSpPr>
          <p:nvPr/>
        </p:nvSpPr>
        <p:spPr bwMode="auto">
          <a:xfrm>
            <a:off x="4267200" y="2819400"/>
            <a:ext cx="268288" cy="241300"/>
          </a:xfrm>
          <a:prstGeom prst="ellipse">
            <a:avLst/>
          </a:prstGeom>
          <a:solidFill>
            <a:schemeClr val="bg1"/>
          </a:solidFill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7" name="Oval 29"/>
          <p:cNvSpPr>
            <a:spLocks noChangeArrowheads="1"/>
          </p:cNvSpPr>
          <p:nvPr/>
        </p:nvSpPr>
        <p:spPr bwMode="auto">
          <a:xfrm>
            <a:off x="4267200" y="3352800"/>
            <a:ext cx="269875" cy="241300"/>
          </a:xfrm>
          <a:prstGeom prst="ellipse">
            <a:avLst/>
          </a:prstGeom>
          <a:solidFill>
            <a:schemeClr val="bg1"/>
          </a:solidFill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8" name="Oval 30"/>
          <p:cNvSpPr>
            <a:spLocks noChangeArrowheads="1"/>
          </p:cNvSpPr>
          <p:nvPr/>
        </p:nvSpPr>
        <p:spPr bwMode="auto">
          <a:xfrm>
            <a:off x="4267200" y="3810000"/>
            <a:ext cx="269875" cy="241300"/>
          </a:xfrm>
          <a:prstGeom prst="ellipse">
            <a:avLst/>
          </a:prstGeom>
          <a:solidFill>
            <a:schemeClr val="bg1"/>
          </a:solidFill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8879" name="Rectangle 3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05" name="Equation" r:id="rId8" imgW="0" imgH="0" progId="Equation.DSMT4">
                  <p:embed/>
                </p:oleObj>
              </mc:Choice>
              <mc:Fallback>
                <p:oleObj name="Equation" r:id="rId8" imgW="0" imgH="0" progId="Equation.DSMT4">
                  <p:embed/>
                  <p:pic>
                    <p:nvPicPr>
                      <p:cNvPr id="0" name="Rectangle 3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80" name="Object 32"/>
          <p:cNvGraphicFramePr>
            <a:graphicFrameLocks noChangeAspect="1"/>
          </p:cNvGraphicFramePr>
          <p:nvPr/>
        </p:nvGraphicFramePr>
        <p:xfrm>
          <a:off x="2667000" y="5638800"/>
          <a:ext cx="22098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06" name="Equation" r:id="rId9" imgW="1066680" imgH="393480" progId="Equation.DSMT4">
                  <p:embed/>
                </p:oleObj>
              </mc:Choice>
              <mc:Fallback>
                <p:oleObj name="Equation" r:id="rId9" imgW="1066680" imgH="3934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638800"/>
                        <a:ext cx="220980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81" name="Oval 33"/>
          <p:cNvSpPr>
            <a:spLocks noChangeArrowheads="1"/>
          </p:cNvSpPr>
          <p:nvPr/>
        </p:nvSpPr>
        <p:spPr bwMode="auto">
          <a:xfrm>
            <a:off x="2819400" y="2819400"/>
            <a:ext cx="268288" cy="241300"/>
          </a:xfrm>
          <a:prstGeom prst="ellipse">
            <a:avLst/>
          </a:prstGeom>
          <a:solidFill>
            <a:srgbClr val="008000"/>
          </a:solidFill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82" name="Oval 34"/>
          <p:cNvSpPr>
            <a:spLocks noChangeArrowheads="1"/>
          </p:cNvSpPr>
          <p:nvPr/>
        </p:nvSpPr>
        <p:spPr bwMode="auto">
          <a:xfrm>
            <a:off x="2819400" y="3352800"/>
            <a:ext cx="269875" cy="241300"/>
          </a:xfrm>
          <a:prstGeom prst="ellipse">
            <a:avLst/>
          </a:prstGeom>
          <a:solidFill>
            <a:schemeClr val="bg1"/>
          </a:solidFill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83" name="Oval 35"/>
          <p:cNvSpPr>
            <a:spLocks noChangeArrowheads="1"/>
          </p:cNvSpPr>
          <p:nvPr/>
        </p:nvSpPr>
        <p:spPr bwMode="auto">
          <a:xfrm>
            <a:off x="2819400" y="3352800"/>
            <a:ext cx="269875" cy="241300"/>
          </a:xfrm>
          <a:prstGeom prst="ellipse">
            <a:avLst/>
          </a:prstGeom>
          <a:solidFill>
            <a:srgbClr val="008000"/>
          </a:solidFill>
          <a:ln w="31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8884" name="Group 36"/>
          <p:cNvGrpSpPr>
            <a:grpSpLocks/>
          </p:cNvGrpSpPr>
          <p:nvPr/>
        </p:nvGrpSpPr>
        <p:grpSpPr bwMode="auto">
          <a:xfrm>
            <a:off x="5264150" y="2209800"/>
            <a:ext cx="1939925" cy="1841500"/>
            <a:chOff x="3316" y="1392"/>
            <a:chExt cx="1222" cy="1160"/>
          </a:xfrm>
        </p:grpSpPr>
        <p:grpSp>
          <p:nvGrpSpPr>
            <p:cNvPr id="78885" name="Group 37"/>
            <p:cNvGrpSpPr>
              <a:grpSpLocks/>
            </p:cNvGrpSpPr>
            <p:nvPr/>
          </p:nvGrpSpPr>
          <p:grpSpPr bwMode="auto">
            <a:xfrm>
              <a:off x="3456" y="1440"/>
              <a:ext cx="1082" cy="1112"/>
              <a:chOff x="1776" y="1440"/>
              <a:chExt cx="1082" cy="1112"/>
            </a:xfrm>
          </p:grpSpPr>
          <p:sp>
            <p:nvSpPr>
              <p:cNvPr id="78886" name="Line 38"/>
              <p:cNvSpPr>
                <a:spLocks noChangeShapeType="1"/>
              </p:cNvSpPr>
              <p:nvPr/>
            </p:nvSpPr>
            <p:spPr bwMode="auto">
              <a:xfrm>
                <a:off x="1872" y="1536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87" name="Line 39"/>
              <p:cNvSpPr>
                <a:spLocks noChangeShapeType="1"/>
              </p:cNvSpPr>
              <p:nvPr/>
            </p:nvSpPr>
            <p:spPr bwMode="auto">
              <a:xfrm>
                <a:off x="1872" y="1536"/>
                <a:ext cx="91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88" name="Line 40"/>
              <p:cNvSpPr>
                <a:spLocks noChangeShapeType="1"/>
              </p:cNvSpPr>
              <p:nvPr/>
            </p:nvSpPr>
            <p:spPr bwMode="auto">
              <a:xfrm>
                <a:off x="1872" y="1536"/>
                <a:ext cx="912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89" name="Line 41"/>
              <p:cNvSpPr>
                <a:spLocks noChangeShapeType="1"/>
              </p:cNvSpPr>
              <p:nvPr/>
            </p:nvSpPr>
            <p:spPr bwMode="auto">
              <a:xfrm>
                <a:off x="1872" y="1536"/>
                <a:ext cx="912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90" name="Oval 42"/>
              <p:cNvSpPr>
                <a:spLocks noChangeArrowheads="1"/>
              </p:cNvSpPr>
              <p:nvPr/>
            </p:nvSpPr>
            <p:spPr bwMode="auto">
              <a:xfrm>
                <a:off x="1776" y="1440"/>
                <a:ext cx="169" cy="153"/>
              </a:xfrm>
              <a:prstGeom prst="ellipse">
                <a:avLst/>
              </a:prstGeom>
              <a:solidFill>
                <a:srgbClr val="0080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91" name="Oval 43"/>
              <p:cNvSpPr>
                <a:spLocks noChangeArrowheads="1"/>
              </p:cNvSpPr>
              <p:nvPr/>
            </p:nvSpPr>
            <p:spPr bwMode="auto">
              <a:xfrm>
                <a:off x="2688" y="1440"/>
                <a:ext cx="169" cy="153"/>
              </a:xfrm>
              <a:prstGeom prst="ellipse">
                <a:avLst/>
              </a:prstGeom>
              <a:solidFill>
                <a:schemeClr val="bg1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92" name="Oval 44"/>
              <p:cNvSpPr>
                <a:spLocks noChangeArrowheads="1"/>
              </p:cNvSpPr>
              <p:nvPr/>
            </p:nvSpPr>
            <p:spPr bwMode="auto">
              <a:xfrm>
                <a:off x="2688" y="1776"/>
                <a:ext cx="169" cy="152"/>
              </a:xfrm>
              <a:prstGeom prst="ellipse">
                <a:avLst/>
              </a:prstGeom>
              <a:solidFill>
                <a:schemeClr val="bg1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93" name="Oval 45"/>
              <p:cNvSpPr>
                <a:spLocks noChangeArrowheads="1"/>
              </p:cNvSpPr>
              <p:nvPr/>
            </p:nvSpPr>
            <p:spPr bwMode="auto">
              <a:xfrm>
                <a:off x="2688" y="2112"/>
                <a:ext cx="170" cy="152"/>
              </a:xfrm>
              <a:prstGeom prst="ellipse">
                <a:avLst/>
              </a:prstGeom>
              <a:solidFill>
                <a:schemeClr val="bg1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94" name="Oval 46"/>
              <p:cNvSpPr>
                <a:spLocks noChangeArrowheads="1"/>
              </p:cNvSpPr>
              <p:nvPr/>
            </p:nvSpPr>
            <p:spPr bwMode="auto">
              <a:xfrm>
                <a:off x="2688" y="2400"/>
                <a:ext cx="170" cy="152"/>
              </a:xfrm>
              <a:prstGeom prst="ellipse">
                <a:avLst/>
              </a:prstGeom>
              <a:solidFill>
                <a:schemeClr val="bg1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8895" name="Text Box 47"/>
            <p:cNvSpPr txBox="1">
              <a:spLocks noChangeArrowheads="1"/>
            </p:cNvSpPr>
            <p:nvPr/>
          </p:nvSpPr>
          <p:spPr bwMode="auto">
            <a:xfrm>
              <a:off x="3316" y="139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78896" name="Text Box 48"/>
          <p:cNvSpPr txBox="1">
            <a:spLocks noChangeArrowheads="1"/>
          </p:cNvSpPr>
          <p:nvPr/>
        </p:nvSpPr>
        <p:spPr bwMode="auto">
          <a:xfrm>
            <a:off x="2597150" y="27574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1</a:t>
            </a:r>
          </a:p>
        </p:txBody>
      </p:sp>
      <p:sp>
        <p:nvSpPr>
          <p:cNvPr id="78897" name="Text Box 49"/>
          <p:cNvSpPr txBox="1">
            <a:spLocks noChangeArrowheads="1"/>
          </p:cNvSpPr>
          <p:nvPr/>
        </p:nvSpPr>
        <p:spPr bwMode="auto">
          <a:xfrm>
            <a:off x="2597150" y="32908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1</a:t>
            </a:r>
          </a:p>
        </p:txBody>
      </p:sp>
      <p:sp>
        <p:nvSpPr>
          <p:cNvPr id="78898" name="Text Box 50"/>
          <p:cNvSpPr txBox="1">
            <a:spLocks noChangeArrowheads="1"/>
          </p:cNvSpPr>
          <p:nvPr/>
        </p:nvSpPr>
        <p:spPr bwMode="auto">
          <a:xfrm>
            <a:off x="4502150" y="37480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latin typeface="Times New Roman" pitchFamily="18" charset="0"/>
              </a:rPr>
              <a:t>1</a:t>
            </a:r>
          </a:p>
        </p:txBody>
      </p:sp>
      <p:sp>
        <p:nvSpPr>
          <p:cNvPr id="78899" name="Text Box 51"/>
          <p:cNvSpPr txBox="1">
            <a:spLocks noChangeArrowheads="1"/>
          </p:cNvSpPr>
          <p:nvPr/>
        </p:nvSpPr>
        <p:spPr bwMode="auto">
          <a:xfrm>
            <a:off x="4502150" y="3276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latin typeface="Times New Roman" pitchFamily="18" charset="0"/>
              </a:rPr>
              <a:t>1</a:t>
            </a:r>
          </a:p>
        </p:txBody>
      </p:sp>
      <p:sp>
        <p:nvSpPr>
          <p:cNvPr id="78900" name="Text Box 52"/>
          <p:cNvSpPr txBox="1">
            <a:spLocks noChangeArrowheads="1"/>
          </p:cNvSpPr>
          <p:nvPr/>
        </p:nvSpPr>
        <p:spPr bwMode="auto">
          <a:xfrm>
            <a:off x="4502150" y="27574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latin typeface="Times New Roman" pitchFamily="18" charset="0"/>
              </a:rPr>
              <a:t>1</a:t>
            </a:r>
          </a:p>
        </p:txBody>
      </p:sp>
      <p:sp>
        <p:nvSpPr>
          <p:cNvPr id="78901" name="Text Box 53"/>
          <p:cNvSpPr txBox="1">
            <a:spLocks noChangeArrowheads="1"/>
          </p:cNvSpPr>
          <p:nvPr/>
        </p:nvSpPr>
        <p:spPr bwMode="auto">
          <a:xfrm>
            <a:off x="4502150" y="2209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latin typeface="Times New Roman" pitchFamily="18" charset="0"/>
              </a:rPr>
              <a:t>1</a:t>
            </a:r>
          </a:p>
        </p:txBody>
      </p:sp>
      <p:sp>
        <p:nvSpPr>
          <p:cNvPr id="78902" name="Text Box 54"/>
          <p:cNvSpPr txBox="1">
            <a:spLocks noChangeArrowheads="1"/>
          </p:cNvSpPr>
          <p:nvPr/>
        </p:nvSpPr>
        <p:spPr bwMode="auto">
          <a:xfrm>
            <a:off x="2533650" y="35814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itchFamily="18" charset="0"/>
              </a:rPr>
              <a:t>n</a:t>
            </a:r>
            <a:r>
              <a:rPr lang="en-US" altLang="en-US" sz="2400" baseline="30000">
                <a:latin typeface="Times New Roman" pitchFamily="18" charset="0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9.46247E-6 L -0.29167 9.46247E-6 " pathEditMode="relative" ptsTypes="AA">
                                      <p:cBhvr>
                                        <p:cTn id="10" dur="2000" fill="hold"/>
                                        <p:tgtEl>
                                          <p:spTgt spid="788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8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8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8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8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8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8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8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8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8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 build="p"/>
      <p:bldP spid="78898" grpId="0"/>
      <p:bldP spid="78899" grpId="0"/>
      <p:bldP spid="78900" grpId="0"/>
      <p:bldP spid="7890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915400" cy="1143000"/>
          </a:xfrm>
        </p:spPr>
        <p:txBody>
          <a:bodyPr/>
          <a:lstStyle/>
          <a:p>
            <a:r>
              <a:rPr lang="en-US" altLang="en-US" sz="4000"/>
              <a:t>Some of our results</a:t>
            </a:r>
          </a:p>
        </p:txBody>
      </p:sp>
      <p:sp>
        <p:nvSpPr>
          <p:cNvPr id="152579" name="Freeform 3"/>
          <p:cNvSpPr>
            <a:spLocks/>
          </p:cNvSpPr>
          <p:nvPr/>
        </p:nvSpPr>
        <p:spPr bwMode="auto">
          <a:xfrm>
            <a:off x="533400" y="2133600"/>
            <a:ext cx="8305800" cy="3810000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580" name="Freeform 4"/>
          <p:cNvSpPr>
            <a:spLocks/>
          </p:cNvSpPr>
          <p:nvPr/>
        </p:nvSpPr>
        <p:spPr bwMode="auto">
          <a:xfrm>
            <a:off x="1743075" y="2936875"/>
            <a:ext cx="6029325" cy="3006725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3848100" y="5084763"/>
            <a:ext cx="1709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3399"/>
                </a:solidFill>
                <a:latin typeface="Times New Roman" pitchFamily="18" charset="0"/>
              </a:rPr>
              <a:t>PRIORITY</a:t>
            </a:r>
          </a:p>
        </p:txBody>
      </p:sp>
      <p:sp>
        <p:nvSpPr>
          <p:cNvPr id="152582" name="Text Box 6"/>
          <p:cNvSpPr txBox="1">
            <a:spLocks noChangeArrowheads="1"/>
          </p:cNvSpPr>
          <p:nvPr/>
        </p:nvSpPr>
        <p:spPr bwMode="auto">
          <a:xfrm>
            <a:off x="3352800" y="3443288"/>
            <a:ext cx="8556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itchFamily="18" charset="0"/>
              </a:rPr>
              <a:t>pBT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2590800" y="2833688"/>
            <a:ext cx="8366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008000"/>
                </a:solidFill>
                <a:latin typeface="Times New Roman" pitchFamily="18" charset="0"/>
              </a:rPr>
              <a:t>pBP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152584" name="Line 8"/>
          <p:cNvSpPr>
            <a:spLocks noChangeShapeType="1"/>
          </p:cNvSpPr>
          <p:nvPr/>
        </p:nvSpPr>
        <p:spPr bwMode="auto">
          <a:xfrm>
            <a:off x="304800" y="59436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585" name="Freeform 9"/>
          <p:cNvSpPr>
            <a:spLocks/>
          </p:cNvSpPr>
          <p:nvPr/>
        </p:nvSpPr>
        <p:spPr bwMode="auto">
          <a:xfrm>
            <a:off x="2700338" y="3860800"/>
            <a:ext cx="4419600" cy="2057400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586" name="Text Box 10"/>
          <p:cNvSpPr txBox="1">
            <a:spLocks noChangeArrowheads="1"/>
          </p:cNvSpPr>
          <p:nvPr/>
        </p:nvSpPr>
        <p:spPr bwMode="auto">
          <a:xfrm>
            <a:off x="3819525" y="4098925"/>
            <a:ext cx="1895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ADAPTIVE</a:t>
            </a:r>
          </a:p>
          <a:p>
            <a:pPr algn="ctr"/>
            <a:r>
              <a:rPr lang="en-US" altLang="en-US" sz="1600">
                <a:solidFill>
                  <a:schemeClr val="accent2"/>
                </a:solidFill>
                <a:latin typeface="Times New Roman" pitchFamily="18" charset="0"/>
              </a:rPr>
              <a:t>PRIORITY</a:t>
            </a:r>
          </a:p>
        </p:txBody>
      </p:sp>
      <p:sp>
        <p:nvSpPr>
          <p:cNvPr id="152587" name="Text Box 11"/>
          <p:cNvSpPr txBox="1">
            <a:spLocks noChangeArrowheads="1"/>
          </p:cNvSpPr>
          <p:nvPr/>
        </p:nvSpPr>
        <p:spPr bwMode="auto">
          <a:xfrm>
            <a:off x="3276600" y="5029200"/>
            <a:ext cx="108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FIXED</a:t>
            </a:r>
          </a:p>
        </p:txBody>
      </p:sp>
      <p:sp>
        <p:nvSpPr>
          <p:cNvPr id="152588" name="Freeform 12"/>
          <p:cNvSpPr>
            <a:spLocks/>
          </p:cNvSpPr>
          <p:nvPr/>
        </p:nvSpPr>
        <p:spPr bwMode="auto">
          <a:xfrm>
            <a:off x="2667000" y="4953000"/>
            <a:ext cx="2362200" cy="990600"/>
          </a:xfrm>
          <a:custGeom>
            <a:avLst/>
            <a:gdLst>
              <a:gd name="T0" fmla="*/ 0 w 1488"/>
              <a:gd name="T1" fmla="*/ 624 h 624"/>
              <a:gd name="T2" fmla="*/ 720 w 1488"/>
              <a:gd name="T3" fmla="*/ 0 h 624"/>
              <a:gd name="T4" fmla="*/ 1488 w 1488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624">
                <a:moveTo>
                  <a:pt x="0" y="624"/>
                </a:moveTo>
                <a:cubicBezTo>
                  <a:pt x="236" y="312"/>
                  <a:pt x="472" y="0"/>
                  <a:pt x="720" y="0"/>
                </a:cubicBezTo>
                <a:cubicBezTo>
                  <a:pt x="968" y="0"/>
                  <a:pt x="1360" y="520"/>
                  <a:pt x="1488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589" name="Text Box 13"/>
          <p:cNvSpPr txBox="1">
            <a:spLocks noChangeArrowheads="1"/>
          </p:cNvSpPr>
          <p:nvPr/>
        </p:nvSpPr>
        <p:spPr bwMode="auto">
          <a:xfrm>
            <a:off x="6553200" y="1916113"/>
            <a:ext cx="25908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</a:rPr>
              <a:t>Weighted </a:t>
            </a:r>
            <a:br>
              <a:rPr lang="en-US" altLang="en-US" sz="2400">
                <a:latin typeface="Times New Roman" pitchFamily="18" charset="0"/>
              </a:rPr>
            </a:br>
            <a:r>
              <a:rPr lang="en-US" altLang="en-US" sz="2400">
                <a:latin typeface="Times New Roman" pitchFamily="18" charset="0"/>
              </a:rPr>
              <a:t>Vertex Cover</a:t>
            </a:r>
          </a:p>
        </p:txBody>
      </p:sp>
      <p:grpSp>
        <p:nvGrpSpPr>
          <p:cNvPr id="152590" name="Group 14"/>
          <p:cNvGrpSpPr>
            <a:grpSpLocks/>
          </p:cNvGrpSpPr>
          <p:nvPr/>
        </p:nvGrpSpPr>
        <p:grpSpPr bwMode="auto">
          <a:xfrm>
            <a:off x="5003800" y="2749550"/>
            <a:ext cx="2447925" cy="2808288"/>
            <a:chOff x="3152" y="1732"/>
            <a:chExt cx="1542" cy="1769"/>
          </a:xfrm>
        </p:grpSpPr>
        <p:grpSp>
          <p:nvGrpSpPr>
            <p:cNvPr id="152591" name="Group 15"/>
            <p:cNvGrpSpPr>
              <a:grpSpLocks/>
            </p:cNvGrpSpPr>
            <p:nvPr/>
          </p:nvGrpSpPr>
          <p:grpSpPr bwMode="auto">
            <a:xfrm>
              <a:off x="3152" y="3203"/>
              <a:ext cx="1056" cy="298"/>
              <a:chOff x="3456" y="2832"/>
              <a:chExt cx="1056" cy="298"/>
            </a:xfrm>
          </p:grpSpPr>
          <p:sp>
            <p:nvSpPr>
              <p:cNvPr id="152592" name="Oval 16"/>
              <p:cNvSpPr>
                <a:spLocks noChangeArrowheads="1"/>
              </p:cNvSpPr>
              <p:nvPr/>
            </p:nvSpPr>
            <p:spPr bwMode="auto">
              <a:xfrm>
                <a:off x="3696" y="283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593" name="Text Box 17"/>
              <p:cNvSpPr txBox="1">
                <a:spLocks noChangeArrowheads="1"/>
              </p:cNvSpPr>
              <p:nvPr/>
            </p:nvSpPr>
            <p:spPr bwMode="auto">
              <a:xfrm>
                <a:off x="3456" y="2880"/>
                <a:ext cx="105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2000">
                    <a:latin typeface="Times New Roman" pitchFamily="18" charset="0"/>
                  </a:rPr>
                  <a:t>Factor of 2</a:t>
                </a:r>
              </a:p>
            </p:txBody>
          </p:sp>
        </p:grpSp>
        <p:sp>
          <p:nvSpPr>
            <p:cNvPr id="152594" name="Line 18"/>
            <p:cNvSpPr>
              <a:spLocks noChangeShapeType="1"/>
            </p:cNvSpPr>
            <p:nvPr/>
          </p:nvSpPr>
          <p:spPr bwMode="auto">
            <a:xfrm flipH="1">
              <a:off x="3470" y="1732"/>
              <a:ext cx="1224" cy="14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2595" name="Text Box 19"/>
          <p:cNvSpPr txBox="1">
            <a:spLocks noChangeArrowheads="1"/>
          </p:cNvSpPr>
          <p:nvPr/>
        </p:nvSpPr>
        <p:spPr bwMode="auto">
          <a:xfrm>
            <a:off x="2987675" y="5589588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Online</a:t>
            </a:r>
          </a:p>
        </p:txBody>
      </p:sp>
      <p:sp>
        <p:nvSpPr>
          <p:cNvPr id="152596" name="Freeform 20"/>
          <p:cNvSpPr>
            <a:spLocks/>
          </p:cNvSpPr>
          <p:nvPr/>
        </p:nvSpPr>
        <p:spPr bwMode="auto">
          <a:xfrm>
            <a:off x="2700338" y="5445125"/>
            <a:ext cx="1727200" cy="504825"/>
          </a:xfrm>
          <a:custGeom>
            <a:avLst/>
            <a:gdLst>
              <a:gd name="T0" fmla="*/ 0 w 1488"/>
              <a:gd name="T1" fmla="*/ 624 h 624"/>
              <a:gd name="T2" fmla="*/ 720 w 1488"/>
              <a:gd name="T3" fmla="*/ 0 h 624"/>
              <a:gd name="T4" fmla="*/ 1488 w 1488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624">
                <a:moveTo>
                  <a:pt x="0" y="624"/>
                </a:moveTo>
                <a:cubicBezTo>
                  <a:pt x="236" y="312"/>
                  <a:pt x="472" y="0"/>
                  <a:pt x="720" y="0"/>
                </a:cubicBezTo>
                <a:cubicBezTo>
                  <a:pt x="968" y="0"/>
                  <a:pt x="1360" y="520"/>
                  <a:pt x="1488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597" name="Freeform 21"/>
          <p:cNvSpPr>
            <a:spLocks/>
          </p:cNvSpPr>
          <p:nvPr/>
        </p:nvSpPr>
        <p:spPr bwMode="auto">
          <a:xfrm>
            <a:off x="5580063" y="2781300"/>
            <a:ext cx="2232025" cy="2447925"/>
          </a:xfrm>
          <a:custGeom>
            <a:avLst/>
            <a:gdLst>
              <a:gd name="T0" fmla="*/ 1980 w 2067"/>
              <a:gd name="T1" fmla="*/ 0 h 1902"/>
              <a:gd name="T2" fmla="*/ 2044 w 2067"/>
              <a:gd name="T3" fmla="*/ 158 h 1902"/>
              <a:gd name="T4" fmla="*/ 1949 w 2067"/>
              <a:gd name="T5" fmla="*/ 631 h 1902"/>
              <a:gd name="T6" fmla="*/ 1925 w 2067"/>
              <a:gd name="T7" fmla="*/ 821 h 1902"/>
              <a:gd name="T8" fmla="*/ 1909 w 2067"/>
              <a:gd name="T9" fmla="*/ 852 h 1902"/>
              <a:gd name="T10" fmla="*/ 1815 w 2067"/>
              <a:gd name="T11" fmla="*/ 1018 h 1902"/>
              <a:gd name="T12" fmla="*/ 1760 w 2067"/>
              <a:gd name="T13" fmla="*/ 1144 h 1902"/>
              <a:gd name="T14" fmla="*/ 1728 w 2067"/>
              <a:gd name="T15" fmla="*/ 1199 h 1902"/>
              <a:gd name="T16" fmla="*/ 1657 w 2067"/>
              <a:gd name="T17" fmla="*/ 1239 h 1902"/>
              <a:gd name="T18" fmla="*/ 1625 w 2067"/>
              <a:gd name="T19" fmla="*/ 1278 h 1902"/>
              <a:gd name="T20" fmla="*/ 1554 w 2067"/>
              <a:gd name="T21" fmla="*/ 1341 h 1902"/>
              <a:gd name="T22" fmla="*/ 1404 w 2067"/>
              <a:gd name="T23" fmla="*/ 1484 h 1902"/>
              <a:gd name="T24" fmla="*/ 1255 w 2067"/>
              <a:gd name="T25" fmla="*/ 1491 h 1902"/>
              <a:gd name="T26" fmla="*/ 986 w 2067"/>
              <a:gd name="T27" fmla="*/ 1515 h 1902"/>
              <a:gd name="T28" fmla="*/ 505 w 2067"/>
              <a:gd name="T29" fmla="*/ 1570 h 1902"/>
              <a:gd name="T30" fmla="*/ 466 w 2067"/>
              <a:gd name="T31" fmla="*/ 1586 h 1902"/>
              <a:gd name="T32" fmla="*/ 418 w 2067"/>
              <a:gd name="T33" fmla="*/ 1602 h 1902"/>
              <a:gd name="T34" fmla="*/ 276 w 2067"/>
              <a:gd name="T35" fmla="*/ 1673 h 1902"/>
              <a:gd name="T36" fmla="*/ 205 w 2067"/>
              <a:gd name="T37" fmla="*/ 1697 h 1902"/>
              <a:gd name="T38" fmla="*/ 110 w 2067"/>
              <a:gd name="T39" fmla="*/ 1775 h 1902"/>
              <a:gd name="T40" fmla="*/ 0 w 2067"/>
              <a:gd name="T41" fmla="*/ 1902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067" h="1902">
                <a:moveTo>
                  <a:pt x="1980" y="0"/>
                </a:moveTo>
                <a:cubicBezTo>
                  <a:pt x="2030" y="69"/>
                  <a:pt x="2023" y="75"/>
                  <a:pt x="2044" y="158"/>
                </a:cubicBezTo>
                <a:cubicBezTo>
                  <a:pt x="2037" y="400"/>
                  <a:pt x="2067" y="461"/>
                  <a:pt x="1949" y="631"/>
                </a:cubicBezTo>
                <a:cubicBezTo>
                  <a:pt x="1928" y="693"/>
                  <a:pt x="1937" y="757"/>
                  <a:pt x="1925" y="821"/>
                </a:cubicBezTo>
                <a:cubicBezTo>
                  <a:pt x="1923" y="832"/>
                  <a:pt x="1913" y="841"/>
                  <a:pt x="1909" y="852"/>
                </a:cubicBezTo>
                <a:cubicBezTo>
                  <a:pt x="1882" y="916"/>
                  <a:pt x="1853" y="961"/>
                  <a:pt x="1815" y="1018"/>
                </a:cubicBezTo>
                <a:cubicBezTo>
                  <a:pt x="1803" y="1066"/>
                  <a:pt x="1784" y="1101"/>
                  <a:pt x="1760" y="1144"/>
                </a:cubicBezTo>
                <a:cubicBezTo>
                  <a:pt x="1754" y="1154"/>
                  <a:pt x="1739" y="1190"/>
                  <a:pt x="1728" y="1199"/>
                </a:cubicBezTo>
                <a:cubicBezTo>
                  <a:pt x="1631" y="1278"/>
                  <a:pt x="1772" y="1137"/>
                  <a:pt x="1657" y="1239"/>
                </a:cubicBezTo>
                <a:cubicBezTo>
                  <a:pt x="1644" y="1250"/>
                  <a:pt x="1637" y="1266"/>
                  <a:pt x="1625" y="1278"/>
                </a:cubicBezTo>
                <a:cubicBezTo>
                  <a:pt x="1595" y="1308"/>
                  <a:pt x="1580" y="1308"/>
                  <a:pt x="1554" y="1341"/>
                </a:cubicBezTo>
                <a:cubicBezTo>
                  <a:pt x="1497" y="1413"/>
                  <a:pt x="1498" y="1453"/>
                  <a:pt x="1404" y="1484"/>
                </a:cubicBezTo>
                <a:cubicBezTo>
                  <a:pt x="1357" y="1500"/>
                  <a:pt x="1305" y="1489"/>
                  <a:pt x="1255" y="1491"/>
                </a:cubicBezTo>
                <a:cubicBezTo>
                  <a:pt x="1153" y="1503"/>
                  <a:pt x="1104" y="1510"/>
                  <a:pt x="986" y="1515"/>
                </a:cubicBezTo>
                <a:cubicBezTo>
                  <a:pt x="796" y="1580"/>
                  <a:pt x="843" y="1557"/>
                  <a:pt x="505" y="1570"/>
                </a:cubicBezTo>
                <a:cubicBezTo>
                  <a:pt x="492" y="1575"/>
                  <a:pt x="479" y="1581"/>
                  <a:pt x="466" y="1586"/>
                </a:cubicBezTo>
                <a:cubicBezTo>
                  <a:pt x="450" y="1592"/>
                  <a:pt x="418" y="1602"/>
                  <a:pt x="418" y="1602"/>
                </a:cubicBezTo>
                <a:cubicBezTo>
                  <a:pt x="373" y="1637"/>
                  <a:pt x="326" y="1650"/>
                  <a:pt x="276" y="1673"/>
                </a:cubicBezTo>
                <a:cubicBezTo>
                  <a:pt x="253" y="1683"/>
                  <a:pt x="226" y="1684"/>
                  <a:pt x="205" y="1697"/>
                </a:cubicBezTo>
                <a:cubicBezTo>
                  <a:pt x="169" y="1719"/>
                  <a:pt x="146" y="1753"/>
                  <a:pt x="110" y="1775"/>
                </a:cubicBezTo>
                <a:cubicBezTo>
                  <a:pt x="79" y="1825"/>
                  <a:pt x="27" y="1848"/>
                  <a:pt x="0" y="1902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9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915400" cy="1143000"/>
          </a:xfrm>
        </p:spPr>
        <p:txBody>
          <a:bodyPr/>
          <a:lstStyle/>
          <a:p>
            <a:r>
              <a:rPr lang="en-US" altLang="en-US" sz="4000"/>
              <a:t>Some of our results</a:t>
            </a:r>
          </a:p>
        </p:txBody>
      </p:sp>
      <p:sp>
        <p:nvSpPr>
          <p:cNvPr id="154627" name="Freeform 3"/>
          <p:cNvSpPr>
            <a:spLocks/>
          </p:cNvSpPr>
          <p:nvPr/>
        </p:nvSpPr>
        <p:spPr bwMode="auto">
          <a:xfrm>
            <a:off x="533400" y="2133600"/>
            <a:ext cx="8305800" cy="3810000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28" name="Freeform 4"/>
          <p:cNvSpPr>
            <a:spLocks/>
          </p:cNvSpPr>
          <p:nvPr/>
        </p:nvSpPr>
        <p:spPr bwMode="auto">
          <a:xfrm>
            <a:off x="1743075" y="2936875"/>
            <a:ext cx="6029325" cy="3006725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3848100" y="5084763"/>
            <a:ext cx="1709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3399"/>
                </a:solidFill>
                <a:latin typeface="Times New Roman" pitchFamily="18" charset="0"/>
              </a:rPr>
              <a:t>PRIORITY</a:t>
            </a:r>
          </a:p>
        </p:txBody>
      </p:sp>
      <p:sp>
        <p:nvSpPr>
          <p:cNvPr id="154630" name="Text Box 6"/>
          <p:cNvSpPr txBox="1">
            <a:spLocks noChangeArrowheads="1"/>
          </p:cNvSpPr>
          <p:nvPr/>
        </p:nvSpPr>
        <p:spPr bwMode="auto">
          <a:xfrm>
            <a:off x="3352800" y="3443288"/>
            <a:ext cx="8556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itchFamily="18" charset="0"/>
              </a:rPr>
              <a:t>pBT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2590800" y="2833688"/>
            <a:ext cx="8366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008000"/>
                </a:solidFill>
                <a:latin typeface="Times New Roman" pitchFamily="18" charset="0"/>
              </a:rPr>
              <a:t>pBP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154632" name="Line 8"/>
          <p:cNvSpPr>
            <a:spLocks noChangeShapeType="1"/>
          </p:cNvSpPr>
          <p:nvPr/>
        </p:nvSpPr>
        <p:spPr bwMode="auto">
          <a:xfrm>
            <a:off x="304800" y="59436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33" name="Freeform 9"/>
          <p:cNvSpPr>
            <a:spLocks/>
          </p:cNvSpPr>
          <p:nvPr/>
        </p:nvSpPr>
        <p:spPr bwMode="auto">
          <a:xfrm>
            <a:off x="2700338" y="3860800"/>
            <a:ext cx="4419600" cy="2057400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34" name="Text Box 10"/>
          <p:cNvSpPr txBox="1">
            <a:spLocks noChangeArrowheads="1"/>
          </p:cNvSpPr>
          <p:nvPr/>
        </p:nvSpPr>
        <p:spPr bwMode="auto">
          <a:xfrm>
            <a:off x="3819525" y="4098925"/>
            <a:ext cx="1895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ADAPTIVE</a:t>
            </a:r>
          </a:p>
          <a:p>
            <a:pPr algn="ctr"/>
            <a:r>
              <a:rPr lang="en-US" altLang="en-US" sz="1600">
                <a:solidFill>
                  <a:schemeClr val="accent2"/>
                </a:solidFill>
                <a:latin typeface="Times New Roman" pitchFamily="18" charset="0"/>
              </a:rPr>
              <a:t>PRIORITY</a:t>
            </a:r>
          </a:p>
        </p:txBody>
      </p:sp>
      <p:sp>
        <p:nvSpPr>
          <p:cNvPr id="154635" name="Text Box 11"/>
          <p:cNvSpPr txBox="1">
            <a:spLocks noChangeArrowheads="1"/>
          </p:cNvSpPr>
          <p:nvPr/>
        </p:nvSpPr>
        <p:spPr bwMode="auto">
          <a:xfrm>
            <a:off x="3276600" y="5029200"/>
            <a:ext cx="108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FIXED</a:t>
            </a:r>
          </a:p>
        </p:txBody>
      </p:sp>
      <p:sp>
        <p:nvSpPr>
          <p:cNvPr id="154636" name="Freeform 12"/>
          <p:cNvSpPr>
            <a:spLocks/>
          </p:cNvSpPr>
          <p:nvPr/>
        </p:nvSpPr>
        <p:spPr bwMode="auto">
          <a:xfrm>
            <a:off x="2667000" y="4953000"/>
            <a:ext cx="2362200" cy="990600"/>
          </a:xfrm>
          <a:custGeom>
            <a:avLst/>
            <a:gdLst>
              <a:gd name="T0" fmla="*/ 0 w 1488"/>
              <a:gd name="T1" fmla="*/ 624 h 624"/>
              <a:gd name="T2" fmla="*/ 720 w 1488"/>
              <a:gd name="T3" fmla="*/ 0 h 624"/>
              <a:gd name="T4" fmla="*/ 1488 w 1488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624">
                <a:moveTo>
                  <a:pt x="0" y="624"/>
                </a:moveTo>
                <a:cubicBezTo>
                  <a:pt x="236" y="312"/>
                  <a:pt x="472" y="0"/>
                  <a:pt x="720" y="0"/>
                </a:cubicBezTo>
                <a:cubicBezTo>
                  <a:pt x="968" y="0"/>
                  <a:pt x="1360" y="520"/>
                  <a:pt x="1488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37" name="Text Box 13"/>
          <p:cNvSpPr txBox="1">
            <a:spLocks noChangeArrowheads="1"/>
          </p:cNvSpPr>
          <p:nvPr/>
        </p:nvSpPr>
        <p:spPr bwMode="auto">
          <a:xfrm>
            <a:off x="6553200" y="2349500"/>
            <a:ext cx="2590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/>
              <a:t>Facility Location</a:t>
            </a:r>
          </a:p>
        </p:txBody>
      </p:sp>
      <p:grpSp>
        <p:nvGrpSpPr>
          <p:cNvPr id="154638" name="Group 14"/>
          <p:cNvGrpSpPr>
            <a:grpSpLocks/>
          </p:cNvGrpSpPr>
          <p:nvPr/>
        </p:nvGrpSpPr>
        <p:grpSpPr bwMode="auto">
          <a:xfrm>
            <a:off x="5003800" y="2749550"/>
            <a:ext cx="2447925" cy="2808288"/>
            <a:chOff x="3152" y="1732"/>
            <a:chExt cx="1542" cy="1769"/>
          </a:xfrm>
        </p:grpSpPr>
        <p:grpSp>
          <p:nvGrpSpPr>
            <p:cNvPr id="154639" name="Group 15"/>
            <p:cNvGrpSpPr>
              <a:grpSpLocks/>
            </p:cNvGrpSpPr>
            <p:nvPr/>
          </p:nvGrpSpPr>
          <p:grpSpPr bwMode="auto">
            <a:xfrm>
              <a:off x="3152" y="3203"/>
              <a:ext cx="1056" cy="298"/>
              <a:chOff x="3456" y="2832"/>
              <a:chExt cx="1056" cy="298"/>
            </a:xfrm>
          </p:grpSpPr>
          <p:sp>
            <p:nvSpPr>
              <p:cNvPr id="154640" name="Oval 16"/>
              <p:cNvSpPr>
                <a:spLocks noChangeArrowheads="1"/>
              </p:cNvSpPr>
              <p:nvPr/>
            </p:nvSpPr>
            <p:spPr bwMode="auto">
              <a:xfrm>
                <a:off x="3696" y="283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641" name="Text Box 17"/>
              <p:cNvSpPr txBox="1">
                <a:spLocks noChangeArrowheads="1"/>
              </p:cNvSpPr>
              <p:nvPr/>
            </p:nvSpPr>
            <p:spPr bwMode="auto">
              <a:xfrm>
                <a:off x="3456" y="2880"/>
                <a:ext cx="105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2000">
                    <a:latin typeface="Times New Roman" pitchFamily="18" charset="0"/>
                  </a:rPr>
                  <a:t>Factor of logn</a:t>
                </a:r>
              </a:p>
            </p:txBody>
          </p:sp>
        </p:grpSp>
        <p:sp>
          <p:nvSpPr>
            <p:cNvPr id="154642" name="Line 18"/>
            <p:cNvSpPr>
              <a:spLocks noChangeShapeType="1"/>
            </p:cNvSpPr>
            <p:nvPr/>
          </p:nvSpPr>
          <p:spPr bwMode="auto">
            <a:xfrm flipH="1">
              <a:off x="3470" y="1732"/>
              <a:ext cx="1224" cy="14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643" name="Text Box 19"/>
          <p:cNvSpPr txBox="1">
            <a:spLocks noChangeArrowheads="1"/>
          </p:cNvSpPr>
          <p:nvPr/>
        </p:nvSpPr>
        <p:spPr bwMode="auto">
          <a:xfrm>
            <a:off x="2987675" y="5589588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Online</a:t>
            </a:r>
          </a:p>
        </p:txBody>
      </p:sp>
      <p:sp>
        <p:nvSpPr>
          <p:cNvPr id="154644" name="Freeform 20"/>
          <p:cNvSpPr>
            <a:spLocks/>
          </p:cNvSpPr>
          <p:nvPr/>
        </p:nvSpPr>
        <p:spPr bwMode="auto">
          <a:xfrm>
            <a:off x="2700338" y="5445125"/>
            <a:ext cx="1727200" cy="504825"/>
          </a:xfrm>
          <a:custGeom>
            <a:avLst/>
            <a:gdLst>
              <a:gd name="T0" fmla="*/ 0 w 1488"/>
              <a:gd name="T1" fmla="*/ 624 h 624"/>
              <a:gd name="T2" fmla="*/ 720 w 1488"/>
              <a:gd name="T3" fmla="*/ 0 h 624"/>
              <a:gd name="T4" fmla="*/ 1488 w 1488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624">
                <a:moveTo>
                  <a:pt x="0" y="624"/>
                </a:moveTo>
                <a:cubicBezTo>
                  <a:pt x="236" y="312"/>
                  <a:pt x="472" y="0"/>
                  <a:pt x="720" y="0"/>
                </a:cubicBezTo>
                <a:cubicBezTo>
                  <a:pt x="968" y="0"/>
                  <a:pt x="1360" y="520"/>
                  <a:pt x="1488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45" name="Freeform 21"/>
          <p:cNvSpPr>
            <a:spLocks/>
          </p:cNvSpPr>
          <p:nvPr/>
        </p:nvSpPr>
        <p:spPr bwMode="auto">
          <a:xfrm>
            <a:off x="5580063" y="2781300"/>
            <a:ext cx="2232025" cy="2447925"/>
          </a:xfrm>
          <a:custGeom>
            <a:avLst/>
            <a:gdLst>
              <a:gd name="T0" fmla="*/ 1980 w 2067"/>
              <a:gd name="T1" fmla="*/ 0 h 1902"/>
              <a:gd name="T2" fmla="*/ 2044 w 2067"/>
              <a:gd name="T3" fmla="*/ 158 h 1902"/>
              <a:gd name="T4" fmla="*/ 1949 w 2067"/>
              <a:gd name="T5" fmla="*/ 631 h 1902"/>
              <a:gd name="T6" fmla="*/ 1925 w 2067"/>
              <a:gd name="T7" fmla="*/ 821 h 1902"/>
              <a:gd name="T8" fmla="*/ 1909 w 2067"/>
              <a:gd name="T9" fmla="*/ 852 h 1902"/>
              <a:gd name="T10" fmla="*/ 1815 w 2067"/>
              <a:gd name="T11" fmla="*/ 1018 h 1902"/>
              <a:gd name="T12" fmla="*/ 1760 w 2067"/>
              <a:gd name="T13" fmla="*/ 1144 h 1902"/>
              <a:gd name="T14" fmla="*/ 1728 w 2067"/>
              <a:gd name="T15" fmla="*/ 1199 h 1902"/>
              <a:gd name="T16" fmla="*/ 1657 w 2067"/>
              <a:gd name="T17" fmla="*/ 1239 h 1902"/>
              <a:gd name="T18" fmla="*/ 1625 w 2067"/>
              <a:gd name="T19" fmla="*/ 1278 h 1902"/>
              <a:gd name="T20" fmla="*/ 1554 w 2067"/>
              <a:gd name="T21" fmla="*/ 1341 h 1902"/>
              <a:gd name="T22" fmla="*/ 1404 w 2067"/>
              <a:gd name="T23" fmla="*/ 1484 h 1902"/>
              <a:gd name="T24" fmla="*/ 1255 w 2067"/>
              <a:gd name="T25" fmla="*/ 1491 h 1902"/>
              <a:gd name="T26" fmla="*/ 986 w 2067"/>
              <a:gd name="T27" fmla="*/ 1515 h 1902"/>
              <a:gd name="T28" fmla="*/ 505 w 2067"/>
              <a:gd name="T29" fmla="*/ 1570 h 1902"/>
              <a:gd name="T30" fmla="*/ 466 w 2067"/>
              <a:gd name="T31" fmla="*/ 1586 h 1902"/>
              <a:gd name="T32" fmla="*/ 418 w 2067"/>
              <a:gd name="T33" fmla="*/ 1602 h 1902"/>
              <a:gd name="T34" fmla="*/ 276 w 2067"/>
              <a:gd name="T35" fmla="*/ 1673 h 1902"/>
              <a:gd name="T36" fmla="*/ 205 w 2067"/>
              <a:gd name="T37" fmla="*/ 1697 h 1902"/>
              <a:gd name="T38" fmla="*/ 110 w 2067"/>
              <a:gd name="T39" fmla="*/ 1775 h 1902"/>
              <a:gd name="T40" fmla="*/ 0 w 2067"/>
              <a:gd name="T41" fmla="*/ 1902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067" h="1902">
                <a:moveTo>
                  <a:pt x="1980" y="0"/>
                </a:moveTo>
                <a:cubicBezTo>
                  <a:pt x="2030" y="69"/>
                  <a:pt x="2023" y="75"/>
                  <a:pt x="2044" y="158"/>
                </a:cubicBezTo>
                <a:cubicBezTo>
                  <a:pt x="2037" y="400"/>
                  <a:pt x="2067" y="461"/>
                  <a:pt x="1949" y="631"/>
                </a:cubicBezTo>
                <a:cubicBezTo>
                  <a:pt x="1928" y="693"/>
                  <a:pt x="1937" y="757"/>
                  <a:pt x="1925" y="821"/>
                </a:cubicBezTo>
                <a:cubicBezTo>
                  <a:pt x="1923" y="832"/>
                  <a:pt x="1913" y="841"/>
                  <a:pt x="1909" y="852"/>
                </a:cubicBezTo>
                <a:cubicBezTo>
                  <a:pt x="1882" y="916"/>
                  <a:pt x="1853" y="961"/>
                  <a:pt x="1815" y="1018"/>
                </a:cubicBezTo>
                <a:cubicBezTo>
                  <a:pt x="1803" y="1066"/>
                  <a:pt x="1784" y="1101"/>
                  <a:pt x="1760" y="1144"/>
                </a:cubicBezTo>
                <a:cubicBezTo>
                  <a:pt x="1754" y="1154"/>
                  <a:pt x="1739" y="1190"/>
                  <a:pt x="1728" y="1199"/>
                </a:cubicBezTo>
                <a:cubicBezTo>
                  <a:pt x="1631" y="1278"/>
                  <a:pt x="1772" y="1137"/>
                  <a:pt x="1657" y="1239"/>
                </a:cubicBezTo>
                <a:cubicBezTo>
                  <a:pt x="1644" y="1250"/>
                  <a:pt x="1637" y="1266"/>
                  <a:pt x="1625" y="1278"/>
                </a:cubicBezTo>
                <a:cubicBezTo>
                  <a:pt x="1595" y="1308"/>
                  <a:pt x="1580" y="1308"/>
                  <a:pt x="1554" y="1341"/>
                </a:cubicBezTo>
                <a:cubicBezTo>
                  <a:pt x="1497" y="1413"/>
                  <a:pt x="1498" y="1453"/>
                  <a:pt x="1404" y="1484"/>
                </a:cubicBezTo>
                <a:cubicBezTo>
                  <a:pt x="1357" y="1500"/>
                  <a:pt x="1305" y="1489"/>
                  <a:pt x="1255" y="1491"/>
                </a:cubicBezTo>
                <a:cubicBezTo>
                  <a:pt x="1153" y="1503"/>
                  <a:pt x="1104" y="1510"/>
                  <a:pt x="986" y="1515"/>
                </a:cubicBezTo>
                <a:cubicBezTo>
                  <a:pt x="796" y="1580"/>
                  <a:pt x="843" y="1557"/>
                  <a:pt x="505" y="1570"/>
                </a:cubicBezTo>
                <a:cubicBezTo>
                  <a:pt x="492" y="1575"/>
                  <a:pt x="479" y="1581"/>
                  <a:pt x="466" y="1586"/>
                </a:cubicBezTo>
                <a:cubicBezTo>
                  <a:pt x="450" y="1592"/>
                  <a:pt x="418" y="1602"/>
                  <a:pt x="418" y="1602"/>
                </a:cubicBezTo>
                <a:cubicBezTo>
                  <a:pt x="373" y="1637"/>
                  <a:pt x="326" y="1650"/>
                  <a:pt x="276" y="1673"/>
                </a:cubicBezTo>
                <a:cubicBezTo>
                  <a:pt x="253" y="1683"/>
                  <a:pt x="226" y="1684"/>
                  <a:pt x="205" y="1697"/>
                </a:cubicBezTo>
                <a:cubicBezTo>
                  <a:pt x="169" y="1719"/>
                  <a:pt x="146" y="1753"/>
                  <a:pt x="110" y="1775"/>
                </a:cubicBezTo>
                <a:cubicBezTo>
                  <a:pt x="79" y="1825"/>
                  <a:pt x="27" y="1848"/>
                  <a:pt x="0" y="1902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7" grpId="0" animBg="1"/>
      <p:bldP spid="1546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n-US" altLang="en-US" sz="4000"/>
              <a:t>Using the framework we can answer the following questions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1025"/>
            <a:ext cx="8229600" cy="427513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z="2000" b="1" u="sng"/>
              <a:t>1. When solving problems exactly: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z="2000" b="1"/>
              <a:t>What algorithmic design paradigm can help?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000" i="1"/>
              <a:t>No algorithm within a given formal model can solve the problem exactly.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000" i="1"/>
              <a:t>We</a:t>
            </a:r>
            <a:r>
              <a:rPr lang="en-US" altLang="en-US" sz="2000"/>
              <a:t> </a:t>
            </a:r>
            <a:r>
              <a:rPr lang="en-US" altLang="en-US" sz="2000" i="1"/>
              <a:t>find an algorithm that fits a given formal model.</a:t>
            </a:r>
            <a:endParaRPr lang="en-US" altLang="en-US" sz="2000"/>
          </a:p>
          <a:p>
            <a:pPr marL="609600" indent="-609600">
              <a:lnSpc>
                <a:spcPct val="80000"/>
              </a:lnSpc>
            </a:pPr>
            <a:endParaRPr lang="en-US" altLang="en-US" sz="20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z="2000" b="1" u="sng"/>
              <a:t>2. Is a given algorithm optimal?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000" i="1"/>
              <a:t>Prove a lower bound matching the upper bound for all algorithms in the class.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en-US" sz="2000" b="1" u="sng"/>
              <a:t>3. Solving the problems approximately: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000" i="1"/>
              <a:t>What algorithmic paradigm can help?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000" i="1"/>
              <a:t>Is a given approximation scheme optimal within the formal model?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Facility location problem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sz="2800" u="sng"/>
          </a:p>
          <a:p>
            <a:pPr>
              <a:lnSpc>
                <a:spcPct val="90000"/>
              </a:lnSpc>
            </a:pPr>
            <a:r>
              <a:rPr lang="en-US" altLang="en-US" sz="2800" u="sng"/>
              <a:t>Instance </a:t>
            </a:r>
            <a:r>
              <a:rPr lang="en-US" altLang="en-US" sz="2800"/>
              <a:t>is a set of cities and set of facilities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The set of cities is C=</a:t>
            </a:r>
            <a:r>
              <a:rPr lang="en-US" altLang="en-US" sz="2400">
                <a:sym typeface="Symbol" pitchFamily="18" charset="2"/>
              </a:rPr>
              <a:t>{</a:t>
            </a:r>
            <a:r>
              <a:rPr lang="en-US" altLang="en-US" sz="2400"/>
              <a:t>1,2,…,n}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Each facility f</a:t>
            </a:r>
            <a:r>
              <a:rPr lang="en-US" altLang="en-US" sz="2400" baseline="-25000"/>
              <a:t>i </a:t>
            </a:r>
            <a:r>
              <a:rPr lang="en-US" altLang="en-US" sz="2400"/>
              <a:t>has an opening cost cost(f</a:t>
            </a:r>
            <a:r>
              <a:rPr lang="en-US" altLang="en-US" sz="2400" baseline="-25000"/>
              <a:t>i</a:t>
            </a:r>
            <a:r>
              <a:rPr lang="en-US" altLang="en-US" sz="2400"/>
              <a:t>) and connection costs for each city: </a:t>
            </a:r>
            <a:r>
              <a:rPr lang="en-US" altLang="en-US" sz="2400">
                <a:sym typeface="Symbol" pitchFamily="18" charset="2"/>
              </a:rPr>
              <a:t>{</a:t>
            </a:r>
            <a:r>
              <a:rPr lang="en-US" altLang="en-US" sz="2400"/>
              <a:t>c</a:t>
            </a:r>
            <a:r>
              <a:rPr lang="en-US" altLang="en-US" sz="2400" baseline="-25000"/>
              <a:t>i1</a:t>
            </a:r>
            <a:r>
              <a:rPr lang="en-US" altLang="en-US" sz="2400"/>
              <a:t>, c</a:t>
            </a:r>
            <a:r>
              <a:rPr lang="en-US" altLang="en-US" sz="2400" baseline="-25000"/>
              <a:t>i2</a:t>
            </a:r>
            <a:r>
              <a:rPr lang="en-US" altLang="en-US" sz="2400"/>
              <a:t>,…, c</a:t>
            </a:r>
            <a:r>
              <a:rPr lang="en-US" altLang="en-US" sz="2400" baseline="-25000"/>
              <a:t>in</a:t>
            </a:r>
            <a:r>
              <a:rPr lang="en-US" altLang="en-US" sz="2400"/>
              <a:t>}</a:t>
            </a:r>
            <a:endParaRPr lang="en-US" altLang="en-US" sz="2400">
              <a:latin typeface="Monotype Corsiva" pitchFamily="66" charset="0"/>
            </a:endParaRPr>
          </a:p>
          <a:p>
            <a:pPr>
              <a:lnSpc>
                <a:spcPct val="90000"/>
              </a:lnSpc>
            </a:pPr>
            <a:endParaRPr lang="en-US" altLang="en-US" sz="2800" u="sng"/>
          </a:p>
          <a:p>
            <a:pPr>
              <a:lnSpc>
                <a:spcPct val="90000"/>
              </a:lnSpc>
            </a:pPr>
            <a:r>
              <a:rPr lang="en-US" altLang="en-US" sz="2800" u="sng"/>
              <a:t>Problem</a:t>
            </a:r>
            <a:r>
              <a:rPr lang="en-US" altLang="en-US" sz="2800"/>
              <a:t>: open a collection of facilities such that each city is connected to at least one facility</a:t>
            </a:r>
            <a:endParaRPr lang="en-US" altLang="en-US" sz="2800" baseline="-25000"/>
          </a:p>
          <a:p>
            <a:pPr>
              <a:lnSpc>
                <a:spcPct val="90000"/>
              </a:lnSpc>
            </a:pPr>
            <a:endParaRPr lang="en-US" altLang="en-US" sz="2800" u="sng"/>
          </a:p>
          <a:p>
            <a:pPr>
              <a:lnSpc>
                <a:spcPct val="90000"/>
              </a:lnSpc>
            </a:pPr>
            <a:r>
              <a:rPr lang="en-US" altLang="en-US" sz="2800" u="sng"/>
              <a:t>Objective function</a:t>
            </a:r>
            <a:r>
              <a:rPr lang="en-US" altLang="en-US" sz="2800"/>
              <a:t>: minimize the opening and connection costs min(</a:t>
            </a:r>
            <a:r>
              <a:rPr lang="el-GR" altLang="en-US" sz="2800"/>
              <a:t>Σ</a:t>
            </a:r>
            <a:r>
              <a:rPr lang="en-US" altLang="en-US" sz="2800" baseline="-25000"/>
              <a:t>f</a:t>
            </a:r>
            <a:r>
              <a:rPr lang="en-US" altLang="en-US" sz="2800" baseline="-25000">
                <a:sym typeface="Symbol" pitchFamily="18" charset="2"/>
              </a:rPr>
              <a:t>S</a:t>
            </a:r>
            <a:r>
              <a:rPr lang="en-US" altLang="en-US" sz="2800">
                <a:sym typeface="Symbol" pitchFamily="18" charset="2"/>
              </a:rPr>
              <a:t>cost(f</a:t>
            </a:r>
            <a:r>
              <a:rPr lang="en-US" altLang="en-US" sz="2800" baseline="-25000">
                <a:sym typeface="Symbol" pitchFamily="18" charset="2"/>
              </a:rPr>
              <a:t>i</a:t>
            </a:r>
            <a:r>
              <a:rPr lang="en-US" altLang="en-US" sz="2800">
                <a:sym typeface="Symbol" pitchFamily="18" charset="2"/>
              </a:rPr>
              <a:t>) + </a:t>
            </a:r>
            <a:r>
              <a:rPr lang="el-GR" altLang="en-US" sz="2800"/>
              <a:t>Σ</a:t>
            </a:r>
            <a:r>
              <a:rPr lang="en-US" altLang="en-US" sz="2800" baseline="-25000"/>
              <a:t>j</a:t>
            </a:r>
            <a:r>
              <a:rPr lang="en-US" altLang="en-US" sz="2800" baseline="-25000">
                <a:sym typeface="Symbol" pitchFamily="18" charset="2"/>
              </a:rPr>
              <a:t>C</a:t>
            </a:r>
            <a:r>
              <a:rPr lang="en-US" altLang="en-US" sz="2800">
                <a:sym typeface="Symbol" pitchFamily="18" charset="2"/>
              </a:rPr>
              <a:t>min </a:t>
            </a:r>
            <a:r>
              <a:rPr lang="en-US" altLang="en-US" sz="2800" baseline="-25000"/>
              <a:t>fi</a:t>
            </a:r>
            <a:r>
              <a:rPr lang="en-US" altLang="en-US" sz="2800" baseline="-25000">
                <a:sym typeface="Symbol" pitchFamily="18" charset="2"/>
              </a:rPr>
              <a:t>S</a:t>
            </a:r>
            <a:r>
              <a:rPr lang="en-US" altLang="en-US" sz="2800">
                <a:sym typeface="Symbol" pitchFamily="18" charset="2"/>
              </a:rPr>
              <a:t>c</a:t>
            </a:r>
            <a:r>
              <a:rPr lang="en-US" altLang="en-US" sz="2800" baseline="-25000">
                <a:sym typeface="Symbol" pitchFamily="18" charset="2"/>
              </a:rPr>
              <a:t>ij </a:t>
            </a:r>
            <a:r>
              <a:rPr lang="en-US" altLang="en-US" sz="2800">
                <a:sym typeface="Symbol" pitchFamily="18" charset="2"/>
              </a:rPr>
              <a:t>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[AB02] result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Theorem: </a:t>
            </a:r>
            <a:r>
              <a:rPr lang="en-US" altLang="en-US" i="1"/>
              <a:t>No adaptive priority algorithm can achieve an approximation ratio better than </a:t>
            </a:r>
            <a:r>
              <a:rPr lang="en-US" altLang="en-US"/>
              <a:t>log</a:t>
            </a:r>
            <a:r>
              <a:rPr lang="en-US" altLang="en-US" i="1"/>
              <a:t>(n) for facility location in arbitrary spaces</a:t>
            </a:r>
          </a:p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Adversary presents the instance: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u="sng"/>
              <a:t>Cities</a:t>
            </a:r>
            <a:r>
              <a:rPr lang="en-US" altLang="en-US"/>
              <a:t>: C={1,2,…,n}, where </a:t>
            </a:r>
            <a:r>
              <a:rPr lang="en-US" altLang="en-US" b="1"/>
              <a:t>n</a:t>
            </a:r>
            <a:r>
              <a:rPr lang="en-US" altLang="en-US" b="1" i="1"/>
              <a:t>=2</a:t>
            </a:r>
            <a:r>
              <a:rPr lang="en-US" altLang="en-US" b="1" i="1" baseline="30000"/>
              <a:t>k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 u="sng"/>
              <a:t>Facilities: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Each facility has opening cost </a:t>
            </a:r>
            <a:r>
              <a:rPr lang="en-US" altLang="en-US" b="1"/>
              <a:t>n</a:t>
            </a:r>
            <a:endParaRPr lang="en-US" altLang="en-US" b="1">
              <a:latin typeface="Monotype Corsiva" pitchFamily="66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/>
              <a:t>City connection costs are </a:t>
            </a:r>
            <a:r>
              <a:rPr lang="en-US" altLang="en-US" b="1"/>
              <a:t>1 </a:t>
            </a:r>
            <a:r>
              <a:rPr lang="en-US" altLang="en-US"/>
              <a:t>or</a:t>
            </a:r>
            <a:r>
              <a:rPr lang="en-US" altLang="en-US" b="1"/>
              <a:t> </a:t>
            </a:r>
            <a:r>
              <a:rPr lang="en-US" altLang="en-US" b="1">
                <a:latin typeface="Sylfaen" pitchFamily="18" charset="0"/>
              </a:rPr>
              <a:t>∞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Each facility covers exactly </a:t>
            </a:r>
            <a:r>
              <a:rPr lang="en-US" altLang="en-US" b="1"/>
              <a:t>n/2</a:t>
            </a:r>
            <a:r>
              <a:rPr lang="en-US" altLang="en-US"/>
              <a:t> cities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cover(f</a:t>
            </a:r>
            <a:r>
              <a:rPr lang="en-US" altLang="en-US" baseline="-25000"/>
              <a:t>j</a:t>
            </a:r>
            <a:r>
              <a:rPr lang="en-US" altLang="en-US"/>
              <a:t>) = {i | i </a:t>
            </a:r>
            <a:r>
              <a:rPr lang="en-US" altLang="en-US">
                <a:sym typeface="Symbol" pitchFamily="18" charset="2"/>
              </a:rPr>
              <a:t> C,c</a:t>
            </a:r>
            <a:r>
              <a:rPr lang="en-US" altLang="en-US" baseline="-25000">
                <a:sym typeface="Symbol" pitchFamily="18" charset="2"/>
              </a:rPr>
              <a:t>ji</a:t>
            </a:r>
            <a:r>
              <a:rPr lang="en-US" altLang="en-US">
                <a:sym typeface="Symbol" pitchFamily="18" charset="2"/>
              </a:rPr>
              <a:t>=1}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ym typeface="Symbol" pitchFamily="18" charset="2"/>
              </a:rPr>
              <a:t>C</a:t>
            </a:r>
            <a:r>
              <a:rPr lang="en-US" altLang="en-US" baseline="-25000">
                <a:sym typeface="Symbol" pitchFamily="18" charset="2"/>
              </a:rPr>
              <a:t>u </a:t>
            </a:r>
            <a:r>
              <a:rPr lang="en-US" altLang="en-US">
                <a:sym typeface="Symbol" pitchFamily="18" charset="2"/>
              </a:rPr>
              <a:t>denotes the set of cities not yet covered by the solution of the Algorithm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Adversary’s strategy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7675"/>
            <a:ext cx="8458200" cy="45307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300"/>
              <a:t>At the beginning of each round </a:t>
            </a:r>
            <a:r>
              <a:rPr lang="en-US" altLang="en-US" sz="3300" b="1"/>
              <a:t>t</a:t>
            </a:r>
            <a:r>
              <a:rPr lang="en-US" altLang="en-US" sz="3300"/>
              <a:t> </a:t>
            </a:r>
            <a:endParaRPr lang="en-US" altLang="en-US" sz="3600"/>
          </a:p>
          <a:p>
            <a:pPr lvl="1"/>
            <a:r>
              <a:rPr lang="en-US" altLang="en-US" sz="2900"/>
              <a:t>The Adversary chooses </a:t>
            </a:r>
            <a:r>
              <a:rPr lang="en-US" altLang="en-US" sz="2900" b="1">
                <a:sym typeface="Symbol" pitchFamily="18" charset="2"/>
              </a:rPr>
              <a:t>S</a:t>
            </a:r>
            <a:r>
              <a:rPr lang="en-US" altLang="en-US" sz="2900" b="1" baseline="-25000">
                <a:sym typeface="Symbol" pitchFamily="18" charset="2"/>
              </a:rPr>
              <a:t>t</a:t>
            </a:r>
            <a:r>
              <a:rPr lang="en-US" altLang="en-US" sz="2900"/>
              <a:t>  to consist of facilities </a:t>
            </a:r>
            <a:r>
              <a:rPr lang="en-US" altLang="en-US" sz="2900" b="1"/>
              <a:t>f </a:t>
            </a:r>
            <a:r>
              <a:rPr lang="en-US" altLang="en-US" sz="2900"/>
              <a:t> such that</a:t>
            </a:r>
            <a:r>
              <a:rPr lang="en-US" altLang="en-US" sz="2500"/>
              <a:t> </a:t>
            </a:r>
            <a:r>
              <a:rPr lang="en-US" altLang="en-US" sz="2500" b="1"/>
              <a:t>f</a:t>
            </a:r>
            <a:r>
              <a:rPr lang="en-US" altLang="en-US" sz="2500" b="1">
                <a:sym typeface="Symbol" pitchFamily="18" charset="2"/>
              </a:rPr>
              <a:t>S</a:t>
            </a:r>
            <a:r>
              <a:rPr lang="en-US" altLang="en-US" sz="2500" b="1" baseline="-25000">
                <a:sym typeface="Symbol" pitchFamily="18" charset="2"/>
              </a:rPr>
              <a:t>t</a:t>
            </a:r>
            <a:r>
              <a:rPr lang="en-US" altLang="en-US" sz="2500" b="1">
                <a:sym typeface="Symbol" pitchFamily="18" charset="2"/>
              </a:rPr>
              <a:t> </a:t>
            </a:r>
            <a:r>
              <a:rPr lang="en-US" altLang="en-US" sz="2500">
                <a:sym typeface="Symbol" pitchFamily="18" charset="2"/>
              </a:rPr>
              <a:t>iff  </a:t>
            </a:r>
            <a:r>
              <a:rPr lang="en-US" altLang="en-US" sz="2500" b="1" i="1">
                <a:sym typeface="Symbol" pitchFamily="18" charset="2"/>
              </a:rPr>
              <a:t>|</a:t>
            </a:r>
            <a:r>
              <a:rPr lang="en-US" altLang="en-US" sz="2500" b="1">
                <a:sym typeface="Symbol" pitchFamily="18" charset="2"/>
              </a:rPr>
              <a:t>cover(f)</a:t>
            </a:r>
            <a:r>
              <a:rPr lang="en-US" altLang="en-US" sz="2500" b="1" i="1">
                <a:sym typeface="Symbol" pitchFamily="18" charset="2"/>
              </a:rPr>
              <a:t> </a:t>
            </a:r>
            <a:r>
              <a:rPr lang="en-US" altLang="en-US" sz="2500" b="1">
                <a:sym typeface="Symbol" pitchFamily="18" charset="2"/>
              </a:rPr>
              <a:t>∩ C</a:t>
            </a:r>
            <a:r>
              <a:rPr lang="en-US" altLang="en-US" sz="2500" b="1" baseline="-25000">
                <a:sym typeface="Symbol" pitchFamily="18" charset="2"/>
              </a:rPr>
              <a:t>u</a:t>
            </a:r>
            <a:r>
              <a:rPr lang="en-US" altLang="en-US" sz="2500" b="1" i="1">
                <a:sym typeface="Symbol" pitchFamily="18" charset="2"/>
              </a:rPr>
              <a:t>|</a:t>
            </a:r>
            <a:r>
              <a:rPr lang="en-US" altLang="en-US" sz="2500" b="1">
                <a:latin typeface="Lucida Sans Unicode" pitchFamily="34" charset="0"/>
              </a:rPr>
              <a:t> =</a:t>
            </a:r>
            <a:r>
              <a:rPr lang="en-US" altLang="en-US" sz="2500" b="1"/>
              <a:t> n/(2</a:t>
            </a:r>
            <a:r>
              <a:rPr lang="en-US" altLang="en-US" sz="2500" b="1" baseline="30000"/>
              <a:t>t</a:t>
            </a:r>
            <a:r>
              <a:rPr lang="en-US" altLang="en-US" sz="2500" b="1"/>
              <a:t>)</a:t>
            </a:r>
          </a:p>
          <a:p>
            <a:pPr lvl="1"/>
            <a:r>
              <a:rPr lang="en-US" altLang="en-US" sz="2900"/>
              <a:t>The number of uncovered cities </a:t>
            </a:r>
            <a:r>
              <a:rPr lang="en-US" altLang="en-US" sz="2900" b="1"/>
              <a:t>C</a:t>
            </a:r>
            <a:r>
              <a:rPr lang="en-US" altLang="en-US" sz="2900" b="1" baseline="-25000"/>
              <a:t>u</a:t>
            </a:r>
            <a:r>
              <a:rPr lang="en-US" altLang="en-US" sz="2900"/>
              <a:t> is  </a:t>
            </a:r>
            <a:r>
              <a:rPr lang="en-US" altLang="en-US" sz="2900" b="1"/>
              <a:t>n/(2</a:t>
            </a:r>
            <a:r>
              <a:rPr lang="en-US" altLang="en-US" sz="2900" b="1" baseline="30000"/>
              <a:t>t-1</a:t>
            </a:r>
            <a:r>
              <a:rPr lang="en-US" altLang="en-US" sz="2900" b="1"/>
              <a:t>)</a:t>
            </a:r>
          </a:p>
          <a:p>
            <a:pPr>
              <a:buFontTx/>
              <a:buNone/>
            </a:pPr>
            <a:endParaRPr lang="en-US" altLang="en-US" b="1" i="1"/>
          </a:p>
          <a:p>
            <a:pPr>
              <a:buFontTx/>
              <a:buNone/>
            </a:pPr>
            <a:r>
              <a:rPr lang="en-US" altLang="en-US"/>
              <a:t>Two facilities are complementary if together they cover all cities in C. For any round t S</a:t>
            </a:r>
            <a:r>
              <a:rPr lang="en-US" altLang="en-US" baseline="-25000"/>
              <a:t>t</a:t>
            </a:r>
            <a:r>
              <a:rPr lang="en-US" altLang="en-US"/>
              <a:t> consists of complementary facilities</a:t>
            </a:r>
            <a:endParaRPr lang="en-US" altLang="en-US" baseline="-25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game </a:t>
            </a:r>
          </a:p>
        </p:txBody>
      </p:sp>
      <p:sp>
        <p:nvSpPr>
          <p:cNvPr id="166915" name="Text Box 3"/>
          <p:cNvSpPr txBox="1">
            <a:spLocks noChangeArrowheads="1"/>
          </p:cNvSpPr>
          <p:nvPr/>
        </p:nvSpPr>
        <p:spPr bwMode="auto">
          <a:xfrm>
            <a:off x="4800600" y="3200400"/>
            <a:ext cx="2195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Uncovered cities </a:t>
            </a:r>
            <a:r>
              <a:rPr lang="en-US" altLang="en-US" b="1"/>
              <a:t>C</a:t>
            </a:r>
            <a:r>
              <a:rPr lang="en-US" altLang="en-US" b="1" baseline="-25000"/>
              <a:t>u</a:t>
            </a:r>
            <a:endParaRPr lang="en-US" altLang="en-US" b="1"/>
          </a:p>
        </p:txBody>
      </p:sp>
      <p:grpSp>
        <p:nvGrpSpPr>
          <p:cNvPr id="166916" name="Group 4"/>
          <p:cNvGrpSpPr>
            <a:grpSpLocks/>
          </p:cNvGrpSpPr>
          <p:nvPr/>
        </p:nvGrpSpPr>
        <p:grpSpPr bwMode="auto">
          <a:xfrm>
            <a:off x="3352800" y="1143000"/>
            <a:ext cx="838200" cy="4724400"/>
            <a:chOff x="2640" y="720"/>
            <a:chExt cx="528" cy="2976"/>
          </a:xfrm>
        </p:grpSpPr>
        <p:sp>
          <p:nvSpPr>
            <p:cNvPr id="166917" name="Rectangle 5"/>
            <p:cNvSpPr>
              <a:spLocks noChangeArrowheads="1"/>
            </p:cNvSpPr>
            <p:nvPr/>
          </p:nvSpPr>
          <p:spPr bwMode="auto">
            <a:xfrm>
              <a:off x="2640" y="720"/>
              <a:ext cx="528" cy="29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6918" name="Group 6"/>
            <p:cNvGrpSpPr>
              <a:grpSpLocks/>
            </p:cNvGrpSpPr>
            <p:nvPr/>
          </p:nvGrpSpPr>
          <p:grpSpPr bwMode="auto">
            <a:xfrm>
              <a:off x="2736" y="768"/>
              <a:ext cx="96" cy="2832"/>
              <a:chOff x="1248" y="816"/>
              <a:chExt cx="96" cy="2832"/>
            </a:xfrm>
          </p:grpSpPr>
          <p:sp>
            <p:nvSpPr>
              <p:cNvPr id="166919" name="Oval 7"/>
              <p:cNvSpPr>
                <a:spLocks noChangeArrowheads="1"/>
              </p:cNvSpPr>
              <p:nvPr/>
            </p:nvSpPr>
            <p:spPr bwMode="auto">
              <a:xfrm>
                <a:off x="1248" y="187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20" name="Oval 8"/>
              <p:cNvSpPr>
                <a:spLocks noChangeArrowheads="1"/>
              </p:cNvSpPr>
              <p:nvPr/>
            </p:nvSpPr>
            <p:spPr bwMode="auto">
              <a:xfrm>
                <a:off x="1248" y="206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21" name="Oval 9"/>
              <p:cNvSpPr>
                <a:spLocks noChangeArrowheads="1"/>
              </p:cNvSpPr>
              <p:nvPr/>
            </p:nvSpPr>
            <p:spPr bwMode="auto">
              <a:xfrm>
                <a:off x="1248" y="225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22" name="Oval 10"/>
              <p:cNvSpPr>
                <a:spLocks noChangeArrowheads="1"/>
              </p:cNvSpPr>
              <p:nvPr/>
            </p:nvSpPr>
            <p:spPr bwMode="auto">
              <a:xfrm>
                <a:off x="1248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23" name="Oval 11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24" name="Oval 12"/>
              <p:cNvSpPr>
                <a:spLocks noChangeArrowheads="1"/>
              </p:cNvSpPr>
              <p:nvPr/>
            </p:nvSpPr>
            <p:spPr bwMode="auto">
              <a:xfrm>
                <a:off x="1248" y="278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25" name="Oval 13"/>
              <p:cNvSpPr>
                <a:spLocks noChangeArrowheads="1"/>
              </p:cNvSpPr>
              <p:nvPr/>
            </p:nvSpPr>
            <p:spPr bwMode="auto">
              <a:xfrm>
                <a:off x="1248" y="297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26" name="Oval 14"/>
              <p:cNvSpPr>
                <a:spLocks noChangeArrowheads="1"/>
              </p:cNvSpPr>
              <p:nvPr/>
            </p:nvSpPr>
            <p:spPr bwMode="auto">
              <a:xfrm>
                <a:off x="1248" y="316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27" name="Oval 15"/>
              <p:cNvSpPr>
                <a:spLocks noChangeArrowheads="1"/>
              </p:cNvSpPr>
              <p:nvPr/>
            </p:nvSpPr>
            <p:spPr bwMode="auto">
              <a:xfrm>
                <a:off x="1248" y="355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28" name="Oval 16"/>
              <p:cNvSpPr>
                <a:spLocks noChangeArrowheads="1"/>
              </p:cNvSpPr>
              <p:nvPr/>
            </p:nvSpPr>
            <p:spPr bwMode="auto">
              <a:xfrm>
                <a:off x="1248" y="336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29" name="Oval 17"/>
              <p:cNvSpPr>
                <a:spLocks noChangeArrowheads="1"/>
              </p:cNvSpPr>
              <p:nvPr/>
            </p:nvSpPr>
            <p:spPr bwMode="auto">
              <a:xfrm>
                <a:off x="1248" y="168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30" name="Oval 18"/>
              <p:cNvSpPr>
                <a:spLocks noChangeArrowheads="1"/>
              </p:cNvSpPr>
              <p:nvPr/>
            </p:nvSpPr>
            <p:spPr bwMode="auto">
              <a:xfrm>
                <a:off x="1248" y="153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31" name="Oval 19"/>
              <p:cNvSpPr>
                <a:spLocks noChangeArrowheads="1"/>
              </p:cNvSpPr>
              <p:nvPr/>
            </p:nvSpPr>
            <p:spPr bwMode="auto">
              <a:xfrm>
                <a:off x="1248" y="134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32" name="Oval 20"/>
              <p:cNvSpPr>
                <a:spLocks noChangeArrowheads="1"/>
              </p:cNvSpPr>
              <p:nvPr/>
            </p:nvSpPr>
            <p:spPr bwMode="auto">
              <a:xfrm>
                <a:off x="1248" y="120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33" name="Oval 21"/>
              <p:cNvSpPr>
                <a:spLocks noChangeArrowheads="1"/>
              </p:cNvSpPr>
              <p:nvPr/>
            </p:nvSpPr>
            <p:spPr bwMode="auto">
              <a:xfrm>
                <a:off x="1248" y="100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34" name="Oval 22"/>
              <p:cNvSpPr>
                <a:spLocks noChangeArrowheads="1"/>
              </p:cNvSpPr>
              <p:nvPr/>
            </p:nvSpPr>
            <p:spPr bwMode="auto">
              <a:xfrm>
                <a:off x="1248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6935" name="Group 23"/>
            <p:cNvGrpSpPr>
              <a:grpSpLocks/>
            </p:cNvGrpSpPr>
            <p:nvPr/>
          </p:nvGrpSpPr>
          <p:grpSpPr bwMode="auto">
            <a:xfrm>
              <a:off x="2976" y="768"/>
              <a:ext cx="96" cy="2832"/>
              <a:chOff x="1248" y="816"/>
              <a:chExt cx="96" cy="2832"/>
            </a:xfrm>
          </p:grpSpPr>
          <p:sp>
            <p:nvSpPr>
              <p:cNvPr id="166936" name="Oval 24"/>
              <p:cNvSpPr>
                <a:spLocks noChangeArrowheads="1"/>
              </p:cNvSpPr>
              <p:nvPr/>
            </p:nvSpPr>
            <p:spPr bwMode="auto">
              <a:xfrm>
                <a:off x="1248" y="187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37" name="Oval 25"/>
              <p:cNvSpPr>
                <a:spLocks noChangeArrowheads="1"/>
              </p:cNvSpPr>
              <p:nvPr/>
            </p:nvSpPr>
            <p:spPr bwMode="auto">
              <a:xfrm>
                <a:off x="1248" y="206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38" name="Oval 26"/>
              <p:cNvSpPr>
                <a:spLocks noChangeArrowheads="1"/>
              </p:cNvSpPr>
              <p:nvPr/>
            </p:nvSpPr>
            <p:spPr bwMode="auto">
              <a:xfrm>
                <a:off x="1248" y="225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39" name="Oval 27"/>
              <p:cNvSpPr>
                <a:spLocks noChangeArrowheads="1"/>
              </p:cNvSpPr>
              <p:nvPr/>
            </p:nvSpPr>
            <p:spPr bwMode="auto">
              <a:xfrm>
                <a:off x="1248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40" name="Oval 2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41" name="Oval 29"/>
              <p:cNvSpPr>
                <a:spLocks noChangeArrowheads="1"/>
              </p:cNvSpPr>
              <p:nvPr/>
            </p:nvSpPr>
            <p:spPr bwMode="auto">
              <a:xfrm>
                <a:off x="1248" y="278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42" name="Oval 30"/>
              <p:cNvSpPr>
                <a:spLocks noChangeArrowheads="1"/>
              </p:cNvSpPr>
              <p:nvPr/>
            </p:nvSpPr>
            <p:spPr bwMode="auto">
              <a:xfrm>
                <a:off x="1248" y="297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43" name="Oval 31"/>
              <p:cNvSpPr>
                <a:spLocks noChangeArrowheads="1"/>
              </p:cNvSpPr>
              <p:nvPr/>
            </p:nvSpPr>
            <p:spPr bwMode="auto">
              <a:xfrm>
                <a:off x="1248" y="316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44" name="Oval 32"/>
              <p:cNvSpPr>
                <a:spLocks noChangeArrowheads="1"/>
              </p:cNvSpPr>
              <p:nvPr/>
            </p:nvSpPr>
            <p:spPr bwMode="auto">
              <a:xfrm>
                <a:off x="1248" y="355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45" name="Oval 33"/>
              <p:cNvSpPr>
                <a:spLocks noChangeArrowheads="1"/>
              </p:cNvSpPr>
              <p:nvPr/>
            </p:nvSpPr>
            <p:spPr bwMode="auto">
              <a:xfrm>
                <a:off x="1248" y="336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46" name="Oval 34"/>
              <p:cNvSpPr>
                <a:spLocks noChangeArrowheads="1"/>
              </p:cNvSpPr>
              <p:nvPr/>
            </p:nvSpPr>
            <p:spPr bwMode="auto">
              <a:xfrm>
                <a:off x="1248" y="168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47" name="Oval 35"/>
              <p:cNvSpPr>
                <a:spLocks noChangeArrowheads="1"/>
              </p:cNvSpPr>
              <p:nvPr/>
            </p:nvSpPr>
            <p:spPr bwMode="auto">
              <a:xfrm>
                <a:off x="1248" y="153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48" name="Oval 36"/>
              <p:cNvSpPr>
                <a:spLocks noChangeArrowheads="1"/>
              </p:cNvSpPr>
              <p:nvPr/>
            </p:nvSpPr>
            <p:spPr bwMode="auto">
              <a:xfrm>
                <a:off x="1248" y="134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49" name="Oval 37"/>
              <p:cNvSpPr>
                <a:spLocks noChangeArrowheads="1"/>
              </p:cNvSpPr>
              <p:nvPr/>
            </p:nvSpPr>
            <p:spPr bwMode="auto">
              <a:xfrm>
                <a:off x="1248" y="120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50" name="Oval 38"/>
              <p:cNvSpPr>
                <a:spLocks noChangeArrowheads="1"/>
              </p:cNvSpPr>
              <p:nvPr/>
            </p:nvSpPr>
            <p:spPr bwMode="auto">
              <a:xfrm>
                <a:off x="1248" y="100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51" name="Oval 39"/>
              <p:cNvSpPr>
                <a:spLocks noChangeArrowheads="1"/>
              </p:cNvSpPr>
              <p:nvPr/>
            </p:nvSpPr>
            <p:spPr bwMode="auto">
              <a:xfrm>
                <a:off x="1248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6952" name="Line 40"/>
          <p:cNvSpPr>
            <a:spLocks noChangeShapeType="1"/>
          </p:cNvSpPr>
          <p:nvPr/>
        </p:nvSpPr>
        <p:spPr bwMode="auto">
          <a:xfrm>
            <a:off x="3352800" y="3429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53" name="Rectangle 41"/>
          <p:cNvSpPr>
            <a:spLocks noChangeArrowheads="1"/>
          </p:cNvSpPr>
          <p:nvPr/>
        </p:nvSpPr>
        <p:spPr bwMode="auto">
          <a:xfrm>
            <a:off x="3352800" y="3429000"/>
            <a:ext cx="838200" cy="2438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54" name="Line 42"/>
          <p:cNvSpPr>
            <a:spLocks noChangeShapeType="1"/>
          </p:cNvSpPr>
          <p:nvPr/>
        </p:nvSpPr>
        <p:spPr bwMode="auto">
          <a:xfrm>
            <a:off x="3352800" y="2286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55" name="Rectangle 43"/>
          <p:cNvSpPr>
            <a:spLocks noChangeArrowheads="1"/>
          </p:cNvSpPr>
          <p:nvPr/>
        </p:nvSpPr>
        <p:spPr bwMode="auto">
          <a:xfrm>
            <a:off x="3352800" y="2286000"/>
            <a:ext cx="838200" cy="1143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56" name="Line 44"/>
          <p:cNvSpPr>
            <a:spLocks noChangeShapeType="1"/>
          </p:cNvSpPr>
          <p:nvPr/>
        </p:nvSpPr>
        <p:spPr bwMode="auto">
          <a:xfrm>
            <a:off x="3352800" y="1752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57" name="Rectangle 45"/>
          <p:cNvSpPr>
            <a:spLocks noChangeArrowheads="1"/>
          </p:cNvSpPr>
          <p:nvPr/>
        </p:nvSpPr>
        <p:spPr bwMode="auto">
          <a:xfrm>
            <a:off x="3352800" y="1752600"/>
            <a:ext cx="838200" cy="609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58" name="Line 46"/>
          <p:cNvSpPr>
            <a:spLocks noChangeShapeType="1"/>
          </p:cNvSpPr>
          <p:nvPr/>
        </p:nvSpPr>
        <p:spPr bwMode="auto">
          <a:xfrm>
            <a:off x="3352800" y="1447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59" name="Rectangle 47"/>
          <p:cNvSpPr>
            <a:spLocks noChangeArrowheads="1"/>
          </p:cNvSpPr>
          <p:nvPr/>
        </p:nvSpPr>
        <p:spPr bwMode="auto">
          <a:xfrm>
            <a:off x="3352800" y="1447800"/>
            <a:ext cx="8382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60" name="Line 48"/>
          <p:cNvSpPr>
            <a:spLocks noChangeShapeType="1"/>
          </p:cNvSpPr>
          <p:nvPr/>
        </p:nvSpPr>
        <p:spPr bwMode="auto">
          <a:xfrm>
            <a:off x="3733800" y="114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61" name="Rectangle 49"/>
          <p:cNvSpPr>
            <a:spLocks noChangeArrowheads="1"/>
          </p:cNvSpPr>
          <p:nvPr/>
        </p:nvSpPr>
        <p:spPr bwMode="auto">
          <a:xfrm>
            <a:off x="3352800" y="1143000"/>
            <a:ext cx="3810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62" name="Rectangle 50"/>
          <p:cNvSpPr>
            <a:spLocks noChangeArrowheads="1"/>
          </p:cNvSpPr>
          <p:nvPr/>
        </p:nvSpPr>
        <p:spPr bwMode="auto">
          <a:xfrm>
            <a:off x="3733800" y="1143000"/>
            <a:ext cx="4572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6963" name="Group 51"/>
          <p:cNvGrpSpPr>
            <a:grpSpLocks/>
          </p:cNvGrpSpPr>
          <p:nvPr/>
        </p:nvGrpSpPr>
        <p:grpSpPr bwMode="auto">
          <a:xfrm>
            <a:off x="3352800" y="1143000"/>
            <a:ext cx="838200" cy="4724400"/>
            <a:chOff x="2640" y="720"/>
            <a:chExt cx="528" cy="2976"/>
          </a:xfrm>
        </p:grpSpPr>
        <p:sp>
          <p:nvSpPr>
            <p:cNvPr id="166964" name="Rectangle 52"/>
            <p:cNvSpPr>
              <a:spLocks noChangeArrowheads="1"/>
            </p:cNvSpPr>
            <p:nvPr/>
          </p:nvSpPr>
          <p:spPr bwMode="auto">
            <a:xfrm>
              <a:off x="2640" y="720"/>
              <a:ext cx="528" cy="29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6965" name="Group 53"/>
            <p:cNvGrpSpPr>
              <a:grpSpLocks/>
            </p:cNvGrpSpPr>
            <p:nvPr/>
          </p:nvGrpSpPr>
          <p:grpSpPr bwMode="auto">
            <a:xfrm>
              <a:off x="2736" y="768"/>
              <a:ext cx="96" cy="2832"/>
              <a:chOff x="1248" y="816"/>
              <a:chExt cx="96" cy="2832"/>
            </a:xfrm>
          </p:grpSpPr>
          <p:sp>
            <p:nvSpPr>
              <p:cNvPr id="166966" name="Oval 54"/>
              <p:cNvSpPr>
                <a:spLocks noChangeArrowheads="1"/>
              </p:cNvSpPr>
              <p:nvPr/>
            </p:nvSpPr>
            <p:spPr bwMode="auto">
              <a:xfrm>
                <a:off x="1248" y="187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67" name="Oval 55"/>
              <p:cNvSpPr>
                <a:spLocks noChangeArrowheads="1"/>
              </p:cNvSpPr>
              <p:nvPr/>
            </p:nvSpPr>
            <p:spPr bwMode="auto">
              <a:xfrm>
                <a:off x="1248" y="206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68" name="Oval 56"/>
              <p:cNvSpPr>
                <a:spLocks noChangeArrowheads="1"/>
              </p:cNvSpPr>
              <p:nvPr/>
            </p:nvSpPr>
            <p:spPr bwMode="auto">
              <a:xfrm>
                <a:off x="1248" y="225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69" name="Oval 57"/>
              <p:cNvSpPr>
                <a:spLocks noChangeArrowheads="1"/>
              </p:cNvSpPr>
              <p:nvPr/>
            </p:nvSpPr>
            <p:spPr bwMode="auto">
              <a:xfrm>
                <a:off x="1248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70" name="Oval 5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71" name="Oval 59"/>
              <p:cNvSpPr>
                <a:spLocks noChangeArrowheads="1"/>
              </p:cNvSpPr>
              <p:nvPr/>
            </p:nvSpPr>
            <p:spPr bwMode="auto">
              <a:xfrm>
                <a:off x="1248" y="278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72" name="Oval 60"/>
              <p:cNvSpPr>
                <a:spLocks noChangeArrowheads="1"/>
              </p:cNvSpPr>
              <p:nvPr/>
            </p:nvSpPr>
            <p:spPr bwMode="auto">
              <a:xfrm>
                <a:off x="1248" y="297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73" name="Oval 61"/>
              <p:cNvSpPr>
                <a:spLocks noChangeArrowheads="1"/>
              </p:cNvSpPr>
              <p:nvPr/>
            </p:nvSpPr>
            <p:spPr bwMode="auto">
              <a:xfrm>
                <a:off x="1248" y="316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74" name="Oval 62"/>
              <p:cNvSpPr>
                <a:spLocks noChangeArrowheads="1"/>
              </p:cNvSpPr>
              <p:nvPr/>
            </p:nvSpPr>
            <p:spPr bwMode="auto">
              <a:xfrm>
                <a:off x="1248" y="355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75" name="Oval 63"/>
              <p:cNvSpPr>
                <a:spLocks noChangeArrowheads="1"/>
              </p:cNvSpPr>
              <p:nvPr/>
            </p:nvSpPr>
            <p:spPr bwMode="auto">
              <a:xfrm>
                <a:off x="1248" y="336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76" name="Oval 64"/>
              <p:cNvSpPr>
                <a:spLocks noChangeArrowheads="1"/>
              </p:cNvSpPr>
              <p:nvPr/>
            </p:nvSpPr>
            <p:spPr bwMode="auto">
              <a:xfrm>
                <a:off x="1248" y="168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77" name="Oval 65"/>
              <p:cNvSpPr>
                <a:spLocks noChangeArrowheads="1"/>
              </p:cNvSpPr>
              <p:nvPr/>
            </p:nvSpPr>
            <p:spPr bwMode="auto">
              <a:xfrm>
                <a:off x="1248" y="153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78" name="Oval 66"/>
              <p:cNvSpPr>
                <a:spLocks noChangeArrowheads="1"/>
              </p:cNvSpPr>
              <p:nvPr/>
            </p:nvSpPr>
            <p:spPr bwMode="auto">
              <a:xfrm>
                <a:off x="1248" y="134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79" name="Oval 67"/>
              <p:cNvSpPr>
                <a:spLocks noChangeArrowheads="1"/>
              </p:cNvSpPr>
              <p:nvPr/>
            </p:nvSpPr>
            <p:spPr bwMode="auto">
              <a:xfrm>
                <a:off x="1248" y="120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80" name="Oval 68"/>
              <p:cNvSpPr>
                <a:spLocks noChangeArrowheads="1"/>
              </p:cNvSpPr>
              <p:nvPr/>
            </p:nvSpPr>
            <p:spPr bwMode="auto">
              <a:xfrm>
                <a:off x="1248" y="100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81" name="Oval 69"/>
              <p:cNvSpPr>
                <a:spLocks noChangeArrowheads="1"/>
              </p:cNvSpPr>
              <p:nvPr/>
            </p:nvSpPr>
            <p:spPr bwMode="auto">
              <a:xfrm>
                <a:off x="1248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6982" name="Group 70"/>
            <p:cNvGrpSpPr>
              <a:grpSpLocks/>
            </p:cNvGrpSpPr>
            <p:nvPr/>
          </p:nvGrpSpPr>
          <p:grpSpPr bwMode="auto">
            <a:xfrm>
              <a:off x="2976" y="768"/>
              <a:ext cx="96" cy="2832"/>
              <a:chOff x="1248" y="816"/>
              <a:chExt cx="96" cy="2832"/>
            </a:xfrm>
          </p:grpSpPr>
          <p:sp>
            <p:nvSpPr>
              <p:cNvPr id="166983" name="Oval 71"/>
              <p:cNvSpPr>
                <a:spLocks noChangeArrowheads="1"/>
              </p:cNvSpPr>
              <p:nvPr/>
            </p:nvSpPr>
            <p:spPr bwMode="auto">
              <a:xfrm>
                <a:off x="1248" y="187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84" name="Oval 72"/>
              <p:cNvSpPr>
                <a:spLocks noChangeArrowheads="1"/>
              </p:cNvSpPr>
              <p:nvPr/>
            </p:nvSpPr>
            <p:spPr bwMode="auto">
              <a:xfrm>
                <a:off x="1248" y="206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85" name="Oval 73"/>
              <p:cNvSpPr>
                <a:spLocks noChangeArrowheads="1"/>
              </p:cNvSpPr>
              <p:nvPr/>
            </p:nvSpPr>
            <p:spPr bwMode="auto">
              <a:xfrm>
                <a:off x="1248" y="225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86" name="Oval 74"/>
              <p:cNvSpPr>
                <a:spLocks noChangeArrowheads="1"/>
              </p:cNvSpPr>
              <p:nvPr/>
            </p:nvSpPr>
            <p:spPr bwMode="auto">
              <a:xfrm>
                <a:off x="1248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87" name="Oval 75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88" name="Oval 76"/>
              <p:cNvSpPr>
                <a:spLocks noChangeArrowheads="1"/>
              </p:cNvSpPr>
              <p:nvPr/>
            </p:nvSpPr>
            <p:spPr bwMode="auto">
              <a:xfrm>
                <a:off x="1248" y="278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89" name="Oval 77"/>
              <p:cNvSpPr>
                <a:spLocks noChangeArrowheads="1"/>
              </p:cNvSpPr>
              <p:nvPr/>
            </p:nvSpPr>
            <p:spPr bwMode="auto">
              <a:xfrm>
                <a:off x="1248" y="297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90" name="Oval 78"/>
              <p:cNvSpPr>
                <a:spLocks noChangeArrowheads="1"/>
              </p:cNvSpPr>
              <p:nvPr/>
            </p:nvSpPr>
            <p:spPr bwMode="auto">
              <a:xfrm>
                <a:off x="1248" y="316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91" name="Oval 79"/>
              <p:cNvSpPr>
                <a:spLocks noChangeArrowheads="1"/>
              </p:cNvSpPr>
              <p:nvPr/>
            </p:nvSpPr>
            <p:spPr bwMode="auto">
              <a:xfrm>
                <a:off x="1248" y="355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92" name="Oval 80"/>
              <p:cNvSpPr>
                <a:spLocks noChangeArrowheads="1"/>
              </p:cNvSpPr>
              <p:nvPr/>
            </p:nvSpPr>
            <p:spPr bwMode="auto">
              <a:xfrm>
                <a:off x="1248" y="336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93" name="Oval 81"/>
              <p:cNvSpPr>
                <a:spLocks noChangeArrowheads="1"/>
              </p:cNvSpPr>
              <p:nvPr/>
            </p:nvSpPr>
            <p:spPr bwMode="auto">
              <a:xfrm>
                <a:off x="1248" y="168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94" name="Oval 82"/>
              <p:cNvSpPr>
                <a:spLocks noChangeArrowheads="1"/>
              </p:cNvSpPr>
              <p:nvPr/>
            </p:nvSpPr>
            <p:spPr bwMode="auto">
              <a:xfrm>
                <a:off x="1248" y="153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95" name="Oval 83"/>
              <p:cNvSpPr>
                <a:spLocks noChangeArrowheads="1"/>
              </p:cNvSpPr>
              <p:nvPr/>
            </p:nvSpPr>
            <p:spPr bwMode="auto">
              <a:xfrm>
                <a:off x="1248" y="134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96" name="Oval 84"/>
              <p:cNvSpPr>
                <a:spLocks noChangeArrowheads="1"/>
              </p:cNvSpPr>
              <p:nvPr/>
            </p:nvSpPr>
            <p:spPr bwMode="auto">
              <a:xfrm>
                <a:off x="1248" y="120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97" name="Oval 85"/>
              <p:cNvSpPr>
                <a:spLocks noChangeArrowheads="1"/>
              </p:cNvSpPr>
              <p:nvPr/>
            </p:nvSpPr>
            <p:spPr bwMode="auto">
              <a:xfrm>
                <a:off x="1248" y="100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98" name="Oval 86"/>
              <p:cNvSpPr>
                <a:spLocks noChangeArrowheads="1"/>
              </p:cNvSpPr>
              <p:nvPr/>
            </p:nvSpPr>
            <p:spPr bwMode="auto">
              <a:xfrm>
                <a:off x="1248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6999" name="Rectangle 87"/>
          <p:cNvSpPr>
            <a:spLocks noChangeArrowheads="1"/>
          </p:cNvSpPr>
          <p:nvPr/>
        </p:nvSpPr>
        <p:spPr bwMode="auto">
          <a:xfrm>
            <a:off x="3352800" y="1143000"/>
            <a:ext cx="457200" cy="472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000" name="Rectangle 88"/>
          <p:cNvSpPr>
            <a:spLocks noChangeArrowheads="1"/>
          </p:cNvSpPr>
          <p:nvPr/>
        </p:nvSpPr>
        <p:spPr bwMode="auto">
          <a:xfrm>
            <a:off x="3733800" y="1143000"/>
            <a:ext cx="457200" cy="472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52" grpId="0" animBg="1"/>
      <p:bldP spid="166953" grpId="0" animBg="1"/>
      <p:bldP spid="166954" grpId="0" animBg="1"/>
      <p:bldP spid="166955" grpId="0" animBg="1"/>
      <p:bldP spid="166956" grpId="0" animBg="1"/>
      <p:bldP spid="166957" grpId="0" animBg="1"/>
      <p:bldP spid="166958" grpId="0" animBg="1"/>
      <p:bldP spid="166959" grpId="0" animBg="1"/>
      <p:bldP spid="166960" grpId="0" animBg="1"/>
      <p:bldP spid="166961" grpId="0" animBg="1"/>
      <p:bldP spid="166962" grpId="0" animBg="1"/>
      <p:bldP spid="166999" grpId="0" animBg="1"/>
      <p:bldP spid="167000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End of the game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Either Algorithm opened log(n)  facilities or failed to produce a valid solution</a:t>
            </a:r>
          </a:p>
          <a:p>
            <a:endParaRPr lang="en-US" altLang="en-US"/>
          </a:p>
          <a:p>
            <a:r>
              <a:rPr lang="en-US" altLang="en-US"/>
              <a:t>Cost of Algorithm’s solution is n.log(n)+n</a:t>
            </a:r>
          </a:p>
          <a:p>
            <a:endParaRPr lang="en-US" altLang="en-US"/>
          </a:p>
          <a:p>
            <a:r>
              <a:rPr lang="en-US" altLang="en-US"/>
              <a:t>Adversary opens two facilities incurs total cost 2n+n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915400" cy="1143000"/>
          </a:xfrm>
        </p:spPr>
        <p:txBody>
          <a:bodyPr/>
          <a:lstStyle/>
          <a:p>
            <a:r>
              <a:rPr lang="en-US" altLang="en-US" sz="4000"/>
              <a:t>Some of our results</a:t>
            </a:r>
          </a:p>
        </p:txBody>
      </p:sp>
      <p:sp>
        <p:nvSpPr>
          <p:cNvPr id="173059" name="Freeform 3"/>
          <p:cNvSpPr>
            <a:spLocks/>
          </p:cNvSpPr>
          <p:nvPr/>
        </p:nvSpPr>
        <p:spPr bwMode="auto">
          <a:xfrm>
            <a:off x="533400" y="2133600"/>
            <a:ext cx="8305800" cy="3810000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60" name="Freeform 4"/>
          <p:cNvSpPr>
            <a:spLocks/>
          </p:cNvSpPr>
          <p:nvPr/>
        </p:nvSpPr>
        <p:spPr bwMode="auto">
          <a:xfrm>
            <a:off x="1743075" y="2936875"/>
            <a:ext cx="6029325" cy="3006725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61" name="Text Box 5"/>
          <p:cNvSpPr txBox="1">
            <a:spLocks noChangeArrowheads="1"/>
          </p:cNvSpPr>
          <p:nvPr/>
        </p:nvSpPr>
        <p:spPr bwMode="auto">
          <a:xfrm>
            <a:off x="3848100" y="5084763"/>
            <a:ext cx="1709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3399"/>
                </a:solidFill>
                <a:latin typeface="Times New Roman" pitchFamily="18" charset="0"/>
              </a:rPr>
              <a:t>PRIORITY</a:t>
            </a:r>
          </a:p>
        </p:txBody>
      </p:sp>
      <p:sp>
        <p:nvSpPr>
          <p:cNvPr id="173062" name="Text Box 6"/>
          <p:cNvSpPr txBox="1">
            <a:spLocks noChangeArrowheads="1"/>
          </p:cNvSpPr>
          <p:nvPr/>
        </p:nvSpPr>
        <p:spPr bwMode="auto">
          <a:xfrm>
            <a:off x="3352800" y="3443288"/>
            <a:ext cx="8556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itchFamily="18" charset="0"/>
              </a:rPr>
              <a:t>pBT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173063" name="Text Box 7"/>
          <p:cNvSpPr txBox="1">
            <a:spLocks noChangeArrowheads="1"/>
          </p:cNvSpPr>
          <p:nvPr/>
        </p:nvSpPr>
        <p:spPr bwMode="auto">
          <a:xfrm>
            <a:off x="2590800" y="2833688"/>
            <a:ext cx="8366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008000"/>
                </a:solidFill>
                <a:latin typeface="Times New Roman" pitchFamily="18" charset="0"/>
              </a:rPr>
              <a:t>pBP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173064" name="Line 8"/>
          <p:cNvSpPr>
            <a:spLocks noChangeShapeType="1"/>
          </p:cNvSpPr>
          <p:nvPr/>
        </p:nvSpPr>
        <p:spPr bwMode="auto">
          <a:xfrm>
            <a:off x="304800" y="59436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65" name="Freeform 9"/>
          <p:cNvSpPr>
            <a:spLocks/>
          </p:cNvSpPr>
          <p:nvPr/>
        </p:nvSpPr>
        <p:spPr bwMode="auto">
          <a:xfrm>
            <a:off x="2700338" y="3860800"/>
            <a:ext cx="4419600" cy="2057400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66" name="Text Box 10"/>
          <p:cNvSpPr txBox="1">
            <a:spLocks noChangeArrowheads="1"/>
          </p:cNvSpPr>
          <p:nvPr/>
        </p:nvSpPr>
        <p:spPr bwMode="auto">
          <a:xfrm>
            <a:off x="3819525" y="4098925"/>
            <a:ext cx="1895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ADAPTIVE</a:t>
            </a:r>
          </a:p>
          <a:p>
            <a:pPr algn="ctr"/>
            <a:r>
              <a:rPr lang="en-US" altLang="en-US" sz="1600">
                <a:solidFill>
                  <a:schemeClr val="accent2"/>
                </a:solidFill>
                <a:latin typeface="Times New Roman" pitchFamily="18" charset="0"/>
              </a:rPr>
              <a:t>PRIORITY</a:t>
            </a: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3276600" y="5029200"/>
            <a:ext cx="108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FIXED</a:t>
            </a:r>
          </a:p>
        </p:txBody>
      </p:sp>
      <p:sp>
        <p:nvSpPr>
          <p:cNvPr id="173068" name="Freeform 12"/>
          <p:cNvSpPr>
            <a:spLocks/>
          </p:cNvSpPr>
          <p:nvPr/>
        </p:nvSpPr>
        <p:spPr bwMode="auto">
          <a:xfrm>
            <a:off x="2667000" y="4953000"/>
            <a:ext cx="2362200" cy="990600"/>
          </a:xfrm>
          <a:custGeom>
            <a:avLst/>
            <a:gdLst>
              <a:gd name="T0" fmla="*/ 0 w 1488"/>
              <a:gd name="T1" fmla="*/ 624 h 624"/>
              <a:gd name="T2" fmla="*/ 720 w 1488"/>
              <a:gd name="T3" fmla="*/ 0 h 624"/>
              <a:gd name="T4" fmla="*/ 1488 w 1488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624">
                <a:moveTo>
                  <a:pt x="0" y="624"/>
                </a:moveTo>
                <a:cubicBezTo>
                  <a:pt x="236" y="312"/>
                  <a:pt x="472" y="0"/>
                  <a:pt x="720" y="0"/>
                </a:cubicBezTo>
                <a:cubicBezTo>
                  <a:pt x="968" y="0"/>
                  <a:pt x="1360" y="520"/>
                  <a:pt x="1488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69" name="Text Box 13"/>
          <p:cNvSpPr txBox="1">
            <a:spLocks noChangeArrowheads="1"/>
          </p:cNvSpPr>
          <p:nvPr/>
        </p:nvSpPr>
        <p:spPr bwMode="auto">
          <a:xfrm>
            <a:off x="6553200" y="2349500"/>
            <a:ext cx="2590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/>
              <a:t>Facility Location</a:t>
            </a:r>
          </a:p>
        </p:txBody>
      </p:sp>
      <p:grpSp>
        <p:nvGrpSpPr>
          <p:cNvPr id="173070" name="Group 14"/>
          <p:cNvGrpSpPr>
            <a:grpSpLocks/>
          </p:cNvGrpSpPr>
          <p:nvPr/>
        </p:nvGrpSpPr>
        <p:grpSpPr bwMode="auto">
          <a:xfrm>
            <a:off x="5003800" y="2749550"/>
            <a:ext cx="2447925" cy="2808288"/>
            <a:chOff x="3152" y="1732"/>
            <a:chExt cx="1542" cy="1769"/>
          </a:xfrm>
        </p:grpSpPr>
        <p:grpSp>
          <p:nvGrpSpPr>
            <p:cNvPr id="173071" name="Group 15"/>
            <p:cNvGrpSpPr>
              <a:grpSpLocks/>
            </p:cNvGrpSpPr>
            <p:nvPr/>
          </p:nvGrpSpPr>
          <p:grpSpPr bwMode="auto">
            <a:xfrm>
              <a:off x="3152" y="3203"/>
              <a:ext cx="1056" cy="298"/>
              <a:chOff x="3456" y="2832"/>
              <a:chExt cx="1056" cy="298"/>
            </a:xfrm>
          </p:grpSpPr>
          <p:sp>
            <p:nvSpPr>
              <p:cNvPr id="173072" name="Oval 16"/>
              <p:cNvSpPr>
                <a:spLocks noChangeArrowheads="1"/>
              </p:cNvSpPr>
              <p:nvPr/>
            </p:nvSpPr>
            <p:spPr bwMode="auto">
              <a:xfrm>
                <a:off x="3696" y="283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3073" name="Text Box 17"/>
              <p:cNvSpPr txBox="1">
                <a:spLocks noChangeArrowheads="1"/>
              </p:cNvSpPr>
              <p:nvPr/>
            </p:nvSpPr>
            <p:spPr bwMode="auto">
              <a:xfrm>
                <a:off x="3456" y="2880"/>
                <a:ext cx="105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2000">
                    <a:latin typeface="Times New Roman" pitchFamily="18" charset="0"/>
                  </a:rPr>
                  <a:t>Factor of logn</a:t>
                </a:r>
              </a:p>
            </p:txBody>
          </p:sp>
        </p:grpSp>
        <p:sp>
          <p:nvSpPr>
            <p:cNvPr id="173074" name="Line 18"/>
            <p:cNvSpPr>
              <a:spLocks noChangeShapeType="1"/>
            </p:cNvSpPr>
            <p:nvPr/>
          </p:nvSpPr>
          <p:spPr bwMode="auto">
            <a:xfrm flipH="1">
              <a:off x="3470" y="1732"/>
              <a:ext cx="1224" cy="14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3075" name="Text Box 19"/>
          <p:cNvSpPr txBox="1">
            <a:spLocks noChangeArrowheads="1"/>
          </p:cNvSpPr>
          <p:nvPr/>
        </p:nvSpPr>
        <p:spPr bwMode="auto">
          <a:xfrm>
            <a:off x="2987675" y="5589588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Online</a:t>
            </a:r>
          </a:p>
        </p:txBody>
      </p:sp>
      <p:sp>
        <p:nvSpPr>
          <p:cNvPr id="173076" name="Freeform 20"/>
          <p:cNvSpPr>
            <a:spLocks/>
          </p:cNvSpPr>
          <p:nvPr/>
        </p:nvSpPr>
        <p:spPr bwMode="auto">
          <a:xfrm>
            <a:off x="2700338" y="5445125"/>
            <a:ext cx="1727200" cy="504825"/>
          </a:xfrm>
          <a:custGeom>
            <a:avLst/>
            <a:gdLst>
              <a:gd name="T0" fmla="*/ 0 w 1488"/>
              <a:gd name="T1" fmla="*/ 624 h 624"/>
              <a:gd name="T2" fmla="*/ 720 w 1488"/>
              <a:gd name="T3" fmla="*/ 0 h 624"/>
              <a:gd name="T4" fmla="*/ 1488 w 1488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624">
                <a:moveTo>
                  <a:pt x="0" y="624"/>
                </a:moveTo>
                <a:cubicBezTo>
                  <a:pt x="236" y="312"/>
                  <a:pt x="472" y="0"/>
                  <a:pt x="720" y="0"/>
                </a:cubicBezTo>
                <a:cubicBezTo>
                  <a:pt x="968" y="0"/>
                  <a:pt x="1360" y="520"/>
                  <a:pt x="1488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77" name="Freeform 21"/>
          <p:cNvSpPr>
            <a:spLocks/>
          </p:cNvSpPr>
          <p:nvPr/>
        </p:nvSpPr>
        <p:spPr bwMode="auto">
          <a:xfrm>
            <a:off x="5580063" y="2781300"/>
            <a:ext cx="2232025" cy="2447925"/>
          </a:xfrm>
          <a:custGeom>
            <a:avLst/>
            <a:gdLst>
              <a:gd name="T0" fmla="*/ 1980 w 2067"/>
              <a:gd name="T1" fmla="*/ 0 h 1902"/>
              <a:gd name="T2" fmla="*/ 2044 w 2067"/>
              <a:gd name="T3" fmla="*/ 158 h 1902"/>
              <a:gd name="T4" fmla="*/ 1949 w 2067"/>
              <a:gd name="T5" fmla="*/ 631 h 1902"/>
              <a:gd name="T6" fmla="*/ 1925 w 2067"/>
              <a:gd name="T7" fmla="*/ 821 h 1902"/>
              <a:gd name="T8" fmla="*/ 1909 w 2067"/>
              <a:gd name="T9" fmla="*/ 852 h 1902"/>
              <a:gd name="T10" fmla="*/ 1815 w 2067"/>
              <a:gd name="T11" fmla="*/ 1018 h 1902"/>
              <a:gd name="T12" fmla="*/ 1760 w 2067"/>
              <a:gd name="T13" fmla="*/ 1144 h 1902"/>
              <a:gd name="T14" fmla="*/ 1728 w 2067"/>
              <a:gd name="T15" fmla="*/ 1199 h 1902"/>
              <a:gd name="T16" fmla="*/ 1657 w 2067"/>
              <a:gd name="T17" fmla="*/ 1239 h 1902"/>
              <a:gd name="T18" fmla="*/ 1625 w 2067"/>
              <a:gd name="T19" fmla="*/ 1278 h 1902"/>
              <a:gd name="T20" fmla="*/ 1554 w 2067"/>
              <a:gd name="T21" fmla="*/ 1341 h 1902"/>
              <a:gd name="T22" fmla="*/ 1404 w 2067"/>
              <a:gd name="T23" fmla="*/ 1484 h 1902"/>
              <a:gd name="T24" fmla="*/ 1255 w 2067"/>
              <a:gd name="T25" fmla="*/ 1491 h 1902"/>
              <a:gd name="T26" fmla="*/ 986 w 2067"/>
              <a:gd name="T27" fmla="*/ 1515 h 1902"/>
              <a:gd name="T28" fmla="*/ 505 w 2067"/>
              <a:gd name="T29" fmla="*/ 1570 h 1902"/>
              <a:gd name="T30" fmla="*/ 466 w 2067"/>
              <a:gd name="T31" fmla="*/ 1586 h 1902"/>
              <a:gd name="T32" fmla="*/ 418 w 2067"/>
              <a:gd name="T33" fmla="*/ 1602 h 1902"/>
              <a:gd name="T34" fmla="*/ 276 w 2067"/>
              <a:gd name="T35" fmla="*/ 1673 h 1902"/>
              <a:gd name="T36" fmla="*/ 205 w 2067"/>
              <a:gd name="T37" fmla="*/ 1697 h 1902"/>
              <a:gd name="T38" fmla="*/ 110 w 2067"/>
              <a:gd name="T39" fmla="*/ 1775 h 1902"/>
              <a:gd name="T40" fmla="*/ 0 w 2067"/>
              <a:gd name="T41" fmla="*/ 1902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067" h="1902">
                <a:moveTo>
                  <a:pt x="1980" y="0"/>
                </a:moveTo>
                <a:cubicBezTo>
                  <a:pt x="2030" y="69"/>
                  <a:pt x="2023" y="75"/>
                  <a:pt x="2044" y="158"/>
                </a:cubicBezTo>
                <a:cubicBezTo>
                  <a:pt x="2037" y="400"/>
                  <a:pt x="2067" y="461"/>
                  <a:pt x="1949" y="631"/>
                </a:cubicBezTo>
                <a:cubicBezTo>
                  <a:pt x="1928" y="693"/>
                  <a:pt x="1937" y="757"/>
                  <a:pt x="1925" y="821"/>
                </a:cubicBezTo>
                <a:cubicBezTo>
                  <a:pt x="1923" y="832"/>
                  <a:pt x="1913" y="841"/>
                  <a:pt x="1909" y="852"/>
                </a:cubicBezTo>
                <a:cubicBezTo>
                  <a:pt x="1882" y="916"/>
                  <a:pt x="1853" y="961"/>
                  <a:pt x="1815" y="1018"/>
                </a:cubicBezTo>
                <a:cubicBezTo>
                  <a:pt x="1803" y="1066"/>
                  <a:pt x="1784" y="1101"/>
                  <a:pt x="1760" y="1144"/>
                </a:cubicBezTo>
                <a:cubicBezTo>
                  <a:pt x="1754" y="1154"/>
                  <a:pt x="1739" y="1190"/>
                  <a:pt x="1728" y="1199"/>
                </a:cubicBezTo>
                <a:cubicBezTo>
                  <a:pt x="1631" y="1278"/>
                  <a:pt x="1772" y="1137"/>
                  <a:pt x="1657" y="1239"/>
                </a:cubicBezTo>
                <a:cubicBezTo>
                  <a:pt x="1644" y="1250"/>
                  <a:pt x="1637" y="1266"/>
                  <a:pt x="1625" y="1278"/>
                </a:cubicBezTo>
                <a:cubicBezTo>
                  <a:pt x="1595" y="1308"/>
                  <a:pt x="1580" y="1308"/>
                  <a:pt x="1554" y="1341"/>
                </a:cubicBezTo>
                <a:cubicBezTo>
                  <a:pt x="1497" y="1413"/>
                  <a:pt x="1498" y="1453"/>
                  <a:pt x="1404" y="1484"/>
                </a:cubicBezTo>
                <a:cubicBezTo>
                  <a:pt x="1357" y="1500"/>
                  <a:pt x="1305" y="1489"/>
                  <a:pt x="1255" y="1491"/>
                </a:cubicBezTo>
                <a:cubicBezTo>
                  <a:pt x="1153" y="1503"/>
                  <a:pt x="1104" y="1510"/>
                  <a:pt x="986" y="1515"/>
                </a:cubicBezTo>
                <a:cubicBezTo>
                  <a:pt x="796" y="1580"/>
                  <a:pt x="843" y="1557"/>
                  <a:pt x="505" y="1570"/>
                </a:cubicBezTo>
                <a:cubicBezTo>
                  <a:pt x="492" y="1575"/>
                  <a:pt x="479" y="1581"/>
                  <a:pt x="466" y="1586"/>
                </a:cubicBezTo>
                <a:cubicBezTo>
                  <a:pt x="450" y="1592"/>
                  <a:pt x="418" y="1602"/>
                  <a:pt x="418" y="1602"/>
                </a:cubicBezTo>
                <a:cubicBezTo>
                  <a:pt x="373" y="1637"/>
                  <a:pt x="326" y="1650"/>
                  <a:pt x="276" y="1673"/>
                </a:cubicBezTo>
                <a:cubicBezTo>
                  <a:pt x="253" y="1683"/>
                  <a:pt x="226" y="1684"/>
                  <a:pt x="205" y="1697"/>
                </a:cubicBezTo>
                <a:cubicBezTo>
                  <a:pt x="169" y="1719"/>
                  <a:pt x="146" y="1753"/>
                  <a:pt x="110" y="1775"/>
                </a:cubicBezTo>
                <a:cubicBezTo>
                  <a:pt x="79" y="1825"/>
                  <a:pt x="27" y="1848"/>
                  <a:pt x="0" y="1902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3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3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9" grpId="0" animBg="1"/>
      <p:bldP spid="17307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915400" cy="1143000"/>
          </a:xfrm>
        </p:spPr>
        <p:txBody>
          <a:bodyPr/>
          <a:lstStyle/>
          <a:p>
            <a:r>
              <a:rPr lang="en-US" altLang="en-US" sz="4000"/>
              <a:t>Some of our results</a:t>
            </a:r>
          </a:p>
        </p:txBody>
      </p:sp>
      <p:sp>
        <p:nvSpPr>
          <p:cNvPr id="19459" name="Freeform 3"/>
          <p:cNvSpPr>
            <a:spLocks/>
          </p:cNvSpPr>
          <p:nvPr/>
        </p:nvSpPr>
        <p:spPr bwMode="auto">
          <a:xfrm>
            <a:off x="533400" y="2133600"/>
            <a:ext cx="8305800" cy="3810000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Freeform 4"/>
          <p:cNvSpPr>
            <a:spLocks/>
          </p:cNvSpPr>
          <p:nvPr/>
        </p:nvSpPr>
        <p:spPr bwMode="auto">
          <a:xfrm>
            <a:off x="1763713" y="2924175"/>
            <a:ext cx="6029325" cy="3006725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304800" y="59436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Freeform 9"/>
          <p:cNvSpPr>
            <a:spLocks/>
          </p:cNvSpPr>
          <p:nvPr/>
        </p:nvSpPr>
        <p:spPr bwMode="auto">
          <a:xfrm>
            <a:off x="2667000" y="3886200"/>
            <a:ext cx="4419600" cy="2057400"/>
          </a:xfrm>
          <a:custGeom>
            <a:avLst/>
            <a:gdLst>
              <a:gd name="T0" fmla="*/ 0 w 1632"/>
              <a:gd name="T1" fmla="*/ 584 h 584"/>
              <a:gd name="T2" fmla="*/ 144 w 1632"/>
              <a:gd name="T3" fmla="*/ 344 h 584"/>
              <a:gd name="T4" fmla="*/ 288 w 1632"/>
              <a:gd name="T5" fmla="*/ 200 h 584"/>
              <a:gd name="T6" fmla="*/ 576 w 1632"/>
              <a:gd name="T7" fmla="*/ 56 h 584"/>
              <a:gd name="T8" fmla="*/ 864 w 1632"/>
              <a:gd name="T9" fmla="*/ 8 h 584"/>
              <a:gd name="T10" fmla="*/ 1200 w 1632"/>
              <a:gd name="T11" fmla="*/ 104 h 584"/>
              <a:gd name="T12" fmla="*/ 1440 w 1632"/>
              <a:gd name="T13" fmla="*/ 248 h 584"/>
              <a:gd name="T14" fmla="*/ 1632 w 1632"/>
              <a:gd name="T15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32" h="584">
                <a:moveTo>
                  <a:pt x="0" y="584"/>
                </a:moveTo>
                <a:cubicBezTo>
                  <a:pt x="48" y="496"/>
                  <a:pt x="96" y="408"/>
                  <a:pt x="144" y="344"/>
                </a:cubicBezTo>
                <a:cubicBezTo>
                  <a:pt x="192" y="280"/>
                  <a:pt x="216" y="248"/>
                  <a:pt x="288" y="200"/>
                </a:cubicBezTo>
                <a:cubicBezTo>
                  <a:pt x="360" y="152"/>
                  <a:pt x="480" y="88"/>
                  <a:pt x="576" y="56"/>
                </a:cubicBezTo>
                <a:cubicBezTo>
                  <a:pt x="672" y="24"/>
                  <a:pt x="760" y="0"/>
                  <a:pt x="864" y="8"/>
                </a:cubicBezTo>
                <a:cubicBezTo>
                  <a:pt x="968" y="16"/>
                  <a:pt x="1104" y="64"/>
                  <a:pt x="1200" y="104"/>
                </a:cubicBezTo>
                <a:cubicBezTo>
                  <a:pt x="1296" y="144"/>
                  <a:pt x="1368" y="168"/>
                  <a:pt x="1440" y="248"/>
                </a:cubicBezTo>
                <a:cubicBezTo>
                  <a:pt x="1512" y="328"/>
                  <a:pt x="1600" y="528"/>
                  <a:pt x="1632" y="584"/>
                </a:cubicBez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819525" y="4098925"/>
            <a:ext cx="1895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ADAPTIVE</a:t>
            </a:r>
          </a:p>
          <a:p>
            <a:pPr algn="ctr"/>
            <a:r>
              <a:rPr lang="en-US" altLang="en-US" sz="1600">
                <a:solidFill>
                  <a:schemeClr val="accent2"/>
                </a:solidFill>
                <a:latin typeface="Times New Roman" pitchFamily="18" charset="0"/>
              </a:rPr>
              <a:t>PRIORITY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276600" y="5013325"/>
            <a:ext cx="1082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FIXED</a:t>
            </a:r>
          </a:p>
        </p:txBody>
      </p:sp>
      <p:sp>
        <p:nvSpPr>
          <p:cNvPr id="19471" name="Freeform 15"/>
          <p:cNvSpPr>
            <a:spLocks/>
          </p:cNvSpPr>
          <p:nvPr/>
        </p:nvSpPr>
        <p:spPr bwMode="auto">
          <a:xfrm>
            <a:off x="2667000" y="4953000"/>
            <a:ext cx="2362200" cy="990600"/>
          </a:xfrm>
          <a:custGeom>
            <a:avLst/>
            <a:gdLst>
              <a:gd name="T0" fmla="*/ 0 w 1488"/>
              <a:gd name="T1" fmla="*/ 624 h 624"/>
              <a:gd name="T2" fmla="*/ 720 w 1488"/>
              <a:gd name="T3" fmla="*/ 0 h 624"/>
              <a:gd name="T4" fmla="*/ 1488 w 1488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624">
                <a:moveTo>
                  <a:pt x="0" y="624"/>
                </a:moveTo>
                <a:cubicBezTo>
                  <a:pt x="236" y="312"/>
                  <a:pt x="472" y="0"/>
                  <a:pt x="720" y="0"/>
                </a:cubicBezTo>
                <a:cubicBezTo>
                  <a:pt x="968" y="0"/>
                  <a:pt x="1360" y="520"/>
                  <a:pt x="1488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9" name="Cloud"/>
          <p:cNvSpPr>
            <a:spLocks noChangeAspect="1" noEditPoints="1" noChangeArrowheads="1"/>
          </p:cNvSpPr>
          <p:nvPr/>
        </p:nvSpPr>
        <p:spPr bwMode="auto">
          <a:xfrm>
            <a:off x="107950" y="2349500"/>
            <a:ext cx="1752600" cy="84137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CC"/>
          </a:solidFill>
          <a:ln w="9525">
            <a:solidFill>
              <a:srgbClr val="00008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altLang="en-US" sz="2400" b="1">
                <a:solidFill>
                  <a:srgbClr val="003399"/>
                </a:solidFill>
                <a:latin typeface="Times New Roman" pitchFamily="18" charset="0"/>
              </a:rPr>
              <a:t>Greedy</a:t>
            </a:r>
          </a:p>
        </p:txBody>
      </p:sp>
      <p:sp>
        <p:nvSpPr>
          <p:cNvPr id="19500" name="Cloud"/>
          <p:cNvSpPr>
            <a:spLocks noChangeAspect="1" noEditPoints="1" noChangeArrowheads="1"/>
          </p:cNvSpPr>
          <p:nvPr/>
        </p:nvSpPr>
        <p:spPr bwMode="auto">
          <a:xfrm>
            <a:off x="5446713" y="1311275"/>
            <a:ext cx="3733800" cy="1295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/>
          </a:solidFill>
          <a:ln w="9525">
            <a:solidFill>
              <a:srgbClr val="CC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altLang="en-US" sz="2400">
                <a:latin typeface="Times New Roman" pitchFamily="18" charset="0"/>
              </a:rPr>
              <a:t>    </a:t>
            </a:r>
            <a:r>
              <a:rPr lang="en-US" altLang="en-US" sz="2400" b="1">
                <a:solidFill>
                  <a:srgbClr val="800000"/>
                </a:solidFill>
                <a:latin typeface="Times New Roman" pitchFamily="18" charset="0"/>
              </a:rPr>
              <a:t>Backtracking &amp; Simple DP</a:t>
            </a:r>
          </a:p>
          <a:p>
            <a:pPr algn="ctr"/>
            <a:r>
              <a:rPr lang="en-US" altLang="en-US" sz="2400" b="1">
                <a:solidFill>
                  <a:srgbClr val="800000"/>
                </a:solidFill>
                <a:latin typeface="Times New Roman" pitchFamily="18" charset="0"/>
              </a:rPr>
              <a:t>(tree)</a:t>
            </a:r>
          </a:p>
        </p:txBody>
      </p:sp>
      <p:sp>
        <p:nvSpPr>
          <p:cNvPr id="19501" name="Cloud"/>
          <p:cNvSpPr>
            <a:spLocks noChangeAspect="1" noEditPoints="1" noChangeArrowheads="1"/>
          </p:cNvSpPr>
          <p:nvPr/>
        </p:nvSpPr>
        <p:spPr bwMode="auto">
          <a:xfrm>
            <a:off x="971550" y="836613"/>
            <a:ext cx="4648200" cy="169703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00"/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altLang="en-US" sz="2800" b="1">
                <a:solidFill>
                  <a:srgbClr val="003300"/>
                </a:solidFill>
                <a:latin typeface="Times New Roman" pitchFamily="18" charset="0"/>
              </a:rPr>
              <a:t>Dynamic</a:t>
            </a:r>
          </a:p>
          <a:p>
            <a:pPr algn="ctr"/>
            <a:r>
              <a:rPr lang="en-US" altLang="en-US" sz="2800" b="1">
                <a:solidFill>
                  <a:srgbClr val="003300"/>
                </a:solidFill>
                <a:latin typeface="Times New Roman" pitchFamily="18" charset="0"/>
              </a:rPr>
              <a:t>Programming</a:t>
            </a:r>
          </a:p>
        </p:txBody>
      </p:sp>
      <p:sp>
        <p:nvSpPr>
          <p:cNvPr id="19502" name="Line 46"/>
          <p:cNvSpPr>
            <a:spLocks noChangeShapeType="1"/>
          </p:cNvSpPr>
          <p:nvPr/>
        </p:nvSpPr>
        <p:spPr bwMode="auto">
          <a:xfrm flipH="1" flipV="1">
            <a:off x="4075113" y="1598613"/>
            <a:ext cx="457200" cy="9906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3" name="Line 47"/>
          <p:cNvSpPr>
            <a:spLocks noChangeShapeType="1"/>
          </p:cNvSpPr>
          <p:nvPr/>
        </p:nvSpPr>
        <p:spPr bwMode="auto">
          <a:xfrm flipV="1">
            <a:off x="5218113" y="2255838"/>
            <a:ext cx="2209800" cy="1524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4" name="Line 48"/>
          <p:cNvSpPr>
            <a:spLocks noChangeShapeType="1"/>
          </p:cNvSpPr>
          <p:nvPr/>
        </p:nvSpPr>
        <p:spPr bwMode="auto">
          <a:xfrm flipH="1" flipV="1">
            <a:off x="1331913" y="2954338"/>
            <a:ext cx="2362200" cy="190500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8" name="Text Box 62"/>
          <p:cNvSpPr txBox="1">
            <a:spLocks noChangeArrowheads="1"/>
          </p:cNvSpPr>
          <p:nvPr/>
        </p:nvSpPr>
        <p:spPr bwMode="auto">
          <a:xfrm>
            <a:off x="3348038" y="3429000"/>
            <a:ext cx="8556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CC0000"/>
                </a:solidFill>
                <a:latin typeface="Times New Roman" pitchFamily="18" charset="0"/>
              </a:rPr>
              <a:t>pBT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19519" name="Text Box 63"/>
          <p:cNvSpPr txBox="1">
            <a:spLocks noChangeArrowheads="1"/>
          </p:cNvSpPr>
          <p:nvPr/>
        </p:nvSpPr>
        <p:spPr bwMode="auto">
          <a:xfrm>
            <a:off x="2586038" y="2819400"/>
            <a:ext cx="8366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008000"/>
                </a:solidFill>
                <a:latin typeface="Times New Roman" pitchFamily="18" charset="0"/>
              </a:rPr>
              <a:t>pBP</a:t>
            </a:r>
            <a:endParaRPr lang="en-US" altLang="en-US" sz="2000">
              <a:latin typeface="Times New Roman" pitchFamily="18" charset="0"/>
            </a:endParaRPr>
          </a:p>
        </p:txBody>
      </p:sp>
      <p:sp>
        <p:nvSpPr>
          <p:cNvPr id="19520" name="Freeform 64"/>
          <p:cNvSpPr>
            <a:spLocks/>
          </p:cNvSpPr>
          <p:nvPr/>
        </p:nvSpPr>
        <p:spPr bwMode="auto">
          <a:xfrm>
            <a:off x="2700338" y="5445125"/>
            <a:ext cx="1727200" cy="504825"/>
          </a:xfrm>
          <a:custGeom>
            <a:avLst/>
            <a:gdLst>
              <a:gd name="T0" fmla="*/ 0 w 1488"/>
              <a:gd name="T1" fmla="*/ 624 h 624"/>
              <a:gd name="T2" fmla="*/ 720 w 1488"/>
              <a:gd name="T3" fmla="*/ 0 h 624"/>
              <a:gd name="T4" fmla="*/ 1488 w 1488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624">
                <a:moveTo>
                  <a:pt x="0" y="624"/>
                </a:moveTo>
                <a:cubicBezTo>
                  <a:pt x="236" y="312"/>
                  <a:pt x="472" y="0"/>
                  <a:pt x="720" y="0"/>
                </a:cubicBezTo>
                <a:cubicBezTo>
                  <a:pt x="968" y="0"/>
                  <a:pt x="1360" y="520"/>
                  <a:pt x="1488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1" name="Text Box 65"/>
          <p:cNvSpPr txBox="1">
            <a:spLocks noChangeArrowheads="1"/>
          </p:cNvSpPr>
          <p:nvPr/>
        </p:nvSpPr>
        <p:spPr bwMode="auto">
          <a:xfrm>
            <a:off x="2987675" y="5564188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chemeClr val="accent2"/>
                </a:solidFill>
                <a:latin typeface="Times New Roman" pitchFamily="18" charset="0"/>
              </a:rPr>
              <a:t>Online</a:t>
            </a:r>
          </a:p>
        </p:txBody>
      </p:sp>
      <p:sp>
        <p:nvSpPr>
          <p:cNvPr id="19522" name="Freeform 66"/>
          <p:cNvSpPr>
            <a:spLocks/>
          </p:cNvSpPr>
          <p:nvPr/>
        </p:nvSpPr>
        <p:spPr bwMode="auto">
          <a:xfrm>
            <a:off x="2700338" y="5445125"/>
            <a:ext cx="1727200" cy="504825"/>
          </a:xfrm>
          <a:custGeom>
            <a:avLst/>
            <a:gdLst>
              <a:gd name="T0" fmla="*/ 0 w 1488"/>
              <a:gd name="T1" fmla="*/ 624 h 624"/>
              <a:gd name="T2" fmla="*/ 720 w 1488"/>
              <a:gd name="T3" fmla="*/ 0 h 624"/>
              <a:gd name="T4" fmla="*/ 1488 w 1488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8" h="624">
                <a:moveTo>
                  <a:pt x="0" y="624"/>
                </a:moveTo>
                <a:cubicBezTo>
                  <a:pt x="236" y="312"/>
                  <a:pt x="472" y="0"/>
                  <a:pt x="720" y="0"/>
                </a:cubicBezTo>
                <a:cubicBezTo>
                  <a:pt x="968" y="0"/>
                  <a:pt x="1360" y="520"/>
                  <a:pt x="1488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685800" y="1219200"/>
            <a:ext cx="79248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90600" indent="-519113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indent="-461963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52600" indent="-36353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09800" indent="-3810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Symbol" pitchFamily="18" charset="2"/>
              <a:buNone/>
            </a:pPr>
            <a:r>
              <a:rPr lang="en-US" altLang="en-US" sz="2400">
                <a:sym typeface="Symbol" pitchFamily="18" charset="2"/>
              </a:rPr>
              <a:t></a:t>
            </a:r>
            <a:r>
              <a:rPr lang="en-US" altLang="en-US" sz="2400" i="1">
                <a:sym typeface="Symbol" pitchFamily="18" charset="2"/>
              </a:rPr>
              <a:t> is a set of data items; </a:t>
            </a:r>
            <a:r>
              <a:rPr lang="en-US" altLang="en-US" sz="2400">
                <a:sym typeface="Symbol" pitchFamily="18" charset="2"/>
              </a:rPr>
              <a:t></a:t>
            </a:r>
            <a:r>
              <a:rPr lang="en-US" altLang="en-US" sz="2400" i="1">
                <a:sym typeface="Symbol" pitchFamily="18" charset="2"/>
              </a:rPr>
              <a:t> is a set of options</a:t>
            </a:r>
            <a:endParaRPr lang="en-US" altLang="en-US" sz="2400" i="1" u="sng"/>
          </a:p>
          <a:p>
            <a:pPr>
              <a:buFontTx/>
              <a:buNone/>
            </a:pPr>
            <a:r>
              <a:rPr lang="en-US" altLang="en-US" sz="2400" u="sng"/>
              <a:t>Input</a:t>
            </a:r>
            <a:r>
              <a:rPr lang="en-US" altLang="en-US" sz="2400"/>
              <a:t>: instance </a:t>
            </a:r>
            <a:r>
              <a:rPr lang="en-US" altLang="en-US" sz="2400">
                <a:sym typeface="Symbol" pitchFamily="18" charset="2"/>
              </a:rPr>
              <a:t>I={</a:t>
            </a:r>
            <a:r>
              <a:rPr lang="en-US" altLang="en-US" sz="2400" baseline="-25000">
                <a:sym typeface="Symbol" pitchFamily="18" charset="2"/>
              </a:rPr>
              <a:t>1</a:t>
            </a:r>
            <a:r>
              <a:rPr lang="en-US" altLang="en-US" sz="2400">
                <a:sym typeface="Symbol" pitchFamily="18" charset="2"/>
              </a:rPr>
              <a:t> ,</a:t>
            </a:r>
            <a:r>
              <a:rPr lang="en-US" altLang="en-US" sz="2400" baseline="-25000">
                <a:sym typeface="Symbol" pitchFamily="18" charset="2"/>
              </a:rPr>
              <a:t>2</a:t>
            </a:r>
            <a:r>
              <a:rPr lang="en-US" altLang="en-US" sz="2400">
                <a:sym typeface="Symbol" pitchFamily="18" charset="2"/>
              </a:rPr>
              <a:t> ,…,</a:t>
            </a:r>
            <a:r>
              <a:rPr lang="en-US" altLang="en-US" sz="2400" baseline="-25000">
                <a:sym typeface="Symbol" pitchFamily="18" charset="2"/>
              </a:rPr>
              <a:t>n</a:t>
            </a:r>
            <a:r>
              <a:rPr lang="en-US" altLang="en-US" sz="2400">
                <a:sym typeface="Symbol" pitchFamily="18" charset="2"/>
              </a:rPr>
              <a:t> }, I</a:t>
            </a:r>
            <a:r>
              <a:rPr lang="en-US" altLang="en-US" sz="2400" baseline="14000">
                <a:sym typeface="Symbol" pitchFamily="18" charset="2"/>
              </a:rPr>
              <a:t> </a:t>
            </a:r>
            <a:r>
              <a:rPr lang="en-US" altLang="en-US" sz="2400">
                <a:sym typeface="Symbol" pitchFamily="18" charset="2"/>
              </a:rPr>
              <a:t></a:t>
            </a:r>
          </a:p>
          <a:p>
            <a:pPr>
              <a:buFontTx/>
              <a:buNone/>
            </a:pPr>
            <a:r>
              <a:rPr lang="en-US" altLang="en-US" sz="2400" u="sng">
                <a:sym typeface="Symbol" pitchFamily="18" charset="2"/>
              </a:rPr>
              <a:t>Output</a:t>
            </a:r>
            <a:r>
              <a:rPr lang="en-US" altLang="en-US" sz="2400">
                <a:sym typeface="Symbol" pitchFamily="18" charset="2"/>
              </a:rPr>
              <a:t>: solution S={(</a:t>
            </a:r>
            <a:r>
              <a:rPr lang="en-US" altLang="en-US" sz="2400" baseline="-25000">
                <a:sym typeface="Symbol" pitchFamily="18" charset="2"/>
              </a:rPr>
              <a:t>i</a:t>
            </a:r>
            <a:r>
              <a:rPr lang="en-US" altLang="en-US" sz="2400">
                <a:sym typeface="Symbol" pitchFamily="18" charset="2"/>
              </a:rPr>
              <a:t> , </a:t>
            </a:r>
            <a:r>
              <a:rPr lang="en-US" altLang="en-US" sz="2400" baseline="-25000">
                <a:sym typeface="Symbol" pitchFamily="18" charset="2"/>
              </a:rPr>
              <a:t>i</a:t>
            </a:r>
            <a:r>
              <a:rPr lang="en-US" altLang="en-US" sz="2400">
                <a:sym typeface="Symbol" pitchFamily="18" charset="2"/>
              </a:rPr>
              <a:t>) | i= 1,2,…,d}; </a:t>
            </a:r>
            <a:r>
              <a:rPr lang="en-US" altLang="en-US" sz="2400" baseline="-25000">
                <a:sym typeface="Symbol" pitchFamily="18" charset="2"/>
              </a:rPr>
              <a:t>i </a:t>
            </a:r>
            <a:r>
              <a:rPr lang="en-US" altLang="en-US" sz="2400">
                <a:sym typeface="Symbol" pitchFamily="18" charset="2"/>
              </a:rPr>
              <a:t></a:t>
            </a:r>
            <a:r>
              <a:rPr lang="en-US" altLang="en-US" sz="2400" baseline="-25000">
                <a:sym typeface="Symbol" pitchFamily="18" charset="2"/>
              </a:rPr>
              <a:t> </a:t>
            </a:r>
            <a:r>
              <a:rPr lang="en-US" altLang="en-US" sz="2400">
                <a:sym typeface="Symbol" pitchFamily="18" charset="2"/>
              </a:rPr>
              <a:t></a:t>
            </a:r>
            <a:r>
              <a:rPr lang="en-US" altLang="en-US" sz="2400"/>
              <a:t> </a:t>
            </a:r>
            <a:endParaRPr lang="en-US" altLang="en-US" sz="240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en-US" sz="2400">
                <a:sym typeface="Symbol" pitchFamily="18" charset="2"/>
              </a:rPr>
              <a:t>1. Order: </a:t>
            </a:r>
            <a:r>
              <a:rPr lang="en-US" altLang="en-US" sz="2400"/>
              <a:t>Objects arrive in </a:t>
            </a:r>
            <a:r>
              <a:rPr lang="en-US" altLang="en-US" sz="2400">
                <a:solidFill>
                  <a:srgbClr val="CC3300"/>
                </a:solidFill>
              </a:rPr>
              <a:t>worst case order</a:t>
            </a:r>
            <a:r>
              <a:rPr lang="en-US" altLang="en-US" sz="2400"/>
              <a:t>                    			chosen by adversary.</a:t>
            </a:r>
            <a:endParaRPr lang="en-US" altLang="en-US" sz="240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en-US" sz="2400"/>
              <a:t>2. Loop considering </a:t>
            </a:r>
            <a:r>
              <a:rPr lang="en-US" altLang="en-US" sz="2400">
                <a:sym typeface="Symbol" pitchFamily="18" charset="2"/>
              </a:rPr>
              <a:t></a:t>
            </a:r>
            <a:r>
              <a:rPr lang="en-US" altLang="en-US" sz="2400" baseline="-25000">
                <a:sym typeface="Symbol" pitchFamily="18" charset="2"/>
              </a:rPr>
              <a:t>i</a:t>
            </a:r>
            <a:r>
              <a:rPr lang="en-US" altLang="en-US" sz="2400">
                <a:sym typeface="Symbol" pitchFamily="18" charset="2"/>
              </a:rPr>
              <a:t> in order.</a:t>
            </a:r>
            <a:endParaRPr lang="en-US" altLang="en-US" sz="2400"/>
          </a:p>
          <a:p>
            <a:pPr lvl="1"/>
            <a:r>
              <a:rPr lang="en-US" altLang="en-US"/>
              <a:t>Make a irrevocable decision </a:t>
            </a:r>
            <a:r>
              <a:rPr lang="en-US" altLang="en-US">
                <a:sym typeface="Symbol" pitchFamily="18" charset="2"/>
              </a:rPr>
              <a:t></a:t>
            </a:r>
            <a:r>
              <a:rPr lang="en-US" altLang="en-US" baseline="-25000">
                <a:sym typeface="Symbol" pitchFamily="18" charset="2"/>
              </a:rPr>
              <a:t>i </a:t>
            </a:r>
            <a:r>
              <a:rPr lang="en-US" altLang="en-US">
                <a:sym typeface="Symbol" pitchFamily="18" charset="2"/>
              </a:rPr>
              <a:t></a:t>
            </a:r>
            <a:r>
              <a:rPr lang="en-US" altLang="en-US" baseline="-25000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</a:t>
            </a:r>
            <a:r>
              <a:rPr lang="en-US" altLang="en-US"/>
              <a:t> 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algn="l"/>
            <a:r>
              <a:rPr lang="en-US" altLang="en-US"/>
              <a:t>On-line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685800" y="1219200"/>
            <a:ext cx="79248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90600" indent="-519113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indent="-461963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52600" indent="-36353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09800" indent="-3810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Symbol" pitchFamily="18" charset="2"/>
              <a:buNone/>
            </a:pPr>
            <a:r>
              <a:rPr lang="en-US" altLang="en-US" sz="2400">
                <a:sym typeface="Symbol" pitchFamily="18" charset="2"/>
              </a:rPr>
              <a:t></a:t>
            </a:r>
            <a:r>
              <a:rPr lang="en-US" altLang="en-US" sz="2400" i="1">
                <a:sym typeface="Symbol" pitchFamily="18" charset="2"/>
              </a:rPr>
              <a:t> is a set of data items; </a:t>
            </a:r>
            <a:r>
              <a:rPr lang="en-US" altLang="en-US" sz="2400">
                <a:sym typeface="Symbol" pitchFamily="18" charset="2"/>
              </a:rPr>
              <a:t></a:t>
            </a:r>
            <a:r>
              <a:rPr lang="en-US" altLang="en-US" sz="2400" i="1">
                <a:sym typeface="Symbol" pitchFamily="18" charset="2"/>
              </a:rPr>
              <a:t> is a set of options</a:t>
            </a:r>
            <a:endParaRPr lang="en-US" altLang="en-US" sz="2400" i="1" u="sng"/>
          </a:p>
          <a:p>
            <a:pPr>
              <a:buFontTx/>
              <a:buNone/>
            </a:pPr>
            <a:r>
              <a:rPr lang="en-US" altLang="en-US" sz="2400" u="sng"/>
              <a:t>Input</a:t>
            </a:r>
            <a:r>
              <a:rPr lang="en-US" altLang="en-US" sz="2400"/>
              <a:t>: instance </a:t>
            </a:r>
            <a:r>
              <a:rPr lang="en-US" altLang="en-US" sz="2400">
                <a:sym typeface="Symbol" pitchFamily="18" charset="2"/>
              </a:rPr>
              <a:t>I={</a:t>
            </a:r>
            <a:r>
              <a:rPr lang="en-US" altLang="en-US" sz="2400" baseline="-25000">
                <a:sym typeface="Symbol" pitchFamily="18" charset="2"/>
              </a:rPr>
              <a:t>1</a:t>
            </a:r>
            <a:r>
              <a:rPr lang="en-US" altLang="en-US" sz="2400">
                <a:sym typeface="Symbol" pitchFamily="18" charset="2"/>
              </a:rPr>
              <a:t> ,</a:t>
            </a:r>
            <a:r>
              <a:rPr lang="en-US" altLang="en-US" sz="2400" baseline="-25000">
                <a:sym typeface="Symbol" pitchFamily="18" charset="2"/>
              </a:rPr>
              <a:t>2</a:t>
            </a:r>
            <a:r>
              <a:rPr lang="en-US" altLang="en-US" sz="2400">
                <a:sym typeface="Symbol" pitchFamily="18" charset="2"/>
              </a:rPr>
              <a:t> ,…,</a:t>
            </a:r>
            <a:r>
              <a:rPr lang="en-US" altLang="en-US" sz="2400" baseline="-25000">
                <a:sym typeface="Symbol" pitchFamily="18" charset="2"/>
              </a:rPr>
              <a:t>n</a:t>
            </a:r>
            <a:r>
              <a:rPr lang="en-US" altLang="en-US" sz="2400">
                <a:sym typeface="Symbol" pitchFamily="18" charset="2"/>
              </a:rPr>
              <a:t> }, I</a:t>
            </a:r>
            <a:r>
              <a:rPr lang="en-US" altLang="en-US" sz="2400" baseline="14000">
                <a:sym typeface="Symbol" pitchFamily="18" charset="2"/>
              </a:rPr>
              <a:t> </a:t>
            </a:r>
            <a:r>
              <a:rPr lang="en-US" altLang="en-US" sz="2400">
                <a:sym typeface="Symbol" pitchFamily="18" charset="2"/>
              </a:rPr>
              <a:t></a:t>
            </a:r>
          </a:p>
          <a:p>
            <a:pPr>
              <a:buFontTx/>
              <a:buNone/>
            </a:pPr>
            <a:r>
              <a:rPr lang="en-US" altLang="en-US" sz="2400" u="sng">
                <a:sym typeface="Symbol" pitchFamily="18" charset="2"/>
              </a:rPr>
              <a:t>Output</a:t>
            </a:r>
            <a:r>
              <a:rPr lang="en-US" altLang="en-US" sz="2400">
                <a:sym typeface="Symbol" pitchFamily="18" charset="2"/>
              </a:rPr>
              <a:t>: solution S={(</a:t>
            </a:r>
            <a:r>
              <a:rPr lang="en-US" altLang="en-US" sz="2400" baseline="-25000">
                <a:sym typeface="Symbol" pitchFamily="18" charset="2"/>
              </a:rPr>
              <a:t>i</a:t>
            </a:r>
            <a:r>
              <a:rPr lang="en-US" altLang="en-US" sz="2400">
                <a:sym typeface="Symbol" pitchFamily="18" charset="2"/>
              </a:rPr>
              <a:t> , </a:t>
            </a:r>
            <a:r>
              <a:rPr lang="en-US" altLang="en-US" sz="2400" baseline="-25000">
                <a:sym typeface="Symbol" pitchFamily="18" charset="2"/>
              </a:rPr>
              <a:t>i</a:t>
            </a:r>
            <a:r>
              <a:rPr lang="en-US" altLang="en-US" sz="2400">
                <a:sym typeface="Symbol" pitchFamily="18" charset="2"/>
              </a:rPr>
              <a:t>) | i= 1,2,…,d}; </a:t>
            </a:r>
            <a:r>
              <a:rPr lang="en-US" altLang="en-US" sz="2400" baseline="-25000">
                <a:sym typeface="Symbol" pitchFamily="18" charset="2"/>
              </a:rPr>
              <a:t>i </a:t>
            </a:r>
            <a:r>
              <a:rPr lang="en-US" altLang="en-US" sz="2400">
                <a:sym typeface="Symbol" pitchFamily="18" charset="2"/>
              </a:rPr>
              <a:t></a:t>
            </a:r>
            <a:r>
              <a:rPr lang="en-US" altLang="en-US" sz="2400" baseline="-25000">
                <a:sym typeface="Symbol" pitchFamily="18" charset="2"/>
              </a:rPr>
              <a:t> </a:t>
            </a:r>
            <a:r>
              <a:rPr lang="en-US" altLang="en-US" sz="2400">
                <a:sym typeface="Symbol" pitchFamily="18" charset="2"/>
              </a:rPr>
              <a:t></a:t>
            </a:r>
            <a:r>
              <a:rPr lang="en-US" altLang="en-US" sz="2400"/>
              <a:t> </a:t>
            </a:r>
            <a:endParaRPr lang="en-US" altLang="en-US" sz="240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en-US" sz="2400">
                <a:sym typeface="Symbol" pitchFamily="18" charset="2"/>
              </a:rPr>
              <a:t>1. Order: </a:t>
            </a:r>
            <a:r>
              <a:rPr lang="en-US" altLang="en-US" sz="2400">
                <a:solidFill>
                  <a:srgbClr val="CC3300"/>
                </a:solidFill>
              </a:rPr>
              <a:t>Algorithm chooses fixed</a:t>
            </a:r>
            <a:r>
              <a:rPr lang="en-US" altLang="en-US" sz="2400"/>
              <a:t> </a:t>
            </a:r>
            <a:r>
              <a:rPr lang="el-GR" altLang="en-US" sz="2400">
                <a:cs typeface="Times New Roman" pitchFamily="18" charset="0"/>
              </a:rPr>
              <a:t>π</a:t>
            </a:r>
            <a:r>
              <a:rPr lang="en-US" altLang="en-US" sz="2400">
                <a:cs typeface="Times New Roman" pitchFamily="18" charset="0"/>
              </a:rPr>
              <a:t> </a:t>
            </a:r>
            <a:r>
              <a:rPr lang="en-US" altLang="en-US" sz="2400"/>
              <a:t>: </a:t>
            </a:r>
            <a:r>
              <a:rPr lang="en-US" altLang="en-US" sz="2400">
                <a:sym typeface="Symbol" pitchFamily="18" charset="2"/>
              </a:rPr>
              <a:t></a:t>
            </a:r>
            <a:r>
              <a:rPr lang="el-GR" altLang="en-US" sz="2400"/>
              <a:t>→</a:t>
            </a:r>
            <a:r>
              <a:rPr lang="en-US" altLang="en-US" sz="2400">
                <a:latin typeface="Batang" pitchFamily="18" charset="-127"/>
                <a:ea typeface="Batang" pitchFamily="18" charset="-127"/>
              </a:rPr>
              <a:t>R</a:t>
            </a:r>
            <a:r>
              <a:rPr lang="en-US" altLang="en-US" sz="2400" baseline="36000">
                <a:latin typeface="Batang" pitchFamily="18" charset="-127"/>
                <a:ea typeface="Batang" pitchFamily="18" charset="-127"/>
              </a:rPr>
              <a:t>+ </a:t>
            </a:r>
            <a:br>
              <a:rPr lang="en-US" altLang="en-US" sz="2400" baseline="36000">
                <a:latin typeface="Batang" pitchFamily="18" charset="-127"/>
                <a:ea typeface="Batang" pitchFamily="18" charset="-127"/>
              </a:rPr>
            </a:br>
            <a:r>
              <a:rPr lang="en-US" altLang="en-US" sz="2400" baseline="36000">
                <a:latin typeface="Batang" pitchFamily="18" charset="-127"/>
                <a:ea typeface="Batang" pitchFamily="18" charset="-127"/>
              </a:rPr>
              <a:t>		</a:t>
            </a:r>
            <a:r>
              <a:rPr lang="en-US" altLang="en-US" sz="2400"/>
              <a:t>without looking at I. </a:t>
            </a:r>
            <a:endParaRPr lang="en-US" altLang="en-US" sz="240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en-US" sz="2400"/>
              <a:t>2. Loop considering </a:t>
            </a:r>
            <a:r>
              <a:rPr lang="en-US" altLang="en-US" sz="2400">
                <a:sym typeface="Symbol" pitchFamily="18" charset="2"/>
              </a:rPr>
              <a:t></a:t>
            </a:r>
            <a:r>
              <a:rPr lang="en-US" altLang="en-US" sz="2400" baseline="-25000">
                <a:sym typeface="Symbol" pitchFamily="18" charset="2"/>
              </a:rPr>
              <a:t>i</a:t>
            </a:r>
            <a:r>
              <a:rPr lang="en-US" altLang="en-US" sz="2400">
                <a:sym typeface="Symbol" pitchFamily="18" charset="2"/>
              </a:rPr>
              <a:t> in order.</a:t>
            </a:r>
            <a:endParaRPr lang="en-US" altLang="en-US" sz="2400"/>
          </a:p>
          <a:p>
            <a:pPr lvl="1"/>
            <a:r>
              <a:rPr lang="en-US" altLang="en-US"/>
              <a:t>Make a irrevocable decision </a:t>
            </a:r>
            <a:r>
              <a:rPr lang="en-US" altLang="en-US">
                <a:sym typeface="Symbol" pitchFamily="18" charset="2"/>
              </a:rPr>
              <a:t></a:t>
            </a:r>
            <a:r>
              <a:rPr lang="en-US" altLang="en-US" baseline="-25000">
                <a:sym typeface="Symbol" pitchFamily="18" charset="2"/>
              </a:rPr>
              <a:t>i </a:t>
            </a:r>
            <a:r>
              <a:rPr lang="en-US" altLang="en-US">
                <a:sym typeface="Symbol" pitchFamily="18" charset="2"/>
              </a:rPr>
              <a:t></a:t>
            </a:r>
            <a:r>
              <a:rPr lang="en-US" altLang="en-US" baseline="-25000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</a:t>
            </a:r>
            <a:r>
              <a:rPr lang="en-US" altLang="en-US"/>
              <a:t> 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algn="l"/>
            <a:r>
              <a:rPr lang="en-US" altLang="en-US"/>
              <a:t>Fixed priority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685800" y="1219200"/>
            <a:ext cx="79248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90600" indent="-519113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indent="-461963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52600" indent="-36353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09800" indent="-3810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Symbol" pitchFamily="18" charset="2"/>
              <a:buNone/>
            </a:pPr>
            <a:r>
              <a:rPr lang="en-US" altLang="en-US" sz="2400">
                <a:sym typeface="Symbol" pitchFamily="18" charset="2"/>
              </a:rPr>
              <a:t></a:t>
            </a:r>
            <a:r>
              <a:rPr lang="en-US" altLang="en-US" sz="2400" i="1">
                <a:sym typeface="Symbol" pitchFamily="18" charset="2"/>
              </a:rPr>
              <a:t> is a set of data items; </a:t>
            </a:r>
            <a:r>
              <a:rPr lang="en-US" altLang="en-US" sz="2400">
                <a:sym typeface="Symbol" pitchFamily="18" charset="2"/>
              </a:rPr>
              <a:t></a:t>
            </a:r>
            <a:r>
              <a:rPr lang="en-US" altLang="en-US" sz="2400" i="1">
                <a:sym typeface="Symbol" pitchFamily="18" charset="2"/>
              </a:rPr>
              <a:t> is a set of options</a:t>
            </a:r>
            <a:endParaRPr lang="en-US" altLang="en-US" sz="2400" i="1" u="sng"/>
          </a:p>
          <a:p>
            <a:pPr>
              <a:buFontTx/>
              <a:buNone/>
            </a:pPr>
            <a:r>
              <a:rPr lang="en-US" altLang="en-US" sz="2400" u="sng"/>
              <a:t>Input</a:t>
            </a:r>
            <a:r>
              <a:rPr lang="en-US" altLang="en-US" sz="2400"/>
              <a:t>: instance </a:t>
            </a:r>
            <a:r>
              <a:rPr lang="en-US" altLang="en-US" sz="2400">
                <a:sym typeface="Symbol" pitchFamily="18" charset="2"/>
              </a:rPr>
              <a:t>I={</a:t>
            </a:r>
            <a:r>
              <a:rPr lang="en-US" altLang="en-US" sz="2400" baseline="-25000">
                <a:sym typeface="Symbol" pitchFamily="18" charset="2"/>
              </a:rPr>
              <a:t>1</a:t>
            </a:r>
            <a:r>
              <a:rPr lang="en-US" altLang="en-US" sz="2400">
                <a:sym typeface="Symbol" pitchFamily="18" charset="2"/>
              </a:rPr>
              <a:t> ,</a:t>
            </a:r>
            <a:r>
              <a:rPr lang="en-US" altLang="en-US" sz="2400" baseline="-25000">
                <a:sym typeface="Symbol" pitchFamily="18" charset="2"/>
              </a:rPr>
              <a:t>2</a:t>
            </a:r>
            <a:r>
              <a:rPr lang="en-US" altLang="en-US" sz="2400">
                <a:sym typeface="Symbol" pitchFamily="18" charset="2"/>
              </a:rPr>
              <a:t> ,…,</a:t>
            </a:r>
            <a:r>
              <a:rPr lang="en-US" altLang="en-US" sz="2400" baseline="-25000">
                <a:sym typeface="Symbol" pitchFamily="18" charset="2"/>
              </a:rPr>
              <a:t>n</a:t>
            </a:r>
            <a:r>
              <a:rPr lang="en-US" altLang="en-US" sz="2400">
                <a:sym typeface="Symbol" pitchFamily="18" charset="2"/>
              </a:rPr>
              <a:t> }, I</a:t>
            </a:r>
            <a:r>
              <a:rPr lang="en-US" altLang="en-US" sz="2400" baseline="14000">
                <a:sym typeface="Symbol" pitchFamily="18" charset="2"/>
              </a:rPr>
              <a:t> </a:t>
            </a:r>
            <a:r>
              <a:rPr lang="en-US" altLang="en-US" sz="2400">
                <a:sym typeface="Symbol" pitchFamily="18" charset="2"/>
              </a:rPr>
              <a:t></a:t>
            </a:r>
          </a:p>
          <a:p>
            <a:pPr>
              <a:buFontTx/>
              <a:buNone/>
            </a:pPr>
            <a:r>
              <a:rPr lang="en-US" altLang="en-US" sz="2400" u="sng">
                <a:sym typeface="Symbol" pitchFamily="18" charset="2"/>
              </a:rPr>
              <a:t>Output</a:t>
            </a:r>
            <a:r>
              <a:rPr lang="en-US" altLang="en-US" sz="2400">
                <a:sym typeface="Symbol" pitchFamily="18" charset="2"/>
              </a:rPr>
              <a:t>: solution S={(</a:t>
            </a:r>
            <a:r>
              <a:rPr lang="en-US" altLang="en-US" sz="2400" baseline="-25000">
                <a:sym typeface="Symbol" pitchFamily="18" charset="2"/>
              </a:rPr>
              <a:t>i</a:t>
            </a:r>
            <a:r>
              <a:rPr lang="en-US" altLang="en-US" sz="2400">
                <a:sym typeface="Symbol" pitchFamily="18" charset="2"/>
              </a:rPr>
              <a:t> , </a:t>
            </a:r>
            <a:r>
              <a:rPr lang="en-US" altLang="en-US" sz="2400" baseline="-25000">
                <a:sym typeface="Symbol" pitchFamily="18" charset="2"/>
              </a:rPr>
              <a:t>i</a:t>
            </a:r>
            <a:r>
              <a:rPr lang="en-US" altLang="en-US" sz="2400">
                <a:sym typeface="Symbol" pitchFamily="18" charset="2"/>
              </a:rPr>
              <a:t>) | i= 1,2,…,d}; </a:t>
            </a:r>
            <a:r>
              <a:rPr lang="en-US" altLang="en-US" sz="2400" baseline="-25000">
                <a:sym typeface="Symbol" pitchFamily="18" charset="2"/>
              </a:rPr>
              <a:t>i </a:t>
            </a:r>
            <a:r>
              <a:rPr lang="en-US" altLang="en-US" sz="2400">
                <a:sym typeface="Symbol" pitchFamily="18" charset="2"/>
              </a:rPr>
              <a:t></a:t>
            </a:r>
            <a:r>
              <a:rPr lang="en-US" altLang="en-US" sz="2400" baseline="-25000">
                <a:sym typeface="Symbol" pitchFamily="18" charset="2"/>
              </a:rPr>
              <a:t> </a:t>
            </a:r>
            <a:r>
              <a:rPr lang="en-US" altLang="en-US" sz="2400">
                <a:sym typeface="Symbol" pitchFamily="18" charset="2"/>
              </a:rPr>
              <a:t></a:t>
            </a:r>
            <a:r>
              <a:rPr lang="en-US" altLang="en-US" sz="2400"/>
              <a:t> </a:t>
            </a:r>
            <a:endParaRPr lang="en-US" altLang="en-US" sz="240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en-US" sz="2400"/>
              <a:t>2. Loop</a:t>
            </a:r>
            <a:endParaRPr lang="en-US" altLang="en-US" sz="240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en-US" sz="2400">
                <a:sym typeface="Symbol" pitchFamily="18" charset="2"/>
              </a:rPr>
              <a:t>     -    Order: </a:t>
            </a:r>
            <a:r>
              <a:rPr lang="en-US" altLang="en-US" sz="2400"/>
              <a:t>Algorithm </a:t>
            </a:r>
            <a:r>
              <a:rPr lang="en-US" altLang="en-US" sz="2400">
                <a:solidFill>
                  <a:srgbClr val="CC3300"/>
                </a:solidFill>
              </a:rPr>
              <a:t>reorders</a:t>
            </a:r>
            <a:r>
              <a:rPr lang="en-US" altLang="en-US" sz="2400"/>
              <a:t> </a:t>
            </a:r>
            <a:r>
              <a:rPr lang="el-GR" altLang="en-US" sz="2400">
                <a:cs typeface="Times New Roman" pitchFamily="18" charset="0"/>
              </a:rPr>
              <a:t>π</a:t>
            </a:r>
            <a:r>
              <a:rPr lang="en-US" altLang="en-US" sz="2400">
                <a:cs typeface="Times New Roman" pitchFamily="18" charset="0"/>
              </a:rPr>
              <a:t> </a:t>
            </a:r>
            <a:r>
              <a:rPr lang="en-US" altLang="en-US" sz="2400"/>
              <a:t>: </a:t>
            </a:r>
            <a:r>
              <a:rPr lang="en-US" altLang="en-US" sz="2400">
                <a:sym typeface="Symbol" pitchFamily="18" charset="2"/>
              </a:rPr>
              <a:t></a:t>
            </a:r>
            <a:r>
              <a:rPr lang="el-GR" altLang="en-US" sz="2400"/>
              <a:t>→</a:t>
            </a:r>
            <a:r>
              <a:rPr lang="en-US" altLang="en-US" sz="2400">
                <a:latin typeface="Batang" pitchFamily="18" charset="-127"/>
                <a:ea typeface="Batang" pitchFamily="18" charset="-127"/>
              </a:rPr>
              <a:t>R</a:t>
            </a:r>
            <a:r>
              <a:rPr lang="en-US" altLang="en-US" sz="2400" baseline="36000">
                <a:latin typeface="Batang" pitchFamily="18" charset="-127"/>
                <a:ea typeface="Batang" pitchFamily="18" charset="-127"/>
              </a:rPr>
              <a:t>+ </a:t>
            </a:r>
            <a:br>
              <a:rPr lang="en-US" altLang="en-US" sz="2400" baseline="36000">
                <a:latin typeface="Batang" pitchFamily="18" charset="-127"/>
                <a:ea typeface="Batang" pitchFamily="18" charset="-127"/>
              </a:rPr>
            </a:br>
            <a:r>
              <a:rPr lang="en-US" altLang="en-US" sz="2400" baseline="36000">
                <a:latin typeface="Batang" pitchFamily="18" charset="-127"/>
                <a:ea typeface="Batang" pitchFamily="18" charset="-127"/>
              </a:rPr>
              <a:t>		</a:t>
            </a:r>
            <a:r>
              <a:rPr lang="en-US" altLang="en-US" sz="2400"/>
              <a:t>without looking at rest of I.</a:t>
            </a:r>
          </a:p>
          <a:p>
            <a:pPr>
              <a:buFontTx/>
              <a:buNone/>
            </a:pPr>
            <a:r>
              <a:rPr lang="en-US" altLang="en-US" sz="2400"/>
              <a:t>     -    Considering next </a:t>
            </a:r>
            <a:r>
              <a:rPr lang="en-US" altLang="en-US" sz="2400">
                <a:sym typeface="Symbol" pitchFamily="18" charset="2"/>
              </a:rPr>
              <a:t></a:t>
            </a:r>
            <a:r>
              <a:rPr lang="en-US" altLang="en-US" sz="2400" baseline="-25000">
                <a:sym typeface="Symbol" pitchFamily="18" charset="2"/>
              </a:rPr>
              <a:t>i</a:t>
            </a:r>
            <a:r>
              <a:rPr lang="en-US" altLang="en-US" sz="2400">
                <a:sym typeface="Symbol" pitchFamily="18" charset="2"/>
              </a:rPr>
              <a:t> in current order.</a:t>
            </a:r>
            <a:endParaRPr lang="en-US" altLang="en-US" sz="2400"/>
          </a:p>
          <a:p>
            <a:pPr lvl="1"/>
            <a:r>
              <a:rPr lang="en-US" altLang="en-US"/>
              <a:t>Make a irrevocable decision </a:t>
            </a:r>
            <a:r>
              <a:rPr lang="en-US" altLang="en-US">
                <a:sym typeface="Symbol" pitchFamily="18" charset="2"/>
              </a:rPr>
              <a:t></a:t>
            </a:r>
            <a:r>
              <a:rPr lang="en-US" altLang="en-US" baseline="-25000">
                <a:sym typeface="Symbol" pitchFamily="18" charset="2"/>
              </a:rPr>
              <a:t>i </a:t>
            </a:r>
            <a:r>
              <a:rPr lang="en-US" altLang="en-US">
                <a:sym typeface="Symbol" pitchFamily="18" charset="2"/>
              </a:rPr>
              <a:t></a:t>
            </a:r>
            <a:r>
              <a:rPr lang="en-US" altLang="en-US" baseline="-25000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</a:t>
            </a:r>
            <a:r>
              <a:rPr lang="en-US" altLang="en-US"/>
              <a:t> 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algn="l"/>
            <a:r>
              <a:rPr lang="en-US" altLang="en-US"/>
              <a:t>Adaptive priority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2521</Words>
  <Application>Microsoft Office PowerPoint</Application>
  <PresentationFormat>On-screen Show (4:3)</PresentationFormat>
  <Paragraphs>656</Paragraphs>
  <Slides>56</Slides>
  <Notes>56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6" baseType="lpstr">
      <vt:lpstr>Arial</vt:lpstr>
      <vt:lpstr>Times New Roman</vt:lpstr>
      <vt:lpstr>Symbol</vt:lpstr>
      <vt:lpstr>Batang</vt:lpstr>
      <vt:lpstr>Wingdings</vt:lpstr>
      <vt:lpstr>Lucida Sans Unicode</vt:lpstr>
      <vt:lpstr>Monotype Corsiva</vt:lpstr>
      <vt:lpstr>Sylfaen</vt:lpstr>
      <vt:lpstr>Default Design</vt:lpstr>
      <vt:lpstr>MathType 4.0 Equation</vt:lpstr>
      <vt:lpstr>Lower Bounds  in Greedy Model</vt:lpstr>
      <vt:lpstr>Suppose you have to solve a problem Π…</vt:lpstr>
      <vt:lpstr>Suppose we a have formal model of each algorithmic paradigm</vt:lpstr>
      <vt:lpstr>The goal</vt:lpstr>
      <vt:lpstr>Using the framework we can answer the following questions</vt:lpstr>
      <vt:lpstr>Some of our results</vt:lpstr>
      <vt:lpstr>On-line algorithms</vt:lpstr>
      <vt:lpstr>Fixed priority algorithms</vt:lpstr>
      <vt:lpstr>Adaptive priority algorithms</vt:lpstr>
      <vt:lpstr>Fixed priority “Back Tracking”</vt:lpstr>
      <vt:lpstr>Some of our results</vt:lpstr>
      <vt:lpstr>Some of our results</vt:lpstr>
      <vt:lpstr>Kruskal algorithm for MST  is a Fixed priority algorithm</vt:lpstr>
      <vt:lpstr>Prims algorithm for MST  is an adaptive priority algorithm</vt:lpstr>
      <vt:lpstr>Dijkstra’s Shortest Paths Alg  is an adaptive priority algorithm</vt:lpstr>
      <vt:lpstr>Some of our results</vt:lpstr>
      <vt:lpstr>Some of our results</vt:lpstr>
      <vt:lpstr>Fixed priority game</vt:lpstr>
      <vt:lpstr>Adversary selects 0 </vt:lpstr>
      <vt:lpstr>Solver selects an order on 0</vt:lpstr>
      <vt:lpstr>Adversary’s strategy</vt:lpstr>
      <vt:lpstr>Event 1: Solver accepts y(1)</vt:lpstr>
      <vt:lpstr>Event 2: Solver rejects y(1)</vt:lpstr>
      <vt:lpstr>The outcome of the game:</vt:lpstr>
      <vt:lpstr>Some of our results</vt:lpstr>
      <vt:lpstr>Some of our results</vt:lpstr>
      <vt:lpstr>Interval scheduling on a single machine</vt:lpstr>
      <vt:lpstr>A simple solution (LPT)</vt:lpstr>
      <vt:lpstr>LPT is a 3-approximation</vt:lpstr>
      <vt:lpstr>Example lower bound  [BNR02]</vt:lpstr>
      <vt:lpstr>Proof of Theorem 1</vt:lpstr>
      <vt:lpstr>Adversary’s strategy</vt:lpstr>
      <vt:lpstr>Adversary’s strategy</vt:lpstr>
      <vt:lpstr>Adversary’s strategy</vt:lpstr>
      <vt:lpstr>Adversary’s strategy</vt:lpstr>
      <vt:lpstr>Adversary’s strategy</vt:lpstr>
      <vt:lpstr>PowerPoint Presentation</vt:lpstr>
      <vt:lpstr>Some of our results</vt:lpstr>
      <vt:lpstr>[Joh74] greedy 2-approximation for WVC</vt:lpstr>
      <vt:lpstr>PowerPoint Presentation</vt:lpstr>
      <vt:lpstr>Adaptive priority game</vt:lpstr>
      <vt:lpstr>The Adversary chooses instances to be graphs Kn,n </vt:lpstr>
      <vt:lpstr>The game</vt:lpstr>
      <vt:lpstr>Adversary’s strategy is to wait unitl</vt:lpstr>
      <vt:lpstr>Event 1: Solver accepts a node ω(v)=n2</vt:lpstr>
      <vt:lpstr>Event 2:  Solver rejects a node of any weight</vt:lpstr>
      <vt:lpstr>Event 3: Solver commits to n-1 nodes w(v)=1, on either side of Kn,n </vt:lpstr>
      <vt:lpstr>Some of our results</vt:lpstr>
      <vt:lpstr>Some of our results</vt:lpstr>
      <vt:lpstr>Facility location problem</vt:lpstr>
      <vt:lpstr>[AB02] result</vt:lpstr>
      <vt:lpstr>Adversary presents the instance:</vt:lpstr>
      <vt:lpstr>Adversary’s strategy</vt:lpstr>
      <vt:lpstr>The game </vt:lpstr>
      <vt:lpstr>End of the game</vt:lpstr>
      <vt:lpstr>Some of our results</vt:lpstr>
    </vt:vector>
  </TitlesOfParts>
  <Company>York 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Lower Bounds  in Greedy Model</dc:title>
  <dc:creator>Jeff</dc:creator>
  <cp:lastModifiedBy>Jeff Edmonds</cp:lastModifiedBy>
  <cp:revision>9</cp:revision>
  <dcterms:created xsi:type="dcterms:W3CDTF">2007-10-26T17:36:13Z</dcterms:created>
  <dcterms:modified xsi:type="dcterms:W3CDTF">2015-06-04T17:15:37Z</dcterms:modified>
</cp:coreProperties>
</file>