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5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8"/>
  </p:notesMasterIdLst>
  <p:sldIdLst>
    <p:sldId id="257" r:id="rId2"/>
    <p:sldId id="258" r:id="rId3"/>
    <p:sldId id="259" r:id="rId4"/>
    <p:sldId id="260" r:id="rId5"/>
    <p:sldId id="261" r:id="rId6"/>
    <p:sldId id="264" r:id="rId7"/>
    <p:sldId id="301" r:id="rId8"/>
    <p:sldId id="302" r:id="rId9"/>
    <p:sldId id="303" r:id="rId10"/>
    <p:sldId id="304" r:id="rId11"/>
    <p:sldId id="265" r:id="rId12"/>
    <p:sldId id="310" r:id="rId13"/>
    <p:sldId id="267" r:id="rId14"/>
    <p:sldId id="305" r:id="rId15"/>
    <p:sldId id="308" r:id="rId16"/>
    <p:sldId id="311" r:id="rId17"/>
    <p:sldId id="270" r:id="rId18"/>
    <p:sldId id="272" r:id="rId19"/>
    <p:sldId id="274" r:id="rId20"/>
    <p:sldId id="275" r:id="rId21"/>
    <p:sldId id="276" r:id="rId22"/>
    <p:sldId id="277" r:id="rId23"/>
    <p:sldId id="278" r:id="rId24"/>
    <p:sldId id="279" r:id="rId25"/>
    <p:sldId id="312" r:id="rId26"/>
    <p:sldId id="323" r:id="rId27"/>
    <p:sldId id="313" r:id="rId28"/>
    <p:sldId id="314" r:id="rId29"/>
    <p:sldId id="315" r:id="rId30"/>
    <p:sldId id="316" r:id="rId31"/>
    <p:sldId id="317" r:id="rId32"/>
    <p:sldId id="318" r:id="rId33"/>
    <p:sldId id="320" r:id="rId34"/>
    <p:sldId id="324" r:id="rId35"/>
    <p:sldId id="319" r:id="rId36"/>
    <p:sldId id="321" r:id="rId37"/>
    <p:sldId id="325" r:id="rId38"/>
    <p:sldId id="326" r:id="rId39"/>
    <p:sldId id="284" r:id="rId40"/>
    <p:sldId id="285" r:id="rId41"/>
    <p:sldId id="287" r:id="rId42"/>
    <p:sldId id="288" r:id="rId43"/>
    <p:sldId id="289" r:id="rId44"/>
    <p:sldId id="290" r:id="rId45"/>
    <p:sldId id="291" r:id="rId46"/>
    <p:sldId id="292" r:id="rId47"/>
    <p:sldId id="293" r:id="rId48"/>
    <p:sldId id="327" r:id="rId49"/>
    <p:sldId id="328" r:id="rId50"/>
    <p:sldId id="331" r:id="rId51"/>
    <p:sldId id="329" r:id="rId52"/>
    <p:sldId id="332" r:id="rId53"/>
    <p:sldId id="333" r:id="rId54"/>
    <p:sldId id="334" r:id="rId55"/>
    <p:sldId id="335" r:id="rId56"/>
    <p:sldId id="336" r:id="rId57"/>
  </p:sldIdLst>
  <p:sldSz cx="9144000" cy="6858000" type="screen4x3"/>
  <p:notesSz cx="6858000" cy="9144000"/>
  <p:defaultTextStyle>
    <a:defPPr>
      <a:defRPr lang="en-CA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3300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6743" autoAdjust="0"/>
  </p:normalViewPr>
  <p:slideViewPr>
    <p:cSldViewPr>
      <p:cViewPr varScale="1">
        <p:scale>
          <a:sx n="76" d="100"/>
          <a:sy n="76" d="100"/>
        </p:scale>
        <p:origin x="-98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84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image" Target="../media/image9.wmf"/><Relationship Id="rId1" Type="http://schemas.openxmlformats.org/officeDocument/2006/relationships/image" Target="../media/image8.wmf"/><Relationship Id="rId4" Type="http://schemas.openxmlformats.org/officeDocument/2006/relationships/image" Target="../media/image10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image" Target="../media/image9.wmf"/><Relationship Id="rId1" Type="http://schemas.openxmlformats.org/officeDocument/2006/relationships/image" Target="../media/image8.wmf"/><Relationship Id="rId4" Type="http://schemas.openxmlformats.org/officeDocument/2006/relationships/image" Target="../media/image11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image" Target="../media/image9.wmf"/><Relationship Id="rId1" Type="http://schemas.openxmlformats.org/officeDocument/2006/relationships/image" Target="../media/image8.wmf"/><Relationship Id="rId4" Type="http://schemas.openxmlformats.org/officeDocument/2006/relationships/image" Target="../media/image1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CA" alt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CA" altLang="en-US"/>
          </a:p>
        </p:txBody>
      </p:sp>
      <p:sp>
        <p:nvSpPr>
          <p:cNvPr id="3076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CA" altLang="en-US" smtClean="0"/>
              <a:t>Click to edit Master text styles</a:t>
            </a:r>
          </a:p>
          <a:p>
            <a:pPr lvl="1"/>
            <a:r>
              <a:rPr lang="en-CA" altLang="en-US" smtClean="0"/>
              <a:t>Second level</a:t>
            </a:r>
          </a:p>
          <a:p>
            <a:pPr lvl="2"/>
            <a:r>
              <a:rPr lang="en-CA" altLang="en-US" smtClean="0"/>
              <a:t>Third level</a:t>
            </a:r>
          </a:p>
          <a:p>
            <a:pPr lvl="3"/>
            <a:r>
              <a:rPr lang="en-CA" altLang="en-US" smtClean="0"/>
              <a:t>Fourth level</a:t>
            </a:r>
          </a:p>
          <a:p>
            <a:pPr lvl="4"/>
            <a:r>
              <a:rPr lang="en-CA" altLang="en-US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CA" alt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5EE2121-1D99-4A55-9492-377B03AC4331}" type="slidenum">
              <a:rPr lang="en-CA" altLang="en-US"/>
              <a:pPr/>
              <a:t>‹#›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81870759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4122813-FB48-49D4-9DDD-F58EAD91CF19}" type="slidenum">
              <a:rPr lang="en-CA" altLang="en-US"/>
              <a:pPr/>
              <a:t>1</a:t>
            </a:fld>
            <a:endParaRPr lang="en-CA" altLang="en-US"/>
          </a:p>
        </p:txBody>
      </p:sp>
      <p:sp>
        <p:nvSpPr>
          <p:cNvPr id="614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0274134-7057-4725-BD52-8AB3E219CE30}" type="slidenum">
              <a:rPr lang="en-CA" altLang="en-US"/>
              <a:pPr/>
              <a:t>10</a:t>
            </a:fld>
            <a:endParaRPr lang="en-CA" altLang="en-US"/>
          </a:p>
        </p:txBody>
      </p:sp>
      <p:sp>
        <p:nvSpPr>
          <p:cNvPr id="10240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A3FA122-7B7E-4A8F-9592-2A730708A415}" type="slidenum">
              <a:rPr lang="en-CA" altLang="en-US"/>
              <a:pPr/>
              <a:t>11</a:t>
            </a:fld>
            <a:endParaRPr lang="en-CA" altLang="en-US"/>
          </a:p>
        </p:txBody>
      </p:sp>
      <p:sp>
        <p:nvSpPr>
          <p:cNvPr id="2253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FDE9553-1DAD-4157-9127-9B8CC285A9C5}" type="slidenum">
              <a:rPr lang="en-CA" altLang="en-US"/>
              <a:pPr/>
              <a:t>12</a:t>
            </a:fld>
            <a:endParaRPr lang="en-CA" altLang="en-US"/>
          </a:p>
        </p:txBody>
      </p:sp>
      <p:sp>
        <p:nvSpPr>
          <p:cNvPr id="11469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4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FF8929F-D018-442B-8608-F5ABCA6D7FA8}" type="slidenum">
              <a:rPr lang="en-CA" altLang="en-US"/>
              <a:pPr/>
              <a:t>13</a:t>
            </a:fld>
            <a:endParaRPr lang="en-CA" altLang="en-US"/>
          </a:p>
        </p:txBody>
      </p:sp>
      <p:sp>
        <p:nvSpPr>
          <p:cNvPr id="2662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14106ED-E35C-445B-B449-F6A70E95BAE0}" type="slidenum">
              <a:rPr lang="en-CA" altLang="en-US"/>
              <a:pPr/>
              <a:t>14</a:t>
            </a:fld>
            <a:endParaRPr lang="en-CA" altLang="en-US"/>
          </a:p>
        </p:txBody>
      </p:sp>
      <p:sp>
        <p:nvSpPr>
          <p:cNvPr id="10445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44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4EF1B79-7B89-4FA2-86D7-5EA7EB97554B}" type="slidenum">
              <a:rPr lang="en-CA" altLang="en-US"/>
              <a:pPr/>
              <a:t>15</a:t>
            </a:fld>
            <a:endParaRPr lang="en-CA" altLang="en-US"/>
          </a:p>
        </p:txBody>
      </p:sp>
      <p:sp>
        <p:nvSpPr>
          <p:cNvPr id="11059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C2AFCCA-DD9E-473C-8BE4-4D4324C671EF}" type="slidenum">
              <a:rPr lang="en-CA" altLang="en-US"/>
              <a:pPr/>
              <a:t>16</a:t>
            </a:fld>
            <a:endParaRPr lang="en-CA" altLang="en-US"/>
          </a:p>
        </p:txBody>
      </p:sp>
      <p:sp>
        <p:nvSpPr>
          <p:cNvPr id="11673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67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265F199-15BE-4039-83C6-0225D2FF6CDA}" type="slidenum">
              <a:rPr lang="en-CA" altLang="en-US"/>
              <a:pPr/>
              <a:t>17</a:t>
            </a:fld>
            <a:endParaRPr lang="en-CA" altLang="en-US"/>
          </a:p>
        </p:txBody>
      </p:sp>
      <p:sp>
        <p:nvSpPr>
          <p:cNvPr id="3277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E97CD31-C481-499F-AC16-CA3D31E7E219}" type="slidenum">
              <a:rPr lang="en-CA" altLang="en-US"/>
              <a:pPr/>
              <a:t>18</a:t>
            </a:fld>
            <a:endParaRPr lang="en-CA" altLang="en-US"/>
          </a:p>
        </p:txBody>
      </p:sp>
      <p:sp>
        <p:nvSpPr>
          <p:cNvPr id="3686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8C38DA9-8668-424D-BED7-12C8C6464448}" type="slidenum">
              <a:rPr lang="en-CA" altLang="en-US"/>
              <a:pPr/>
              <a:t>19</a:t>
            </a:fld>
            <a:endParaRPr lang="en-CA" altLang="en-US"/>
          </a:p>
        </p:txBody>
      </p:sp>
      <p:sp>
        <p:nvSpPr>
          <p:cNvPr id="4096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760623E-696F-49B0-B088-37DF940738FF}" type="slidenum">
              <a:rPr lang="en-CA" altLang="en-US"/>
              <a:pPr/>
              <a:t>2</a:t>
            </a:fld>
            <a:endParaRPr lang="en-CA" altLang="en-US"/>
          </a:p>
        </p:txBody>
      </p:sp>
      <p:sp>
        <p:nvSpPr>
          <p:cNvPr id="819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3116798-96DC-480F-99AE-692F0A7F2963}" type="slidenum">
              <a:rPr lang="en-CA" altLang="en-US"/>
              <a:pPr/>
              <a:t>20</a:t>
            </a:fld>
            <a:endParaRPr lang="en-CA" altLang="en-US"/>
          </a:p>
        </p:txBody>
      </p:sp>
      <p:sp>
        <p:nvSpPr>
          <p:cNvPr id="4301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0B6362E-29A0-45D5-AC68-610B1439EEBF}" type="slidenum">
              <a:rPr lang="en-CA" altLang="en-US"/>
              <a:pPr/>
              <a:t>21</a:t>
            </a:fld>
            <a:endParaRPr lang="en-CA" altLang="en-US"/>
          </a:p>
        </p:txBody>
      </p:sp>
      <p:sp>
        <p:nvSpPr>
          <p:cNvPr id="4505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1951A58-C2A6-44FD-B296-97A85AAB039E}" type="slidenum">
              <a:rPr lang="en-CA" altLang="en-US"/>
              <a:pPr/>
              <a:t>22</a:t>
            </a:fld>
            <a:endParaRPr lang="en-CA" altLang="en-US"/>
          </a:p>
        </p:txBody>
      </p:sp>
      <p:sp>
        <p:nvSpPr>
          <p:cNvPr id="4710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0F7E231-632C-4223-992F-389C1548F45A}" type="slidenum">
              <a:rPr lang="en-CA" altLang="en-US"/>
              <a:pPr/>
              <a:t>23</a:t>
            </a:fld>
            <a:endParaRPr lang="en-CA" altLang="en-US"/>
          </a:p>
        </p:txBody>
      </p:sp>
      <p:sp>
        <p:nvSpPr>
          <p:cNvPr id="4915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7F85868-0A1E-4C7F-94EA-80BB2D77E20B}" type="slidenum">
              <a:rPr lang="en-CA" altLang="en-US"/>
              <a:pPr/>
              <a:t>24</a:t>
            </a:fld>
            <a:endParaRPr lang="en-CA" altLang="en-US"/>
          </a:p>
        </p:txBody>
      </p:sp>
      <p:sp>
        <p:nvSpPr>
          <p:cNvPr id="5120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C182231-78E0-42DC-ABF3-CDE6B3BA088B}" type="slidenum">
              <a:rPr lang="en-CA" altLang="en-US"/>
              <a:pPr/>
              <a:t>25</a:t>
            </a:fld>
            <a:endParaRPr lang="en-CA" altLang="en-US"/>
          </a:p>
        </p:txBody>
      </p:sp>
      <p:sp>
        <p:nvSpPr>
          <p:cNvPr id="12083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08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22F99A0-A300-4CA4-A167-0AC4FE488449}" type="slidenum">
              <a:rPr lang="en-CA" altLang="en-US"/>
              <a:pPr/>
              <a:t>26</a:t>
            </a:fld>
            <a:endParaRPr lang="en-CA" altLang="en-US"/>
          </a:p>
        </p:txBody>
      </p:sp>
      <p:sp>
        <p:nvSpPr>
          <p:cNvPr id="14336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71EB9F3-20A4-4054-BCA9-49FB5BA4A5B2}" type="slidenum">
              <a:rPr lang="en-CA" altLang="en-US"/>
              <a:pPr/>
              <a:t>27</a:t>
            </a:fld>
            <a:endParaRPr lang="en-CA" altLang="en-US"/>
          </a:p>
        </p:txBody>
      </p:sp>
      <p:sp>
        <p:nvSpPr>
          <p:cNvPr id="12288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8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20892E6-1AD3-46BB-9DE8-287EA6D0A802}" type="slidenum">
              <a:rPr lang="en-CA" altLang="en-US"/>
              <a:pPr/>
              <a:t>28</a:t>
            </a:fld>
            <a:endParaRPr lang="en-CA" altLang="en-US"/>
          </a:p>
        </p:txBody>
      </p:sp>
      <p:sp>
        <p:nvSpPr>
          <p:cNvPr id="12493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49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D22045D-15EF-46DA-9A0F-031C6CFB4560}" type="slidenum">
              <a:rPr lang="en-CA" altLang="en-US"/>
              <a:pPr/>
              <a:t>29</a:t>
            </a:fld>
            <a:endParaRPr lang="en-CA" altLang="en-US"/>
          </a:p>
        </p:txBody>
      </p:sp>
      <p:sp>
        <p:nvSpPr>
          <p:cNvPr id="12697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69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EF8EB57-6C54-4EA9-AD9A-01F2D14A1E97}" type="slidenum">
              <a:rPr lang="en-CA" altLang="en-US"/>
              <a:pPr/>
              <a:t>3</a:t>
            </a:fld>
            <a:endParaRPr lang="en-CA" altLang="en-US"/>
          </a:p>
        </p:txBody>
      </p:sp>
      <p:sp>
        <p:nvSpPr>
          <p:cNvPr id="1024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D5FF7F6-4437-4B03-8E03-9E724DF66D79}" type="slidenum">
              <a:rPr lang="en-CA" altLang="en-US"/>
              <a:pPr/>
              <a:t>30</a:t>
            </a:fld>
            <a:endParaRPr lang="en-CA" altLang="en-US"/>
          </a:p>
        </p:txBody>
      </p:sp>
      <p:sp>
        <p:nvSpPr>
          <p:cNvPr id="12902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90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EE04BE5-377C-4EE6-81ED-80E3B3410312}" type="slidenum">
              <a:rPr lang="en-CA" altLang="en-US"/>
              <a:pPr/>
              <a:t>31</a:t>
            </a:fld>
            <a:endParaRPr lang="en-CA" altLang="en-US"/>
          </a:p>
        </p:txBody>
      </p:sp>
      <p:sp>
        <p:nvSpPr>
          <p:cNvPr id="13107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1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DD5358D-3E06-4C5D-BC4E-4D2AA0221D0F}" type="slidenum">
              <a:rPr lang="en-CA" altLang="en-US"/>
              <a:pPr/>
              <a:t>32</a:t>
            </a:fld>
            <a:endParaRPr lang="en-CA" altLang="en-US"/>
          </a:p>
        </p:txBody>
      </p:sp>
      <p:sp>
        <p:nvSpPr>
          <p:cNvPr id="13312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759C202-9913-4D6D-8785-A65C97E48249}" type="slidenum">
              <a:rPr lang="en-CA" altLang="en-US"/>
              <a:pPr/>
              <a:t>33</a:t>
            </a:fld>
            <a:endParaRPr lang="en-CA" altLang="en-US"/>
          </a:p>
        </p:txBody>
      </p:sp>
      <p:sp>
        <p:nvSpPr>
          <p:cNvPr id="13721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7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363DB4C-5F2E-4AD6-87BF-E1D6BF378B18}" type="slidenum">
              <a:rPr lang="en-CA" altLang="en-US"/>
              <a:pPr/>
              <a:t>34</a:t>
            </a:fld>
            <a:endParaRPr lang="en-CA" altLang="en-US"/>
          </a:p>
        </p:txBody>
      </p:sp>
      <p:sp>
        <p:nvSpPr>
          <p:cNvPr id="14541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5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773331C-7E2C-486B-B6E9-6A00010F3E5D}" type="slidenum">
              <a:rPr lang="en-CA" altLang="en-US"/>
              <a:pPr/>
              <a:t>35</a:t>
            </a:fld>
            <a:endParaRPr lang="en-CA" altLang="en-US"/>
          </a:p>
        </p:txBody>
      </p:sp>
      <p:sp>
        <p:nvSpPr>
          <p:cNvPr id="13517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5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2B3C30B-8FE5-487D-87A8-747F9B7B5D40}" type="slidenum">
              <a:rPr lang="en-CA" altLang="en-US"/>
              <a:pPr/>
              <a:t>36</a:t>
            </a:fld>
            <a:endParaRPr lang="en-CA" altLang="en-US"/>
          </a:p>
        </p:txBody>
      </p:sp>
      <p:sp>
        <p:nvSpPr>
          <p:cNvPr id="13926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9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A104578-8D55-4DB9-B2F9-201FA21BDB70}" type="slidenum">
              <a:rPr lang="en-CA" altLang="en-US"/>
              <a:pPr/>
              <a:t>37</a:t>
            </a:fld>
            <a:endParaRPr lang="en-CA" altLang="en-US"/>
          </a:p>
        </p:txBody>
      </p:sp>
      <p:sp>
        <p:nvSpPr>
          <p:cNvPr id="14745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7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22E3FF9-9E74-4695-9833-5F1B354BC2B9}" type="slidenum">
              <a:rPr lang="en-CA" altLang="en-US"/>
              <a:pPr/>
              <a:t>38</a:t>
            </a:fld>
            <a:endParaRPr lang="en-CA" altLang="en-US"/>
          </a:p>
        </p:txBody>
      </p:sp>
      <p:sp>
        <p:nvSpPr>
          <p:cNvPr id="14950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9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C11D315-8E3B-493B-B16D-4DF45A3E5751}" type="slidenum">
              <a:rPr lang="en-CA" altLang="en-US"/>
              <a:pPr/>
              <a:t>39</a:t>
            </a:fld>
            <a:endParaRPr lang="en-CA" altLang="en-US"/>
          </a:p>
        </p:txBody>
      </p:sp>
      <p:sp>
        <p:nvSpPr>
          <p:cNvPr id="6144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37D88C5-06CA-4C37-9DC9-58C8B1F95953}" type="slidenum">
              <a:rPr lang="en-CA" altLang="en-US"/>
              <a:pPr/>
              <a:t>4</a:t>
            </a:fld>
            <a:endParaRPr lang="en-CA" altLang="en-US"/>
          </a:p>
        </p:txBody>
      </p:sp>
      <p:sp>
        <p:nvSpPr>
          <p:cNvPr id="1229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5D60FB2-0DFB-41EE-BA38-D65B4352B0B1}" type="slidenum">
              <a:rPr lang="en-CA" altLang="en-US"/>
              <a:pPr/>
              <a:t>40</a:t>
            </a:fld>
            <a:endParaRPr lang="en-CA" altLang="en-US"/>
          </a:p>
        </p:txBody>
      </p:sp>
      <p:sp>
        <p:nvSpPr>
          <p:cNvPr id="6349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5FF169C-E0E3-4DF1-9173-C2420968F013}" type="slidenum">
              <a:rPr lang="en-CA" altLang="en-US"/>
              <a:pPr/>
              <a:t>41</a:t>
            </a:fld>
            <a:endParaRPr lang="en-CA" altLang="en-US"/>
          </a:p>
        </p:txBody>
      </p:sp>
      <p:sp>
        <p:nvSpPr>
          <p:cNvPr id="6758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2B06BC9-9FB4-444D-9CDE-D6056199F6CB}" type="slidenum">
              <a:rPr lang="en-CA" altLang="en-US"/>
              <a:pPr/>
              <a:t>42</a:t>
            </a:fld>
            <a:endParaRPr lang="en-CA" altLang="en-US"/>
          </a:p>
        </p:txBody>
      </p:sp>
      <p:sp>
        <p:nvSpPr>
          <p:cNvPr id="6963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1FECDC7-4F67-4D75-B209-B0F48C44A4B6}" type="slidenum">
              <a:rPr lang="en-CA" altLang="en-US"/>
              <a:pPr/>
              <a:t>43</a:t>
            </a:fld>
            <a:endParaRPr lang="en-CA" altLang="en-US"/>
          </a:p>
        </p:txBody>
      </p:sp>
      <p:sp>
        <p:nvSpPr>
          <p:cNvPr id="7168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7C229BC-7F28-4568-AABD-BBF12D2CA9DA}" type="slidenum">
              <a:rPr lang="en-CA" altLang="en-US"/>
              <a:pPr/>
              <a:t>44</a:t>
            </a:fld>
            <a:endParaRPr lang="en-CA" altLang="en-US"/>
          </a:p>
        </p:txBody>
      </p:sp>
      <p:sp>
        <p:nvSpPr>
          <p:cNvPr id="7373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6358C8F-D6AC-4F87-A9CB-FBBF39F9A584}" type="slidenum">
              <a:rPr lang="en-CA" altLang="en-US"/>
              <a:pPr/>
              <a:t>45</a:t>
            </a:fld>
            <a:endParaRPr lang="en-CA" altLang="en-US"/>
          </a:p>
        </p:txBody>
      </p:sp>
      <p:sp>
        <p:nvSpPr>
          <p:cNvPr id="7577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498F60C-5C43-499C-9C8C-B46ADC5D0439}" type="slidenum">
              <a:rPr lang="en-CA" altLang="en-US"/>
              <a:pPr/>
              <a:t>46</a:t>
            </a:fld>
            <a:endParaRPr lang="en-CA" altLang="en-US"/>
          </a:p>
        </p:txBody>
      </p:sp>
      <p:sp>
        <p:nvSpPr>
          <p:cNvPr id="7782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4238ADE-0691-4CFD-803D-8E3CB3D52B78}" type="slidenum">
              <a:rPr lang="en-CA" altLang="en-US"/>
              <a:pPr/>
              <a:t>47</a:t>
            </a:fld>
            <a:endParaRPr lang="en-CA" altLang="en-US"/>
          </a:p>
        </p:txBody>
      </p:sp>
      <p:sp>
        <p:nvSpPr>
          <p:cNvPr id="7987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7FA472F-A0CE-44F2-9655-F2B4C131A702}" type="slidenum">
              <a:rPr lang="en-CA" altLang="en-US"/>
              <a:pPr/>
              <a:t>48</a:t>
            </a:fld>
            <a:endParaRPr lang="en-CA" altLang="en-US"/>
          </a:p>
        </p:txBody>
      </p:sp>
      <p:sp>
        <p:nvSpPr>
          <p:cNvPr id="15360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34E2FA7-F61D-4AD2-A2CA-62F598780D37}" type="slidenum">
              <a:rPr lang="en-CA" altLang="en-US"/>
              <a:pPr/>
              <a:t>49</a:t>
            </a:fld>
            <a:endParaRPr lang="en-CA" altLang="en-US"/>
          </a:p>
        </p:txBody>
      </p:sp>
      <p:sp>
        <p:nvSpPr>
          <p:cNvPr id="15565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5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7E0BB09-6B44-4FBA-A465-82074828BBBE}" type="slidenum">
              <a:rPr lang="en-CA" altLang="en-US"/>
              <a:pPr/>
              <a:t>5</a:t>
            </a:fld>
            <a:endParaRPr lang="en-CA" altLang="en-US"/>
          </a:p>
        </p:txBody>
      </p:sp>
      <p:sp>
        <p:nvSpPr>
          <p:cNvPr id="1433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EEC3658-314F-4DFD-80C6-B8623DA6BC5F}" type="slidenum">
              <a:rPr lang="en-CA" altLang="en-US"/>
              <a:pPr/>
              <a:t>50</a:t>
            </a:fld>
            <a:endParaRPr lang="en-CA" altLang="en-US"/>
          </a:p>
        </p:txBody>
      </p:sp>
      <p:sp>
        <p:nvSpPr>
          <p:cNvPr id="16179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1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8797B06-3920-4A71-B202-A554125B8C45}" type="slidenum">
              <a:rPr lang="en-CA" altLang="en-US"/>
              <a:pPr/>
              <a:t>51</a:t>
            </a:fld>
            <a:endParaRPr lang="en-CA" altLang="en-US"/>
          </a:p>
        </p:txBody>
      </p:sp>
      <p:sp>
        <p:nvSpPr>
          <p:cNvPr id="15769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7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CAEA954-C664-4846-B251-F30CC7595C09}" type="slidenum">
              <a:rPr lang="en-CA" altLang="en-US"/>
              <a:pPr/>
              <a:t>52</a:t>
            </a:fld>
            <a:endParaRPr lang="en-CA" altLang="en-US"/>
          </a:p>
        </p:txBody>
      </p:sp>
      <p:sp>
        <p:nvSpPr>
          <p:cNvPr id="16384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6B120E3-B288-40B0-B06B-F288BA94E6D3}" type="slidenum">
              <a:rPr lang="en-CA" altLang="en-US"/>
              <a:pPr/>
              <a:t>53</a:t>
            </a:fld>
            <a:endParaRPr lang="en-CA" altLang="en-US"/>
          </a:p>
        </p:txBody>
      </p:sp>
      <p:sp>
        <p:nvSpPr>
          <p:cNvPr id="16589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5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07FB080-DF28-41E5-BDBD-CF704725150F}" type="slidenum">
              <a:rPr lang="en-CA" altLang="en-US"/>
              <a:pPr/>
              <a:t>54</a:t>
            </a:fld>
            <a:endParaRPr lang="en-CA" altLang="en-US"/>
          </a:p>
        </p:txBody>
      </p:sp>
      <p:sp>
        <p:nvSpPr>
          <p:cNvPr id="16793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7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F4DE814-37A2-4E2F-A6CF-3AD16D39B9CF}" type="slidenum">
              <a:rPr lang="en-CA" altLang="en-US"/>
              <a:pPr/>
              <a:t>55</a:t>
            </a:fld>
            <a:endParaRPr lang="en-CA" altLang="en-US"/>
          </a:p>
        </p:txBody>
      </p:sp>
      <p:sp>
        <p:nvSpPr>
          <p:cNvPr id="16998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9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6507D4E-8E9E-4560-87BC-E1A6B8632DAF}" type="slidenum">
              <a:rPr lang="en-CA" altLang="en-US"/>
              <a:pPr/>
              <a:t>56</a:t>
            </a:fld>
            <a:endParaRPr lang="en-CA" altLang="en-US"/>
          </a:p>
        </p:txBody>
      </p:sp>
      <p:sp>
        <p:nvSpPr>
          <p:cNvPr id="17408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9065664-AB28-47FF-B0C0-C1F640FE11FE}" type="slidenum">
              <a:rPr lang="en-CA" altLang="en-US"/>
              <a:pPr/>
              <a:t>6</a:t>
            </a:fld>
            <a:endParaRPr lang="en-CA" altLang="en-US"/>
          </a:p>
        </p:txBody>
      </p:sp>
      <p:sp>
        <p:nvSpPr>
          <p:cNvPr id="2048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9955A5E-BF17-430E-A3C5-BD089AC0E1F4}" type="slidenum">
              <a:rPr lang="en-CA" altLang="en-US"/>
              <a:pPr/>
              <a:t>7</a:t>
            </a:fld>
            <a:endParaRPr lang="en-CA" altLang="en-US"/>
          </a:p>
        </p:txBody>
      </p:sp>
      <p:sp>
        <p:nvSpPr>
          <p:cNvPr id="9625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5C67431-8542-4D68-AF1A-D54DFF81289D}" type="slidenum">
              <a:rPr lang="en-CA" altLang="en-US"/>
              <a:pPr/>
              <a:t>8</a:t>
            </a:fld>
            <a:endParaRPr lang="en-CA" altLang="en-US"/>
          </a:p>
        </p:txBody>
      </p:sp>
      <p:sp>
        <p:nvSpPr>
          <p:cNvPr id="9830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83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58B6FB1-6ECD-4836-9048-92698CA9494F}" type="slidenum">
              <a:rPr lang="en-CA" altLang="en-US"/>
              <a:pPr/>
              <a:t>9</a:t>
            </a:fld>
            <a:endParaRPr lang="en-CA" altLang="en-US"/>
          </a:p>
        </p:txBody>
      </p:sp>
      <p:sp>
        <p:nvSpPr>
          <p:cNvPr id="10035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0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41319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33713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62186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497942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197348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 and 2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>
          <a:xfrm>
            <a:off x="457200" y="3938588"/>
            <a:ext cx="8229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86409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86389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390728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8575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69797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48419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967643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539082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1118615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CA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CA" altLang="en-US" smtClean="0"/>
              <a:t>Click to edit Master text styles</a:t>
            </a:r>
          </a:p>
          <a:p>
            <a:pPr lvl="1"/>
            <a:r>
              <a:rPr lang="en-CA" altLang="en-US" smtClean="0"/>
              <a:t>Second level</a:t>
            </a:r>
          </a:p>
          <a:p>
            <a:pPr lvl="2"/>
            <a:r>
              <a:rPr lang="en-CA" altLang="en-US" smtClean="0"/>
              <a:t>Third level</a:t>
            </a:r>
          </a:p>
          <a:p>
            <a:pPr lvl="3"/>
            <a:r>
              <a:rPr lang="en-CA" altLang="en-US" smtClean="0"/>
              <a:t>Fourth level</a:t>
            </a:r>
          </a:p>
          <a:p>
            <a:pPr lvl="4"/>
            <a:r>
              <a:rPr lang="en-CA" alt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timing>
    <p:tnLst>
      <p:par>
        <p:cTn id="1" dur="indefinite" restart="never" nodeType="tmRoot"/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wmf"/><Relationship Id="rId4" Type="http://schemas.openxmlformats.org/officeDocument/2006/relationships/oleObject" Target="../embeddings/oleObject1.bin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2.bin"/><Relationship Id="rId4" Type="http://schemas.openxmlformats.org/officeDocument/2006/relationships/slide" Target="slide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.jpeg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wmf"/><Relationship Id="rId3" Type="http://schemas.openxmlformats.org/officeDocument/2006/relationships/notesSlide" Target="../notesSlides/notesSlide20.xml"/><Relationship Id="rId7" Type="http://schemas.openxmlformats.org/officeDocument/2006/relationships/oleObject" Target="../embeddings/oleObject4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3.vml"/><Relationship Id="rId6" Type="http://schemas.openxmlformats.org/officeDocument/2006/relationships/slide" Target="slide12.xml"/><Relationship Id="rId5" Type="http://schemas.openxmlformats.org/officeDocument/2006/relationships/image" Target="../media/image5.wmf"/><Relationship Id="rId4" Type="http://schemas.openxmlformats.org/officeDocument/2006/relationships/oleObject" Target="../embeddings/oleObject3.bin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7.wmf"/><Relationship Id="rId5" Type="http://schemas.openxmlformats.org/officeDocument/2006/relationships/oleObject" Target="../embeddings/oleObject5.bin"/><Relationship Id="rId4" Type="http://schemas.openxmlformats.org/officeDocument/2006/relationships/slide" Target="slide1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slide" Target="slide12.xm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.jpeg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13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4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13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.bin"/><Relationship Id="rId3" Type="http://schemas.openxmlformats.org/officeDocument/2006/relationships/notesSlide" Target="../notesSlides/notesSlide45.xml"/><Relationship Id="rId7" Type="http://schemas.openxmlformats.org/officeDocument/2006/relationships/image" Target="../media/image9.wmf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7.bin"/><Relationship Id="rId5" Type="http://schemas.openxmlformats.org/officeDocument/2006/relationships/image" Target="../media/image8.wmf"/><Relationship Id="rId10" Type="http://schemas.openxmlformats.org/officeDocument/2006/relationships/image" Target="../media/image10.wmf"/><Relationship Id="rId4" Type="http://schemas.openxmlformats.org/officeDocument/2006/relationships/oleObject" Target="../embeddings/oleObject6.bin"/><Relationship Id="rId9" Type="http://schemas.openxmlformats.org/officeDocument/2006/relationships/oleObject" Target="../embeddings/oleObject9.bin"/></Relationships>
</file>

<file path=ppt/slides/_rels/slide4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2.bin"/><Relationship Id="rId3" Type="http://schemas.openxmlformats.org/officeDocument/2006/relationships/notesSlide" Target="../notesSlides/notesSlide46.xml"/><Relationship Id="rId7" Type="http://schemas.openxmlformats.org/officeDocument/2006/relationships/image" Target="../media/image9.wmf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11.bin"/><Relationship Id="rId5" Type="http://schemas.openxmlformats.org/officeDocument/2006/relationships/image" Target="../media/image8.wmf"/><Relationship Id="rId10" Type="http://schemas.openxmlformats.org/officeDocument/2006/relationships/image" Target="../media/image11.wmf"/><Relationship Id="rId4" Type="http://schemas.openxmlformats.org/officeDocument/2006/relationships/oleObject" Target="../embeddings/oleObject10.bin"/><Relationship Id="rId9" Type="http://schemas.openxmlformats.org/officeDocument/2006/relationships/oleObject" Target="../embeddings/oleObject13.bin"/></Relationships>
</file>

<file path=ppt/slides/_rels/slide4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6.bin"/><Relationship Id="rId3" Type="http://schemas.openxmlformats.org/officeDocument/2006/relationships/notesSlide" Target="../notesSlides/notesSlide47.xml"/><Relationship Id="rId7" Type="http://schemas.openxmlformats.org/officeDocument/2006/relationships/image" Target="../media/image9.wmf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15.bin"/><Relationship Id="rId5" Type="http://schemas.openxmlformats.org/officeDocument/2006/relationships/image" Target="../media/image8.wmf"/><Relationship Id="rId10" Type="http://schemas.openxmlformats.org/officeDocument/2006/relationships/image" Target="../media/image12.wmf"/><Relationship Id="rId4" Type="http://schemas.openxmlformats.org/officeDocument/2006/relationships/oleObject" Target="../embeddings/oleObject14.bin"/><Relationship Id="rId9" Type="http://schemas.openxmlformats.org/officeDocument/2006/relationships/oleObject" Target="../embeddings/oleObject17.bin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6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1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219200"/>
            <a:ext cx="7772400" cy="1470025"/>
          </a:xfrm>
        </p:spPr>
        <p:txBody>
          <a:bodyPr/>
          <a:lstStyle/>
          <a:p>
            <a:r>
              <a:rPr lang="en-US" altLang="en-US" b="1">
                <a:solidFill>
                  <a:schemeClr val="tx1"/>
                </a:solidFill>
              </a:rPr>
              <a:t>Lower Bounds </a:t>
            </a:r>
            <a:br>
              <a:rPr lang="en-US" altLang="en-US" b="1">
                <a:solidFill>
                  <a:schemeClr val="tx1"/>
                </a:solidFill>
              </a:rPr>
            </a:br>
            <a:r>
              <a:rPr lang="en-US" altLang="en-US" b="1">
                <a:solidFill>
                  <a:schemeClr val="tx1"/>
                </a:solidFill>
              </a:rPr>
              <a:t>in Greedy Model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03350" y="3573463"/>
            <a:ext cx="6400800" cy="17526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1800"/>
              <a:t>Sashka Davis</a:t>
            </a:r>
          </a:p>
          <a:p>
            <a:pPr>
              <a:lnSpc>
                <a:spcPct val="80000"/>
              </a:lnSpc>
            </a:pPr>
            <a:r>
              <a:rPr lang="en-US" altLang="en-US" sz="1800"/>
              <a:t>Advised by Russell Impagliazzo</a:t>
            </a:r>
          </a:p>
          <a:p>
            <a:pPr>
              <a:lnSpc>
                <a:spcPct val="80000"/>
              </a:lnSpc>
            </a:pPr>
            <a:r>
              <a:rPr lang="en-US" altLang="en-US" sz="1800"/>
              <a:t>(Slides modified by Jeff)</a:t>
            </a:r>
          </a:p>
          <a:p>
            <a:pPr>
              <a:lnSpc>
                <a:spcPct val="80000"/>
              </a:lnSpc>
            </a:pPr>
            <a:endParaRPr lang="en-US" altLang="en-US" sz="1800"/>
          </a:p>
          <a:p>
            <a:pPr>
              <a:lnSpc>
                <a:spcPct val="80000"/>
              </a:lnSpc>
            </a:pPr>
            <a:r>
              <a:rPr lang="en-US" altLang="en-US" sz="1800"/>
              <a:t>UC San Diego</a:t>
            </a:r>
          </a:p>
          <a:p>
            <a:pPr>
              <a:lnSpc>
                <a:spcPct val="80000"/>
              </a:lnSpc>
            </a:pPr>
            <a:endParaRPr lang="en-US" altLang="en-US" sz="900"/>
          </a:p>
          <a:p>
            <a:pPr>
              <a:lnSpc>
                <a:spcPct val="80000"/>
              </a:lnSpc>
            </a:pPr>
            <a:r>
              <a:rPr lang="en-US" altLang="en-US" sz="900"/>
              <a:t>October 6, 2006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ChangeArrowheads="1"/>
          </p:cNvSpPr>
          <p:nvPr/>
        </p:nvSpPr>
        <p:spPr bwMode="auto">
          <a:xfrm>
            <a:off x="685800" y="1219200"/>
            <a:ext cx="7924800" cy="502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609600" indent="-609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990600" indent="-519113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371600" indent="-461963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752600" indent="-363538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209800" indent="-3810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667000" indent="-3810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3124200" indent="-3810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581400" indent="-3810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4038600" indent="-3810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buFont typeface="Symbol" pitchFamily="18" charset="2"/>
              <a:buNone/>
            </a:pPr>
            <a:r>
              <a:rPr lang="en-US" altLang="en-US" sz="2400">
                <a:sym typeface="Symbol" pitchFamily="18" charset="2"/>
              </a:rPr>
              <a:t></a:t>
            </a:r>
            <a:r>
              <a:rPr lang="en-US" altLang="en-US" sz="2400" i="1">
                <a:sym typeface="Symbol" pitchFamily="18" charset="2"/>
              </a:rPr>
              <a:t> is a set of data items; </a:t>
            </a:r>
            <a:r>
              <a:rPr lang="en-US" altLang="en-US" sz="2400">
                <a:sym typeface="Symbol" pitchFamily="18" charset="2"/>
              </a:rPr>
              <a:t></a:t>
            </a:r>
            <a:r>
              <a:rPr lang="en-US" altLang="en-US" sz="2400" i="1">
                <a:sym typeface="Symbol" pitchFamily="18" charset="2"/>
              </a:rPr>
              <a:t> is a set of options</a:t>
            </a:r>
            <a:endParaRPr lang="en-US" altLang="en-US" sz="2400" i="1" u="sng"/>
          </a:p>
          <a:p>
            <a:pPr>
              <a:buFontTx/>
              <a:buNone/>
            </a:pPr>
            <a:r>
              <a:rPr lang="en-US" altLang="en-US" sz="2400" u="sng"/>
              <a:t>Input</a:t>
            </a:r>
            <a:r>
              <a:rPr lang="en-US" altLang="en-US" sz="2400"/>
              <a:t>: instance </a:t>
            </a:r>
            <a:r>
              <a:rPr lang="en-US" altLang="en-US" sz="2400">
                <a:sym typeface="Symbol" pitchFamily="18" charset="2"/>
              </a:rPr>
              <a:t>I={</a:t>
            </a:r>
            <a:r>
              <a:rPr lang="en-US" altLang="en-US" sz="2400" baseline="-25000">
                <a:sym typeface="Symbol" pitchFamily="18" charset="2"/>
              </a:rPr>
              <a:t>1</a:t>
            </a:r>
            <a:r>
              <a:rPr lang="en-US" altLang="en-US" sz="2400">
                <a:sym typeface="Symbol" pitchFamily="18" charset="2"/>
              </a:rPr>
              <a:t> ,</a:t>
            </a:r>
            <a:r>
              <a:rPr lang="en-US" altLang="en-US" sz="2400" baseline="-25000">
                <a:sym typeface="Symbol" pitchFamily="18" charset="2"/>
              </a:rPr>
              <a:t>2</a:t>
            </a:r>
            <a:r>
              <a:rPr lang="en-US" altLang="en-US" sz="2400">
                <a:sym typeface="Symbol" pitchFamily="18" charset="2"/>
              </a:rPr>
              <a:t> ,…,</a:t>
            </a:r>
            <a:r>
              <a:rPr lang="en-US" altLang="en-US" sz="2400" baseline="-25000">
                <a:sym typeface="Symbol" pitchFamily="18" charset="2"/>
              </a:rPr>
              <a:t>n</a:t>
            </a:r>
            <a:r>
              <a:rPr lang="en-US" altLang="en-US" sz="2400">
                <a:sym typeface="Symbol" pitchFamily="18" charset="2"/>
              </a:rPr>
              <a:t> }, I</a:t>
            </a:r>
            <a:r>
              <a:rPr lang="en-US" altLang="en-US" sz="2400" baseline="14000">
                <a:sym typeface="Symbol" pitchFamily="18" charset="2"/>
              </a:rPr>
              <a:t> </a:t>
            </a:r>
            <a:r>
              <a:rPr lang="en-US" altLang="en-US" sz="2400">
                <a:sym typeface="Symbol" pitchFamily="18" charset="2"/>
              </a:rPr>
              <a:t></a:t>
            </a:r>
          </a:p>
          <a:p>
            <a:pPr>
              <a:buFontTx/>
              <a:buNone/>
            </a:pPr>
            <a:r>
              <a:rPr lang="en-US" altLang="en-US" sz="2400" u="sng">
                <a:sym typeface="Symbol" pitchFamily="18" charset="2"/>
              </a:rPr>
              <a:t>Output</a:t>
            </a:r>
            <a:r>
              <a:rPr lang="en-US" altLang="en-US" sz="2400">
                <a:sym typeface="Symbol" pitchFamily="18" charset="2"/>
              </a:rPr>
              <a:t>: solution S={(</a:t>
            </a:r>
            <a:r>
              <a:rPr lang="en-US" altLang="en-US" sz="2400" baseline="-25000">
                <a:sym typeface="Symbol" pitchFamily="18" charset="2"/>
              </a:rPr>
              <a:t>i</a:t>
            </a:r>
            <a:r>
              <a:rPr lang="en-US" altLang="en-US" sz="2400">
                <a:sym typeface="Symbol" pitchFamily="18" charset="2"/>
              </a:rPr>
              <a:t> , </a:t>
            </a:r>
            <a:r>
              <a:rPr lang="en-US" altLang="en-US" sz="2400" baseline="-25000">
                <a:sym typeface="Symbol" pitchFamily="18" charset="2"/>
              </a:rPr>
              <a:t>i</a:t>
            </a:r>
            <a:r>
              <a:rPr lang="en-US" altLang="en-US" sz="2400">
                <a:sym typeface="Symbol" pitchFamily="18" charset="2"/>
              </a:rPr>
              <a:t>) | i= 1,2,…,d}; </a:t>
            </a:r>
            <a:r>
              <a:rPr lang="en-US" altLang="en-US" sz="2400" baseline="-25000">
                <a:sym typeface="Symbol" pitchFamily="18" charset="2"/>
              </a:rPr>
              <a:t>i </a:t>
            </a:r>
            <a:r>
              <a:rPr lang="en-US" altLang="en-US" sz="2400">
                <a:sym typeface="Symbol" pitchFamily="18" charset="2"/>
              </a:rPr>
              <a:t></a:t>
            </a:r>
            <a:r>
              <a:rPr lang="en-US" altLang="en-US" sz="2400" baseline="-25000">
                <a:sym typeface="Symbol" pitchFamily="18" charset="2"/>
              </a:rPr>
              <a:t> </a:t>
            </a:r>
            <a:r>
              <a:rPr lang="en-US" altLang="en-US" sz="2400">
                <a:sym typeface="Symbol" pitchFamily="18" charset="2"/>
              </a:rPr>
              <a:t></a:t>
            </a:r>
            <a:r>
              <a:rPr lang="en-US" altLang="en-US" sz="2400"/>
              <a:t> </a:t>
            </a:r>
            <a:endParaRPr lang="en-US" altLang="en-US" sz="2400">
              <a:sym typeface="Symbol" pitchFamily="18" charset="2"/>
            </a:endParaRPr>
          </a:p>
          <a:p>
            <a:pPr>
              <a:buFontTx/>
              <a:buNone/>
            </a:pPr>
            <a:r>
              <a:rPr lang="en-US" altLang="en-US" sz="2400">
                <a:sym typeface="Symbol" pitchFamily="18" charset="2"/>
              </a:rPr>
              <a:t>1. Order: </a:t>
            </a:r>
            <a:r>
              <a:rPr lang="en-US" altLang="en-US" sz="2400"/>
              <a:t>Algorithm chooses </a:t>
            </a:r>
            <a:r>
              <a:rPr lang="el-GR" altLang="en-US" sz="2400">
                <a:cs typeface="Times New Roman" pitchFamily="18" charset="0"/>
              </a:rPr>
              <a:t>π</a:t>
            </a:r>
            <a:r>
              <a:rPr lang="en-US" altLang="en-US" sz="2400">
                <a:cs typeface="Times New Roman" pitchFamily="18" charset="0"/>
              </a:rPr>
              <a:t> </a:t>
            </a:r>
            <a:r>
              <a:rPr lang="en-US" altLang="en-US" sz="2400"/>
              <a:t>: </a:t>
            </a:r>
            <a:r>
              <a:rPr lang="en-US" altLang="en-US" sz="2400">
                <a:sym typeface="Symbol" pitchFamily="18" charset="2"/>
              </a:rPr>
              <a:t></a:t>
            </a:r>
            <a:r>
              <a:rPr lang="el-GR" altLang="en-US" sz="2400"/>
              <a:t>→</a:t>
            </a:r>
            <a:r>
              <a:rPr lang="en-US" altLang="en-US" sz="2400">
                <a:latin typeface="Batang" pitchFamily="18" charset="-127"/>
                <a:ea typeface="Batang" pitchFamily="18" charset="-127"/>
              </a:rPr>
              <a:t>R</a:t>
            </a:r>
            <a:r>
              <a:rPr lang="en-US" altLang="en-US" sz="2400" baseline="36000">
                <a:latin typeface="Batang" pitchFamily="18" charset="-127"/>
                <a:ea typeface="Batang" pitchFamily="18" charset="-127"/>
              </a:rPr>
              <a:t>+ </a:t>
            </a:r>
            <a:br>
              <a:rPr lang="en-US" altLang="en-US" sz="2400" baseline="36000">
                <a:latin typeface="Batang" pitchFamily="18" charset="-127"/>
                <a:ea typeface="Batang" pitchFamily="18" charset="-127"/>
              </a:rPr>
            </a:br>
            <a:r>
              <a:rPr lang="en-US" altLang="en-US" sz="2400" baseline="36000">
                <a:latin typeface="Batang" pitchFamily="18" charset="-127"/>
                <a:ea typeface="Batang" pitchFamily="18" charset="-127"/>
              </a:rPr>
              <a:t>		</a:t>
            </a:r>
            <a:r>
              <a:rPr lang="en-US" altLang="en-US" sz="2400"/>
              <a:t>without looking at I. </a:t>
            </a:r>
            <a:endParaRPr lang="en-US" altLang="en-US" sz="2400">
              <a:sym typeface="Symbol" pitchFamily="18" charset="2"/>
            </a:endParaRPr>
          </a:p>
          <a:p>
            <a:pPr>
              <a:buFontTx/>
              <a:buNone/>
            </a:pPr>
            <a:r>
              <a:rPr lang="en-US" altLang="en-US" sz="2400"/>
              <a:t>2. Loop considering </a:t>
            </a:r>
            <a:r>
              <a:rPr lang="en-US" altLang="en-US" sz="2400">
                <a:sym typeface="Symbol" pitchFamily="18" charset="2"/>
              </a:rPr>
              <a:t></a:t>
            </a:r>
            <a:r>
              <a:rPr lang="en-US" altLang="en-US" sz="2400" baseline="-25000">
                <a:sym typeface="Symbol" pitchFamily="18" charset="2"/>
              </a:rPr>
              <a:t>i</a:t>
            </a:r>
            <a:r>
              <a:rPr lang="en-US" altLang="en-US" sz="2400">
                <a:sym typeface="Symbol" pitchFamily="18" charset="2"/>
              </a:rPr>
              <a:t> in order.</a:t>
            </a:r>
            <a:endParaRPr lang="en-US" altLang="en-US" sz="2400"/>
          </a:p>
          <a:p>
            <a:pPr lvl="1"/>
            <a:r>
              <a:rPr lang="en-US" altLang="en-US"/>
              <a:t>Make a </a:t>
            </a:r>
            <a:r>
              <a:rPr lang="en-US" altLang="en-US">
                <a:solidFill>
                  <a:srgbClr val="CC3300"/>
                </a:solidFill>
              </a:rPr>
              <a:t>set</a:t>
            </a:r>
            <a:r>
              <a:rPr lang="en-US" altLang="en-US"/>
              <a:t> of decisions </a:t>
            </a:r>
            <a:r>
              <a:rPr lang="en-US" altLang="en-US">
                <a:sym typeface="Symbol" pitchFamily="18" charset="2"/>
              </a:rPr>
              <a:t></a:t>
            </a:r>
            <a:r>
              <a:rPr lang="en-US" altLang="en-US" baseline="-25000">
                <a:sym typeface="Symbol" pitchFamily="18" charset="2"/>
              </a:rPr>
              <a:t>i </a:t>
            </a:r>
            <a:r>
              <a:rPr lang="en-US" altLang="en-US">
                <a:sym typeface="Symbol" pitchFamily="18" charset="2"/>
              </a:rPr>
              <a:t></a:t>
            </a:r>
            <a:r>
              <a:rPr lang="en-US" altLang="en-US" baseline="-25000">
                <a:sym typeface="Symbol" pitchFamily="18" charset="2"/>
              </a:rPr>
              <a:t> </a:t>
            </a:r>
            <a:r>
              <a:rPr lang="en-US" altLang="en-US">
                <a:sym typeface="Symbol" pitchFamily="18" charset="2"/>
              </a:rPr>
              <a:t></a:t>
            </a:r>
            <a:r>
              <a:rPr lang="en-US" altLang="en-US"/>
              <a:t> </a:t>
            </a:r>
          </a:p>
          <a:p>
            <a:pPr lvl="1">
              <a:buFontTx/>
              <a:buNone/>
            </a:pPr>
            <a:r>
              <a:rPr lang="en-US" altLang="en-US"/>
              <a:t>      (one of which will be the final decision.)</a:t>
            </a:r>
          </a:p>
        </p:txBody>
      </p:sp>
      <p:sp>
        <p:nvSpPr>
          <p:cNvPr id="101379" name="Rectangle 3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772400" cy="1143000"/>
          </a:xfrm>
        </p:spPr>
        <p:txBody>
          <a:bodyPr/>
          <a:lstStyle/>
          <a:p>
            <a:pPr algn="l"/>
            <a:r>
              <a:rPr lang="en-US" altLang="en-US"/>
              <a:t>Fixed priority “Back Tracking”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-76200"/>
            <a:ext cx="8915400" cy="1143000"/>
          </a:xfrm>
        </p:spPr>
        <p:txBody>
          <a:bodyPr/>
          <a:lstStyle/>
          <a:p>
            <a:r>
              <a:rPr lang="en-US" altLang="en-US" sz="4000"/>
              <a:t>Some of our results</a:t>
            </a:r>
          </a:p>
        </p:txBody>
      </p:sp>
      <p:sp>
        <p:nvSpPr>
          <p:cNvPr id="21507" name="Freeform 3"/>
          <p:cNvSpPr>
            <a:spLocks/>
          </p:cNvSpPr>
          <p:nvPr/>
        </p:nvSpPr>
        <p:spPr bwMode="auto">
          <a:xfrm>
            <a:off x="533400" y="2133600"/>
            <a:ext cx="8305800" cy="3810000"/>
          </a:xfrm>
          <a:custGeom>
            <a:avLst/>
            <a:gdLst>
              <a:gd name="T0" fmla="*/ 0 w 1632"/>
              <a:gd name="T1" fmla="*/ 584 h 584"/>
              <a:gd name="T2" fmla="*/ 144 w 1632"/>
              <a:gd name="T3" fmla="*/ 344 h 584"/>
              <a:gd name="T4" fmla="*/ 288 w 1632"/>
              <a:gd name="T5" fmla="*/ 200 h 584"/>
              <a:gd name="T6" fmla="*/ 576 w 1632"/>
              <a:gd name="T7" fmla="*/ 56 h 584"/>
              <a:gd name="T8" fmla="*/ 864 w 1632"/>
              <a:gd name="T9" fmla="*/ 8 h 584"/>
              <a:gd name="T10" fmla="*/ 1200 w 1632"/>
              <a:gd name="T11" fmla="*/ 104 h 584"/>
              <a:gd name="T12" fmla="*/ 1440 w 1632"/>
              <a:gd name="T13" fmla="*/ 248 h 584"/>
              <a:gd name="T14" fmla="*/ 1632 w 1632"/>
              <a:gd name="T15" fmla="*/ 584 h 5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632" h="584">
                <a:moveTo>
                  <a:pt x="0" y="584"/>
                </a:moveTo>
                <a:cubicBezTo>
                  <a:pt x="48" y="496"/>
                  <a:pt x="96" y="408"/>
                  <a:pt x="144" y="344"/>
                </a:cubicBezTo>
                <a:cubicBezTo>
                  <a:pt x="192" y="280"/>
                  <a:pt x="216" y="248"/>
                  <a:pt x="288" y="200"/>
                </a:cubicBezTo>
                <a:cubicBezTo>
                  <a:pt x="360" y="152"/>
                  <a:pt x="480" y="88"/>
                  <a:pt x="576" y="56"/>
                </a:cubicBezTo>
                <a:cubicBezTo>
                  <a:pt x="672" y="24"/>
                  <a:pt x="760" y="0"/>
                  <a:pt x="864" y="8"/>
                </a:cubicBezTo>
                <a:cubicBezTo>
                  <a:pt x="968" y="16"/>
                  <a:pt x="1104" y="64"/>
                  <a:pt x="1200" y="104"/>
                </a:cubicBezTo>
                <a:cubicBezTo>
                  <a:pt x="1296" y="144"/>
                  <a:pt x="1368" y="168"/>
                  <a:pt x="1440" y="248"/>
                </a:cubicBezTo>
                <a:cubicBezTo>
                  <a:pt x="1512" y="328"/>
                  <a:pt x="1600" y="528"/>
                  <a:pt x="1632" y="584"/>
                </a:cubicBezTo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08" name="Freeform 4"/>
          <p:cNvSpPr>
            <a:spLocks/>
          </p:cNvSpPr>
          <p:nvPr/>
        </p:nvSpPr>
        <p:spPr bwMode="auto">
          <a:xfrm>
            <a:off x="1743075" y="2936875"/>
            <a:ext cx="6029325" cy="3006725"/>
          </a:xfrm>
          <a:custGeom>
            <a:avLst/>
            <a:gdLst>
              <a:gd name="T0" fmla="*/ 0 w 1632"/>
              <a:gd name="T1" fmla="*/ 584 h 584"/>
              <a:gd name="T2" fmla="*/ 144 w 1632"/>
              <a:gd name="T3" fmla="*/ 344 h 584"/>
              <a:gd name="T4" fmla="*/ 288 w 1632"/>
              <a:gd name="T5" fmla="*/ 200 h 584"/>
              <a:gd name="T6" fmla="*/ 576 w 1632"/>
              <a:gd name="T7" fmla="*/ 56 h 584"/>
              <a:gd name="T8" fmla="*/ 864 w 1632"/>
              <a:gd name="T9" fmla="*/ 8 h 584"/>
              <a:gd name="T10" fmla="*/ 1200 w 1632"/>
              <a:gd name="T11" fmla="*/ 104 h 584"/>
              <a:gd name="T12" fmla="*/ 1440 w 1632"/>
              <a:gd name="T13" fmla="*/ 248 h 584"/>
              <a:gd name="T14" fmla="*/ 1632 w 1632"/>
              <a:gd name="T15" fmla="*/ 584 h 5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632" h="584">
                <a:moveTo>
                  <a:pt x="0" y="584"/>
                </a:moveTo>
                <a:cubicBezTo>
                  <a:pt x="48" y="496"/>
                  <a:pt x="96" y="408"/>
                  <a:pt x="144" y="344"/>
                </a:cubicBezTo>
                <a:cubicBezTo>
                  <a:pt x="192" y="280"/>
                  <a:pt x="216" y="248"/>
                  <a:pt x="288" y="200"/>
                </a:cubicBezTo>
                <a:cubicBezTo>
                  <a:pt x="360" y="152"/>
                  <a:pt x="480" y="88"/>
                  <a:pt x="576" y="56"/>
                </a:cubicBezTo>
                <a:cubicBezTo>
                  <a:pt x="672" y="24"/>
                  <a:pt x="760" y="0"/>
                  <a:pt x="864" y="8"/>
                </a:cubicBezTo>
                <a:cubicBezTo>
                  <a:pt x="968" y="16"/>
                  <a:pt x="1104" y="64"/>
                  <a:pt x="1200" y="104"/>
                </a:cubicBezTo>
                <a:cubicBezTo>
                  <a:pt x="1296" y="144"/>
                  <a:pt x="1368" y="168"/>
                  <a:pt x="1440" y="248"/>
                </a:cubicBezTo>
                <a:cubicBezTo>
                  <a:pt x="1512" y="328"/>
                  <a:pt x="1600" y="528"/>
                  <a:pt x="1632" y="584"/>
                </a:cubicBezTo>
              </a:path>
            </a:pathLst>
          </a:cu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09" name="Text Box 5"/>
          <p:cNvSpPr txBox="1">
            <a:spLocks noChangeArrowheads="1"/>
          </p:cNvSpPr>
          <p:nvPr/>
        </p:nvSpPr>
        <p:spPr bwMode="auto">
          <a:xfrm>
            <a:off x="3848100" y="5084763"/>
            <a:ext cx="17097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400" b="1">
                <a:solidFill>
                  <a:srgbClr val="003399"/>
                </a:solidFill>
                <a:latin typeface="Times New Roman" pitchFamily="18" charset="0"/>
              </a:rPr>
              <a:t>PRIORITY</a:t>
            </a:r>
          </a:p>
        </p:txBody>
      </p:sp>
      <p:sp>
        <p:nvSpPr>
          <p:cNvPr id="21510" name="Text Box 6"/>
          <p:cNvSpPr txBox="1">
            <a:spLocks noChangeArrowheads="1"/>
          </p:cNvSpPr>
          <p:nvPr/>
        </p:nvSpPr>
        <p:spPr bwMode="auto">
          <a:xfrm>
            <a:off x="3352800" y="3443288"/>
            <a:ext cx="855663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800" b="1">
                <a:solidFill>
                  <a:srgbClr val="CC0000"/>
                </a:solidFill>
                <a:latin typeface="Times New Roman" pitchFamily="18" charset="0"/>
              </a:rPr>
              <a:t>pBT</a:t>
            </a:r>
            <a:endParaRPr lang="en-US" altLang="en-US" sz="2000">
              <a:latin typeface="Times New Roman" pitchFamily="18" charset="0"/>
            </a:endParaRPr>
          </a:p>
        </p:txBody>
      </p:sp>
      <p:sp>
        <p:nvSpPr>
          <p:cNvPr id="21511" name="Text Box 7"/>
          <p:cNvSpPr txBox="1">
            <a:spLocks noChangeArrowheads="1"/>
          </p:cNvSpPr>
          <p:nvPr/>
        </p:nvSpPr>
        <p:spPr bwMode="auto">
          <a:xfrm>
            <a:off x="2590800" y="2833688"/>
            <a:ext cx="836613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800" b="1">
                <a:solidFill>
                  <a:srgbClr val="008000"/>
                </a:solidFill>
                <a:latin typeface="Times New Roman" pitchFamily="18" charset="0"/>
              </a:rPr>
              <a:t>pBP</a:t>
            </a:r>
            <a:endParaRPr lang="en-US" altLang="en-US" sz="2000">
              <a:latin typeface="Times New Roman" pitchFamily="18" charset="0"/>
            </a:endParaRPr>
          </a:p>
        </p:txBody>
      </p:sp>
      <p:sp>
        <p:nvSpPr>
          <p:cNvPr id="21512" name="Line 8"/>
          <p:cNvSpPr>
            <a:spLocks noChangeShapeType="1"/>
          </p:cNvSpPr>
          <p:nvPr/>
        </p:nvSpPr>
        <p:spPr bwMode="auto">
          <a:xfrm>
            <a:off x="304800" y="5943600"/>
            <a:ext cx="8686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3" name="Freeform 9"/>
          <p:cNvSpPr>
            <a:spLocks/>
          </p:cNvSpPr>
          <p:nvPr/>
        </p:nvSpPr>
        <p:spPr bwMode="auto">
          <a:xfrm>
            <a:off x="2700338" y="3860800"/>
            <a:ext cx="4419600" cy="2057400"/>
          </a:xfrm>
          <a:custGeom>
            <a:avLst/>
            <a:gdLst>
              <a:gd name="T0" fmla="*/ 0 w 1632"/>
              <a:gd name="T1" fmla="*/ 584 h 584"/>
              <a:gd name="T2" fmla="*/ 144 w 1632"/>
              <a:gd name="T3" fmla="*/ 344 h 584"/>
              <a:gd name="T4" fmla="*/ 288 w 1632"/>
              <a:gd name="T5" fmla="*/ 200 h 584"/>
              <a:gd name="T6" fmla="*/ 576 w 1632"/>
              <a:gd name="T7" fmla="*/ 56 h 584"/>
              <a:gd name="T8" fmla="*/ 864 w 1632"/>
              <a:gd name="T9" fmla="*/ 8 h 584"/>
              <a:gd name="T10" fmla="*/ 1200 w 1632"/>
              <a:gd name="T11" fmla="*/ 104 h 584"/>
              <a:gd name="T12" fmla="*/ 1440 w 1632"/>
              <a:gd name="T13" fmla="*/ 248 h 584"/>
              <a:gd name="T14" fmla="*/ 1632 w 1632"/>
              <a:gd name="T15" fmla="*/ 584 h 5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632" h="584">
                <a:moveTo>
                  <a:pt x="0" y="584"/>
                </a:moveTo>
                <a:cubicBezTo>
                  <a:pt x="48" y="496"/>
                  <a:pt x="96" y="408"/>
                  <a:pt x="144" y="344"/>
                </a:cubicBezTo>
                <a:cubicBezTo>
                  <a:pt x="192" y="280"/>
                  <a:pt x="216" y="248"/>
                  <a:pt x="288" y="200"/>
                </a:cubicBezTo>
                <a:cubicBezTo>
                  <a:pt x="360" y="152"/>
                  <a:pt x="480" y="88"/>
                  <a:pt x="576" y="56"/>
                </a:cubicBezTo>
                <a:cubicBezTo>
                  <a:pt x="672" y="24"/>
                  <a:pt x="760" y="0"/>
                  <a:pt x="864" y="8"/>
                </a:cubicBezTo>
                <a:cubicBezTo>
                  <a:pt x="968" y="16"/>
                  <a:pt x="1104" y="64"/>
                  <a:pt x="1200" y="104"/>
                </a:cubicBezTo>
                <a:cubicBezTo>
                  <a:pt x="1296" y="144"/>
                  <a:pt x="1368" y="168"/>
                  <a:pt x="1440" y="248"/>
                </a:cubicBezTo>
                <a:cubicBezTo>
                  <a:pt x="1512" y="328"/>
                  <a:pt x="1600" y="528"/>
                  <a:pt x="1632" y="584"/>
                </a:cubicBezTo>
              </a:path>
            </a:pathLst>
          </a:custGeom>
          <a:solidFill>
            <a:srgbClr val="FFFFC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4" name="Text Box 10"/>
          <p:cNvSpPr txBox="1">
            <a:spLocks noChangeArrowheads="1"/>
          </p:cNvSpPr>
          <p:nvPr/>
        </p:nvSpPr>
        <p:spPr bwMode="auto">
          <a:xfrm>
            <a:off x="3819525" y="4098925"/>
            <a:ext cx="18954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2400">
                <a:solidFill>
                  <a:schemeClr val="accent2"/>
                </a:solidFill>
                <a:latin typeface="Times New Roman" pitchFamily="18" charset="0"/>
              </a:rPr>
              <a:t>ADAPTIVE</a:t>
            </a:r>
          </a:p>
          <a:p>
            <a:pPr algn="ctr"/>
            <a:r>
              <a:rPr lang="en-US" altLang="en-US" sz="1600">
                <a:solidFill>
                  <a:schemeClr val="accent2"/>
                </a:solidFill>
                <a:latin typeface="Times New Roman" pitchFamily="18" charset="0"/>
              </a:rPr>
              <a:t>PRIORITY</a:t>
            </a:r>
          </a:p>
        </p:txBody>
      </p:sp>
      <p:sp>
        <p:nvSpPr>
          <p:cNvPr id="21515" name="Text Box 11"/>
          <p:cNvSpPr txBox="1">
            <a:spLocks noChangeArrowheads="1"/>
          </p:cNvSpPr>
          <p:nvPr/>
        </p:nvSpPr>
        <p:spPr bwMode="auto">
          <a:xfrm>
            <a:off x="3276600" y="5029200"/>
            <a:ext cx="10826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400">
                <a:solidFill>
                  <a:schemeClr val="accent2"/>
                </a:solidFill>
                <a:latin typeface="Times New Roman" pitchFamily="18" charset="0"/>
              </a:rPr>
              <a:t>FIXED</a:t>
            </a:r>
          </a:p>
        </p:txBody>
      </p:sp>
      <p:sp>
        <p:nvSpPr>
          <p:cNvPr id="21519" name="Freeform 15"/>
          <p:cNvSpPr>
            <a:spLocks/>
          </p:cNvSpPr>
          <p:nvPr/>
        </p:nvSpPr>
        <p:spPr bwMode="auto">
          <a:xfrm>
            <a:off x="2667000" y="4953000"/>
            <a:ext cx="2362200" cy="990600"/>
          </a:xfrm>
          <a:custGeom>
            <a:avLst/>
            <a:gdLst>
              <a:gd name="T0" fmla="*/ 0 w 1488"/>
              <a:gd name="T1" fmla="*/ 624 h 624"/>
              <a:gd name="T2" fmla="*/ 720 w 1488"/>
              <a:gd name="T3" fmla="*/ 0 h 624"/>
              <a:gd name="T4" fmla="*/ 1488 w 1488"/>
              <a:gd name="T5" fmla="*/ 624 h 6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488" h="624">
                <a:moveTo>
                  <a:pt x="0" y="624"/>
                </a:moveTo>
                <a:cubicBezTo>
                  <a:pt x="236" y="312"/>
                  <a:pt x="472" y="0"/>
                  <a:pt x="720" y="0"/>
                </a:cubicBezTo>
                <a:cubicBezTo>
                  <a:pt x="968" y="0"/>
                  <a:pt x="1360" y="520"/>
                  <a:pt x="1488" y="624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21572" name="Group 68"/>
          <p:cNvGrpSpPr>
            <a:grpSpLocks/>
          </p:cNvGrpSpPr>
          <p:nvPr/>
        </p:nvGrpSpPr>
        <p:grpSpPr bwMode="auto">
          <a:xfrm>
            <a:off x="3886200" y="985838"/>
            <a:ext cx="3352800" cy="1844675"/>
            <a:chOff x="2448" y="624"/>
            <a:chExt cx="2112" cy="1162"/>
          </a:xfrm>
        </p:grpSpPr>
        <p:sp>
          <p:nvSpPr>
            <p:cNvPr id="21525" name="Text Box 21"/>
            <p:cNvSpPr txBox="1">
              <a:spLocks noChangeArrowheads="1"/>
            </p:cNvSpPr>
            <p:nvPr/>
          </p:nvSpPr>
          <p:spPr bwMode="auto">
            <a:xfrm>
              <a:off x="2448" y="624"/>
              <a:ext cx="2112" cy="52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2400">
                  <a:latin typeface="Times New Roman" pitchFamily="18" charset="0"/>
                </a:rPr>
                <a:t>Shortest Path in negative graphs no cycles</a:t>
              </a:r>
            </a:p>
          </p:txBody>
        </p:sp>
        <p:sp>
          <p:nvSpPr>
            <p:cNvPr id="21526" name="Oval 22"/>
            <p:cNvSpPr>
              <a:spLocks noChangeArrowheads="1"/>
            </p:cNvSpPr>
            <p:nvPr/>
          </p:nvSpPr>
          <p:spPr bwMode="auto">
            <a:xfrm>
              <a:off x="3120" y="1536"/>
              <a:ext cx="96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27" name="Text Box 23"/>
            <p:cNvSpPr txBox="1">
              <a:spLocks noChangeArrowheads="1"/>
            </p:cNvSpPr>
            <p:nvPr/>
          </p:nvSpPr>
          <p:spPr bwMode="auto">
            <a:xfrm>
              <a:off x="2640" y="1536"/>
              <a:ext cx="101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000">
                  <a:latin typeface="Times New Roman" pitchFamily="18" charset="0"/>
                </a:rPr>
                <a:t>Bellman-Ford</a:t>
              </a:r>
            </a:p>
          </p:txBody>
        </p:sp>
        <p:sp>
          <p:nvSpPr>
            <p:cNvPr id="21531" name="Line 27"/>
            <p:cNvSpPr>
              <a:spLocks noChangeShapeType="1"/>
            </p:cNvSpPr>
            <p:nvPr/>
          </p:nvSpPr>
          <p:spPr bwMode="auto">
            <a:xfrm>
              <a:off x="3168" y="1152"/>
              <a:ext cx="0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1524" name="Text Box 20"/>
          <p:cNvSpPr txBox="1">
            <a:spLocks noChangeArrowheads="1"/>
          </p:cNvSpPr>
          <p:nvPr/>
        </p:nvSpPr>
        <p:spPr bwMode="auto">
          <a:xfrm>
            <a:off x="6553200" y="1911350"/>
            <a:ext cx="2590800" cy="8318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400">
                <a:latin typeface="Times New Roman" pitchFamily="18" charset="0"/>
              </a:rPr>
              <a:t>Shortest Path in  no-negative graphs</a:t>
            </a:r>
          </a:p>
        </p:txBody>
      </p:sp>
      <p:grpSp>
        <p:nvGrpSpPr>
          <p:cNvPr id="21590" name="Group 86"/>
          <p:cNvGrpSpPr>
            <a:grpSpLocks/>
          </p:cNvGrpSpPr>
          <p:nvPr/>
        </p:nvGrpSpPr>
        <p:grpSpPr bwMode="auto">
          <a:xfrm>
            <a:off x="5584825" y="2703513"/>
            <a:ext cx="2179638" cy="2238375"/>
            <a:chOff x="3518" y="1703"/>
            <a:chExt cx="1373" cy="1410"/>
          </a:xfrm>
        </p:grpSpPr>
        <p:grpSp>
          <p:nvGrpSpPr>
            <p:cNvPr id="21567" name="Group 63"/>
            <p:cNvGrpSpPr>
              <a:grpSpLocks/>
            </p:cNvGrpSpPr>
            <p:nvPr/>
          </p:nvGrpSpPr>
          <p:grpSpPr bwMode="auto">
            <a:xfrm>
              <a:off x="3518" y="2815"/>
              <a:ext cx="1056" cy="298"/>
              <a:chOff x="3456" y="2832"/>
              <a:chExt cx="1056" cy="298"/>
            </a:xfrm>
          </p:grpSpPr>
          <p:sp>
            <p:nvSpPr>
              <p:cNvPr id="21518" name="Oval 14"/>
              <p:cNvSpPr>
                <a:spLocks noChangeArrowheads="1"/>
              </p:cNvSpPr>
              <p:nvPr/>
            </p:nvSpPr>
            <p:spPr bwMode="auto">
              <a:xfrm>
                <a:off x="3696" y="2832"/>
                <a:ext cx="96" cy="96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522" name="Text Box 18"/>
              <p:cNvSpPr txBox="1">
                <a:spLocks noChangeArrowheads="1"/>
              </p:cNvSpPr>
              <p:nvPr/>
            </p:nvSpPr>
            <p:spPr bwMode="auto">
              <a:xfrm>
                <a:off x="3456" y="2880"/>
                <a:ext cx="1056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r>
                  <a:rPr lang="en-US" altLang="en-US" sz="2000">
                    <a:latin typeface="Times New Roman" pitchFamily="18" charset="0"/>
                  </a:rPr>
                  <a:t>Dijkstra’s</a:t>
                </a:r>
              </a:p>
            </p:txBody>
          </p:sp>
        </p:grpSp>
        <p:sp>
          <p:nvSpPr>
            <p:cNvPr id="21533" name="Line 29"/>
            <p:cNvSpPr>
              <a:spLocks noChangeShapeType="1"/>
            </p:cNvSpPr>
            <p:nvPr/>
          </p:nvSpPr>
          <p:spPr bwMode="auto">
            <a:xfrm flipH="1">
              <a:off x="3835" y="1703"/>
              <a:ext cx="1056" cy="110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1536" name="Freeform 32"/>
          <p:cNvSpPr>
            <a:spLocks/>
          </p:cNvSpPr>
          <p:nvPr/>
        </p:nvSpPr>
        <p:spPr bwMode="auto">
          <a:xfrm>
            <a:off x="4572000" y="2730500"/>
            <a:ext cx="3281363" cy="3019425"/>
          </a:xfrm>
          <a:custGeom>
            <a:avLst/>
            <a:gdLst>
              <a:gd name="T0" fmla="*/ 1980 w 2067"/>
              <a:gd name="T1" fmla="*/ 0 h 1902"/>
              <a:gd name="T2" fmla="*/ 2044 w 2067"/>
              <a:gd name="T3" fmla="*/ 158 h 1902"/>
              <a:gd name="T4" fmla="*/ 1949 w 2067"/>
              <a:gd name="T5" fmla="*/ 631 h 1902"/>
              <a:gd name="T6" fmla="*/ 1925 w 2067"/>
              <a:gd name="T7" fmla="*/ 821 h 1902"/>
              <a:gd name="T8" fmla="*/ 1909 w 2067"/>
              <a:gd name="T9" fmla="*/ 852 h 1902"/>
              <a:gd name="T10" fmla="*/ 1815 w 2067"/>
              <a:gd name="T11" fmla="*/ 1018 h 1902"/>
              <a:gd name="T12" fmla="*/ 1760 w 2067"/>
              <a:gd name="T13" fmla="*/ 1144 h 1902"/>
              <a:gd name="T14" fmla="*/ 1728 w 2067"/>
              <a:gd name="T15" fmla="*/ 1199 h 1902"/>
              <a:gd name="T16" fmla="*/ 1657 w 2067"/>
              <a:gd name="T17" fmla="*/ 1239 h 1902"/>
              <a:gd name="T18" fmla="*/ 1625 w 2067"/>
              <a:gd name="T19" fmla="*/ 1278 h 1902"/>
              <a:gd name="T20" fmla="*/ 1554 w 2067"/>
              <a:gd name="T21" fmla="*/ 1341 h 1902"/>
              <a:gd name="T22" fmla="*/ 1404 w 2067"/>
              <a:gd name="T23" fmla="*/ 1484 h 1902"/>
              <a:gd name="T24" fmla="*/ 1255 w 2067"/>
              <a:gd name="T25" fmla="*/ 1491 h 1902"/>
              <a:gd name="T26" fmla="*/ 986 w 2067"/>
              <a:gd name="T27" fmla="*/ 1515 h 1902"/>
              <a:gd name="T28" fmla="*/ 505 w 2067"/>
              <a:gd name="T29" fmla="*/ 1570 h 1902"/>
              <a:gd name="T30" fmla="*/ 466 w 2067"/>
              <a:gd name="T31" fmla="*/ 1586 h 1902"/>
              <a:gd name="T32" fmla="*/ 418 w 2067"/>
              <a:gd name="T33" fmla="*/ 1602 h 1902"/>
              <a:gd name="T34" fmla="*/ 276 w 2067"/>
              <a:gd name="T35" fmla="*/ 1673 h 1902"/>
              <a:gd name="T36" fmla="*/ 205 w 2067"/>
              <a:gd name="T37" fmla="*/ 1697 h 1902"/>
              <a:gd name="T38" fmla="*/ 110 w 2067"/>
              <a:gd name="T39" fmla="*/ 1775 h 1902"/>
              <a:gd name="T40" fmla="*/ 0 w 2067"/>
              <a:gd name="T41" fmla="*/ 1902 h 19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2067" h="1902">
                <a:moveTo>
                  <a:pt x="1980" y="0"/>
                </a:moveTo>
                <a:cubicBezTo>
                  <a:pt x="2030" y="69"/>
                  <a:pt x="2023" y="75"/>
                  <a:pt x="2044" y="158"/>
                </a:cubicBezTo>
                <a:cubicBezTo>
                  <a:pt x="2037" y="400"/>
                  <a:pt x="2067" y="461"/>
                  <a:pt x="1949" y="631"/>
                </a:cubicBezTo>
                <a:cubicBezTo>
                  <a:pt x="1928" y="693"/>
                  <a:pt x="1937" y="757"/>
                  <a:pt x="1925" y="821"/>
                </a:cubicBezTo>
                <a:cubicBezTo>
                  <a:pt x="1923" y="832"/>
                  <a:pt x="1913" y="841"/>
                  <a:pt x="1909" y="852"/>
                </a:cubicBezTo>
                <a:cubicBezTo>
                  <a:pt x="1882" y="916"/>
                  <a:pt x="1853" y="961"/>
                  <a:pt x="1815" y="1018"/>
                </a:cubicBezTo>
                <a:cubicBezTo>
                  <a:pt x="1803" y="1066"/>
                  <a:pt x="1784" y="1101"/>
                  <a:pt x="1760" y="1144"/>
                </a:cubicBezTo>
                <a:cubicBezTo>
                  <a:pt x="1754" y="1154"/>
                  <a:pt x="1739" y="1190"/>
                  <a:pt x="1728" y="1199"/>
                </a:cubicBezTo>
                <a:cubicBezTo>
                  <a:pt x="1631" y="1278"/>
                  <a:pt x="1772" y="1137"/>
                  <a:pt x="1657" y="1239"/>
                </a:cubicBezTo>
                <a:cubicBezTo>
                  <a:pt x="1644" y="1250"/>
                  <a:pt x="1637" y="1266"/>
                  <a:pt x="1625" y="1278"/>
                </a:cubicBezTo>
                <a:cubicBezTo>
                  <a:pt x="1595" y="1308"/>
                  <a:pt x="1580" y="1308"/>
                  <a:pt x="1554" y="1341"/>
                </a:cubicBezTo>
                <a:cubicBezTo>
                  <a:pt x="1497" y="1413"/>
                  <a:pt x="1498" y="1453"/>
                  <a:pt x="1404" y="1484"/>
                </a:cubicBezTo>
                <a:cubicBezTo>
                  <a:pt x="1357" y="1500"/>
                  <a:pt x="1305" y="1489"/>
                  <a:pt x="1255" y="1491"/>
                </a:cubicBezTo>
                <a:cubicBezTo>
                  <a:pt x="1153" y="1503"/>
                  <a:pt x="1104" y="1510"/>
                  <a:pt x="986" y="1515"/>
                </a:cubicBezTo>
                <a:cubicBezTo>
                  <a:pt x="796" y="1580"/>
                  <a:pt x="843" y="1557"/>
                  <a:pt x="505" y="1570"/>
                </a:cubicBezTo>
                <a:cubicBezTo>
                  <a:pt x="492" y="1575"/>
                  <a:pt x="479" y="1581"/>
                  <a:pt x="466" y="1586"/>
                </a:cubicBezTo>
                <a:cubicBezTo>
                  <a:pt x="450" y="1592"/>
                  <a:pt x="418" y="1602"/>
                  <a:pt x="418" y="1602"/>
                </a:cubicBezTo>
                <a:cubicBezTo>
                  <a:pt x="373" y="1637"/>
                  <a:pt x="326" y="1650"/>
                  <a:pt x="276" y="1673"/>
                </a:cubicBezTo>
                <a:cubicBezTo>
                  <a:pt x="253" y="1683"/>
                  <a:pt x="226" y="1684"/>
                  <a:pt x="205" y="1697"/>
                </a:cubicBezTo>
                <a:cubicBezTo>
                  <a:pt x="169" y="1719"/>
                  <a:pt x="146" y="1753"/>
                  <a:pt x="110" y="1775"/>
                </a:cubicBezTo>
                <a:cubicBezTo>
                  <a:pt x="79" y="1825"/>
                  <a:pt x="27" y="1848"/>
                  <a:pt x="0" y="1902"/>
                </a:cubicBezTo>
              </a:path>
            </a:pathLst>
          </a:custGeom>
          <a:noFill/>
          <a:ln w="38100">
            <a:solidFill>
              <a:srgbClr val="CC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37" name="Freeform 33"/>
          <p:cNvSpPr>
            <a:spLocks/>
          </p:cNvSpPr>
          <p:nvPr/>
        </p:nvSpPr>
        <p:spPr bwMode="auto">
          <a:xfrm>
            <a:off x="5035550" y="1828800"/>
            <a:ext cx="830263" cy="1890713"/>
          </a:xfrm>
          <a:custGeom>
            <a:avLst/>
            <a:gdLst>
              <a:gd name="T0" fmla="*/ 0 w 523"/>
              <a:gd name="T1" fmla="*/ 0 h 1191"/>
              <a:gd name="T2" fmla="*/ 142 w 523"/>
              <a:gd name="T3" fmla="*/ 32 h 1191"/>
              <a:gd name="T4" fmla="*/ 276 w 523"/>
              <a:gd name="T5" fmla="*/ 110 h 1191"/>
              <a:gd name="T6" fmla="*/ 371 w 523"/>
              <a:gd name="T7" fmla="*/ 174 h 1191"/>
              <a:gd name="T8" fmla="*/ 434 w 523"/>
              <a:gd name="T9" fmla="*/ 221 h 1191"/>
              <a:gd name="T10" fmla="*/ 521 w 523"/>
              <a:gd name="T11" fmla="*/ 387 h 1191"/>
              <a:gd name="T12" fmla="*/ 513 w 523"/>
              <a:gd name="T13" fmla="*/ 734 h 1191"/>
              <a:gd name="T14" fmla="*/ 489 w 523"/>
              <a:gd name="T15" fmla="*/ 750 h 1191"/>
              <a:gd name="T16" fmla="*/ 434 w 523"/>
              <a:gd name="T17" fmla="*/ 805 h 1191"/>
              <a:gd name="T18" fmla="*/ 300 w 523"/>
              <a:gd name="T19" fmla="*/ 986 h 1191"/>
              <a:gd name="T20" fmla="*/ 252 w 523"/>
              <a:gd name="T21" fmla="*/ 1010 h 1191"/>
              <a:gd name="T22" fmla="*/ 213 w 523"/>
              <a:gd name="T23" fmla="*/ 1042 h 1191"/>
              <a:gd name="T24" fmla="*/ 197 w 523"/>
              <a:gd name="T25" fmla="*/ 1120 h 1191"/>
              <a:gd name="T26" fmla="*/ 181 w 523"/>
              <a:gd name="T27" fmla="*/ 1191 h 11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523" h="1191">
                <a:moveTo>
                  <a:pt x="0" y="0"/>
                </a:moveTo>
                <a:cubicBezTo>
                  <a:pt x="50" y="6"/>
                  <a:pt x="94" y="16"/>
                  <a:pt x="142" y="32"/>
                </a:cubicBezTo>
                <a:cubicBezTo>
                  <a:pt x="180" y="69"/>
                  <a:pt x="224" y="95"/>
                  <a:pt x="276" y="110"/>
                </a:cubicBezTo>
                <a:cubicBezTo>
                  <a:pt x="310" y="133"/>
                  <a:pt x="331" y="161"/>
                  <a:pt x="371" y="174"/>
                </a:cubicBezTo>
                <a:cubicBezTo>
                  <a:pt x="392" y="190"/>
                  <a:pt x="417" y="201"/>
                  <a:pt x="434" y="221"/>
                </a:cubicBezTo>
                <a:cubicBezTo>
                  <a:pt x="463" y="254"/>
                  <a:pt x="507" y="346"/>
                  <a:pt x="521" y="387"/>
                </a:cubicBezTo>
                <a:cubicBezTo>
                  <a:pt x="518" y="503"/>
                  <a:pt x="523" y="619"/>
                  <a:pt x="513" y="734"/>
                </a:cubicBezTo>
                <a:cubicBezTo>
                  <a:pt x="512" y="744"/>
                  <a:pt x="496" y="744"/>
                  <a:pt x="489" y="750"/>
                </a:cubicBezTo>
                <a:cubicBezTo>
                  <a:pt x="470" y="767"/>
                  <a:pt x="452" y="787"/>
                  <a:pt x="434" y="805"/>
                </a:cubicBezTo>
                <a:cubicBezTo>
                  <a:pt x="376" y="863"/>
                  <a:pt x="390" y="963"/>
                  <a:pt x="300" y="986"/>
                </a:cubicBezTo>
                <a:cubicBezTo>
                  <a:pt x="285" y="996"/>
                  <a:pt x="266" y="999"/>
                  <a:pt x="252" y="1010"/>
                </a:cubicBezTo>
                <a:cubicBezTo>
                  <a:pt x="201" y="1052"/>
                  <a:pt x="274" y="1022"/>
                  <a:pt x="213" y="1042"/>
                </a:cubicBezTo>
                <a:cubicBezTo>
                  <a:pt x="197" y="1089"/>
                  <a:pt x="211" y="1042"/>
                  <a:pt x="197" y="1120"/>
                </a:cubicBezTo>
                <a:cubicBezTo>
                  <a:pt x="192" y="1145"/>
                  <a:pt x="181" y="1166"/>
                  <a:pt x="181" y="1191"/>
                </a:cubicBezTo>
              </a:path>
            </a:pathLst>
          </a:custGeom>
          <a:noFill/>
          <a:ln w="38100">
            <a:solidFill>
              <a:srgbClr val="CC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38" name="Freeform 34"/>
          <p:cNvSpPr>
            <a:spLocks/>
          </p:cNvSpPr>
          <p:nvPr/>
        </p:nvSpPr>
        <p:spPr bwMode="auto">
          <a:xfrm>
            <a:off x="1671638" y="1452563"/>
            <a:ext cx="1927225" cy="1616075"/>
          </a:xfrm>
          <a:custGeom>
            <a:avLst/>
            <a:gdLst>
              <a:gd name="T0" fmla="*/ 12 w 1214"/>
              <a:gd name="T1" fmla="*/ 0 h 1018"/>
              <a:gd name="T2" fmla="*/ 12 w 1214"/>
              <a:gd name="T3" fmla="*/ 63 h 1018"/>
              <a:gd name="T4" fmla="*/ 423 w 1214"/>
              <a:gd name="T5" fmla="*/ 174 h 1018"/>
              <a:gd name="T6" fmla="*/ 501 w 1214"/>
              <a:gd name="T7" fmla="*/ 221 h 1018"/>
              <a:gd name="T8" fmla="*/ 612 w 1214"/>
              <a:gd name="T9" fmla="*/ 245 h 1018"/>
              <a:gd name="T10" fmla="*/ 707 w 1214"/>
              <a:gd name="T11" fmla="*/ 276 h 1018"/>
              <a:gd name="T12" fmla="*/ 856 w 1214"/>
              <a:gd name="T13" fmla="*/ 355 h 1018"/>
              <a:gd name="T14" fmla="*/ 896 w 1214"/>
              <a:gd name="T15" fmla="*/ 395 h 1018"/>
              <a:gd name="T16" fmla="*/ 975 w 1214"/>
              <a:gd name="T17" fmla="*/ 497 h 1018"/>
              <a:gd name="T18" fmla="*/ 991 w 1214"/>
              <a:gd name="T19" fmla="*/ 521 h 1018"/>
              <a:gd name="T20" fmla="*/ 1054 w 1214"/>
              <a:gd name="T21" fmla="*/ 529 h 1018"/>
              <a:gd name="T22" fmla="*/ 1117 w 1214"/>
              <a:gd name="T23" fmla="*/ 616 h 1018"/>
              <a:gd name="T24" fmla="*/ 1212 w 1214"/>
              <a:gd name="T25" fmla="*/ 766 h 1018"/>
              <a:gd name="T26" fmla="*/ 1212 w 1214"/>
              <a:gd name="T27" fmla="*/ 1018 h 10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1214" h="1018">
                <a:moveTo>
                  <a:pt x="12" y="0"/>
                </a:moveTo>
                <a:cubicBezTo>
                  <a:pt x="1" y="33"/>
                  <a:pt x="0" y="21"/>
                  <a:pt x="12" y="63"/>
                </a:cubicBezTo>
                <a:cubicBezTo>
                  <a:pt x="59" y="233"/>
                  <a:pt x="295" y="171"/>
                  <a:pt x="423" y="174"/>
                </a:cubicBezTo>
                <a:cubicBezTo>
                  <a:pt x="463" y="184"/>
                  <a:pt x="468" y="203"/>
                  <a:pt x="501" y="221"/>
                </a:cubicBezTo>
                <a:cubicBezTo>
                  <a:pt x="534" y="240"/>
                  <a:pt x="575" y="235"/>
                  <a:pt x="612" y="245"/>
                </a:cubicBezTo>
                <a:cubicBezTo>
                  <a:pt x="644" y="254"/>
                  <a:pt x="707" y="276"/>
                  <a:pt x="707" y="276"/>
                </a:cubicBezTo>
                <a:cubicBezTo>
                  <a:pt x="752" y="308"/>
                  <a:pt x="804" y="335"/>
                  <a:pt x="856" y="355"/>
                </a:cubicBezTo>
                <a:cubicBezTo>
                  <a:pt x="917" y="446"/>
                  <a:pt x="825" y="314"/>
                  <a:pt x="896" y="395"/>
                </a:cubicBezTo>
                <a:cubicBezTo>
                  <a:pt x="924" y="426"/>
                  <a:pt x="948" y="465"/>
                  <a:pt x="975" y="497"/>
                </a:cubicBezTo>
                <a:cubicBezTo>
                  <a:pt x="981" y="504"/>
                  <a:pt x="982" y="517"/>
                  <a:pt x="991" y="521"/>
                </a:cubicBezTo>
                <a:cubicBezTo>
                  <a:pt x="1011" y="529"/>
                  <a:pt x="1033" y="526"/>
                  <a:pt x="1054" y="529"/>
                </a:cubicBezTo>
                <a:cubicBezTo>
                  <a:pt x="1087" y="552"/>
                  <a:pt x="1097" y="582"/>
                  <a:pt x="1117" y="616"/>
                </a:cubicBezTo>
                <a:cubicBezTo>
                  <a:pt x="1144" y="662"/>
                  <a:pt x="1210" y="709"/>
                  <a:pt x="1212" y="766"/>
                </a:cubicBezTo>
                <a:cubicBezTo>
                  <a:pt x="1214" y="850"/>
                  <a:pt x="1212" y="934"/>
                  <a:pt x="1212" y="1018"/>
                </a:cubicBezTo>
              </a:path>
            </a:pathLst>
          </a:custGeom>
          <a:noFill/>
          <a:ln w="38100">
            <a:solidFill>
              <a:srgbClr val="CC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43" name="Text Box 39"/>
          <p:cNvSpPr txBox="1">
            <a:spLocks noChangeArrowheads="1"/>
          </p:cNvSpPr>
          <p:nvPr/>
        </p:nvSpPr>
        <p:spPr bwMode="auto">
          <a:xfrm>
            <a:off x="2987675" y="5589588"/>
            <a:ext cx="10128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400">
                <a:solidFill>
                  <a:schemeClr val="accent2"/>
                </a:solidFill>
                <a:latin typeface="Times New Roman" pitchFamily="18" charset="0"/>
              </a:rPr>
              <a:t>Online</a:t>
            </a:r>
          </a:p>
        </p:txBody>
      </p:sp>
      <p:sp>
        <p:nvSpPr>
          <p:cNvPr id="21544" name="Freeform 40"/>
          <p:cNvSpPr>
            <a:spLocks/>
          </p:cNvSpPr>
          <p:nvPr/>
        </p:nvSpPr>
        <p:spPr bwMode="auto">
          <a:xfrm>
            <a:off x="2700338" y="5445125"/>
            <a:ext cx="1727200" cy="504825"/>
          </a:xfrm>
          <a:custGeom>
            <a:avLst/>
            <a:gdLst>
              <a:gd name="T0" fmla="*/ 0 w 1488"/>
              <a:gd name="T1" fmla="*/ 624 h 624"/>
              <a:gd name="T2" fmla="*/ 720 w 1488"/>
              <a:gd name="T3" fmla="*/ 0 h 624"/>
              <a:gd name="T4" fmla="*/ 1488 w 1488"/>
              <a:gd name="T5" fmla="*/ 624 h 6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488" h="624">
                <a:moveTo>
                  <a:pt x="0" y="624"/>
                </a:moveTo>
                <a:cubicBezTo>
                  <a:pt x="236" y="312"/>
                  <a:pt x="472" y="0"/>
                  <a:pt x="720" y="0"/>
                </a:cubicBezTo>
                <a:cubicBezTo>
                  <a:pt x="968" y="0"/>
                  <a:pt x="1360" y="520"/>
                  <a:pt x="1488" y="624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21573" name="Group 69"/>
          <p:cNvGrpSpPr>
            <a:grpSpLocks/>
          </p:cNvGrpSpPr>
          <p:nvPr/>
        </p:nvGrpSpPr>
        <p:grpSpPr bwMode="auto">
          <a:xfrm>
            <a:off x="107950" y="620713"/>
            <a:ext cx="2787650" cy="2051050"/>
            <a:chOff x="68" y="388"/>
            <a:chExt cx="1756" cy="1292"/>
          </a:xfrm>
        </p:grpSpPr>
        <p:sp>
          <p:nvSpPr>
            <p:cNvPr id="21528" name="Text Box 24"/>
            <p:cNvSpPr txBox="1">
              <a:spLocks noChangeArrowheads="1"/>
            </p:cNvSpPr>
            <p:nvPr/>
          </p:nvSpPr>
          <p:spPr bwMode="auto">
            <a:xfrm>
              <a:off x="72" y="388"/>
              <a:ext cx="1752" cy="52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400">
                  <a:latin typeface="Times New Roman" pitchFamily="18" charset="0"/>
                </a:rPr>
                <a:t>Maximum Matching </a:t>
              </a:r>
            </a:p>
            <a:p>
              <a:r>
                <a:rPr lang="en-US" altLang="en-US" sz="2400">
                  <a:latin typeface="Times New Roman" pitchFamily="18" charset="0"/>
                </a:rPr>
                <a:t>in Bipartite graphs</a:t>
              </a:r>
            </a:p>
          </p:txBody>
        </p:sp>
        <p:sp>
          <p:nvSpPr>
            <p:cNvPr id="21529" name="Oval 25"/>
            <p:cNvSpPr>
              <a:spLocks noChangeArrowheads="1"/>
            </p:cNvSpPr>
            <p:nvPr/>
          </p:nvSpPr>
          <p:spPr bwMode="auto">
            <a:xfrm>
              <a:off x="1008" y="1344"/>
              <a:ext cx="96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30" name="Text Box 26"/>
            <p:cNvSpPr txBox="1">
              <a:spLocks noChangeArrowheads="1"/>
            </p:cNvSpPr>
            <p:nvPr/>
          </p:nvSpPr>
          <p:spPr bwMode="auto">
            <a:xfrm>
              <a:off x="528" y="1430"/>
              <a:ext cx="121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000">
                  <a:latin typeface="Times New Roman" pitchFamily="18" charset="0"/>
                </a:rPr>
                <a:t>Flow Algorithms</a:t>
              </a:r>
            </a:p>
          </p:txBody>
        </p:sp>
        <p:sp>
          <p:nvSpPr>
            <p:cNvPr id="21532" name="Line 28"/>
            <p:cNvSpPr>
              <a:spLocks noChangeShapeType="1"/>
            </p:cNvSpPr>
            <p:nvPr/>
          </p:nvSpPr>
          <p:spPr bwMode="auto">
            <a:xfrm>
              <a:off x="1056" y="912"/>
              <a:ext cx="0" cy="4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545" name="Text Box 41"/>
            <p:cNvSpPr txBox="1">
              <a:spLocks noChangeArrowheads="1"/>
            </p:cNvSpPr>
            <p:nvPr/>
          </p:nvSpPr>
          <p:spPr bwMode="auto">
            <a:xfrm>
              <a:off x="68" y="391"/>
              <a:ext cx="1752" cy="52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400">
                  <a:latin typeface="Times New Roman" pitchFamily="18" charset="0"/>
                </a:rPr>
                <a:t>Maximum Matching </a:t>
              </a:r>
            </a:p>
            <a:p>
              <a:r>
                <a:rPr lang="en-US" altLang="en-US" sz="2400">
                  <a:latin typeface="Times New Roman" pitchFamily="18" charset="0"/>
                </a:rPr>
                <a:t>in Bipartite graphs</a:t>
              </a:r>
            </a:p>
          </p:txBody>
        </p:sp>
      </p:grpSp>
      <p:sp>
        <p:nvSpPr>
          <p:cNvPr id="21523" name="Text Box 19"/>
          <p:cNvSpPr txBox="1">
            <a:spLocks noChangeArrowheads="1"/>
          </p:cNvSpPr>
          <p:nvPr/>
        </p:nvSpPr>
        <p:spPr bwMode="auto">
          <a:xfrm>
            <a:off x="3203575" y="6243638"/>
            <a:ext cx="3271838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400">
                <a:latin typeface="Times New Roman" pitchFamily="18" charset="0"/>
              </a:rPr>
              <a:t>Minimum Spanning Tree</a:t>
            </a:r>
          </a:p>
        </p:txBody>
      </p:sp>
      <p:grpSp>
        <p:nvGrpSpPr>
          <p:cNvPr id="21589" name="Group 85"/>
          <p:cNvGrpSpPr>
            <a:grpSpLocks/>
          </p:cNvGrpSpPr>
          <p:nvPr/>
        </p:nvGrpSpPr>
        <p:grpSpPr bwMode="auto">
          <a:xfrm>
            <a:off x="3706813" y="5295900"/>
            <a:ext cx="2235200" cy="957263"/>
            <a:chOff x="2335" y="3336"/>
            <a:chExt cx="1408" cy="603"/>
          </a:xfrm>
        </p:grpSpPr>
        <p:sp>
          <p:nvSpPr>
            <p:cNvPr id="21516" name="Oval 12"/>
            <p:cNvSpPr>
              <a:spLocks noChangeArrowheads="1"/>
            </p:cNvSpPr>
            <p:nvPr/>
          </p:nvSpPr>
          <p:spPr bwMode="auto">
            <a:xfrm>
              <a:off x="2698" y="3563"/>
              <a:ext cx="96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17" name="Oval 13"/>
            <p:cNvSpPr>
              <a:spLocks noChangeArrowheads="1"/>
            </p:cNvSpPr>
            <p:nvPr/>
          </p:nvSpPr>
          <p:spPr bwMode="auto">
            <a:xfrm>
              <a:off x="3407" y="3549"/>
              <a:ext cx="96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20" name="Text Box 16"/>
            <p:cNvSpPr txBox="1">
              <a:spLocks noChangeArrowheads="1"/>
            </p:cNvSpPr>
            <p:nvPr/>
          </p:nvSpPr>
          <p:spPr bwMode="auto">
            <a:xfrm>
              <a:off x="3202" y="3347"/>
              <a:ext cx="541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altLang="en-US" sz="2000">
                  <a:latin typeface="Times New Roman" pitchFamily="18" charset="0"/>
                </a:rPr>
                <a:t>Prim’s</a:t>
              </a:r>
            </a:p>
          </p:txBody>
        </p:sp>
        <p:sp>
          <p:nvSpPr>
            <p:cNvPr id="21521" name="Text Box 17"/>
            <p:cNvSpPr txBox="1">
              <a:spLocks noChangeArrowheads="1"/>
            </p:cNvSpPr>
            <p:nvPr/>
          </p:nvSpPr>
          <p:spPr bwMode="auto">
            <a:xfrm>
              <a:off x="2335" y="3336"/>
              <a:ext cx="737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000">
                  <a:latin typeface="Times New Roman" pitchFamily="18" charset="0"/>
                </a:rPr>
                <a:t>Kruskal’s</a:t>
              </a:r>
            </a:p>
          </p:txBody>
        </p:sp>
        <p:sp>
          <p:nvSpPr>
            <p:cNvPr id="21534" name="Line 30"/>
            <p:cNvSpPr>
              <a:spLocks noChangeShapeType="1"/>
            </p:cNvSpPr>
            <p:nvPr/>
          </p:nvSpPr>
          <p:spPr bwMode="auto">
            <a:xfrm flipH="1" flipV="1">
              <a:off x="2788" y="3654"/>
              <a:ext cx="155" cy="28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535" name="Line 31"/>
            <p:cNvSpPr>
              <a:spLocks noChangeShapeType="1"/>
            </p:cNvSpPr>
            <p:nvPr/>
          </p:nvSpPr>
          <p:spPr bwMode="auto">
            <a:xfrm flipV="1">
              <a:off x="2927" y="3645"/>
              <a:ext cx="48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546" name="Text Box 42"/>
            <p:cNvSpPr txBox="1">
              <a:spLocks noChangeArrowheads="1"/>
            </p:cNvSpPr>
            <p:nvPr/>
          </p:nvSpPr>
          <p:spPr bwMode="auto">
            <a:xfrm>
              <a:off x="2335" y="3336"/>
              <a:ext cx="737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000">
                  <a:latin typeface="Times New Roman" pitchFamily="18" charset="0"/>
                </a:rPr>
                <a:t>Kruskal’s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15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15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15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15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15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15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15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15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34" dur="500"/>
                                        <p:tgtEl>
                                          <p:spTgt spid="215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15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15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49" dur="500"/>
                                        <p:tgtEl>
                                          <p:spTgt spid="215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15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15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24" grpId="0" animBg="1"/>
      <p:bldP spid="21536" grpId="0" animBg="1"/>
      <p:bldP spid="21536" grpId="1" animBg="1"/>
      <p:bldP spid="21537" grpId="0" animBg="1"/>
      <p:bldP spid="21537" grpId="1" animBg="1"/>
      <p:bldP spid="21538" grpId="0" animBg="1"/>
      <p:bldP spid="2152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-76200"/>
            <a:ext cx="8915400" cy="1143000"/>
          </a:xfrm>
        </p:spPr>
        <p:txBody>
          <a:bodyPr/>
          <a:lstStyle/>
          <a:p>
            <a:r>
              <a:rPr lang="en-US" altLang="en-US" sz="4000"/>
              <a:t>Some of our results</a:t>
            </a:r>
          </a:p>
        </p:txBody>
      </p:sp>
      <p:sp>
        <p:nvSpPr>
          <p:cNvPr id="113667" name="Freeform 3"/>
          <p:cNvSpPr>
            <a:spLocks/>
          </p:cNvSpPr>
          <p:nvPr/>
        </p:nvSpPr>
        <p:spPr bwMode="auto">
          <a:xfrm>
            <a:off x="533400" y="2133600"/>
            <a:ext cx="8305800" cy="3810000"/>
          </a:xfrm>
          <a:custGeom>
            <a:avLst/>
            <a:gdLst>
              <a:gd name="T0" fmla="*/ 0 w 1632"/>
              <a:gd name="T1" fmla="*/ 584 h 584"/>
              <a:gd name="T2" fmla="*/ 144 w 1632"/>
              <a:gd name="T3" fmla="*/ 344 h 584"/>
              <a:gd name="T4" fmla="*/ 288 w 1632"/>
              <a:gd name="T5" fmla="*/ 200 h 584"/>
              <a:gd name="T6" fmla="*/ 576 w 1632"/>
              <a:gd name="T7" fmla="*/ 56 h 584"/>
              <a:gd name="T8" fmla="*/ 864 w 1632"/>
              <a:gd name="T9" fmla="*/ 8 h 584"/>
              <a:gd name="T10" fmla="*/ 1200 w 1632"/>
              <a:gd name="T11" fmla="*/ 104 h 584"/>
              <a:gd name="T12" fmla="*/ 1440 w 1632"/>
              <a:gd name="T13" fmla="*/ 248 h 584"/>
              <a:gd name="T14" fmla="*/ 1632 w 1632"/>
              <a:gd name="T15" fmla="*/ 584 h 5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632" h="584">
                <a:moveTo>
                  <a:pt x="0" y="584"/>
                </a:moveTo>
                <a:cubicBezTo>
                  <a:pt x="48" y="496"/>
                  <a:pt x="96" y="408"/>
                  <a:pt x="144" y="344"/>
                </a:cubicBezTo>
                <a:cubicBezTo>
                  <a:pt x="192" y="280"/>
                  <a:pt x="216" y="248"/>
                  <a:pt x="288" y="200"/>
                </a:cubicBezTo>
                <a:cubicBezTo>
                  <a:pt x="360" y="152"/>
                  <a:pt x="480" y="88"/>
                  <a:pt x="576" y="56"/>
                </a:cubicBezTo>
                <a:cubicBezTo>
                  <a:pt x="672" y="24"/>
                  <a:pt x="760" y="0"/>
                  <a:pt x="864" y="8"/>
                </a:cubicBezTo>
                <a:cubicBezTo>
                  <a:pt x="968" y="16"/>
                  <a:pt x="1104" y="64"/>
                  <a:pt x="1200" y="104"/>
                </a:cubicBezTo>
                <a:cubicBezTo>
                  <a:pt x="1296" y="144"/>
                  <a:pt x="1368" y="168"/>
                  <a:pt x="1440" y="248"/>
                </a:cubicBezTo>
                <a:cubicBezTo>
                  <a:pt x="1512" y="328"/>
                  <a:pt x="1600" y="528"/>
                  <a:pt x="1632" y="584"/>
                </a:cubicBezTo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3668" name="Freeform 4"/>
          <p:cNvSpPr>
            <a:spLocks/>
          </p:cNvSpPr>
          <p:nvPr/>
        </p:nvSpPr>
        <p:spPr bwMode="auto">
          <a:xfrm>
            <a:off x="1743075" y="2936875"/>
            <a:ext cx="6029325" cy="3006725"/>
          </a:xfrm>
          <a:custGeom>
            <a:avLst/>
            <a:gdLst>
              <a:gd name="T0" fmla="*/ 0 w 1632"/>
              <a:gd name="T1" fmla="*/ 584 h 584"/>
              <a:gd name="T2" fmla="*/ 144 w 1632"/>
              <a:gd name="T3" fmla="*/ 344 h 584"/>
              <a:gd name="T4" fmla="*/ 288 w 1632"/>
              <a:gd name="T5" fmla="*/ 200 h 584"/>
              <a:gd name="T6" fmla="*/ 576 w 1632"/>
              <a:gd name="T7" fmla="*/ 56 h 584"/>
              <a:gd name="T8" fmla="*/ 864 w 1632"/>
              <a:gd name="T9" fmla="*/ 8 h 584"/>
              <a:gd name="T10" fmla="*/ 1200 w 1632"/>
              <a:gd name="T11" fmla="*/ 104 h 584"/>
              <a:gd name="T12" fmla="*/ 1440 w 1632"/>
              <a:gd name="T13" fmla="*/ 248 h 584"/>
              <a:gd name="T14" fmla="*/ 1632 w 1632"/>
              <a:gd name="T15" fmla="*/ 584 h 5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632" h="584">
                <a:moveTo>
                  <a:pt x="0" y="584"/>
                </a:moveTo>
                <a:cubicBezTo>
                  <a:pt x="48" y="496"/>
                  <a:pt x="96" y="408"/>
                  <a:pt x="144" y="344"/>
                </a:cubicBezTo>
                <a:cubicBezTo>
                  <a:pt x="192" y="280"/>
                  <a:pt x="216" y="248"/>
                  <a:pt x="288" y="200"/>
                </a:cubicBezTo>
                <a:cubicBezTo>
                  <a:pt x="360" y="152"/>
                  <a:pt x="480" y="88"/>
                  <a:pt x="576" y="56"/>
                </a:cubicBezTo>
                <a:cubicBezTo>
                  <a:pt x="672" y="24"/>
                  <a:pt x="760" y="0"/>
                  <a:pt x="864" y="8"/>
                </a:cubicBezTo>
                <a:cubicBezTo>
                  <a:pt x="968" y="16"/>
                  <a:pt x="1104" y="64"/>
                  <a:pt x="1200" y="104"/>
                </a:cubicBezTo>
                <a:cubicBezTo>
                  <a:pt x="1296" y="144"/>
                  <a:pt x="1368" y="168"/>
                  <a:pt x="1440" y="248"/>
                </a:cubicBezTo>
                <a:cubicBezTo>
                  <a:pt x="1512" y="328"/>
                  <a:pt x="1600" y="528"/>
                  <a:pt x="1632" y="584"/>
                </a:cubicBezTo>
              </a:path>
            </a:pathLst>
          </a:cu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3669" name="Text Box 5"/>
          <p:cNvSpPr txBox="1">
            <a:spLocks noChangeArrowheads="1"/>
          </p:cNvSpPr>
          <p:nvPr/>
        </p:nvSpPr>
        <p:spPr bwMode="auto">
          <a:xfrm>
            <a:off x="3848100" y="5084763"/>
            <a:ext cx="17097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400" b="1">
                <a:solidFill>
                  <a:srgbClr val="003399"/>
                </a:solidFill>
                <a:latin typeface="Times New Roman" pitchFamily="18" charset="0"/>
              </a:rPr>
              <a:t>PRIORITY</a:t>
            </a:r>
          </a:p>
        </p:txBody>
      </p:sp>
      <p:sp>
        <p:nvSpPr>
          <p:cNvPr id="113670" name="Text Box 6"/>
          <p:cNvSpPr txBox="1">
            <a:spLocks noChangeArrowheads="1"/>
          </p:cNvSpPr>
          <p:nvPr/>
        </p:nvSpPr>
        <p:spPr bwMode="auto">
          <a:xfrm>
            <a:off x="3352800" y="3443288"/>
            <a:ext cx="855663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800" b="1">
                <a:solidFill>
                  <a:srgbClr val="CC0000"/>
                </a:solidFill>
                <a:latin typeface="Times New Roman" pitchFamily="18" charset="0"/>
              </a:rPr>
              <a:t>pBT</a:t>
            </a:r>
            <a:endParaRPr lang="en-US" altLang="en-US" sz="2000">
              <a:latin typeface="Times New Roman" pitchFamily="18" charset="0"/>
            </a:endParaRPr>
          </a:p>
        </p:txBody>
      </p:sp>
      <p:sp>
        <p:nvSpPr>
          <p:cNvPr id="113671" name="Text Box 7"/>
          <p:cNvSpPr txBox="1">
            <a:spLocks noChangeArrowheads="1"/>
          </p:cNvSpPr>
          <p:nvPr/>
        </p:nvSpPr>
        <p:spPr bwMode="auto">
          <a:xfrm>
            <a:off x="2590800" y="2833688"/>
            <a:ext cx="836613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800" b="1">
                <a:solidFill>
                  <a:srgbClr val="008000"/>
                </a:solidFill>
                <a:latin typeface="Times New Roman" pitchFamily="18" charset="0"/>
              </a:rPr>
              <a:t>pBP</a:t>
            </a:r>
            <a:endParaRPr lang="en-US" altLang="en-US" sz="2000">
              <a:latin typeface="Times New Roman" pitchFamily="18" charset="0"/>
            </a:endParaRPr>
          </a:p>
        </p:txBody>
      </p:sp>
      <p:sp>
        <p:nvSpPr>
          <p:cNvPr id="113672" name="Line 8"/>
          <p:cNvSpPr>
            <a:spLocks noChangeShapeType="1"/>
          </p:cNvSpPr>
          <p:nvPr/>
        </p:nvSpPr>
        <p:spPr bwMode="auto">
          <a:xfrm>
            <a:off x="304800" y="5943600"/>
            <a:ext cx="8686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3673" name="Freeform 9"/>
          <p:cNvSpPr>
            <a:spLocks/>
          </p:cNvSpPr>
          <p:nvPr/>
        </p:nvSpPr>
        <p:spPr bwMode="auto">
          <a:xfrm>
            <a:off x="2700338" y="3860800"/>
            <a:ext cx="4419600" cy="2057400"/>
          </a:xfrm>
          <a:custGeom>
            <a:avLst/>
            <a:gdLst>
              <a:gd name="T0" fmla="*/ 0 w 1632"/>
              <a:gd name="T1" fmla="*/ 584 h 584"/>
              <a:gd name="T2" fmla="*/ 144 w 1632"/>
              <a:gd name="T3" fmla="*/ 344 h 584"/>
              <a:gd name="T4" fmla="*/ 288 w 1632"/>
              <a:gd name="T5" fmla="*/ 200 h 584"/>
              <a:gd name="T6" fmla="*/ 576 w 1632"/>
              <a:gd name="T7" fmla="*/ 56 h 584"/>
              <a:gd name="T8" fmla="*/ 864 w 1632"/>
              <a:gd name="T9" fmla="*/ 8 h 584"/>
              <a:gd name="T10" fmla="*/ 1200 w 1632"/>
              <a:gd name="T11" fmla="*/ 104 h 584"/>
              <a:gd name="T12" fmla="*/ 1440 w 1632"/>
              <a:gd name="T13" fmla="*/ 248 h 584"/>
              <a:gd name="T14" fmla="*/ 1632 w 1632"/>
              <a:gd name="T15" fmla="*/ 584 h 5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632" h="584">
                <a:moveTo>
                  <a:pt x="0" y="584"/>
                </a:moveTo>
                <a:cubicBezTo>
                  <a:pt x="48" y="496"/>
                  <a:pt x="96" y="408"/>
                  <a:pt x="144" y="344"/>
                </a:cubicBezTo>
                <a:cubicBezTo>
                  <a:pt x="192" y="280"/>
                  <a:pt x="216" y="248"/>
                  <a:pt x="288" y="200"/>
                </a:cubicBezTo>
                <a:cubicBezTo>
                  <a:pt x="360" y="152"/>
                  <a:pt x="480" y="88"/>
                  <a:pt x="576" y="56"/>
                </a:cubicBezTo>
                <a:cubicBezTo>
                  <a:pt x="672" y="24"/>
                  <a:pt x="760" y="0"/>
                  <a:pt x="864" y="8"/>
                </a:cubicBezTo>
                <a:cubicBezTo>
                  <a:pt x="968" y="16"/>
                  <a:pt x="1104" y="64"/>
                  <a:pt x="1200" y="104"/>
                </a:cubicBezTo>
                <a:cubicBezTo>
                  <a:pt x="1296" y="144"/>
                  <a:pt x="1368" y="168"/>
                  <a:pt x="1440" y="248"/>
                </a:cubicBezTo>
                <a:cubicBezTo>
                  <a:pt x="1512" y="328"/>
                  <a:pt x="1600" y="528"/>
                  <a:pt x="1632" y="584"/>
                </a:cubicBezTo>
              </a:path>
            </a:pathLst>
          </a:custGeom>
          <a:solidFill>
            <a:srgbClr val="FFFFC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3674" name="Text Box 10"/>
          <p:cNvSpPr txBox="1">
            <a:spLocks noChangeArrowheads="1"/>
          </p:cNvSpPr>
          <p:nvPr/>
        </p:nvSpPr>
        <p:spPr bwMode="auto">
          <a:xfrm>
            <a:off x="3819525" y="4098925"/>
            <a:ext cx="18954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2400">
                <a:solidFill>
                  <a:schemeClr val="accent2"/>
                </a:solidFill>
                <a:latin typeface="Times New Roman" pitchFamily="18" charset="0"/>
              </a:rPr>
              <a:t>ADAPTIVE</a:t>
            </a:r>
          </a:p>
          <a:p>
            <a:pPr algn="ctr"/>
            <a:r>
              <a:rPr lang="en-US" altLang="en-US" sz="1600">
                <a:solidFill>
                  <a:schemeClr val="accent2"/>
                </a:solidFill>
                <a:latin typeface="Times New Roman" pitchFamily="18" charset="0"/>
              </a:rPr>
              <a:t>PRIORITY</a:t>
            </a:r>
          </a:p>
        </p:txBody>
      </p:sp>
      <p:sp>
        <p:nvSpPr>
          <p:cNvPr id="113675" name="Text Box 11"/>
          <p:cNvSpPr txBox="1">
            <a:spLocks noChangeArrowheads="1"/>
          </p:cNvSpPr>
          <p:nvPr/>
        </p:nvSpPr>
        <p:spPr bwMode="auto">
          <a:xfrm>
            <a:off x="3276600" y="5029200"/>
            <a:ext cx="10826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400">
                <a:solidFill>
                  <a:schemeClr val="accent2"/>
                </a:solidFill>
                <a:latin typeface="Times New Roman" pitchFamily="18" charset="0"/>
              </a:rPr>
              <a:t>FIXED</a:t>
            </a:r>
          </a:p>
        </p:txBody>
      </p:sp>
      <p:sp>
        <p:nvSpPr>
          <p:cNvPr id="113676" name="Freeform 12"/>
          <p:cNvSpPr>
            <a:spLocks/>
          </p:cNvSpPr>
          <p:nvPr/>
        </p:nvSpPr>
        <p:spPr bwMode="auto">
          <a:xfrm>
            <a:off x="2667000" y="4953000"/>
            <a:ext cx="2362200" cy="990600"/>
          </a:xfrm>
          <a:custGeom>
            <a:avLst/>
            <a:gdLst>
              <a:gd name="T0" fmla="*/ 0 w 1488"/>
              <a:gd name="T1" fmla="*/ 624 h 624"/>
              <a:gd name="T2" fmla="*/ 720 w 1488"/>
              <a:gd name="T3" fmla="*/ 0 h 624"/>
              <a:gd name="T4" fmla="*/ 1488 w 1488"/>
              <a:gd name="T5" fmla="*/ 624 h 6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488" h="624">
                <a:moveTo>
                  <a:pt x="0" y="624"/>
                </a:moveTo>
                <a:cubicBezTo>
                  <a:pt x="236" y="312"/>
                  <a:pt x="472" y="0"/>
                  <a:pt x="720" y="0"/>
                </a:cubicBezTo>
                <a:cubicBezTo>
                  <a:pt x="968" y="0"/>
                  <a:pt x="1360" y="520"/>
                  <a:pt x="1488" y="624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113682" name="Group 18"/>
          <p:cNvGrpSpPr>
            <a:grpSpLocks/>
          </p:cNvGrpSpPr>
          <p:nvPr/>
        </p:nvGrpSpPr>
        <p:grpSpPr bwMode="auto">
          <a:xfrm>
            <a:off x="5584825" y="1911350"/>
            <a:ext cx="3559175" cy="3030538"/>
            <a:chOff x="3518" y="1207"/>
            <a:chExt cx="2242" cy="1909"/>
          </a:xfrm>
        </p:grpSpPr>
        <p:grpSp>
          <p:nvGrpSpPr>
            <p:cNvPr id="113683" name="Group 19"/>
            <p:cNvGrpSpPr>
              <a:grpSpLocks/>
            </p:cNvGrpSpPr>
            <p:nvPr/>
          </p:nvGrpSpPr>
          <p:grpSpPr bwMode="auto">
            <a:xfrm>
              <a:off x="3518" y="2818"/>
              <a:ext cx="1056" cy="298"/>
              <a:chOff x="3456" y="2832"/>
              <a:chExt cx="1056" cy="298"/>
            </a:xfrm>
          </p:grpSpPr>
          <p:sp>
            <p:nvSpPr>
              <p:cNvPr id="113684" name="Oval 20"/>
              <p:cNvSpPr>
                <a:spLocks noChangeArrowheads="1"/>
              </p:cNvSpPr>
              <p:nvPr/>
            </p:nvSpPr>
            <p:spPr bwMode="auto">
              <a:xfrm>
                <a:off x="3696" y="2832"/>
                <a:ext cx="96" cy="96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685" name="Text Box 21"/>
              <p:cNvSpPr txBox="1">
                <a:spLocks noChangeArrowheads="1"/>
              </p:cNvSpPr>
              <p:nvPr/>
            </p:nvSpPr>
            <p:spPr bwMode="auto">
              <a:xfrm>
                <a:off x="3456" y="2880"/>
                <a:ext cx="1056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r>
                  <a:rPr lang="en-US" altLang="en-US" sz="2000">
                    <a:latin typeface="Times New Roman" pitchFamily="18" charset="0"/>
                  </a:rPr>
                  <a:t>Dijkstra’s</a:t>
                </a:r>
              </a:p>
            </p:txBody>
          </p:sp>
        </p:grpSp>
        <p:sp>
          <p:nvSpPr>
            <p:cNvPr id="113686" name="Text Box 22"/>
            <p:cNvSpPr txBox="1">
              <a:spLocks noChangeArrowheads="1"/>
            </p:cNvSpPr>
            <p:nvPr/>
          </p:nvSpPr>
          <p:spPr bwMode="auto">
            <a:xfrm>
              <a:off x="4128" y="1207"/>
              <a:ext cx="1632" cy="52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2400">
                  <a:latin typeface="Times New Roman" pitchFamily="18" charset="0"/>
                </a:rPr>
                <a:t>Shortest Path in  no-negative graphs</a:t>
              </a:r>
            </a:p>
          </p:txBody>
        </p:sp>
        <p:sp>
          <p:nvSpPr>
            <p:cNvPr id="113687" name="Line 23"/>
            <p:cNvSpPr>
              <a:spLocks noChangeShapeType="1"/>
            </p:cNvSpPr>
            <p:nvPr/>
          </p:nvSpPr>
          <p:spPr bwMode="auto">
            <a:xfrm flipH="1">
              <a:off x="3835" y="1706"/>
              <a:ext cx="1056" cy="110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13692" name="Text Box 28"/>
          <p:cNvSpPr txBox="1">
            <a:spLocks noChangeArrowheads="1"/>
          </p:cNvSpPr>
          <p:nvPr/>
        </p:nvSpPr>
        <p:spPr bwMode="auto">
          <a:xfrm>
            <a:off x="2987675" y="5589588"/>
            <a:ext cx="10128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400">
                <a:solidFill>
                  <a:schemeClr val="accent2"/>
                </a:solidFill>
                <a:latin typeface="Times New Roman" pitchFamily="18" charset="0"/>
              </a:rPr>
              <a:t>Online</a:t>
            </a:r>
          </a:p>
        </p:txBody>
      </p:sp>
      <p:sp>
        <p:nvSpPr>
          <p:cNvPr id="113693" name="Freeform 29"/>
          <p:cNvSpPr>
            <a:spLocks/>
          </p:cNvSpPr>
          <p:nvPr/>
        </p:nvSpPr>
        <p:spPr bwMode="auto">
          <a:xfrm>
            <a:off x="2700338" y="5445125"/>
            <a:ext cx="1727200" cy="504825"/>
          </a:xfrm>
          <a:custGeom>
            <a:avLst/>
            <a:gdLst>
              <a:gd name="T0" fmla="*/ 0 w 1488"/>
              <a:gd name="T1" fmla="*/ 624 h 624"/>
              <a:gd name="T2" fmla="*/ 720 w 1488"/>
              <a:gd name="T3" fmla="*/ 0 h 624"/>
              <a:gd name="T4" fmla="*/ 1488 w 1488"/>
              <a:gd name="T5" fmla="*/ 624 h 6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488" h="624">
                <a:moveTo>
                  <a:pt x="0" y="624"/>
                </a:moveTo>
                <a:cubicBezTo>
                  <a:pt x="236" y="312"/>
                  <a:pt x="472" y="0"/>
                  <a:pt x="720" y="0"/>
                </a:cubicBezTo>
                <a:cubicBezTo>
                  <a:pt x="968" y="0"/>
                  <a:pt x="1360" y="520"/>
                  <a:pt x="1488" y="624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113700" name="Group 36"/>
          <p:cNvGrpSpPr>
            <a:grpSpLocks/>
          </p:cNvGrpSpPr>
          <p:nvPr/>
        </p:nvGrpSpPr>
        <p:grpSpPr bwMode="auto">
          <a:xfrm>
            <a:off x="3203575" y="5295900"/>
            <a:ext cx="3271838" cy="1414463"/>
            <a:chOff x="2019" y="3339"/>
            <a:chExt cx="2061" cy="891"/>
          </a:xfrm>
        </p:grpSpPr>
        <p:sp>
          <p:nvSpPr>
            <p:cNvPr id="113701" name="Oval 37"/>
            <p:cNvSpPr>
              <a:spLocks noChangeArrowheads="1"/>
            </p:cNvSpPr>
            <p:nvPr/>
          </p:nvSpPr>
          <p:spPr bwMode="auto">
            <a:xfrm>
              <a:off x="2699" y="3566"/>
              <a:ext cx="96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702" name="Oval 38"/>
            <p:cNvSpPr>
              <a:spLocks noChangeArrowheads="1"/>
            </p:cNvSpPr>
            <p:nvPr/>
          </p:nvSpPr>
          <p:spPr bwMode="auto">
            <a:xfrm>
              <a:off x="3408" y="3552"/>
              <a:ext cx="96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703" name="Text Box 39"/>
            <p:cNvSpPr txBox="1">
              <a:spLocks noChangeArrowheads="1"/>
            </p:cNvSpPr>
            <p:nvPr/>
          </p:nvSpPr>
          <p:spPr bwMode="auto">
            <a:xfrm>
              <a:off x="3203" y="3350"/>
              <a:ext cx="541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altLang="en-US" sz="2000">
                  <a:latin typeface="Times New Roman" pitchFamily="18" charset="0"/>
                </a:rPr>
                <a:t>Prim’s</a:t>
              </a:r>
            </a:p>
          </p:txBody>
        </p:sp>
        <p:sp>
          <p:nvSpPr>
            <p:cNvPr id="113704" name="Text Box 40"/>
            <p:cNvSpPr txBox="1">
              <a:spLocks noChangeArrowheads="1"/>
            </p:cNvSpPr>
            <p:nvPr/>
          </p:nvSpPr>
          <p:spPr bwMode="auto">
            <a:xfrm>
              <a:off x="2336" y="3339"/>
              <a:ext cx="737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000">
                  <a:latin typeface="Times New Roman" pitchFamily="18" charset="0"/>
                </a:rPr>
                <a:t>Kruskal’s</a:t>
              </a:r>
            </a:p>
          </p:txBody>
        </p:sp>
        <p:sp>
          <p:nvSpPr>
            <p:cNvPr id="113705" name="Text Box 41"/>
            <p:cNvSpPr txBox="1">
              <a:spLocks noChangeArrowheads="1"/>
            </p:cNvSpPr>
            <p:nvPr/>
          </p:nvSpPr>
          <p:spPr bwMode="auto">
            <a:xfrm>
              <a:off x="2019" y="3936"/>
              <a:ext cx="2061" cy="29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400">
                  <a:latin typeface="Times New Roman" pitchFamily="18" charset="0"/>
                </a:rPr>
                <a:t>Minimum Spanning Tree</a:t>
              </a:r>
            </a:p>
          </p:txBody>
        </p:sp>
        <p:sp>
          <p:nvSpPr>
            <p:cNvPr id="113706" name="Line 42"/>
            <p:cNvSpPr>
              <a:spLocks noChangeShapeType="1"/>
            </p:cNvSpPr>
            <p:nvPr/>
          </p:nvSpPr>
          <p:spPr bwMode="auto">
            <a:xfrm flipH="1" flipV="1">
              <a:off x="2789" y="3657"/>
              <a:ext cx="155" cy="28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707" name="Line 43"/>
            <p:cNvSpPr>
              <a:spLocks noChangeShapeType="1"/>
            </p:cNvSpPr>
            <p:nvPr/>
          </p:nvSpPr>
          <p:spPr bwMode="auto">
            <a:xfrm flipV="1">
              <a:off x="2928" y="3648"/>
              <a:ext cx="48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708" name="Text Box 44"/>
            <p:cNvSpPr txBox="1">
              <a:spLocks noChangeArrowheads="1"/>
            </p:cNvSpPr>
            <p:nvPr/>
          </p:nvSpPr>
          <p:spPr bwMode="auto">
            <a:xfrm>
              <a:off x="2336" y="3339"/>
              <a:ext cx="737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000">
                  <a:latin typeface="Times New Roman" pitchFamily="18" charset="0"/>
                </a:rPr>
                <a:t>Kruskal’s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37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37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136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36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/>
              <a:t>Kruskal algorithm for MST </a:t>
            </a:r>
            <a:br>
              <a:rPr lang="en-US" altLang="en-US" sz="4000"/>
            </a:br>
            <a:r>
              <a:rPr lang="en-US" altLang="en-US" sz="4000"/>
              <a:t>is a Fixed priority algorithm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927225"/>
            <a:ext cx="8229600" cy="4525963"/>
          </a:xfrm>
        </p:spPr>
        <p:txBody>
          <a:bodyPr/>
          <a:lstStyle/>
          <a:p>
            <a:pPr marL="609600" indent="-609600">
              <a:lnSpc>
                <a:spcPct val="90000"/>
              </a:lnSpc>
              <a:buFontTx/>
              <a:buNone/>
            </a:pPr>
            <a:r>
              <a:rPr lang="en-US" altLang="en-US" sz="2400"/>
              <a:t>Input (G=(V,E), </a:t>
            </a:r>
            <a:r>
              <a:rPr lang="el-GR" altLang="en-US" sz="2400">
                <a:cs typeface="Times New Roman" pitchFamily="18" charset="0"/>
              </a:rPr>
              <a:t>ω</a:t>
            </a:r>
            <a:r>
              <a:rPr lang="en-US" altLang="en-US" sz="2400"/>
              <a:t>: E →</a:t>
            </a:r>
            <a:r>
              <a:rPr lang="en-US" altLang="en-US" sz="2400">
                <a:latin typeface="Batang" pitchFamily="18" charset="-127"/>
                <a:ea typeface="Batang" pitchFamily="18" charset="-127"/>
              </a:rPr>
              <a:t>R</a:t>
            </a:r>
            <a:r>
              <a:rPr lang="en-US" altLang="en-US" sz="2400"/>
              <a:t>)</a:t>
            </a:r>
          </a:p>
          <a:p>
            <a:pPr marL="609600" indent="-609600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n-US" altLang="en-US" sz="2400"/>
              <a:t>Initialize empty solution T</a:t>
            </a:r>
          </a:p>
          <a:p>
            <a:pPr marL="609600" indent="-609600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n-US" altLang="en-US" sz="2400"/>
              <a:t>L = </a:t>
            </a:r>
            <a:r>
              <a:rPr lang="en-US" altLang="en-US" sz="2400" b="1" i="1"/>
              <a:t>Sorted list of edges</a:t>
            </a:r>
            <a:r>
              <a:rPr lang="en-US" altLang="en-US" sz="2400"/>
              <a:t> in non-decreasing order 	   according to their weight</a:t>
            </a:r>
          </a:p>
          <a:p>
            <a:pPr marL="609600" indent="-609600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n-US" altLang="en-US" sz="2400"/>
              <a:t>while (L is not empty)</a:t>
            </a:r>
          </a:p>
          <a:p>
            <a:pPr marL="990600" lvl="1" indent="-533400">
              <a:lnSpc>
                <a:spcPct val="90000"/>
              </a:lnSpc>
            </a:pPr>
            <a:r>
              <a:rPr lang="en-US" altLang="en-US" sz="2400" i="1"/>
              <a:t>e</a:t>
            </a:r>
            <a:r>
              <a:rPr lang="en-US" altLang="en-US" sz="2400"/>
              <a:t> = next edge in L</a:t>
            </a:r>
          </a:p>
          <a:p>
            <a:pPr marL="990600" lvl="1" indent="-533400">
              <a:lnSpc>
                <a:spcPct val="90000"/>
              </a:lnSpc>
            </a:pPr>
            <a:r>
              <a:rPr lang="en-US" altLang="en-US" sz="2400"/>
              <a:t>Add the edge to T, as long as T remains a forest and remove </a:t>
            </a:r>
            <a:r>
              <a:rPr lang="en-US" altLang="en-US" sz="2400" i="1"/>
              <a:t>e</a:t>
            </a:r>
            <a:r>
              <a:rPr lang="en-US" altLang="en-US" sz="2400"/>
              <a:t> from L</a:t>
            </a:r>
          </a:p>
          <a:p>
            <a:pPr marL="609600" indent="-609600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n-US" altLang="en-US" sz="2400"/>
              <a:t>Output 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39750" y="1989138"/>
            <a:ext cx="7848600" cy="4419600"/>
          </a:xfrm>
        </p:spPr>
        <p:txBody>
          <a:bodyPr/>
          <a:lstStyle/>
          <a:p>
            <a:pPr marL="571500" indent="-571500">
              <a:buFontTx/>
              <a:buNone/>
            </a:pPr>
            <a:r>
              <a:rPr lang="en-US" altLang="en-US" sz="2400" b="1"/>
              <a:t>Prim’s algorithm</a:t>
            </a:r>
            <a:r>
              <a:rPr lang="en-US" altLang="en-US" sz="2400"/>
              <a:t> </a:t>
            </a:r>
          </a:p>
          <a:p>
            <a:pPr marL="571500" indent="-571500">
              <a:buFontTx/>
              <a:buNone/>
            </a:pPr>
            <a:r>
              <a:rPr lang="en-US" altLang="en-US" sz="2400"/>
              <a:t>Input G=(V,E), w: E →R</a:t>
            </a:r>
          </a:p>
          <a:p>
            <a:pPr marL="571500" indent="-571500">
              <a:buFont typeface="Wingdings" pitchFamily="2" charset="2"/>
              <a:buAutoNum type="arabicPeriod"/>
            </a:pPr>
            <a:r>
              <a:rPr lang="en-US" altLang="en-US" sz="2400"/>
              <a:t>Initialize an empty tree T ← </a:t>
            </a:r>
            <a:r>
              <a:rPr lang="en-US" altLang="en-US" sz="2400">
                <a:sym typeface="Symbol" pitchFamily="18" charset="2"/>
              </a:rPr>
              <a:t>; S </a:t>
            </a:r>
            <a:r>
              <a:rPr lang="en-US" altLang="en-US" sz="2400"/>
              <a:t>← </a:t>
            </a:r>
            <a:r>
              <a:rPr lang="en-US" altLang="en-US" sz="2400">
                <a:sym typeface="Symbol" pitchFamily="18" charset="2"/>
              </a:rPr>
              <a:t></a:t>
            </a:r>
            <a:endParaRPr lang="en-US" altLang="en-US" sz="2400"/>
          </a:p>
          <a:p>
            <a:pPr marL="571500" indent="-571500">
              <a:buFont typeface="Wingdings" pitchFamily="2" charset="2"/>
              <a:buAutoNum type="arabicPeriod"/>
            </a:pPr>
            <a:r>
              <a:rPr lang="en-US" altLang="en-US" sz="2400"/>
              <a:t>Pick a vertex u; S=</a:t>
            </a:r>
            <a:r>
              <a:rPr lang="en-US" altLang="en-US" sz="2400">
                <a:sym typeface="Symbol" pitchFamily="18" charset="2"/>
              </a:rPr>
              <a:t>{u}; </a:t>
            </a:r>
            <a:endParaRPr lang="en-US" altLang="en-US" sz="2400"/>
          </a:p>
          <a:p>
            <a:pPr marL="571500" indent="-571500">
              <a:buFont typeface="Wingdings" pitchFamily="2" charset="2"/>
              <a:buAutoNum type="arabicPeriod"/>
            </a:pPr>
            <a:r>
              <a:rPr lang="en-US" altLang="en-US" sz="2400"/>
              <a:t>for (i=1 to |V|-1)</a:t>
            </a:r>
          </a:p>
          <a:p>
            <a:pPr marL="839788" lvl="1" indent="-495300"/>
            <a:r>
              <a:rPr lang="en-US" altLang="en-US" sz="2400"/>
              <a:t>(u,v) = min</a:t>
            </a:r>
            <a:r>
              <a:rPr lang="en-US" altLang="en-US" sz="2400" baseline="-25000"/>
              <a:t>(u,v)</a:t>
            </a:r>
            <a:r>
              <a:rPr lang="en-US" altLang="en-US" sz="2400" baseline="-25000">
                <a:sym typeface="Symbol" pitchFamily="18" charset="2"/>
              </a:rPr>
              <a:t>cut</a:t>
            </a:r>
            <a:r>
              <a:rPr lang="en-US" altLang="en-US" sz="2400" baseline="-25000"/>
              <a:t>(S, V-S)</a:t>
            </a:r>
            <a:r>
              <a:rPr lang="en-US" altLang="en-US" sz="2400"/>
              <a:t>w(u,v)</a:t>
            </a:r>
          </a:p>
          <a:p>
            <a:pPr marL="839788" lvl="1" indent="-495300"/>
            <a:r>
              <a:rPr lang="en-US" altLang="en-US" sz="2400"/>
              <a:t>S←S </a:t>
            </a:r>
            <a:r>
              <a:rPr lang="en-US" altLang="en-US" sz="2400">
                <a:sym typeface="Symbol" pitchFamily="18" charset="2"/>
              </a:rPr>
              <a:t> {v};  </a:t>
            </a:r>
            <a:r>
              <a:rPr lang="en-US" altLang="en-US" sz="2400"/>
              <a:t>T←T</a:t>
            </a:r>
            <a:r>
              <a:rPr lang="en-US" altLang="en-US" sz="2400">
                <a:sym typeface="Symbol" pitchFamily="18" charset="2"/>
              </a:rPr>
              <a:t></a:t>
            </a:r>
            <a:r>
              <a:rPr lang="en-US" altLang="en-US" sz="2400"/>
              <a:t>{(u,v)}</a:t>
            </a:r>
            <a:endParaRPr lang="en-US" altLang="en-US" sz="2400" baseline="-25000">
              <a:sym typeface="Symbol" pitchFamily="18" charset="2"/>
            </a:endParaRPr>
          </a:p>
          <a:p>
            <a:pPr marL="571500" indent="-571500">
              <a:buFont typeface="Wingdings" pitchFamily="2" charset="2"/>
              <a:buAutoNum type="arabicPeriod"/>
            </a:pPr>
            <a:r>
              <a:rPr lang="en-US" altLang="en-US" sz="2400"/>
              <a:t>Output </a:t>
            </a:r>
            <a:r>
              <a:rPr lang="en-US" altLang="en-US" sz="2400" i="1"/>
              <a:t>T</a:t>
            </a:r>
          </a:p>
        </p:txBody>
      </p:sp>
      <p:sp>
        <p:nvSpPr>
          <p:cNvPr id="103430" name="Rectangle 6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altLang="en-US" sz="4000"/>
              <a:t>Prims algorithm for MST </a:t>
            </a:r>
            <a:br>
              <a:rPr lang="en-US" altLang="en-US" sz="4000"/>
            </a:br>
            <a:r>
              <a:rPr lang="en-US" altLang="en-US" sz="4000"/>
              <a:t>is an adaptive priority algorithm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1" name="Rectangle 3"/>
          <p:cNvSpPr>
            <a:spLocks noGrp="1" noChangeArrowheads="1"/>
          </p:cNvSpPr>
          <p:nvPr>
            <p:ph type="title"/>
          </p:nvPr>
        </p:nvSpPr>
        <p:spPr>
          <a:xfrm>
            <a:off x="468313" y="260350"/>
            <a:ext cx="8229600" cy="1143000"/>
          </a:xfrm>
          <a:noFill/>
          <a:ln/>
        </p:spPr>
        <p:txBody>
          <a:bodyPr/>
          <a:lstStyle/>
          <a:p>
            <a:r>
              <a:rPr lang="en-US" altLang="en-US" sz="4000"/>
              <a:t>Dijkstra’s Shortest Paths Alg </a:t>
            </a:r>
            <a:br>
              <a:rPr lang="en-US" altLang="en-US" sz="4000"/>
            </a:br>
            <a:r>
              <a:rPr lang="en-US" altLang="en-US" sz="4000"/>
              <a:t>is an adaptive priority algorithm</a:t>
            </a:r>
          </a:p>
        </p:txBody>
      </p:sp>
      <p:sp>
        <p:nvSpPr>
          <p:cNvPr id="109573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684213" y="2349500"/>
            <a:ext cx="8640762" cy="4800600"/>
          </a:xfrm>
          <a:noFill/>
          <a:ln/>
        </p:spPr>
        <p:txBody>
          <a:bodyPr/>
          <a:lstStyle/>
          <a:p>
            <a:r>
              <a:rPr lang="en-US" altLang="en-US" sz="2400" u="sng"/>
              <a:t>Dijkstra algorithm</a:t>
            </a:r>
            <a:r>
              <a:rPr lang="en-US" altLang="en-US" sz="2400"/>
              <a:t> (G=(V,E), s </a:t>
            </a:r>
            <a:r>
              <a:rPr lang="en-US" altLang="en-US" sz="2400">
                <a:sym typeface="Symbol" pitchFamily="18" charset="2"/>
              </a:rPr>
              <a:t> V)</a:t>
            </a:r>
          </a:p>
          <a:p>
            <a:r>
              <a:rPr lang="en-US" altLang="en-US" sz="2400"/>
              <a:t>T←∅; S←{s};</a:t>
            </a:r>
          </a:p>
          <a:p>
            <a:r>
              <a:rPr lang="en-US" altLang="en-US" sz="2400"/>
              <a:t>Until (S≠V)</a:t>
            </a:r>
          </a:p>
          <a:p>
            <a:r>
              <a:rPr lang="en-US" altLang="en-US" sz="2400"/>
              <a:t>Find e=(u,x) | e = mine</a:t>
            </a:r>
            <a:r>
              <a:rPr lang="en-US" altLang="en-US" sz="2400">
                <a:sym typeface="Symbol" pitchFamily="18" charset="2"/>
              </a:rPr>
              <a:t>Cut(S, V-S){path(s, u)+</a:t>
            </a:r>
            <a:r>
              <a:rPr lang="el-GR" altLang="en-US" sz="2400">
                <a:sym typeface="Symbol" pitchFamily="18" charset="2"/>
              </a:rPr>
              <a:t>ω</a:t>
            </a:r>
            <a:r>
              <a:rPr lang="en-US" altLang="en-US" sz="2400">
                <a:sym typeface="Symbol" pitchFamily="18" charset="2"/>
              </a:rPr>
              <a:t>(e)}</a:t>
            </a:r>
          </a:p>
          <a:p>
            <a:r>
              <a:rPr lang="en-US" altLang="en-US" sz="2400">
                <a:sym typeface="Symbol" pitchFamily="18" charset="2"/>
              </a:rPr>
              <a:t>T</a:t>
            </a:r>
            <a:r>
              <a:rPr lang="en-US" altLang="en-US" sz="2400"/>
              <a:t>← T</a:t>
            </a:r>
            <a:r>
              <a:rPr lang="en-US" altLang="en-US" sz="2400">
                <a:sym typeface="Symbol" pitchFamily="18" charset="2"/>
              </a:rPr>
              <a:t>{e}; S </a:t>
            </a:r>
            <a:r>
              <a:rPr lang="en-US" altLang="en-US" sz="2400"/>
              <a:t>← S </a:t>
            </a:r>
            <a:r>
              <a:rPr lang="en-US" altLang="en-US" sz="2400">
                <a:sym typeface="Symbol" pitchFamily="18" charset="2"/>
              </a:rPr>
              <a:t>{x}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0"/>
            <a:ext cx="8915400" cy="1143000"/>
          </a:xfrm>
        </p:spPr>
        <p:txBody>
          <a:bodyPr/>
          <a:lstStyle/>
          <a:p>
            <a:r>
              <a:rPr lang="en-US" altLang="en-US" sz="4000"/>
              <a:t>Some of our results</a:t>
            </a:r>
          </a:p>
        </p:txBody>
      </p:sp>
      <p:sp>
        <p:nvSpPr>
          <p:cNvPr id="115715" name="Freeform 3"/>
          <p:cNvSpPr>
            <a:spLocks/>
          </p:cNvSpPr>
          <p:nvPr/>
        </p:nvSpPr>
        <p:spPr bwMode="auto">
          <a:xfrm>
            <a:off x="533400" y="2133600"/>
            <a:ext cx="8305800" cy="3810000"/>
          </a:xfrm>
          <a:custGeom>
            <a:avLst/>
            <a:gdLst>
              <a:gd name="T0" fmla="*/ 0 w 1632"/>
              <a:gd name="T1" fmla="*/ 584 h 584"/>
              <a:gd name="T2" fmla="*/ 144 w 1632"/>
              <a:gd name="T3" fmla="*/ 344 h 584"/>
              <a:gd name="T4" fmla="*/ 288 w 1632"/>
              <a:gd name="T5" fmla="*/ 200 h 584"/>
              <a:gd name="T6" fmla="*/ 576 w 1632"/>
              <a:gd name="T7" fmla="*/ 56 h 584"/>
              <a:gd name="T8" fmla="*/ 864 w 1632"/>
              <a:gd name="T9" fmla="*/ 8 h 584"/>
              <a:gd name="T10" fmla="*/ 1200 w 1632"/>
              <a:gd name="T11" fmla="*/ 104 h 584"/>
              <a:gd name="T12" fmla="*/ 1440 w 1632"/>
              <a:gd name="T13" fmla="*/ 248 h 584"/>
              <a:gd name="T14" fmla="*/ 1632 w 1632"/>
              <a:gd name="T15" fmla="*/ 584 h 5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632" h="584">
                <a:moveTo>
                  <a:pt x="0" y="584"/>
                </a:moveTo>
                <a:cubicBezTo>
                  <a:pt x="48" y="496"/>
                  <a:pt x="96" y="408"/>
                  <a:pt x="144" y="344"/>
                </a:cubicBezTo>
                <a:cubicBezTo>
                  <a:pt x="192" y="280"/>
                  <a:pt x="216" y="248"/>
                  <a:pt x="288" y="200"/>
                </a:cubicBezTo>
                <a:cubicBezTo>
                  <a:pt x="360" y="152"/>
                  <a:pt x="480" y="88"/>
                  <a:pt x="576" y="56"/>
                </a:cubicBezTo>
                <a:cubicBezTo>
                  <a:pt x="672" y="24"/>
                  <a:pt x="760" y="0"/>
                  <a:pt x="864" y="8"/>
                </a:cubicBezTo>
                <a:cubicBezTo>
                  <a:pt x="968" y="16"/>
                  <a:pt x="1104" y="64"/>
                  <a:pt x="1200" y="104"/>
                </a:cubicBezTo>
                <a:cubicBezTo>
                  <a:pt x="1296" y="144"/>
                  <a:pt x="1368" y="168"/>
                  <a:pt x="1440" y="248"/>
                </a:cubicBezTo>
                <a:cubicBezTo>
                  <a:pt x="1512" y="328"/>
                  <a:pt x="1600" y="528"/>
                  <a:pt x="1632" y="584"/>
                </a:cubicBezTo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5716" name="Freeform 4"/>
          <p:cNvSpPr>
            <a:spLocks/>
          </p:cNvSpPr>
          <p:nvPr/>
        </p:nvSpPr>
        <p:spPr bwMode="auto">
          <a:xfrm>
            <a:off x="1743075" y="2936875"/>
            <a:ext cx="6029325" cy="3006725"/>
          </a:xfrm>
          <a:custGeom>
            <a:avLst/>
            <a:gdLst>
              <a:gd name="T0" fmla="*/ 0 w 1632"/>
              <a:gd name="T1" fmla="*/ 584 h 584"/>
              <a:gd name="T2" fmla="*/ 144 w 1632"/>
              <a:gd name="T3" fmla="*/ 344 h 584"/>
              <a:gd name="T4" fmla="*/ 288 w 1632"/>
              <a:gd name="T5" fmla="*/ 200 h 584"/>
              <a:gd name="T6" fmla="*/ 576 w 1632"/>
              <a:gd name="T7" fmla="*/ 56 h 584"/>
              <a:gd name="T8" fmla="*/ 864 w 1632"/>
              <a:gd name="T9" fmla="*/ 8 h 584"/>
              <a:gd name="T10" fmla="*/ 1200 w 1632"/>
              <a:gd name="T11" fmla="*/ 104 h 584"/>
              <a:gd name="T12" fmla="*/ 1440 w 1632"/>
              <a:gd name="T13" fmla="*/ 248 h 584"/>
              <a:gd name="T14" fmla="*/ 1632 w 1632"/>
              <a:gd name="T15" fmla="*/ 584 h 5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632" h="584">
                <a:moveTo>
                  <a:pt x="0" y="584"/>
                </a:moveTo>
                <a:cubicBezTo>
                  <a:pt x="48" y="496"/>
                  <a:pt x="96" y="408"/>
                  <a:pt x="144" y="344"/>
                </a:cubicBezTo>
                <a:cubicBezTo>
                  <a:pt x="192" y="280"/>
                  <a:pt x="216" y="248"/>
                  <a:pt x="288" y="200"/>
                </a:cubicBezTo>
                <a:cubicBezTo>
                  <a:pt x="360" y="152"/>
                  <a:pt x="480" y="88"/>
                  <a:pt x="576" y="56"/>
                </a:cubicBezTo>
                <a:cubicBezTo>
                  <a:pt x="672" y="24"/>
                  <a:pt x="760" y="0"/>
                  <a:pt x="864" y="8"/>
                </a:cubicBezTo>
                <a:cubicBezTo>
                  <a:pt x="968" y="16"/>
                  <a:pt x="1104" y="64"/>
                  <a:pt x="1200" y="104"/>
                </a:cubicBezTo>
                <a:cubicBezTo>
                  <a:pt x="1296" y="144"/>
                  <a:pt x="1368" y="168"/>
                  <a:pt x="1440" y="248"/>
                </a:cubicBezTo>
                <a:cubicBezTo>
                  <a:pt x="1512" y="328"/>
                  <a:pt x="1600" y="528"/>
                  <a:pt x="1632" y="584"/>
                </a:cubicBezTo>
              </a:path>
            </a:pathLst>
          </a:cu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5717" name="Text Box 5"/>
          <p:cNvSpPr txBox="1">
            <a:spLocks noChangeArrowheads="1"/>
          </p:cNvSpPr>
          <p:nvPr/>
        </p:nvSpPr>
        <p:spPr bwMode="auto">
          <a:xfrm>
            <a:off x="3848100" y="5084763"/>
            <a:ext cx="17097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400" b="1">
                <a:solidFill>
                  <a:srgbClr val="003399"/>
                </a:solidFill>
                <a:latin typeface="Times New Roman" pitchFamily="18" charset="0"/>
              </a:rPr>
              <a:t>PRIORITY</a:t>
            </a:r>
          </a:p>
        </p:txBody>
      </p:sp>
      <p:sp>
        <p:nvSpPr>
          <p:cNvPr id="115718" name="Text Box 6"/>
          <p:cNvSpPr txBox="1">
            <a:spLocks noChangeArrowheads="1"/>
          </p:cNvSpPr>
          <p:nvPr/>
        </p:nvSpPr>
        <p:spPr bwMode="auto">
          <a:xfrm>
            <a:off x="3352800" y="3443288"/>
            <a:ext cx="855663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800" b="1">
                <a:solidFill>
                  <a:srgbClr val="CC0000"/>
                </a:solidFill>
                <a:latin typeface="Times New Roman" pitchFamily="18" charset="0"/>
              </a:rPr>
              <a:t>pBT</a:t>
            </a:r>
            <a:endParaRPr lang="en-US" altLang="en-US" sz="2000">
              <a:latin typeface="Times New Roman" pitchFamily="18" charset="0"/>
            </a:endParaRPr>
          </a:p>
        </p:txBody>
      </p:sp>
      <p:sp>
        <p:nvSpPr>
          <p:cNvPr id="115719" name="Text Box 7"/>
          <p:cNvSpPr txBox="1">
            <a:spLocks noChangeArrowheads="1"/>
          </p:cNvSpPr>
          <p:nvPr/>
        </p:nvSpPr>
        <p:spPr bwMode="auto">
          <a:xfrm>
            <a:off x="2590800" y="2833688"/>
            <a:ext cx="836613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800" b="1">
                <a:solidFill>
                  <a:srgbClr val="008000"/>
                </a:solidFill>
                <a:latin typeface="Times New Roman" pitchFamily="18" charset="0"/>
              </a:rPr>
              <a:t>pBP</a:t>
            </a:r>
            <a:endParaRPr lang="en-US" altLang="en-US" sz="2000">
              <a:latin typeface="Times New Roman" pitchFamily="18" charset="0"/>
            </a:endParaRPr>
          </a:p>
        </p:txBody>
      </p:sp>
      <p:sp>
        <p:nvSpPr>
          <p:cNvPr id="115720" name="Line 8"/>
          <p:cNvSpPr>
            <a:spLocks noChangeShapeType="1"/>
          </p:cNvSpPr>
          <p:nvPr/>
        </p:nvSpPr>
        <p:spPr bwMode="auto">
          <a:xfrm>
            <a:off x="304800" y="5943600"/>
            <a:ext cx="8686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5721" name="Freeform 9"/>
          <p:cNvSpPr>
            <a:spLocks/>
          </p:cNvSpPr>
          <p:nvPr/>
        </p:nvSpPr>
        <p:spPr bwMode="auto">
          <a:xfrm>
            <a:off x="2700338" y="3860800"/>
            <a:ext cx="4419600" cy="2057400"/>
          </a:xfrm>
          <a:custGeom>
            <a:avLst/>
            <a:gdLst>
              <a:gd name="T0" fmla="*/ 0 w 1632"/>
              <a:gd name="T1" fmla="*/ 584 h 584"/>
              <a:gd name="T2" fmla="*/ 144 w 1632"/>
              <a:gd name="T3" fmla="*/ 344 h 584"/>
              <a:gd name="T4" fmla="*/ 288 w 1632"/>
              <a:gd name="T5" fmla="*/ 200 h 584"/>
              <a:gd name="T6" fmla="*/ 576 w 1632"/>
              <a:gd name="T7" fmla="*/ 56 h 584"/>
              <a:gd name="T8" fmla="*/ 864 w 1632"/>
              <a:gd name="T9" fmla="*/ 8 h 584"/>
              <a:gd name="T10" fmla="*/ 1200 w 1632"/>
              <a:gd name="T11" fmla="*/ 104 h 584"/>
              <a:gd name="T12" fmla="*/ 1440 w 1632"/>
              <a:gd name="T13" fmla="*/ 248 h 584"/>
              <a:gd name="T14" fmla="*/ 1632 w 1632"/>
              <a:gd name="T15" fmla="*/ 584 h 5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632" h="584">
                <a:moveTo>
                  <a:pt x="0" y="584"/>
                </a:moveTo>
                <a:cubicBezTo>
                  <a:pt x="48" y="496"/>
                  <a:pt x="96" y="408"/>
                  <a:pt x="144" y="344"/>
                </a:cubicBezTo>
                <a:cubicBezTo>
                  <a:pt x="192" y="280"/>
                  <a:pt x="216" y="248"/>
                  <a:pt x="288" y="200"/>
                </a:cubicBezTo>
                <a:cubicBezTo>
                  <a:pt x="360" y="152"/>
                  <a:pt x="480" y="88"/>
                  <a:pt x="576" y="56"/>
                </a:cubicBezTo>
                <a:cubicBezTo>
                  <a:pt x="672" y="24"/>
                  <a:pt x="760" y="0"/>
                  <a:pt x="864" y="8"/>
                </a:cubicBezTo>
                <a:cubicBezTo>
                  <a:pt x="968" y="16"/>
                  <a:pt x="1104" y="64"/>
                  <a:pt x="1200" y="104"/>
                </a:cubicBezTo>
                <a:cubicBezTo>
                  <a:pt x="1296" y="144"/>
                  <a:pt x="1368" y="168"/>
                  <a:pt x="1440" y="248"/>
                </a:cubicBezTo>
                <a:cubicBezTo>
                  <a:pt x="1512" y="328"/>
                  <a:pt x="1600" y="528"/>
                  <a:pt x="1632" y="584"/>
                </a:cubicBezTo>
              </a:path>
            </a:pathLst>
          </a:custGeom>
          <a:solidFill>
            <a:srgbClr val="FFFFC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5722" name="Text Box 10"/>
          <p:cNvSpPr txBox="1">
            <a:spLocks noChangeArrowheads="1"/>
          </p:cNvSpPr>
          <p:nvPr/>
        </p:nvSpPr>
        <p:spPr bwMode="auto">
          <a:xfrm>
            <a:off x="3819525" y="4098925"/>
            <a:ext cx="18954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2400">
                <a:solidFill>
                  <a:schemeClr val="accent2"/>
                </a:solidFill>
                <a:latin typeface="Times New Roman" pitchFamily="18" charset="0"/>
              </a:rPr>
              <a:t>ADAPTIVE</a:t>
            </a:r>
          </a:p>
          <a:p>
            <a:pPr algn="ctr"/>
            <a:r>
              <a:rPr lang="en-US" altLang="en-US" sz="1600">
                <a:solidFill>
                  <a:schemeClr val="accent2"/>
                </a:solidFill>
                <a:latin typeface="Times New Roman" pitchFamily="18" charset="0"/>
              </a:rPr>
              <a:t>PRIORITY</a:t>
            </a:r>
          </a:p>
        </p:txBody>
      </p:sp>
      <p:sp>
        <p:nvSpPr>
          <p:cNvPr id="115723" name="Text Box 11"/>
          <p:cNvSpPr txBox="1">
            <a:spLocks noChangeArrowheads="1"/>
          </p:cNvSpPr>
          <p:nvPr/>
        </p:nvSpPr>
        <p:spPr bwMode="auto">
          <a:xfrm>
            <a:off x="3276600" y="5029200"/>
            <a:ext cx="10826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400">
                <a:solidFill>
                  <a:schemeClr val="accent2"/>
                </a:solidFill>
                <a:latin typeface="Times New Roman" pitchFamily="18" charset="0"/>
              </a:rPr>
              <a:t>FIXED</a:t>
            </a:r>
          </a:p>
        </p:txBody>
      </p:sp>
      <p:sp>
        <p:nvSpPr>
          <p:cNvPr id="115724" name="Freeform 12"/>
          <p:cNvSpPr>
            <a:spLocks/>
          </p:cNvSpPr>
          <p:nvPr/>
        </p:nvSpPr>
        <p:spPr bwMode="auto">
          <a:xfrm>
            <a:off x="2667000" y="4953000"/>
            <a:ext cx="2362200" cy="990600"/>
          </a:xfrm>
          <a:custGeom>
            <a:avLst/>
            <a:gdLst>
              <a:gd name="T0" fmla="*/ 0 w 1488"/>
              <a:gd name="T1" fmla="*/ 624 h 624"/>
              <a:gd name="T2" fmla="*/ 720 w 1488"/>
              <a:gd name="T3" fmla="*/ 0 h 624"/>
              <a:gd name="T4" fmla="*/ 1488 w 1488"/>
              <a:gd name="T5" fmla="*/ 624 h 6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488" h="624">
                <a:moveTo>
                  <a:pt x="0" y="624"/>
                </a:moveTo>
                <a:cubicBezTo>
                  <a:pt x="236" y="312"/>
                  <a:pt x="472" y="0"/>
                  <a:pt x="720" y="0"/>
                </a:cubicBezTo>
                <a:cubicBezTo>
                  <a:pt x="968" y="0"/>
                  <a:pt x="1360" y="520"/>
                  <a:pt x="1488" y="624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115725" name="Group 13"/>
          <p:cNvGrpSpPr>
            <a:grpSpLocks/>
          </p:cNvGrpSpPr>
          <p:nvPr/>
        </p:nvGrpSpPr>
        <p:grpSpPr bwMode="auto">
          <a:xfrm>
            <a:off x="5584825" y="1911350"/>
            <a:ext cx="3559175" cy="3030538"/>
            <a:chOff x="3518" y="1207"/>
            <a:chExt cx="2242" cy="1909"/>
          </a:xfrm>
        </p:grpSpPr>
        <p:grpSp>
          <p:nvGrpSpPr>
            <p:cNvPr id="115726" name="Group 14"/>
            <p:cNvGrpSpPr>
              <a:grpSpLocks/>
            </p:cNvGrpSpPr>
            <p:nvPr/>
          </p:nvGrpSpPr>
          <p:grpSpPr bwMode="auto">
            <a:xfrm>
              <a:off x="3518" y="2818"/>
              <a:ext cx="1056" cy="298"/>
              <a:chOff x="3456" y="2832"/>
              <a:chExt cx="1056" cy="298"/>
            </a:xfrm>
          </p:grpSpPr>
          <p:sp>
            <p:nvSpPr>
              <p:cNvPr id="115727" name="Oval 15"/>
              <p:cNvSpPr>
                <a:spLocks noChangeArrowheads="1"/>
              </p:cNvSpPr>
              <p:nvPr/>
            </p:nvSpPr>
            <p:spPr bwMode="auto">
              <a:xfrm>
                <a:off x="3696" y="2832"/>
                <a:ext cx="96" cy="96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5728" name="Text Box 16"/>
              <p:cNvSpPr txBox="1">
                <a:spLocks noChangeArrowheads="1"/>
              </p:cNvSpPr>
              <p:nvPr/>
            </p:nvSpPr>
            <p:spPr bwMode="auto">
              <a:xfrm>
                <a:off x="3456" y="2880"/>
                <a:ext cx="1056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r>
                  <a:rPr lang="en-US" altLang="en-US" sz="2000">
                    <a:latin typeface="Times New Roman" pitchFamily="18" charset="0"/>
                  </a:rPr>
                  <a:t>Dijkstra’s</a:t>
                </a:r>
              </a:p>
            </p:txBody>
          </p:sp>
        </p:grpSp>
        <p:sp>
          <p:nvSpPr>
            <p:cNvPr id="115729" name="Text Box 17"/>
            <p:cNvSpPr txBox="1">
              <a:spLocks noChangeArrowheads="1"/>
            </p:cNvSpPr>
            <p:nvPr/>
          </p:nvSpPr>
          <p:spPr bwMode="auto">
            <a:xfrm>
              <a:off x="4128" y="1207"/>
              <a:ext cx="1632" cy="52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2400">
                  <a:latin typeface="Times New Roman" pitchFamily="18" charset="0"/>
                </a:rPr>
                <a:t>Shortest Path in  no-negative graphs</a:t>
              </a:r>
            </a:p>
          </p:txBody>
        </p:sp>
        <p:sp>
          <p:nvSpPr>
            <p:cNvPr id="115730" name="Line 18"/>
            <p:cNvSpPr>
              <a:spLocks noChangeShapeType="1"/>
            </p:cNvSpPr>
            <p:nvPr/>
          </p:nvSpPr>
          <p:spPr bwMode="auto">
            <a:xfrm flipH="1">
              <a:off x="3835" y="1706"/>
              <a:ext cx="1056" cy="110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15731" name="Text Box 19"/>
          <p:cNvSpPr txBox="1">
            <a:spLocks noChangeArrowheads="1"/>
          </p:cNvSpPr>
          <p:nvPr/>
        </p:nvSpPr>
        <p:spPr bwMode="auto">
          <a:xfrm>
            <a:off x="2987675" y="5589588"/>
            <a:ext cx="10128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400">
                <a:solidFill>
                  <a:schemeClr val="accent2"/>
                </a:solidFill>
                <a:latin typeface="Times New Roman" pitchFamily="18" charset="0"/>
              </a:rPr>
              <a:t>Online</a:t>
            </a:r>
          </a:p>
        </p:txBody>
      </p:sp>
      <p:sp>
        <p:nvSpPr>
          <p:cNvPr id="115732" name="Freeform 20"/>
          <p:cNvSpPr>
            <a:spLocks/>
          </p:cNvSpPr>
          <p:nvPr/>
        </p:nvSpPr>
        <p:spPr bwMode="auto">
          <a:xfrm>
            <a:off x="2700338" y="5445125"/>
            <a:ext cx="1727200" cy="504825"/>
          </a:xfrm>
          <a:custGeom>
            <a:avLst/>
            <a:gdLst>
              <a:gd name="T0" fmla="*/ 0 w 1488"/>
              <a:gd name="T1" fmla="*/ 624 h 624"/>
              <a:gd name="T2" fmla="*/ 720 w 1488"/>
              <a:gd name="T3" fmla="*/ 0 h 624"/>
              <a:gd name="T4" fmla="*/ 1488 w 1488"/>
              <a:gd name="T5" fmla="*/ 624 h 6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488" h="624">
                <a:moveTo>
                  <a:pt x="0" y="624"/>
                </a:moveTo>
                <a:cubicBezTo>
                  <a:pt x="236" y="312"/>
                  <a:pt x="472" y="0"/>
                  <a:pt x="720" y="0"/>
                </a:cubicBezTo>
                <a:cubicBezTo>
                  <a:pt x="968" y="0"/>
                  <a:pt x="1360" y="520"/>
                  <a:pt x="1488" y="624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115733" name="Group 21"/>
          <p:cNvGrpSpPr>
            <a:grpSpLocks/>
          </p:cNvGrpSpPr>
          <p:nvPr/>
        </p:nvGrpSpPr>
        <p:grpSpPr bwMode="auto">
          <a:xfrm>
            <a:off x="3203575" y="5295900"/>
            <a:ext cx="3271838" cy="1414463"/>
            <a:chOff x="2019" y="3339"/>
            <a:chExt cx="2061" cy="891"/>
          </a:xfrm>
        </p:grpSpPr>
        <p:sp>
          <p:nvSpPr>
            <p:cNvPr id="115734" name="Oval 22"/>
            <p:cNvSpPr>
              <a:spLocks noChangeArrowheads="1"/>
            </p:cNvSpPr>
            <p:nvPr/>
          </p:nvSpPr>
          <p:spPr bwMode="auto">
            <a:xfrm>
              <a:off x="2699" y="3566"/>
              <a:ext cx="96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5735" name="Oval 23"/>
            <p:cNvSpPr>
              <a:spLocks noChangeArrowheads="1"/>
            </p:cNvSpPr>
            <p:nvPr/>
          </p:nvSpPr>
          <p:spPr bwMode="auto">
            <a:xfrm>
              <a:off x="3408" y="3552"/>
              <a:ext cx="96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5736" name="Text Box 24"/>
            <p:cNvSpPr txBox="1">
              <a:spLocks noChangeArrowheads="1"/>
            </p:cNvSpPr>
            <p:nvPr/>
          </p:nvSpPr>
          <p:spPr bwMode="auto">
            <a:xfrm>
              <a:off x="3203" y="3350"/>
              <a:ext cx="541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altLang="en-US" sz="2000">
                  <a:latin typeface="Times New Roman" pitchFamily="18" charset="0"/>
                </a:rPr>
                <a:t>Prim’s</a:t>
              </a:r>
            </a:p>
          </p:txBody>
        </p:sp>
        <p:sp>
          <p:nvSpPr>
            <p:cNvPr id="115737" name="Text Box 25"/>
            <p:cNvSpPr txBox="1">
              <a:spLocks noChangeArrowheads="1"/>
            </p:cNvSpPr>
            <p:nvPr/>
          </p:nvSpPr>
          <p:spPr bwMode="auto">
            <a:xfrm>
              <a:off x="2336" y="3339"/>
              <a:ext cx="737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000">
                  <a:latin typeface="Times New Roman" pitchFamily="18" charset="0"/>
                </a:rPr>
                <a:t>Kruskal’s</a:t>
              </a:r>
            </a:p>
          </p:txBody>
        </p:sp>
        <p:sp>
          <p:nvSpPr>
            <p:cNvPr id="115738" name="Text Box 26"/>
            <p:cNvSpPr txBox="1">
              <a:spLocks noChangeArrowheads="1"/>
            </p:cNvSpPr>
            <p:nvPr/>
          </p:nvSpPr>
          <p:spPr bwMode="auto">
            <a:xfrm>
              <a:off x="2019" y="3936"/>
              <a:ext cx="2061" cy="29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400">
                  <a:latin typeface="Times New Roman" pitchFamily="18" charset="0"/>
                </a:rPr>
                <a:t>Minimum Spanning Tree</a:t>
              </a:r>
            </a:p>
          </p:txBody>
        </p:sp>
        <p:sp>
          <p:nvSpPr>
            <p:cNvPr id="115739" name="Line 27"/>
            <p:cNvSpPr>
              <a:spLocks noChangeShapeType="1"/>
            </p:cNvSpPr>
            <p:nvPr/>
          </p:nvSpPr>
          <p:spPr bwMode="auto">
            <a:xfrm flipH="1" flipV="1">
              <a:off x="2789" y="3657"/>
              <a:ext cx="155" cy="28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5740" name="Line 28"/>
            <p:cNvSpPr>
              <a:spLocks noChangeShapeType="1"/>
            </p:cNvSpPr>
            <p:nvPr/>
          </p:nvSpPr>
          <p:spPr bwMode="auto">
            <a:xfrm flipV="1">
              <a:off x="2928" y="3648"/>
              <a:ext cx="48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5741" name="Text Box 29"/>
            <p:cNvSpPr txBox="1">
              <a:spLocks noChangeArrowheads="1"/>
            </p:cNvSpPr>
            <p:nvPr/>
          </p:nvSpPr>
          <p:spPr bwMode="auto">
            <a:xfrm>
              <a:off x="2336" y="3339"/>
              <a:ext cx="737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000">
                  <a:latin typeface="Times New Roman" pitchFamily="18" charset="0"/>
                </a:rPr>
                <a:t>Kruskal’s</a:t>
              </a:r>
            </a:p>
          </p:txBody>
        </p:sp>
      </p:grpSp>
      <p:sp>
        <p:nvSpPr>
          <p:cNvPr id="115742" name="Freeform 30"/>
          <p:cNvSpPr>
            <a:spLocks/>
          </p:cNvSpPr>
          <p:nvPr/>
        </p:nvSpPr>
        <p:spPr bwMode="auto">
          <a:xfrm>
            <a:off x="4572000" y="2708275"/>
            <a:ext cx="3281363" cy="3019425"/>
          </a:xfrm>
          <a:custGeom>
            <a:avLst/>
            <a:gdLst>
              <a:gd name="T0" fmla="*/ 1980 w 2067"/>
              <a:gd name="T1" fmla="*/ 0 h 1902"/>
              <a:gd name="T2" fmla="*/ 2044 w 2067"/>
              <a:gd name="T3" fmla="*/ 158 h 1902"/>
              <a:gd name="T4" fmla="*/ 1949 w 2067"/>
              <a:gd name="T5" fmla="*/ 631 h 1902"/>
              <a:gd name="T6" fmla="*/ 1925 w 2067"/>
              <a:gd name="T7" fmla="*/ 821 h 1902"/>
              <a:gd name="T8" fmla="*/ 1909 w 2067"/>
              <a:gd name="T9" fmla="*/ 852 h 1902"/>
              <a:gd name="T10" fmla="*/ 1815 w 2067"/>
              <a:gd name="T11" fmla="*/ 1018 h 1902"/>
              <a:gd name="T12" fmla="*/ 1760 w 2067"/>
              <a:gd name="T13" fmla="*/ 1144 h 1902"/>
              <a:gd name="T14" fmla="*/ 1728 w 2067"/>
              <a:gd name="T15" fmla="*/ 1199 h 1902"/>
              <a:gd name="T16" fmla="*/ 1657 w 2067"/>
              <a:gd name="T17" fmla="*/ 1239 h 1902"/>
              <a:gd name="T18" fmla="*/ 1625 w 2067"/>
              <a:gd name="T19" fmla="*/ 1278 h 1902"/>
              <a:gd name="T20" fmla="*/ 1554 w 2067"/>
              <a:gd name="T21" fmla="*/ 1341 h 1902"/>
              <a:gd name="T22" fmla="*/ 1404 w 2067"/>
              <a:gd name="T23" fmla="*/ 1484 h 1902"/>
              <a:gd name="T24" fmla="*/ 1255 w 2067"/>
              <a:gd name="T25" fmla="*/ 1491 h 1902"/>
              <a:gd name="T26" fmla="*/ 986 w 2067"/>
              <a:gd name="T27" fmla="*/ 1515 h 1902"/>
              <a:gd name="T28" fmla="*/ 505 w 2067"/>
              <a:gd name="T29" fmla="*/ 1570 h 1902"/>
              <a:gd name="T30" fmla="*/ 466 w 2067"/>
              <a:gd name="T31" fmla="*/ 1586 h 1902"/>
              <a:gd name="T32" fmla="*/ 418 w 2067"/>
              <a:gd name="T33" fmla="*/ 1602 h 1902"/>
              <a:gd name="T34" fmla="*/ 276 w 2067"/>
              <a:gd name="T35" fmla="*/ 1673 h 1902"/>
              <a:gd name="T36" fmla="*/ 205 w 2067"/>
              <a:gd name="T37" fmla="*/ 1697 h 1902"/>
              <a:gd name="T38" fmla="*/ 110 w 2067"/>
              <a:gd name="T39" fmla="*/ 1775 h 1902"/>
              <a:gd name="T40" fmla="*/ 0 w 2067"/>
              <a:gd name="T41" fmla="*/ 1902 h 19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2067" h="1902">
                <a:moveTo>
                  <a:pt x="1980" y="0"/>
                </a:moveTo>
                <a:cubicBezTo>
                  <a:pt x="2030" y="69"/>
                  <a:pt x="2023" y="75"/>
                  <a:pt x="2044" y="158"/>
                </a:cubicBezTo>
                <a:cubicBezTo>
                  <a:pt x="2037" y="400"/>
                  <a:pt x="2067" y="461"/>
                  <a:pt x="1949" y="631"/>
                </a:cubicBezTo>
                <a:cubicBezTo>
                  <a:pt x="1928" y="693"/>
                  <a:pt x="1937" y="757"/>
                  <a:pt x="1925" y="821"/>
                </a:cubicBezTo>
                <a:cubicBezTo>
                  <a:pt x="1923" y="832"/>
                  <a:pt x="1913" y="841"/>
                  <a:pt x="1909" y="852"/>
                </a:cubicBezTo>
                <a:cubicBezTo>
                  <a:pt x="1882" y="916"/>
                  <a:pt x="1853" y="961"/>
                  <a:pt x="1815" y="1018"/>
                </a:cubicBezTo>
                <a:cubicBezTo>
                  <a:pt x="1803" y="1066"/>
                  <a:pt x="1784" y="1101"/>
                  <a:pt x="1760" y="1144"/>
                </a:cubicBezTo>
                <a:cubicBezTo>
                  <a:pt x="1754" y="1154"/>
                  <a:pt x="1739" y="1190"/>
                  <a:pt x="1728" y="1199"/>
                </a:cubicBezTo>
                <a:cubicBezTo>
                  <a:pt x="1631" y="1278"/>
                  <a:pt x="1772" y="1137"/>
                  <a:pt x="1657" y="1239"/>
                </a:cubicBezTo>
                <a:cubicBezTo>
                  <a:pt x="1644" y="1250"/>
                  <a:pt x="1637" y="1266"/>
                  <a:pt x="1625" y="1278"/>
                </a:cubicBezTo>
                <a:cubicBezTo>
                  <a:pt x="1595" y="1308"/>
                  <a:pt x="1580" y="1308"/>
                  <a:pt x="1554" y="1341"/>
                </a:cubicBezTo>
                <a:cubicBezTo>
                  <a:pt x="1497" y="1413"/>
                  <a:pt x="1498" y="1453"/>
                  <a:pt x="1404" y="1484"/>
                </a:cubicBezTo>
                <a:cubicBezTo>
                  <a:pt x="1357" y="1500"/>
                  <a:pt x="1305" y="1489"/>
                  <a:pt x="1255" y="1491"/>
                </a:cubicBezTo>
                <a:cubicBezTo>
                  <a:pt x="1153" y="1503"/>
                  <a:pt x="1104" y="1510"/>
                  <a:pt x="986" y="1515"/>
                </a:cubicBezTo>
                <a:cubicBezTo>
                  <a:pt x="796" y="1580"/>
                  <a:pt x="843" y="1557"/>
                  <a:pt x="505" y="1570"/>
                </a:cubicBezTo>
                <a:cubicBezTo>
                  <a:pt x="492" y="1575"/>
                  <a:pt x="479" y="1581"/>
                  <a:pt x="466" y="1586"/>
                </a:cubicBezTo>
                <a:cubicBezTo>
                  <a:pt x="450" y="1592"/>
                  <a:pt x="418" y="1602"/>
                  <a:pt x="418" y="1602"/>
                </a:cubicBezTo>
                <a:cubicBezTo>
                  <a:pt x="373" y="1637"/>
                  <a:pt x="326" y="1650"/>
                  <a:pt x="276" y="1673"/>
                </a:cubicBezTo>
                <a:cubicBezTo>
                  <a:pt x="253" y="1683"/>
                  <a:pt x="226" y="1684"/>
                  <a:pt x="205" y="1697"/>
                </a:cubicBezTo>
                <a:cubicBezTo>
                  <a:pt x="169" y="1719"/>
                  <a:pt x="146" y="1753"/>
                  <a:pt x="110" y="1775"/>
                </a:cubicBezTo>
                <a:cubicBezTo>
                  <a:pt x="79" y="1825"/>
                  <a:pt x="27" y="1848"/>
                  <a:pt x="0" y="1902"/>
                </a:cubicBezTo>
              </a:path>
            </a:pathLst>
          </a:custGeom>
          <a:noFill/>
          <a:ln w="38100">
            <a:solidFill>
              <a:srgbClr val="CC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5742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628775"/>
            <a:ext cx="8229600" cy="4525963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n-US" sz="2400" u="sng"/>
              <a:t>ShortPath Problem</a:t>
            </a:r>
            <a:r>
              <a:rPr lang="en-US" altLang="en-US" sz="2400"/>
              <a:t>:  Given a graph G=(V,E),  </a:t>
            </a:r>
          </a:p>
          <a:p>
            <a:pPr>
              <a:buFontTx/>
              <a:buNone/>
            </a:pPr>
            <a:r>
              <a:rPr lang="el-GR" altLang="en-US" sz="2400">
                <a:cs typeface="Times New Roman" pitchFamily="18" charset="0"/>
              </a:rPr>
              <a:t>ω</a:t>
            </a:r>
            <a:r>
              <a:rPr lang="en-US" altLang="en-US" sz="2400"/>
              <a:t>: E →R</a:t>
            </a:r>
            <a:r>
              <a:rPr lang="en-US" altLang="en-US" sz="2400" baseline="30000"/>
              <a:t>+</a:t>
            </a:r>
            <a:r>
              <a:rPr lang="en-US" altLang="en-US" sz="2400"/>
              <a:t>; s, t </a:t>
            </a:r>
            <a:r>
              <a:rPr lang="en-US" altLang="en-US" sz="2400">
                <a:sym typeface="Symbol" pitchFamily="18" charset="2"/>
              </a:rPr>
              <a:t>V.  F</a:t>
            </a:r>
            <a:r>
              <a:rPr lang="en-US" altLang="en-US" sz="2400"/>
              <a:t>ind a directed tree of edges,</a:t>
            </a:r>
          </a:p>
          <a:p>
            <a:pPr>
              <a:buFontTx/>
              <a:buNone/>
            </a:pPr>
            <a:r>
              <a:rPr lang="en-US" altLang="en-US" sz="2400"/>
              <a:t>rooted at </a:t>
            </a:r>
            <a:r>
              <a:rPr lang="en-US" altLang="en-US" sz="2400" b="1" i="1"/>
              <a:t>s, </a:t>
            </a:r>
            <a:r>
              <a:rPr lang="en-US" altLang="en-US" sz="2400"/>
              <a:t>such that the combined weight of the</a:t>
            </a:r>
          </a:p>
          <a:p>
            <a:pPr>
              <a:buFontTx/>
              <a:buNone/>
            </a:pPr>
            <a:r>
              <a:rPr lang="en-US" altLang="en-US" sz="2400"/>
              <a:t>path from </a:t>
            </a:r>
            <a:r>
              <a:rPr lang="en-US" altLang="en-US" sz="2400" b="1"/>
              <a:t>s</a:t>
            </a:r>
            <a:r>
              <a:rPr lang="en-US" altLang="en-US" sz="2400"/>
              <a:t> to </a:t>
            </a:r>
            <a:r>
              <a:rPr lang="en-US" altLang="en-US" sz="2400" b="1"/>
              <a:t>t</a:t>
            </a:r>
            <a:r>
              <a:rPr lang="en-US" altLang="en-US" sz="2400"/>
              <a:t> is minimal</a:t>
            </a:r>
          </a:p>
        </p:txBody>
      </p:sp>
      <p:sp>
        <p:nvSpPr>
          <p:cNvPr id="31754" name="Rectangle 10"/>
          <p:cNvSpPr>
            <a:spLocks noChangeArrowheads="1"/>
          </p:cNvSpPr>
          <p:nvPr/>
        </p:nvSpPr>
        <p:spPr bwMode="auto">
          <a:xfrm>
            <a:off x="220663" y="5311775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669925" indent="-325438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022350" indent="-350838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339850" indent="-315913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1681163" indent="-339725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138363" indent="-339725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595563" indent="-339725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052763" indent="-339725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509963" indent="-339725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n-US" altLang="en-US" sz="2400" b="1"/>
              <a:t>Theorem</a:t>
            </a:r>
            <a:r>
              <a:rPr lang="en-US" altLang="en-US" sz="2400"/>
              <a:t>: </a:t>
            </a:r>
            <a:r>
              <a:rPr lang="en-US" altLang="en-US" sz="2400" i="1"/>
              <a:t>No Fixed priority algorithm can achieve any constant approximation ratio for the ShortPath problem</a:t>
            </a:r>
          </a:p>
          <a:p>
            <a:endParaRPr lang="en-US" altLang="en-US" sz="2400"/>
          </a:p>
        </p:txBody>
      </p:sp>
      <p:sp>
        <p:nvSpPr>
          <p:cNvPr id="31755" name="Rectangle 11"/>
          <p:cNvSpPr>
            <a:spLocks noGrp="1" noChangeArrowheads="1"/>
          </p:cNvSpPr>
          <p:nvPr>
            <p:ph type="title"/>
          </p:nvPr>
        </p:nvSpPr>
        <p:spPr>
          <a:xfrm>
            <a:off x="684213" y="0"/>
            <a:ext cx="8915400" cy="1143000"/>
          </a:xfrm>
          <a:noFill/>
          <a:ln/>
        </p:spPr>
        <p:txBody>
          <a:bodyPr/>
          <a:lstStyle/>
          <a:p>
            <a:r>
              <a:rPr lang="en-US" altLang="en-US"/>
              <a:t>Some of our results</a:t>
            </a:r>
          </a:p>
        </p:txBody>
      </p:sp>
      <p:sp>
        <p:nvSpPr>
          <p:cNvPr id="31756" name="Rectangle 12"/>
          <p:cNvSpPr>
            <a:spLocks noChangeArrowheads="1"/>
          </p:cNvSpPr>
          <p:nvPr/>
        </p:nvSpPr>
        <p:spPr bwMode="auto">
          <a:xfrm>
            <a:off x="250825" y="3717925"/>
            <a:ext cx="7272338" cy="1439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n-US" altLang="en-US" sz="2400"/>
              <a:t>Data items are edges of the graph</a:t>
            </a:r>
          </a:p>
          <a:p>
            <a:r>
              <a:rPr lang="en-US" altLang="en-US" sz="2400"/>
              <a:t>Decision options = {accept, reject}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altLang="en-US"/>
              <a:t>Fixed priority game</a:t>
            </a:r>
          </a:p>
        </p:txBody>
      </p:sp>
      <p:grpSp>
        <p:nvGrpSpPr>
          <p:cNvPr id="35843" name="Group 3"/>
          <p:cNvGrpSpPr>
            <a:grpSpLocks/>
          </p:cNvGrpSpPr>
          <p:nvPr/>
        </p:nvGrpSpPr>
        <p:grpSpPr bwMode="auto">
          <a:xfrm>
            <a:off x="1066800" y="1600200"/>
            <a:ext cx="5791200" cy="1447800"/>
            <a:chOff x="672" y="1008"/>
            <a:chExt cx="3648" cy="912"/>
          </a:xfrm>
        </p:grpSpPr>
        <p:grpSp>
          <p:nvGrpSpPr>
            <p:cNvPr id="35844" name="Group 4"/>
            <p:cNvGrpSpPr>
              <a:grpSpLocks/>
            </p:cNvGrpSpPr>
            <p:nvPr/>
          </p:nvGrpSpPr>
          <p:grpSpPr bwMode="auto">
            <a:xfrm>
              <a:off x="672" y="1008"/>
              <a:ext cx="617" cy="912"/>
              <a:chOff x="672" y="1008"/>
              <a:chExt cx="617" cy="912"/>
            </a:xfrm>
          </p:grpSpPr>
          <p:sp>
            <p:nvSpPr>
              <p:cNvPr id="35845" name="AutoShape 5"/>
              <p:cNvSpPr>
                <a:spLocks noChangeArrowheads="1"/>
              </p:cNvSpPr>
              <p:nvPr/>
            </p:nvSpPr>
            <p:spPr bwMode="auto">
              <a:xfrm>
                <a:off x="672" y="1344"/>
                <a:ext cx="576" cy="576"/>
              </a:xfrm>
              <a:prstGeom prst="smileyFace">
                <a:avLst>
                  <a:gd name="adj" fmla="val -4653"/>
                </a:avLst>
              </a:prstGeom>
              <a:solidFill>
                <a:srgbClr val="00808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5846" name="Text Box 6"/>
              <p:cNvSpPr txBox="1">
                <a:spLocks noChangeArrowheads="1"/>
              </p:cNvSpPr>
              <p:nvPr/>
            </p:nvSpPr>
            <p:spPr bwMode="auto">
              <a:xfrm>
                <a:off x="672" y="1008"/>
                <a:ext cx="617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en-US" sz="2400">
                    <a:latin typeface="Times New Roman" pitchFamily="18" charset="0"/>
                  </a:rPr>
                  <a:t>Solver</a:t>
                </a:r>
              </a:p>
            </p:txBody>
          </p:sp>
        </p:grpSp>
        <p:grpSp>
          <p:nvGrpSpPr>
            <p:cNvPr id="35847" name="Group 7"/>
            <p:cNvGrpSpPr>
              <a:grpSpLocks/>
            </p:cNvGrpSpPr>
            <p:nvPr/>
          </p:nvGrpSpPr>
          <p:grpSpPr bwMode="auto">
            <a:xfrm>
              <a:off x="3404" y="1008"/>
              <a:ext cx="916" cy="912"/>
              <a:chOff x="2928" y="1008"/>
              <a:chExt cx="916" cy="912"/>
            </a:xfrm>
          </p:grpSpPr>
          <p:sp>
            <p:nvSpPr>
              <p:cNvPr id="35848" name="AutoShape 8"/>
              <p:cNvSpPr>
                <a:spLocks noChangeArrowheads="1"/>
              </p:cNvSpPr>
              <p:nvPr/>
            </p:nvSpPr>
            <p:spPr bwMode="auto">
              <a:xfrm>
                <a:off x="3072" y="1344"/>
                <a:ext cx="576" cy="576"/>
              </a:xfrm>
              <a:prstGeom prst="smileyFace">
                <a:avLst>
                  <a:gd name="adj" fmla="val 4653"/>
                </a:avLst>
              </a:prstGeom>
              <a:solidFill>
                <a:srgbClr val="C0C0C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5849" name="Text Box 9"/>
              <p:cNvSpPr txBox="1">
                <a:spLocks noChangeArrowheads="1"/>
              </p:cNvSpPr>
              <p:nvPr/>
            </p:nvSpPr>
            <p:spPr bwMode="auto">
              <a:xfrm>
                <a:off x="2928" y="1008"/>
                <a:ext cx="916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en-US" sz="2400">
                    <a:latin typeface="Times New Roman" pitchFamily="18" charset="0"/>
                  </a:rPr>
                  <a:t>Adversary</a:t>
                </a:r>
              </a:p>
            </p:txBody>
          </p:sp>
        </p:grpSp>
      </p:grpSp>
      <p:grpSp>
        <p:nvGrpSpPr>
          <p:cNvPr id="35850" name="Group 10"/>
          <p:cNvGrpSpPr>
            <a:grpSpLocks/>
          </p:cNvGrpSpPr>
          <p:nvPr/>
        </p:nvGrpSpPr>
        <p:grpSpPr bwMode="auto">
          <a:xfrm>
            <a:off x="2819400" y="1524000"/>
            <a:ext cx="2057400" cy="1760538"/>
            <a:chOff x="1776" y="1632"/>
            <a:chExt cx="1296" cy="1109"/>
          </a:xfrm>
        </p:grpSpPr>
        <p:sp>
          <p:nvSpPr>
            <p:cNvPr id="35851" name="Cloud"/>
            <p:cNvSpPr>
              <a:spLocks noChangeAspect="1" noEditPoints="1" noChangeArrowheads="1"/>
            </p:cNvSpPr>
            <p:nvPr/>
          </p:nvSpPr>
          <p:spPr bwMode="auto">
            <a:xfrm>
              <a:off x="1776" y="1872"/>
              <a:ext cx="1296" cy="869"/>
            </a:xfrm>
            <a:custGeom>
              <a:avLst/>
              <a:gdLst>
                <a:gd name="T0" fmla="*/ 67 w 21600"/>
                <a:gd name="T1" fmla="*/ 10800 h 21600"/>
                <a:gd name="T2" fmla="*/ 10800 w 21600"/>
                <a:gd name="T3" fmla="*/ 21577 h 21600"/>
                <a:gd name="T4" fmla="*/ 21582 w 21600"/>
                <a:gd name="T5" fmla="*/ 10800 h 21600"/>
                <a:gd name="T6" fmla="*/ 10800 w 21600"/>
                <a:gd name="T7" fmla="*/ 1235 h 21600"/>
                <a:gd name="T8" fmla="*/ 2977 w 21600"/>
                <a:gd name="T9" fmla="*/ 3262 h 21600"/>
                <a:gd name="T10" fmla="*/ 17087 w 21600"/>
                <a:gd name="T11" fmla="*/ 173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 extrusionOk="0">
                  <a:moveTo>
                    <a:pt x="1949" y="7180"/>
                  </a:moveTo>
                  <a:cubicBezTo>
                    <a:pt x="841" y="7336"/>
                    <a:pt x="0" y="8613"/>
                    <a:pt x="0" y="10137"/>
                  </a:cubicBezTo>
                  <a:cubicBezTo>
                    <a:pt x="-1" y="11192"/>
                    <a:pt x="409" y="12169"/>
                    <a:pt x="1074" y="12702"/>
                  </a:cubicBezTo>
                  <a:lnTo>
                    <a:pt x="1063" y="12668"/>
                  </a:lnTo>
                  <a:cubicBezTo>
                    <a:pt x="685" y="13217"/>
                    <a:pt x="475" y="13940"/>
                    <a:pt x="475" y="14690"/>
                  </a:cubicBezTo>
                  <a:cubicBezTo>
                    <a:pt x="475" y="16325"/>
                    <a:pt x="1451" y="17650"/>
                    <a:pt x="2655" y="17650"/>
                  </a:cubicBezTo>
                  <a:cubicBezTo>
                    <a:pt x="2739" y="17650"/>
                    <a:pt x="2824" y="17643"/>
                    <a:pt x="2909" y="17629"/>
                  </a:cubicBezTo>
                  <a:lnTo>
                    <a:pt x="2897" y="17649"/>
                  </a:lnTo>
                  <a:cubicBezTo>
                    <a:pt x="3585" y="19288"/>
                    <a:pt x="4863" y="20300"/>
                    <a:pt x="6247" y="20300"/>
                  </a:cubicBezTo>
                  <a:cubicBezTo>
                    <a:pt x="6947" y="20299"/>
                    <a:pt x="7635" y="20039"/>
                    <a:pt x="8235" y="19546"/>
                  </a:cubicBezTo>
                  <a:lnTo>
                    <a:pt x="8229" y="19550"/>
                  </a:lnTo>
                  <a:cubicBezTo>
                    <a:pt x="8855" y="20829"/>
                    <a:pt x="9908" y="21597"/>
                    <a:pt x="11036" y="21597"/>
                  </a:cubicBezTo>
                  <a:cubicBezTo>
                    <a:pt x="12523" y="21596"/>
                    <a:pt x="13836" y="20267"/>
                    <a:pt x="14267" y="18324"/>
                  </a:cubicBezTo>
                  <a:lnTo>
                    <a:pt x="14270" y="18350"/>
                  </a:lnTo>
                  <a:cubicBezTo>
                    <a:pt x="14730" y="18740"/>
                    <a:pt x="15260" y="18947"/>
                    <a:pt x="15802" y="18947"/>
                  </a:cubicBezTo>
                  <a:cubicBezTo>
                    <a:pt x="17390" y="18946"/>
                    <a:pt x="18682" y="17205"/>
                    <a:pt x="18694" y="15045"/>
                  </a:cubicBezTo>
                  <a:lnTo>
                    <a:pt x="18689" y="15035"/>
                  </a:lnTo>
                  <a:cubicBezTo>
                    <a:pt x="20357" y="14710"/>
                    <a:pt x="21597" y="12765"/>
                    <a:pt x="21597" y="10472"/>
                  </a:cubicBezTo>
                  <a:cubicBezTo>
                    <a:pt x="21597" y="9456"/>
                    <a:pt x="21350" y="8469"/>
                    <a:pt x="20896" y="7663"/>
                  </a:cubicBezTo>
                  <a:lnTo>
                    <a:pt x="20889" y="7661"/>
                  </a:lnTo>
                  <a:cubicBezTo>
                    <a:pt x="21031" y="7208"/>
                    <a:pt x="21105" y="6721"/>
                    <a:pt x="21105" y="6228"/>
                  </a:cubicBezTo>
                  <a:cubicBezTo>
                    <a:pt x="21105" y="4588"/>
                    <a:pt x="20299" y="3150"/>
                    <a:pt x="19139" y="2719"/>
                  </a:cubicBezTo>
                  <a:lnTo>
                    <a:pt x="19148" y="2712"/>
                  </a:lnTo>
                  <a:cubicBezTo>
                    <a:pt x="18940" y="1142"/>
                    <a:pt x="17933" y="0"/>
                    <a:pt x="16758" y="0"/>
                  </a:cubicBezTo>
                  <a:cubicBezTo>
                    <a:pt x="16044" y="-1"/>
                    <a:pt x="15367" y="426"/>
                    <a:pt x="14905" y="1165"/>
                  </a:cubicBezTo>
                  <a:lnTo>
                    <a:pt x="14909" y="1170"/>
                  </a:lnTo>
                  <a:cubicBezTo>
                    <a:pt x="14497" y="432"/>
                    <a:pt x="13855" y="0"/>
                    <a:pt x="13174" y="0"/>
                  </a:cubicBezTo>
                  <a:cubicBezTo>
                    <a:pt x="12347" y="-1"/>
                    <a:pt x="11590" y="637"/>
                    <a:pt x="11221" y="1645"/>
                  </a:cubicBezTo>
                  <a:lnTo>
                    <a:pt x="11229" y="1694"/>
                  </a:lnTo>
                  <a:cubicBezTo>
                    <a:pt x="10730" y="1024"/>
                    <a:pt x="10058" y="650"/>
                    <a:pt x="9358" y="650"/>
                  </a:cubicBezTo>
                  <a:cubicBezTo>
                    <a:pt x="8372" y="649"/>
                    <a:pt x="7466" y="1391"/>
                    <a:pt x="7003" y="2578"/>
                  </a:cubicBezTo>
                  <a:lnTo>
                    <a:pt x="6995" y="2602"/>
                  </a:lnTo>
                  <a:cubicBezTo>
                    <a:pt x="6477" y="2189"/>
                    <a:pt x="5888" y="1972"/>
                    <a:pt x="5288" y="1972"/>
                  </a:cubicBezTo>
                  <a:cubicBezTo>
                    <a:pt x="3423" y="1972"/>
                    <a:pt x="1912" y="4029"/>
                    <a:pt x="1912" y="6567"/>
                  </a:cubicBezTo>
                  <a:cubicBezTo>
                    <a:pt x="1911" y="6774"/>
                    <a:pt x="1922" y="6981"/>
                    <a:pt x="1942" y="7186"/>
                  </a:cubicBezTo>
                  <a:close/>
                </a:path>
                <a:path w="21600" h="21600" fill="none" extrusionOk="0">
                  <a:moveTo>
                    <a:pt x="1074" y="12702"/>
                  </a:moveTo>
                  <a:cubicBezTo>
                    <a:pt x="1407" y="12969"/>
                    <a:pt x="1786" y="13110"/>
                    <a:pt x="2172" y="13110"/>
                  </a:cubicBezTo>
                  <a:cubicBezTo>
                    <a:pt x="2228" y="13109"/>
                    <a:pt x="2285" y="13107"/>
                    <a:pt x="2341" y="13101"/>
                  </a:cubicBezTo>
                </a:path>
                <a:path w="21600" h="21600" fill="none" extrusionOk="0">
                  <a:moveTo>
                    <a:pt x="2909" y="17629"/>
                  </a:moveTo>
                  <a:cubicBezTo>
                    <a:pt x="3099" y="17599"/>
                    <a:pt x="3285" y="17535"/>
                    <a:pt x="3463" y="17439"/>
                  </a:cubicBezTo>
                </a:path>
                <a:path w="21600" h="21600" fill="none" extrusionOk="0">
                  <a:moveTo>
                    <a:pt x="7895" y="18680"/>
                  </a:moveTo>
                  <a:cubicBezTo>
                    <a:pt x="7983" y="18985"/>
                    <a:pt x="8095" y="19277"/>
                    <a:pt x="8229" y="19550"/>
                  </a:cubicBezTo>
                </a:path>
                <a:path w="21600" h="21600" fill="none" extrusionOk="0">
                  <a:moveTo>
                    <a:pt x="14267" y="18324"/>
                  </a:moveTo>
                  <a:cubicBezTo>
                    <a:pt x="14336" y="18013"/>
                    <a:pt x="14380" y="17693"/>
                    <a:pt x="14400" y="17370"/>
                  </a:cubicBezTo>
                </a:path>
                <a:path w="21600" h="21600" fill="none" extrusionOk="0">
                  <a:moveTo>
                    <a:pt x="18694" y="15045"/>
                  </a:moveTo>
                  <a:cubicBezTo>
                    <a:pt x="18694" y="15034"/>
                    <a:pt x="18695" y="15024"/>
                    <a:pt x="18695" y="15013"/>
                  </a:cubicBezTo>
                  <a:cubicBezTo>
                    <a:pt x="18695" y="13508"/>
                    <a:pt x="18063" y="12136"/>
                    <a:pt x="17069" y="11477"/>
                  </a:cubicBezTo>
                </a:path>
                <a:path w="21600" h="21600" fill="none" extrusionOk="0">
                  <a:moveTo>
                    <a:pt x="20165" y="8999"/>
                  </a:moveTo>
                  <a:cubicBezTo>
                    <a:pt x="20479" y="8635"/>
                    <a:pt x="20726" y="8177"/>
                    <a:pt x="20889" y="7661"/>
                  </a:cubicBezTo>
                </a:path>
                <a:path w="21600" h="21600" fill="none" extrusionOk="0">
                  <a:moveTo>
                    <a:pt x="19186" y="3344"/>
                  </a:moveTo>
                  <a:cubicBezTo>
                    <a:pt x="19186" y="3328"/>
                    <a:pt x="19187" y="3313"/>
                    <a:pt x="19187" y="3297"/>
                  </a:cubicBezTo>
                  <a:cubicBezTo>
                    <a:pt x="19187" y="3101"/>
                    <a:pt x="19174" y="2905"/>
                    <a:pt x="19148" y="2712"/>
                  </a:cubicBezTo>
                </a:path>
                <a:path w="21600" h="21600" fill="none" extrusionOk="0">
                  <a:moveTo>
                    <a:pt x="14905" y="1165"/>
                  </a:moveTo>
                  <a:cubicBezTo>
                    <a:pt x="14754" y="1408"/>
                    <a:pt x="14629" y="1679"/>
                    <a:pt x="14535" y="1971"/>
                  </a:cubicBezTo>
                </a:path>
                <a:path w="21600" h="21600" fill="none" extrusionOk="0">
                  <a:moveTo>
                    <a:pt x="11221" y="1645"/>
                  </a:moveTo>
                  <a:cubicBezTo>
                    <a:pt x="11140" y="1866"/>
                    <a:pt x="11080" y="2099"/>
                    <a:pt x="11041" y="2340"/>
                  </a:cubicBezTo>
                </a:path>
                <a:path w="21600" h="21600" fill="none" extrusionOk="0">
                  <a:moveTo>
                    <a:pt x="7645" y="3276"/>
                  </a:moveTo>
                  <a:cubicBezTo>
                    <a:pt x="7449" y="3016"/>
                    <a:pt x="7231" y="2790"/>
                    <a:pt x="6995" y="2602"/>
                  </a:cubicBezTo>
                </a:path>
                <a:path w="21600" h="21600" fill="none" extrusionOk="0">
                  <a:moveTo>
                    <a:pt x="1942" y="7186"/>
                  </a:moveTo>
                  <a:cubicBezTo>
                    <a:pt x="1966" y="7426"/>
                    <a:pt x="2004" y="7663"/>
                    <a:pt x="2056" y="7895"/>
                  </a:cubicBezTo>
                </a:path>
              </a:pathLst>
            </a:custGeom>
            <a:solidFill>
              <a:srgbClr val="C0C0C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altLang="en-US" sz="2400">
                <a:latin typeface="Times New Roman" pitchFamily="18" charset="0"/>
              </a:endParaRPr>
            </a:p>
          </p:txBody>
        </p:sp>
        <p:sp>
          <p:nvSpPr>
            <p:cNvPr id="35852" name="Text Box 12"/>
            <p:cNvSpPr txBox="1">
              <a:spLocks noChangeArrowheads="1"/>
            </p:cNvSpPr>
            <p:nvPr/>
          </p:nvSpPr>
          <p:spPr bwMode="auto">
            <a:xfrm>
              <a:off x="2544" y="1920"/>
              <a:ext cx="26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l-GR" altLang="en-US" sz="2400">
                  <a:latin typeface="Times New Roman" pitchFamily="18" charset="0"/>
                  <a:cs typeface="Times New Roman" pitchFamily="18" charset="0"/>
                </a:rPr>
                <a:t>γ</a:t>
              </a:r>
              <a:r>
                <a:rPr lang="en-US" altLang="en-US" sz="2400" baseline="-25000">
                  <a:latin typeface="Times New Roman" pitchFamily="18" charset="0"/>
                  <a:cs typeface="Times New Roman" pitchFamily="18" charset="0"/>
                </a:rPr>
                <a:t>d</a:t>
              </a:r>
              <a:endParaRPr lang="el-GR" altLang="en-US" sz="2400" baseline="-250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5853" name="Text Box 13"/>
            <p:cNvSpPr txBox="1">
              <a:spLocks noChangeArrowheads="1"/>
            </p:cNvSpPr>
            <p:nvPr/>
          </p:nvSpPr>
          <p:spPr bwMode="auto">
            <a:xfrm>
              <a:off x="2499" y="2160"/>
              <a:ext cx="23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l-GR" altLang="en-US" sz="2400">
                  <a:latin typeface="Times New Roman" pitchFamily="18" charset="0"/>
                  <a:cs typeface="Times New Roman" pitchFamily="18" charset="0"/>
                </a:rPr>
                <a:t>γ</a:t>
              </a:r>
              <a:r>
                <a:rPr lang="en-US" altLang="en-US" sz="2400" baseline="-25000">
                  <a:latin typeface="Times New Roman" pitchFamily="18" charset="0"/>
                  <a:cs typeface="Times New Roman" pitchFamily="18" charset="0"/>
                </a:rPr>
                <a:t>i</a:t>
              </a:r>
              <a:endParaRPr lang="el-GR" altLang="en-US" sz="2400" baseline="-250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5854" name="Text Box 14"/>
            <p:cNvSpPr txBox="1">
              <a:spLocks noChangeArrowheads="1"/>
            </p:cNvSpPr>
            <p:nvPr/>
          </p:nvSpPr>
          <p:spPr bwMode="auto">
            <a:xfrm>
              <a:off x="2228" y="2054"/>
              <a:ext cx="41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l-GR" altLang="en-US" sz="2400">
                  <a:latin typeface="Times New Roman" pitchFamily="18" charset="0"/>
                  <a:cs typeface="Times New Roman" pitchFamily="18" charset="0"/>
                </a:rPr>
                <a:t>γ</a:t>
              </a:r>
              <a:r>
                <a:rPr lang="en-US" altLang="en-US" sz="2400" baseline="-25000">
                  <a:latin typeface="Times New Roman" pitchFamily="18" charset="0"/>
                  <a:cs typeface="Times New Roman" pitchFamily="18" charset="0"/>
                </a:rPr>
                <a:t>3</a:t>
              </a:r>
              <a:endParaRPr lang="el-GR" altLang="en-US" sz="2400" baseline="-250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5855" name="Text Box 15"/>
            <p:cNvSpPr txBox="1">
              <a:spLocks noChangeArrowheads="1"/>
            </p:cNvSpPr>
            <p:nvPr/>
          </p:nvSpPr>
          <p:spPr bwMode="auto">
            <a:xfrm>
              <a:off x="2016" y="2304"/>
              <a:ext cx="23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l-GR" altLang="en-US" sz="2400">
                  <a:latin typeface="Times New Roman" pitchFamily="18" charset="0"/>
                  <a:cs typeface="Times New Roman" pitchFamily="18" charset="0"/>
                </a:rPr>
                <a:t>γ</a:t>
              </a:r>
              <a:r>
                <a:rPr lang="en-US" altLang="en-US" sz="2400" baseline="-25000">
                  <a:latin typeface="Times New Roman" pitchFamily="18" charset="0"/>
                  <a:cs typeface="Times New Roman" pitchFamily="18" charset="0"/>
                </a:rPr>
                <a:t>j</a:t>
              </a:r>
              <a:endParaRPr lang="el-GR" altLang="en-US" sz="2400" baseline="-250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5856" name="Text Box 16"/>
            <p:cNvSpPr txBox="1">
              <a:spLocks noChangeArrowheads="1"/>
            </p:cNvSpPr>
            <p:nvPr/>
          </p:nvSpPr>
          <p:spPr bwMode="auto">
            <a:xfrm>
              <a:off x="2304" y="2304"/>
              <a:ext cx="26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l-GR" altLang="en-US" sz="2400">
                  <a:latin typeface="Times New Roman" pitchFamily="18" charset="0"/>
                  <a:cs typeface="Times New Roman" pitchFamily="18" charset="0"/>
                </a:rPr>
                <a:t>γ</a:t>
              </a:r>
              <a:r>
                <a:rPr lang="en-US" altLang="en-US" sz="2400" baseline="-25000">
                  <a:latin typeface="Times New Roman" pitchFamily="18" charset="0"/>
                  <a:cs typeface="Times New Roman" pitchFamily="18" charset="0"/>
                </a:rPr>
                <a:t>k</a:t>
              </a:r>
              <a:endParaRPr lang="el-GR" altLang="en-US" sz="2400" baseline="-250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5857" name="Text Box 17"/>
            <p:cNvSpPr txBox="1">
              <a:spLocks noChangeArrowheads="1"/>
            </p:cNvSpPr>
            <p:nvPr/>
          </p:nvSpPr>
          <p:spPr bwMode="auto">
            <a:xfrm>
              <a:off x="2759" y="2016"/>
              <a:ext cx="26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l-GR" altLang="en-US" sz="2400">
                  <a:latin typeface="Times New Roman" pitchFamily="18" charset="0"/>
                  <a:cs typeface="Times New Roman" pitchFamily="18" charset="0"/>
                </a:rPr>
                <a:t>γ</a:t>
              </a:r>
              <a:r>
                <a:rPr lang="en-US" altLang="en-US" sz="2400" baseline="-25000">
                  <a:latin typeface="Times New Roman" pitchFamily="18" charset="0"/>
                  <a:cs typeface="Times New Roman" pitchFamily="18" charset="0"/>
                </a:rPr>
                <a:t>2</a:t>
              </a:r>
              <a:endParaRPr lang="el-GR" altLang="en-US" sz="2400" baseline="-250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5858" name="Text Box 18"/>
            <p:cNvSpPr txBox="1">
              <a:spLocks noChangeArrowheads="1"/>
            </p:cNvSpPr>
            <p:nvPr/>
          </p:nvSpPr>
          <p:spPr bwMode="auto">
            <a:xfrm>
              <a:off x="1920" y="1951"/>
              <a:ext cx="239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l-GR" altLang="en-US" sz="2000">
                  <a:latin typeface="Times New Roman" pitchFamily="18" charset="0"/>
                  <a:cs typeface="Times New Roman" pitchFamily="18" charset="0"/>
                </a:rPr>
                <a:t>γ</a:t>
              </a:r>
              <a:r>
                <a:rPr lang="en-US" altLang="en-US" sz="2000" baseline="-25000">
                  <a:latin typeface="Times New Roman" pitchFamily="18" charset="0"/>
                  <a:cs typeface="Times New Roman" pitchFamily="18" charset="0"/>
                </a:rPr>
                <a:t>1</a:t>
              </a:r>
              <a:endParaRPr lang="el-GR" altLang="en-US" sz="2000" baseline="-250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5859" name="Text Box 19"/>
            <p:cNvSpPr txBox="1">
              <a:spLocks noChangeArrowheads="1"/>
            </p:cNvSpPr>
            <p:nvPr/>
          </p:nvSpPr>
          <p:spPr bwMode="auto">
            <a:xfrm>
              <a:off x="2208" y="1632"/>
              <a:ext cx="291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l-GR" altLang="en-US" sz="2400">
                  <a:latin typeface="Times New Roman" pitchFamily="18" charset="0"/>
                  <a:cs typeface="Times New Roman" pitchFamily="18" charset="0"/>
                </a:rPr>
                <a:t>Γ</a:t>
              </a:r>
              <a:r>
                <a:rPr lang="en-US" altLang="en-US" sz="2400" baseline="-25000">
                  <a:latin typeface="Times New Roman" pitchFamily="18" charset="0"/>
                  <a:cs typeface="Times New Roman" pitchFamily="18" charset="0"/>
                </a:rPr>
                <a:t>0</a:t>
              </a:r>
              <a:endParaRPr lang="el-GR" altLang="en-US" sz="2400" baseline="-2500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35860" name="Text Box 20"/>
          <p:cNvSpPr txBox="1">
            <a:spLocks noChangeArrowheads="1"/>
          </p:cNvSpPr>
          <p:nvPr/>
        </p:nvSpPr>
        <p:spPr bwMode="auto">
          <a:xfrm>
            <a:off x="215900" y="4648200"/>
            <a:ext cx="2374900" cy="457200"/>
          </a:xfrm>
          <a:prstGeom prst="rect">
            <a:avLst/>
          </a:prstGeom>
          <a:solidFill>
            <a:srgbClr val="0066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2400">
                <a:latin typeface="Times New Roman" pitchFamily="18" charset="0"/>
                <a:cs typeface="Times New Roman" pitchFamily="18" charset="0"/>
              </a:rPr>
              <a:t>S_sol = {(</a:t>
            </a:r>
            <a:r>
              <a:rPr lang="el-GR" altLang="en-US" sz="2400">
                <a:latin typeface="Times New Roman" pitchFamily="18" charset="0"/>
                <a:cs typeface="Times New Roman" pitchFamily="18" charset="0"/>
              </a:rPr>
              <a:t>γ</a:t>
            </a:r>
            <a:r>
              <a:rPr lang="en-US" altLang="en-US" sz="2400" baseline="-25000">
                <a:latin typeface="Times New Roman" pitchFamily="18" charset="0"/>
                <a:cs typeface="Times New Roman" pitchFamily="18" charset="0"/>
              </a:rPr>
              <a:t>i2</a:t>
            </a:r>
            <a:r>
              <a:rPr lang="en-US" altLang="en-US" sz="240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l-GR" altLang="en-US" sz="2400">
                <a:latin typeface="Times New Roman" pitchFamily="18" charset="0"/>
                <a:cs typeface="Times New Roman" pitchFamily="18" charset="0"/>
              </a:rPr>
              <a:t>σ</a:t>
            </a:r>
            <a:r>
              <a:rPr lang="en-US" altLang="en-US" sz="2400" baseline="-25000">
                <a:latin typeface="Times New Roman" pitchFamily="18" charset="0"/>
                <a:cs typeface="Times New Roman" pitchFamily="18" charset="0"/>
              </a:rPr>
              <a:t>i2</a:t>
            </a:r>
            <a:r>
              <a:rPr lang="en-US" altLang="en-US" sz="2400">
                <a:latin typeface="Times New Roman" pitchFamily="18" charset="0"/>
                <a:cs typeface="Times New Roman" pitchFamily="18" charset="0"/>
              </a:rPr>
              <a:t>)}</a:t>
            </a:r>
            <a:endParaRPr lang="el-GR" altLang="en-US" sz="2400" baseline="-25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861" name="Text Box 21"/>
          <p:cNvSpPr txBox="1">
            <a:spLocks noChangeArrowheads="1"/>
          </p:cNvSpPr>
          <p:nvPr/>
        </p:nvSpPr>
        <p:spPr bwMode="auto">
          <a:xfrm>
            <a:off x="2311400" y="4114800"/>
            <a:ext cx="508000" cy="457200"/>
          </a:xfrm>
          <a:prstGeom prst="rect">
            <a:avLst/>
          </a:prstGeom>
          <a:solidFill>
            <a:srgbClr val="0066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l-GR" altLang="en-US" sz="2400">
                <a:latin typeface="Times New Roman" pitchFamily="18" charset="0"/>
                <a:cs typeface="Times New Roman" pitchFamily="18" charset="0"/>
              </a:rPr>
              <a:t>σ</a:t>
            </a:r>
            <a:r>
              <a:rPr lang="en-US" altLang="en-US" sz="2400" baseline="-25000">
                <a:latin typeface="Times New Roman" pitchFamily="18" charset="0"/>
                <a:cs typeface="Times New Roman" pitchFamily="18" charset="0"/>
              </a:rPr>
              <a:t>i2</a:t>
            </a:r>
            <a:endParaRPr lang="el-GR" altLang="en-US" sz="2400" baseline="-25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862" name="Text Box 22"/>
          <p:cNvSpPr txBox="1">
            <a:spLocks noChangeArrowheads="1"/>
          </p:cNvSpPr>
          <p:nvPr/>
        </p:nvSpPr>
        <p:spPr bwMode="auto">
          <a:xfrm>
            <a:off x="228600" y="4648200"/>
            <a:ext cx="3441700" cy="457200"/>
          </a:xfrm>
          <a:prstGeom prst="rect">
            <a:avLst/>
          </a:prstGeom>
          <a:solidFill>
            <a:srgbClr val="0066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2400">
                <a:latin typeface="Times New Roman" pitchFamily="18" charset="0"/>
                <a:cs typeface="Times New Roman" pitchFamily="18" charset="0"/>
              </a:rPr>
              <a:t>S_sol = {(</a:t>
            </a:r>
            <a:r>
              <a:rPr lang="el-GR" altLang="en-US" sz="2400">
                <a:latin typeface="Times New Roman" pitchFamily="18" charset="0"/>
                <a:cs typeface="Times New Roman" pitchFamily="18" charset="0"/>
              </a:rPr>
              <a:t>γ</a:t>
            </a:r>
            <a:r>
              <a:rPr lang="en-US" altLang="en-US" sz="2400" baseline="-25000">
                <a:latin typeface="Times New Roman" pitchFamily="18" charset="0"/>
                <a:cs typeface="Times New Roman" pitchFamily="18" charset="0"/>
              </a:rPr>
              <a:t>i2</a:t>
            </a:r>
            <a:r>
              <a:rPr lang="en-US" altLang="en-US" sz="240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l-GR" altLang="en-US" sz="2400">
                <a:latin typeface="Times New Roman" pitchFamily="18" charset="0"/>
                <a:cs typeface="Times New Roman" pitchFamily="18" charset="0"/>
              </a:rPr>
              <a:t>σ</a:t>
            </a:r>
            <a:r>
              <a:rPr lang="en-US" altLang="en-US" sz="2400" baseline="-25000">
                <a:latin typeface="Times New Roman" pitchFamily="18" charset="0"/>
                <a:cs typeface="Times New Roman" pitchFamily="18" charset="0"/>
              </a:rPr>
              <a:t>i2</a:t>
            </a:r>
            <a:r>
              <a:rPr lang="en-US" altLang="en-US" sz="2400"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en-US" altLang="en-US" sz="2400">
                <a:latin typeface="Times New Roman" pitchFamily="18" charset="0"/>
              </a:rPr>
              <a:t>(</a:t>
            </a:r>
            <a:r>
              <a:rPr lang="el-GR" altLang="en-US" sz="2400">
                <a:latin typeface="Times New Roman" pitchFamily="18" charset="0"/>
              </a:rPr>
              <a:t>γ</a:t>
            </a:r>
            <a:r>
              <a:rPr lang="en-US" altLang="en-US" sz="2400" baseline="-25000">
                <a:latin typeface="Times New Roman" pitchFamily="18" charset="0"/>
              </a:rPr>
              <a:t>i4</a:t>
            </a:r>
            <a:r>
              <a:rPr lang="en-US" altLang="en-US" sz="2400">
                <a:latin typeface="Times New Roman" pitchFamily="18" charset="0"/>
              </a:rPr>
              <a:t>,</a:t>
            </a:r>
            <a:r>
              <a:rPr lang="el-GR" altLang="en-US" sz="2400">
                <a:latin typeface="Times New Roman" pitchFamily="18" charset="0"/>
              </a:rPr>
              <a:t>σ</a:t>
            </a:r>
            <a:r>
              <a:rPr lang="en-US" altLang="en-US" sz="2400" baseline="-25000">
                <a:latin typeface="Times New Roman" pitchFamily="18" charset="0"/>
              </a:rPr>
              <a:t>i4</a:t>
            </a:r>
            <a:r>
              <a:rPr lang="en-US" altLang="en-US" sz="2400">
                <a:latin typeface="Times New Roman" pitchFamily="18" charset="0"/>
              </a:rPr>
              <a:t>)</a:t>
            </a:r>
            <a:r>
              <a:rPr lang="en-US" altLang="en-US" sz="2400">
                <a:latin typeface="Times New Roman" pitchFamily="18" charset="0"/>
                <a:cs typeface="Times New Roman" pitchFamily="18" charset="0"/>
              </a:rPr>
              <a:t>}</a:t>
            </a:r>
            <a:endParaRPr lang="el-GR" altLang="en-US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863" name="Rectangle 23"/>
          <p:cNvSpPr>
            <a:spLocks noChangeArrowheads="1"/>
          </p:cNvSpPr>
          <p:nvPr/>
        </p:nvSpPr>
        <p:spPr bwMode="auto">
          <a:xfrm>
            <a:off x="2320925" y="3581400"/>
            <a:ext cx="477838" cy="457200"/>
          </a:xfrm>
          <a:prstGeom prst="rect">
            <a:avLst/>
          </a:prstGeom>
          <a:solidFill>
            <a:srgbClr val="0066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l-GR" altLang="en-US" sz="2400">
                <a:latin typeface="Times New Roman" pitchFamily="18" charset="0"/>
              </a:rPr>
              <a:t>γ</a:t>
            </a:r>
            <a:r>
              <a:rPr lang="en-US" altLang="en-US" sz="2400" baseline="-25000">
                <a:latin typeface="Times New Roman" pitchFamily="18" charset="0"/>
              </a:rPr>
              <a:t>i2</a:t>
            </a:r>
          </a:p>
        </p:txBody>
      </p:sp>
      <p:sp>
        <p:nvSpPr>
          <p:cNvPr id="35864" name="Rectangle 24"/>
          <p:cNvSpPr>
            <a:spLocks noChangeArrowheads="1"/>
          </p:cNvSpPr>
          <p:nvPr/>
        </p:nvSpPr>
        <p:spPr bwMode="auto">
          <a:xfrm>
            <a:off x="5465763" y="3581400"/>
            <a:ext cx="858837" cy="457200"/>
          </a:xfrm>
          <a:prstGeom prst="rect">
            <a:avLst/>
          </a:prstGeom>
          <a:solidFill>
            <a:srgbClr val="0066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l-GR" altLang="en-US" sz="2400">
                <a:latin typeface="Times New Roman" pitchFamily="18" charset="0"/>
              </a:rPr>
              <a:t>γ</a:t>
            </a:r>
            <a:r>
              <a:rPr lang="en-US" altLang="en-US" sz="2400" baseline="-25000">
                <a:latin typeface="Times New Roman" pitchFamily="18" charset="0"/>
              </a:rPr>
              <a:t>i9</a:t>
            </a:r>
            <a:r>
              <a:rPr lang="en-US" altLang="en-US" sz="2400">
                <a:latin typeface="Times New Roman" pitchFamily="18" charset="0"/>
              </a:rPr>
              <a:t>,…</a:t>
            </a:r>
            <a:endParaRPr lang="en-US" altLang="en-US" sz="2400" baseline="-25000">
              <a:latin typeface="Times New Roman" pitchFamily="18" charset="0"/>
            </a:endParaRPr>
          </a:p>
        </p:txBody>
      </p:sp>
      <p:sp>
        <p:nvSpPr>
          <p:cNvPr id="35865" name="Rectangle 25"/>
          <p:cNvSpPr>
            <a:spLocks noChangeArrowheads="1"/>
          </p:cNvSpPr>
          <p:nvPr/>
        </p:nvSpPr>
        <p:spPr bwMode="auto">
          <a:xfrm>
            <a:off x="1884363" y="3581400"/>
            <a:ext cx="477837" cy="457200"/>
          </a:xfrm>
          <a:prstGeom prst="rect">
            <a:avLst/>
          </a:prstGeom>
          <a:solidFill>
            <a:srgbClr val="0066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l-GR" altLang="en-US" sz="2400">
                <a:latin typeface="Times New Roman" pitchFamily="18" charset="0"/>
              </a:rPr>
              <a:t>γ</a:t>
            </a:r>
            <a:r>
              <a:rPr lang="en-US" altLang="en-US" sz="2400" baseline="-25000">
                <a:latin typeface="Times New Roman" pitchFamily="18" charset="0"/>
              </a:rPr>
              <a:t>i1</a:t>
            </a:r>
          </a:p>
        </p:txBody>
      </p:sp>
      <p:sp>
        <p:nvSpPr>
          <p:cNvPr id="35866" name="Rectangle 26"/>
          <p:cNvSpPr>
            <a:spLocks noChangeArrowheads="1"/>
          </p:cNvSpPr>
          <p:nvPr/>
        </p:nvSpPr>
        <p:spPr bwMode="auto">
          <a:xfrm>
            <a:off x="2798763" y="3581400"/>
            <a:ext cx="477837" cy="457200"/>
          </a:xfrm>
          <a:prstGeom prst="rect">
            <a:avLst/>
          </a:prstGeom>
          <a:solidFill>
            <a:srgbClr val="0066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l-GR" altLang="en-US" sz="2400">
                <a:latin typeface="Times New Roman" pitchFamily="18" charset="0"/>
              </a:rPr>
              <a:t>γ</a:t>
            </a:r>
            <a:r>
              <a:rPr lang="en-US" altLang="en-US" sz="2400" baseline="-25000">
                <a:latin typeface="Times New Roman" pitchFamily="18" charset="0"/>
              </a:rPr>
              <a:t>i3</a:t>
            </a:r>
          </a:p>
        </p:txBody>
      </p:sp>
      <p:sp>
        <p:nvSpPr>
          <p:cNvPr id="35867" name="Rectangle 27"/>
          <p:cNvSpPr>
            <a:spLocks noChangeArrowheads="1"/>
          </p:cNvSpPr>
          <p:nvPr/>
        </p:nvSpPr>
        <p:spPr bwMode="auto">
          <a:xfrm>
            <a:off x="3255963" y="3581400"/>
            <a:ext cx="477837" cy="457200"/>
          </a:xfrm>
          <a:prstGeom prst="rect">
            <a:avLst/>
          </a:prstGeom>
          <a:solidFill>
            <a:srgbClr val="0066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l-GR" altLang="en-US" sz="2400">
                <a:latin typeface="Times New Roman" pitchFamily="18" charset="0"/>
              </a:rPr>
              <a:t>γ</a:t>
            </a:r>
            <a:r>
              <a:rPr lang="en-US" altLang="en-US" sz="2400" baseline="-25000">
                <a:latin typeface="Times New Roman" pitchFamily="18" charset="0"/>
              </a:rPr>
              <a:t>i4</a:t>
            </a:r>
          </a:p>
        </p:txBody>
      </p:sp>
      <p:sp>
        <p:nvSpPr>
          <p:cNvPr id="35868" name="Rectangle 28"/>
          <p:cNvSpPr>
            <a:spLocks noChangeArrowheads="1"/>
          </p:cNvSpPr>
          <p:nvPr/>
        </p:nvSpPr>
        <p:spPr bwMode="auto">
          <a:xfrm>
            <a:off x="3692525" y="3581400"/>
            <a:ext cx="477838" cy="457200"/>
          </a:xfrm>
          <a:prstGeom prst="rect">
            <a:avLst/>
          </a:prstGeom>
          <a:solidFill>
            <a:srgbClr val="0066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l-GR" altLang="en-US" sz="2400">
                <a:latin typeface="Times New Roman" pitchFamily="18" charset="0"/>
              </a:rPr>
              <a:t>γ</a:t>
            </a:r>
            <a:r>
              <a:rPr lang="en-US" altLang="en-US" sz="2400" baseline="-25000">
                <a:latin typeface="Times New Roman" pitchFamily="18" charset="0"/>
              </a:rPr>
              <a:t>i5</a:t>
            </a:r>
          </a:p>
        </p:txBody>
      </p:sp>
      <p:sp>
        <p:nvSpPr>
          <p:cNvPr id="35869" name="Rectangle 29"/>
          <p:cNvSpPr>
            <a:spLocks noChangeArrowheads="1"/>
          </p:cNvSpPr>
          <p:nvPr/>
        </p:nvSpPr>
        <p:spPr bwMode="auto">
          <a:xfrm>
            <a:off x="4149725" y="3581400"/>
            <a:ext cx="477838" cy="457200"/>
          </a:xfrm>
          <a:prstGeom prst="rect">
            <a:avLst/>
          </a:prstGeom>
          <a:solidFill>
            <a:srgbClr val="0066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l-GR" altLang="en-US" sz="2400">
                <a:latin typeface="Times New Roman" pitchFamily="18" charset="0"/>
              </a:rPr>
              <a:t>γ</a:t>
            </a:r>
            <a:r>
              <a:rPr lang="en-US" altLang="en-US" sz="2400" baseline="-25000">
                <a:latin typeface="Times New Roman" pitchFamily="18" charset="0"/>
              </a:rPr>
              <a:t>i6</a:t>
            </a:r>
          </a:p>
        </p:txBody>
      </p:sp>
      <p:sp>
        <p:nvSpPr>
          <p:cNvPr id="35870" name="Rectangle 30"/>
          <p:cNvSpPr>
            <a:spLocks noChangeArrowheads="1"/>
          </p:cNvSpPr>
          <p:nvPr/>
        </p:nvSpPr>
        <p:spPr bwMode="auto">
          <a:xfrm>
            <a:off x="4551363" y="3581400"/>
            <a:ext cx="477837" cy="457200"/>
          </a:xfrm>
          <a:prstGeom prst="rect">
            <a:avLst/>
          </a:prstGeom>
          <a:solidFill>
            <a:srgbClr val="0066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l-GR" altLang="en-US" sz="2400">
                <a:latin typeface="Times New Roman" pitchFamily="18" charset="0"/>
              </a:rPr>
              <a:t>γ</a:t>
            </a:r>
            <a:r>
              <a:rPr lang="en-US" altLang="en-US" sz="2400" baseline="-25000">
                <a:latin typeface="Times New Roman" pitchFamily="18" charset="0"/>
              </a:rPr>
              <a:t>i7</a:t>
            </a:r>
          </a:p>
        </p:txBody>
      </p:sp>
      <p:sp>
        <p:nvSpPr>
          <p:cNvPr id="35871" name="Rectangle 31"/>
          <p:cNvSpPr>
            <a:spLocks noChangeArrowheads="1"/>
          </p:cNvSpPr>
          <p:nvPr/>
        </p:nvSpPr>
        <p:spPr bwMode="auto">
          <a:xfrm>
            <a:off x="5008563" y="3581400"/>
            <a:ext cx="477837" cy="457200"/>
          </a:xfrm>
          <a:prstGeom prst="rect">
            <a:avLst/>
          </a:prstGeom>
          <a:solidFill>
            <a:srgbClr val="0066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l-GR" altLang="en-US" sz="2400">
                <a:latin typeface="Times New Roman" pitchFamily="18" charset="0"/>
              </a:rPr>
              <a:t>γ</a:t>
            </a:r>
            <a:r>
              <a:rPr lang="en-US" altLang="en-US" sz="2400" baseline="-25000">
                <a:latin typeface="Times New Roman" pitchFamily="18" charset="0"/>
              </a:rPr>
              <a:t>i8</a:t>
            </a:r>
          </a:p>
        </p:txBody>
      </p:sp>
      <p:sp>
        <p:nvSpPr>
          <p:cNvPr id="35872" name="Rectangle 32"/>
          <p:cNvSpPr>
            <a:spLocks noChangeArrowheads="1"/>
          </p:cNvSpPr>
          <p:nvPr/>
        </p:nvSpPr>
        <p:spPr bwMode="auto">
          <a:xfrm>
            <a:off x="1062038" y="3581400"/>
            <a:ext cx="46196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l-GR" altLang="en-US" sz="2400">
                <a:latin typeface="Times New Roman" pitchFamily="18" charset="0"/>
              </a:rPr>
              <a:t>Γ</a:t>
            </a:r>
            <a:r>
              <a:rPr lang="en-US" altLang="en-US" sz="2400" baseline="-25000">
                <a:latin typeface="Times New Roman" pitchFamily="18" charset="0"/>
              </a:rPr>
              <a:t>0</a:t>
            </a:r>
          </a:p>
        </p:txBody>
      </p:sp>
      <p:sp>
        <p:nvSpPr>
          <p:cNvPr id="35873" name="Rectangle 33"/>
          <p:cNvSpPr>
            <a:spLocks noChangeArrowheads="1"/>
          </p:cNvSpPr>
          <p:nvPr/>
        </p:nvSpPr>
        <p:spPr bwMode="auto">
          <a:xfrm>
            <a:off x="1066800" y="3581400"/>
            <a:ext cx="461963" cy="457200"/>
          </a:xfrm>
          <a:prstGeom prst="rect">
            <a:avLst/>
          </a:prstGeom>
          <a:solidFill>
            <a:schemeClr val="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l-GR" altLang="en-US" sz="2400">
                <a:latin typeface="Times New Roman" pitchFamily="18" charset="0"/>
              </a:rPr>
              <a:t>Γ</a:t>
            </a:r>
            <a:r>
              <a:rPr lang="en-US" altLang="en-US" sz="2400" baseline="-25000">
                <a:latin typeface="Times New Roman" pitchFamily="18" charset="0"/>
              </a:rPr>
              <a:t>1</a:t>
            </a:r>
          </a:p>
        </p:txBody>
      </p:sp>
      <p:sp>
        <p:nvSpPr>
          <p:cNvPr id="35874" name="Rectangle 34"/>
          <p:cNvSpPr>
            <a:spLocks noChangeArrowheads="1"/>
          </p:cNvSpPr>
          <p:nvPr/>
        </p:nvSpPr>
        <p:spPr bwMode="auto">
          <a:xfrm>
            <a:off x="2667000" y="3581400"/>
            <a:ext cx="461963" cy="457200"/>
          </a:xfrm>
          <a:prstGeom prst="rect">
            <a:avLst/>
          </a:prstGeom>
          <a:solidFill>
            <a:schemeClr val="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l-GR" altLang="en-US" sz="2400">
                <a:latin typeface="Times New Roman" pitchFamily="18" charset="0"/>
              </a:rPr>
              <a:t>Γ</a:t>
            </a:r>
            <a:r>
              <a:rPr lang="en-US" altLang="en-US" sz="2400" baseline="-25000">
                <a:latin typeface="Times New Roman" pitchFamily="18" charset="0"/>
              </a:rPr>
              <a:t>2</a:t>
            </a:r>
          </a:p>
        </p:txBody>
      </p:sp>
      <p:sp>
        <p:nvSpPr>
          <p:cNvPr id="35875" name="Text Box 35"/>
          <p:cNvSpPr txBox="1">
            <a:spLocks noChangeArrowheads="1"/>
          </p:cNvSpPr>
          <p:nvPr/>
        </p:nvSpPr>
        <p:spPr bwMode="auto">
          <a:xfrm>
            <a:off x="3276600" y="4114800"/>
            <a:ext cx="508000" cy="457200"/>
          </a:xfrm>
          <a:prstGeom prst="rect">
            <a:avLst/>
          </a:prstGeom>
          <a:solidFill>
            <a:srgbClr val="0066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l-GR" altLang="en-US" sz="2400">
                <a:latin typeface="Times New Roman" pitchFamily="18" charset="0"/>
                <a:cs typeface="Times New Roman" pitchFamily="18" charset="0"/>
              </a:rPr>
              <a:t>σ</a:t>
            </a:r>
            <a:r>
              <a:rPr lang="en-US" altLang="en-US" sz="2400" baseline="-25000">
                <a:latin typeface="Times New Roman" pitchFamily="18" charset="0"/>
                <a:cs typeface="Times New Roman" pitchFamily="18" charset="0"/>
              </a:rPr>
              <a:t>i4</a:t>
            </a:r>
            <a:endParaRPr lang="el-GR" altLang="en-US" sz="2400" baseline="-25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876" name="Rectangle 36"/>
          <p:cNvSpPr>
            <a:spLocks noChangeArrowheads="1"/>
          </p:cNvSpPr>
          <p:nvPr/>
        </p:nvSpPr>
        <p:spPr bwMode="auto">
          <a:xfrm>
            <a:off x="3733800" y="3581400"/>
            <a:ext cx="461963" cy="457200"/>
          </a:xfrm>
          <a:prstGeom prst="rect">
            <a:avLst/>
          </a:prstGeom>
          <a:solidFill>
            <a:schemeClr val="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l-GR" altLang="en-US" sz="2400">
                <a:latin typeface="Times New Roman" pitchFamily="18" charset="0"/>
              </a:rPr>
              <a:t>Γ</a:t>
            </a:r>
            <a:r>
              <a:rPr lang="en-US" altLang="en-US" sz="2400" baseline="-25000">
                <a:latin typeface="Times New Roman" pitchFamily="18" charset="0"/>
              </a:rPr>
              <a:t>3</a:t>
            </a:r>
          </a:p>
        </p:txBody>
      </p:sp>
      <p:sp>
        <p:nvSpPr>
          <p:cNvPr id="35877" name="Text Box 37"/>
          <p:cNvSpPr txBox="1">
            <a:spLocks noChangeArrowheads="1"/>
          </p:cNvSpPr>
          <p:nvPr/>
        </p:nvSpPr>
        <p:spPr bwMode="auto">
          <a:xfrm>
            <a:off x="3886200" y="4572000"/>
            <a:ext cx="3822700" cy="822325"/>
          </a:xfrm>
          <a:prstGeom prst="rect">
            <a:avLst/>
          </a:prstGeom>
          <a:solidFill>
            <a:schemeClr val="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2400" u="sng">
                <a:latin typeface="Times New Roman" pitchFamily="18" charset="0"/>
                <a:cs typeface="Times New Roman" pitchFamily="18" charset="0"/>
              </a:rPr>
              <a:t>End Game</a:t>
            </a:r>
          </a:p>
          <a:p>
            <a:r>
              <a:rPr lang="en-US" altLang="en-US" sz="2400">
                <a:latin typeface="Times New Roman" pitchFamily="18" charset="0"/>
                <a:cs typeface="Times New Roman" pitchFamily="18" charset="0"/>
              </a:rPr>
              <a:t>S_adv = {(</a:t>
            </a:r>
            <a:r>
              <a:rPr lang="el-GR" altLang="en-US" sz="2400">
                <a:latin typeface="Times New Roman" pitchFamily="18" charset="0"/>
                <a:cs typeface="Times New Roman" pitchFamily="18" charset="0"/>
              </a:rPr>
              <a:t>γ</a:t>
            </a:r>
            <a:r>
              <a:rPr lang="en-US" altLang="en-US" sz="2400" baseline="-25000">
                <a:latin typeface="Times New Roman" pitchFamily="18" charset="0"/>
                <a:cs typeface="Times New Roman" pitchFamily="18" charset="0"/>
              </a:rPr>
              <a:t>i2</a:t>
            </a:r>
            <a:r>
              <a:rPr lang="en-US" altLang="en-US" sz="240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l-GR" altLang="en-US" sz="2400">
                <a:latin typeface="Times New Roman" pitchFamily="18" charset="0"/>
                <a:cs typeface="Times New Roman" pitchFamily="18" charset="0"/>
              </a:rPr>
              <a:t>σ</a:t>
            </a:r>
            <a:r>
              <a:rPr lang="en-US" altLang="en-US" sz="2400" baseline="30000">
                <a:latin typeface="Times New Roman" pitchFamily="18" charset="0"/>
                <a:cs typeface="Times New Roman" pitchFamily="18" charset="0"/>
              </a:rPr>
              <a:t>*</a:t>
            </a:r>
            <a:r>
              <a:rPr lang="en-US" altLang="en-US" sz="2400" baseline="-25000">
                <a:latin typeface="Times New Roman" pitchFamily="18" charset="0"/>
                <a:cs typeface="Times New Roman" pitchFamily="18" charset="0"/>
              </a:rPr>
              <a:t>i2</a:t>
            </a:r>
            <a:r>
              <a:rPr lang="en-US" altLang="en-US" sz="2400"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en-US" altLang="en-US" sz="2400">
                <a:latin typeface="Times New Roman" pitchFamily="18" charset="0"/>
              </a:rPr>
              <a:t>(</a:t>
            </a:r>
            <a:r>
              <a:rPr lang="el-GR" altLang="en-US" sz="2400">
                <a:latin typeface="Times New Roman" pitchFamily="18" charset="0"/>
              </a:rPr>
              <a:t>γ</a:t>
            </a:r>
            <a:r>
              <a:rPr lang="en-US" altLang="en-US" sz="2400" baseline="-25000">
                <a:latin typeface="Times New Roman" pitchFamily="18" charset="0"/>
              </a:rPr>
              <a:t>i4</a:t>
            </a:r>
            <a:r>
              <a:rPr lang="en-US" altLang="en-US" sz="2400">
                <a:latin typeface="Times New Roman" pitchFamily="18" charset="0"/>
              </a:rPr>
              <a:t>,</a:t>
            </a:r>
            <a:r>
              <a:rPr lang="el-GR" altLang="en-US" sz="2400">
                <a:latin typeface="Times New Roman" pitchFamily="18" charset="0"/>
              </a:rPr>
              <a:t>σ</a:t>
            </a:r>
            <a:r>
              <a:rPr lang="en-US" altLang="en-US" sz="2400" baseline="30000">
                <a:latin typeface="Times New Roman" pitchFamily="18" charset="0"/>
              </a:rPr>
              <a:t>*</a:t>
            </a:r>
            <a:r>
              <a:rPr lang="en-US" altLang="en-US" sz="2400" baseline="-25000">
                <a:latin typeface="Times New Roman" pitchFamily="18" charset="0"/>
              </a:rPr>
              <a:t>i4</a:t>
            </a:r>
            <a:r>
              <a:rPr lang="en-US" altLang="en-US" sz="2400">
                <a:latin typeface="Times New Roman" pitchFamily="18" charset="0"/>
              </a:rPr>
              <a:t>)</a:t>
            </a:r>
            <a:r>
              <a:rPr lang="en-US" altLang="en-US" sz="2400">
                <a:latin typeface="Times New Roman" pitchFamily="18" charset="0"/>
                <a:cs typeface="Times New Roman" pitchFamily="18" charset="0"/>
              </a:rPr>
              <a:t>}</a:t>
            </a:r>
            <a:endParaRPr lang="el-GR" altLang="en-US" sz="240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35878" name="Group 38"/>
          <p:cNvGrpSpPr>
            <a:grpSpLocks/>
          </p:cNvGrpSpPr>
          <p:nvPr/>
        </p:nvGrpSpPr>
        <p:grpSpPr bwMode="auto">
          <a:xfrm>
            <a:off x="1905000" y="5556250"/>
            <a:ext cx="4206875" cy="1377950"/>
            <a:chOff x="182" y="3334"/>
            <a:chExt cx="2650" cy="868"/>
          </a:xfrm>
        </p:grpSpPr>
        <p:sp>
          <p:nvSpPr>
            <p:cNvPr id="35879" name="Text Box 39"/>
            <p:cNvSpPr txBox="1">
              <a:spLocks noChangeArrowheads="1"/>
            </p:cNvSpPr>
            <p:nvPr/>
          </p:nvSpPr>
          <p:spPr bwMode="auto">
            <a:xfrm>
              <a:off x="1334" y="3914"/>
              <a:ext cx="30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400">
                  <a:latin typeface="Times New Roman" pitchFamily="18" charset="0"/>
                </a:rPr>
                <a:t>    </a:t>
              </a:r>
            </a:p>
          </p:txBody>
        </p:sp>
        <p:sp>
          <p:nvSpPr>
            <p:cNvPr id="35880" name="Text Box 40"/>
            <p:cNvSpPr txBox="1">
              <a:spLocks noChangeArrowheads="1"/>
            </p:cNvSpPr>
            <p:nvPr/>
          </p:nvSpPr>
          <p:spPr bwMode="auto">
            <a:xfrm>
              <a:off x="182" y="3434"/>
              <a:ext cx="1491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400">
                  <a:latin typeface="Times New Roman" pitchFamily="18" charset="0"/>
                </a:rPr>
                <a:t>Solver is awarded</a:t>
              </a:r>
            </a:p>
          </p:txBody>
        </p:sp>
        <p:graphicFrame>
          <p:nvGraphicFramePr>
            <p:cNvPr id="35881" name="Object 41"/>
            <p:cNvGraphicFramePr>
              <a:graphicFrameLocks noChangeAspect="1"/>
            </p:cNvGraphicFramePr>
            <p:nvPr/>
          </p:nvGraphicFramePr>
          <p:xfrm>
            <a:off x="1728" y="3334"/>
            <a:ext cx="1104" cy="50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5883" name="Equation" r:id="rId4" imgW="914400" imgH="419040" progId="Equation.DSMT4">
                    <p:embed/>
                  </p:oleObj>
                </mc:Choice>
                <mc:Fallback>
                  <p:oleObj name="Equation" r:id="rId4" imgW="914400" imgH="419040" progId="Equation.DSMT4">
                    <p:embed/>
                    <p:pic>
                      <p:nvPicPr>
                        <p:cNvPr id="0" name="Object 4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728" y="3334"/>
                          <a:ext cx="1104" cy="50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35882" name="Text Box 42"/>
          <p:cNvSpPr txBox="1">
            <a:spLocks noChangeArrowheads="1"/>
          </p:cNvSpPr>
          <p:nvPr/>
        </p:nvSpPr>
        <p:spPr bwMode="auto">
          <a:xfrm>
            <a:off x="4395788" y="3581400"/>
            <a:ext cx="7239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400">
                <a:latin typeface="Lucida Sans Unicode" pitchFamily="34" charset="0"/>
              </a:rPr>
              <a:t>=∅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7.5E-6 3.7037E-7 C -0.01076 0.0051 -0.02239 0.00764 -0.03333 0.01204 C -0.03906 0.01736 -0.04548 0.01806 -0.05156 0.02222 C -0.06683 0.03287 -0.08489 0.04375 -0.10156 0.05047 C -0.10676 0.0551 -0.11058 0.05648 -0.11666 0.05857 C -0.12343 0.06482 -0.13159 0.06713 -0.1394 0.07084 C -0.1519 0.07662 -0.16301 0.08658 -0.17586 0.09097 C -0.18211 0.09653 -0.18975 0.10417 -0.19704 0.10718 C -0.20347 0.10972 -0.20694 0.11088 -0.21371 0.11713 C -0.22326 0.12593 -0.23402 0.13287 -0.24392 0.14144 C -0.24913 0.14607 -0.25711 0.14722 -0.26215 0.15162 C -0.26979 0.15834 -0.28055 0.16389 -0.2894 0.1676 C -0.29322 0.17269 -0.29652 0.17361 -0.30156 0.1757 C -0.3026 0.17709 -0.30451 0.17986 -0.30451 0.17986 " pathEditMode="relative" ptsTypes="fffffffffffffA">
                                      <p:cBhvr>
                                        <p:cTn id="14" dur="2000" fill="hold"/>
                                        <p:tgtEl>
                                          <p:spTgt spid="3585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" dur="500"/>
                                        <p:tgtEl>
                                          <p:spTgt spid="358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/>
                                        <p:tgtEl>
                                          <p:spTgt spid="358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0" dur="500"/>
                                        <p:tgtEl>
                                          <p:spTgt spid="358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8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58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58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58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58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58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58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58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58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358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358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358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358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358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358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358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358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358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358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358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358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358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358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358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358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 nodeType="clickPar">
                      <p:stCondLst>
                        <p:cond delay="indefinite"/>
                      </p:stCondLst>
                      <p:childTnLst>
                        <p:par>
                          <p:cTn id="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358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358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358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 nodeType="clickPar">
                      <p:stCondLst>
                        <p:cond delay="indefinite"/>
                      </p:stCondLst>
                      <p:childTnLst>
                        <p:par>
                          <p:cTn id="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1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2" dur="500"/>
                                        <p:tgtEl>
                                          <p:spTgt spid="358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8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 nodeType="clickPar">
                      <p:stCondLst>
                        <p:cond delay="indefinite"/>
                      </p:stCondLst>
                      <p:childTnLst>
                        <p:par>
                          <p:cTn id="9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 nodeType="clickPar">
                      <p:stCondLst>
                        <p:cond delay="indefinite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1" dur="500"/>
                                        <p:tgtEl>
                                          <p:spTgt spid="358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500"/>
                                        <p:tgtEl>
                                          <p:spTgt spid="358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8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 nodeType="clickPar">
                      <p:stCondLst>
                        <p:cond delay="indefinite"/>
                      </p:stCondLst>
                      <p:childTnLst>
                        <p:par>
                          <p:cTn id="10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6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7" dur="500"/>
                                        <p:tgtEl>
                                          <p:spTgt spid="358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500"/>
                                        <p:tgtEl>
                                          <p:spTgt spid="358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 nodeType="clickPar">
                      <p:stCondLst>
                        <p:cond delay="indefinite"/>
                      </p:stCondLst>
                      <p:childTnLst>
                        <p:par>
                          <p:cTn id="1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2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3" dur="500"/>
                                        <p:tgtEl>
                                          <p:spTgt spid="358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4" dur="500"/>
                                        <p:tgtEl>
                                          <p:spTgt spid="358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8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 nodeType="clickPar">
                      <p:stCondLst>
                        <p:cond delay="indefinite"/>
                      </p:stCondLst>
                      <p:childTnLst>
                        <p:par>
                          <p:cTn id="1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358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500" fill="hold"/>
                                        <p:tgtEl>
                                          <p:spTgt spid="358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2" dur="500"/>
                                        <p:tgtEl>
                                          <p:spTgt spid="358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 nodeType="clickPar">
                      <p:stCondLst>
                        <p:cond delay="indefinite"/>
                      </p:stCondLst>
                      <p:childTnLst>
                        <p:par>
                          <p:cTn id="1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 nodeType="clickPar">
                      <p:stCondLst>
                        <p:cond delay="indefinite"/>
                      </p:stCondLst>
                      <p:childTnLst>
                        <p:par>
                          <p:cTn id="1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9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0" dur="500"/>
                                        <p:tgtEl>
                                          <p:spTgt spid="358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8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 nodeType="clickPar">
                      <p:stCondLst>
                        <p:cond delay="indefinite"/>
                      </p:stCondLst>
                      <p:childTnLst>
                        <p:par>
                          <p:cTn id="1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4" presetID="53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5" dur="500"/>
                                        <p:tgtEl>
                                          <p:spTgt spid="358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500"/>
                                        <p:tgtEl>
                                          <p:spTgt spid="358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7" dur="500"/>
                                        <p:tgtEl>
                                          <p:spTgt spid="358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8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 nodeType="clickPar">
                      <p:stCondLst>
                        <p:cond delay="indefinite"/>
                      </p:stCondLst>
                      <p:childTnLst>
                        <p:par>
                          <p:cTn id="1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1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2" dur="500"/>
                                        <p:tgtEl>
                                          <p:spTgt spid="358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8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 nodeType="clickPar">
                      <p:stCondLst>
                        <p:cond delay="indefinite"/>
                      </p:stCondLst>
                      <p:childTnLst>
                        <p:par>
                          <p:cTn id="1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 nodeType="clickPar">
                      <p:stCondLst>
                        <p:cond delay="indefinite"/>
                      </p:stCondLst>
                      <p:childTnLst>
                        <p:par>
                          <p:cTn id="1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0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51" dur="500"/>
                                        <p:tgtEl>
                                          <p:spTgt spid="358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2" dur="500"/>
                                        <p:tgtEl>
                                          <p:spTgt spid="358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 nodeType="clickPar">
                      <p:stCondLst>
                        <p:cond delay="indefinite"/>
                      </p:stCondLst>
                      <p:childTnLst>
                        <p:par>
                          <p:cTn id="1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6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57" dur="500"/>
                                        <p:tgtEl>
                                          <p:spTgt spid="358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8" dur="500"/>
                                        <p:tgtEl>
                                          <p:spTgt spid="358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8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 nodeType="clickPar">
                      <p:stCondLst>
                        <p:cond delay="indefinite"/>
                      </p:stCondLst>
                      <p:childTnLst>
                        <p:par>
                          <p:cTn id="1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4" dur="500" fill="hold"/>
                                        <p:tgtEl>
                                          <p:spTgt spid="358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5" dur="500" fill="hold"/>
                                        <p:tgtEl>
                                          <p:spTgt spid="358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6" dur="500"/>
                                        <p:tgtEl>
                                          <p:spTgt spid="358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 nodeType="clickPar">
                      <p:stCondLst>
                        <p:cond delay="indefinite"/>
                      </p:stCondLst>
                      <p:childTnLst>
                        <p:par>
                          <p:cTn id="1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 nodeType="clickPar">
                      <p:stCondLst>
                        <p:cond delay="indefinite"/>
                      </p:stCondLst>
                      <p:childTnLst>
                        <p:par>
                          <p:cTn id="1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3" presetID="53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74" dur="500"/>
                                        <p:tgtEl>
                                          <p:spTgt spid="358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500"/>
                                        <p:tgtEl>
                                          <p:spTgt spid="358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76" dur="500"/>
                                        <p:tgtEl>
                                          <p:spTgt spid="358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8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 nodeType="clickPar">
                      <p:stCondLst>
                        <p:cond delay="indefinite"/>
                      </p:stCondLst>
                      <p:childTnLst>
                        <p:par>
                          <p:cTn id="1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0" presetID="53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1" dur="500"/>
                                        <p:tgtEl>
                                          <p:spTgt spid="358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2" dur="500"/>
                                        <p:tgtEl>
                                          <p:spTgt spid="358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83" dur="500"/>
                                        <p:tgtEl>
                                          <p:spTgt spid="358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8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 nodeType="clickPar">
                      <p:stCondLst>
                        <p:cond delay="indefinite"/>
                      </p:stCondLst>
                      <p:childTnLst>
                        <p:par>
                          <p:cTn id="1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7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88" dur="500"/>
                                        <p:tgtEl>
                                          <p:spTgt spid="358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0" fill="hold" nodeType="clickPar">
                      <p:stCondLst>
                        <p:cond delay="indefinite"/>
                      </p:stCondLst>
                      <p:childTnLst>
                        <p:par>
                          <p:cTn id="19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4" fill="hold" nodeType="clickPar">
                      <p:stCondLst>
                        <p:cond delay="indefinite"/>
                      </p:stCondLst>
                      <p:childTnLst>
                        <p:par>
                          <p:cTn id="19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6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97" dur="500"/>
                                        <p:tgtEl>
                                          <p:spTgt spid="358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8" dur="500"/>
                                        <p:tgtEl>
                                          <p:spTgt spid="358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8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0" fill="hold" nodeType="clickPar">
                      <p:stCondLst>
                        <p:cond delay="indefinite"/>
                      </p:stCondLst>
                      <p:childTnLst>
                        <p:par>
                          <p:cTn id="20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2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03" dur="500"/>
                                        <p:tgtEl>
                                          <p:spTgt spid="358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4" dur="500"/>
                                        <p:tgtEl>
                                          <p:spTgt spid="358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8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6" fill="hold" nodeType="clickPar">
                      <p:stCondLst>
                        <p:cond delay="indefinite"/>
                      </p:stCondLst>
                      <p:childTnLst>
                        <p:par>
                          <p:cTn id="20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0" fill="hold" nodeType="clickPar">
                      <p:stCondLst>
                        <p:cond delay="indefinite"/>
                      </p:stCondLst>
                      <p:childTnLst>
                        <p:par>
                          <p:cTn id="2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4" fill="hold" nodeType="clickPar">
                      <p:stCondLst>
                        <p:cond delay="indefinite"/>
                      </p:stCondLst>
                      <p:childTnLst>
                        <p:par>
                          <p:cTn id="2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60" grpId="0" animBg="1"/>
      <p:bldP spid="35861" grpId="0" animBg="1"/>
      <p:bldP spid="35861" grpId="1" animBg="1"/>
      <p:bldP spid="35862" grpId="0" animBg="1"/>
      <p:bldP spid="35863" grpId="0" animBg="1"/>
      <p:bldP spid="35863" grpId="1" animBg="1"/>
      <p:bldP spid="35864" grpId="0" animBg="1"/>
      <p:bldP spid="35864" grpId="1" animBg="1"/>
      <p:bldP spid="35865" grpId="0" animBg="1"/>
      <p:bldP spid="35865" grpId="1" animBg="1"/>
      <p:bldP spid="35866" grpId="0" animBg="1"/>
      <p:bldP spid="35866" grpId="1" animBg="1"/>
      <p:bldP spid="35867" grpId="0" animBg="1"/>
      <p:bldP spid="35867" grpId="1" animBg="1"/>
      <p:bldP spid="35868" grpId="0" animBg="1"/>
      <p:bldP spid="35868" grpId="1" animBg="1"/>
      <p:bldP spid="35869" grpId="0" animBg="1"/>
      <p:bldP spid="35869" grpId="1" animBg="1"/>
      <p:bldP spid="35870" grpId="0" animBg="1"/>
      <p:bldP spid="35870" grpId="1" animBg="1"/>
      <p:bldP spid="35871" grpId="0" animBg="1"/>
      <p:bldP spid="35871" grpId="1" animBg="1"/>
      <p:bldP spid="35872" grpId="0"/>
      <p:bldP spid="35872" grpId="1"/>
      <p:bldP spid="35873" grpId="0" animBg="1"/>
      <p:bldP spid="35873" grpId="1" animBg="1"/>
      <p:bldP spid="35874" grpId="0" animBg="1"/>
      <p:bldP spid="35874" grpId="1" animBg="1"/>
      <p:bldP spid="35875" grpId="0" animBg="1"/>
      <p:bldP spid="35875" grpId="1" animBg="1"/>
      <p:bldP spid="35876" grpId="0" animBg="1"/>
      <p:bldP spid="35877" grpId="0" animBg="1"/>
      <p:bldP spid="35882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533400"/>
            <a:ext cx="7772400" cy="1219200"/>
          </a:xfrm>
        </p:spPr>
        <p:txBody>
          <a:bodyPr/>
          <a:lstStyle/>
          <a:p>
            <a:pPr algn="l"/>
            <a:r>
              <a:rPr lang="en-US" altLang="en-US"/>
              <a:t>Adversary selects </a:t>
            </a:r>
            <a:r>
              <a:rPr lang="en-US" altLang="en-US" sz="4500">
                <a:sym typeface="Symbol" pitchFamily="18" charset="2"/>
              </a:rPr>
              <a:t></a:t>
            </a:r>
            <a:r>
              <a:rPr lang="en-US" altLang="en-US" baseline="-25000"/>
              <a:t>0</a:t>
            </a:r>
            <a:r>
              <a:rPr lang="en-US" altLang="en-US"/>
              <a:t> </a:t>
            </a:r>
          </a:p>
        </p:txBody>
      </p:sp>
      <p:grpSp>
        <p:nvGrpSpPr>
          <p:cNvPr id="39939" name="Group 3"/>
          <p:cNvGrpSpPr>
            <a:grpSpLocks/>
          </p:cNvGrpSpPr>
          <p:nvPr/>
        </p:nvGrpSpPr>
        <p:grpSpPr bwMode="auto">
          <a:xfrm>
            <a:off x="1752600" y="1905000"/>
            <a:ext cx="3657600" cy="2819400"/>
            <a:chOff x="1008" y="1200"/>
            <a:chExt cx="2256" cy="1769"/>
          </a:xfrm>
        </p:grpSpPr>
        <p:sp>
          <p:nvSpPr>
            <p:cNvPr id="39940" name="Oval 4"/>
            <p:cNvSpPr>
              <a:spLocks noChangeArrowheads="1"/>
            </p:cNvSpPr>
            <p:nvPr/>
          </p:nvSpPr>
          <p:spPr bwMode="auto">
            <a:xfrm>
              <a:off x="2908" y="1920"/>
              <a:ext cx="356" cy="323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 b="1" i="1"/>
                <a:t>t</a:t>
              </a:r>
            </a:p>
          </p:txBody>
        </p:sp>
        <p:sp>
          <p:nvSpPr>
            <p:cNvPr id="39941" name="Oval 5"/>
            <p:cNvSpPr>
              <a:spLocks noChangeArrowheads="1"/>
            </p:cNvSpPr>
            <p:nvPr/>
          </p:nvSpPr>
          <p:spPr bwMode="auto">
            <a:xfrm>
              <a:off x="1928" y="2647"/>
              <a:ext cx="356" cy="322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 b="1" i="1"/>
                <a:t>b</a:t>
              </a:r>
            </a:p>
          </p:txBody>
        </p:sp>
        <p:sp>
          <p:nvSpPr>
            <p:cNvPr id="39942" name="Oval 6"/>
            <p:cNvSpPr>
              <a:spLocks noChangeArrowheads="1"/>
            </p:cNvSpPr>
            <p:nvPr/>
          </p:nvSpPr>
          <p:spPr bwMode="auto">
            <a:xfrm>
              <a:off x="1008" y="1920"/>
              <a:ext cx="356" cy="323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 b="1" i="1"/>
                <a:t>s</a:t>
              </a:r>
            </a:p>
          </p:txBody>
        </p:sp>
        <p:sp>
          <p:nvSpPr>
            <p:cNvPr id="39943" name="Oval 7"/>
            <p:cNvSpPr>
              <a:spLocks noChangeArrowheads="1"/>
            </p:cNvSpPr>
            <p:nvPr/>
          </p:nvSpPr>
          <p:spPr bwMode="auto">
            <a:xfrm>
              <a:off x="1928" y="1248"/>
              <a:ext cx="356" cy="323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 b="1" i="1"/>
                <a:t>a</a:t>
              </a:r>
              <a:r>
                <a:rPr lang="en-US" altLang="en-US"/>
                <a:t> </a:t>
              </a:r>
            </a:p>
          </p:txBody>
        </p:sp>
        <p:sp>
          <p:nvSpPr>
            <p:cNvPr id="39944" name="Line 8"/>
            <p:cNvSpPr>
              <a:spLocks noChangeShapeType="1"/>
            </p:cNvSpPr>
            <p:nvPr/>
          </p:nvSpPr>
          <p:spPr bwMode="auto">
            <a:xfrm>
              <a:off x="1305" y="2216"/>
              <a:ext cx="653" cy="51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945" name="Line 9">
              <a:hlinkClick r:id="rId4" action="ppaction://hlinksldjump"/>
            </p:cNvPr>
            <p:cNvSpPr>
              <a:spLocks noChangeShapeType="1"/>
            </p:cNvSpPr>
            <p:nvPr/>
          </p:nvSpPr>
          <p:spPr bwMode="auto">
            <a:xfrm>
              <a:off x="2255" y="1490"/>
              <a:ext cx="712" cy="4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946" name="Line 10"/>
            <p:cNvSpPr>
              <a:spLocks noChangeShapeType="1"/>
            </p:cNvSpPr>
            <p:nvPr/>
          </p:nvSpPr>
          <p:spPr bwMode="auto">
            <a:xfrm flipV="1">
              <a:off x="1335" y="1490"/>
              <a:ext cx="623" cy="51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947" name="Freeform 11"/>
            <p:cNvSpPr>
              <a:spLocks/>
            </p:cNvSpPr>
            <p:nvPr/>
          </p:nvSpPr>
          <p:spPr bwMode="auto">
            <a:xfrm>
              <a:off x="1097" y="2243"/>
              <a:ext cx="841" cy="618"/>
            </a:xfrm>
            <a:custGeom>
              <a:avLst/>
              <a:gdLst>
                <a:gd name="T0" fmla="*/ 112 w 1360"/>
                <a:gd name="T1" fmla="*/ 0 h 1104"/>
                <a:gd name="T2" fmla="*/ 208 w 1360"/>
                <a:gd name="T3" fmla="*/ 864 h 1104"/>
                <a:gd name="T4" fmla="*/ 1360 w 1360"/>
                <a:gd name="T5" fmla="*/ 1104 h 1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60" h="1104">
                  <a:moveTo>
                    <a:pt x="112" y="0"/>
                  </a:moveTo>
                  <a:cubicBezTo>
                    <a:pt x="56" y="340"/>
                    <a:pt x="0" y="680"/>
                    <a:pt x="208" y="864"/>
                  </a:cubicBezTo>
                  <a:cubicBezTo>
                    <a:pt x="416" y="1048"/>
                    <a:pt x="1168" y="1064"/>
                    <a:pt x="1360" y="1104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948" name="Freeform 12"/>
            <p:cNvSpPr>
              <a:spLocks/>
            </p:cNvSpPr>
            <p:nvPr/>
          </p:nvSpPr>
          <p:spPr bwMode="auto">
            <a:xfrm>
              <a:off x="1057" y="1329"/>
              <a:ext cx="901" cy="591"/>
            </a:xfrm>
            <a:custGeom>
              <a:avLst/>
              <a:gdLst>
                <a:gd name="T0" fmla="*/ 208 w 1456"/>
                <a:gd name="T1" fmla="*/ 1056 h 1056"/>
                <a:gd name="T2" fmla="*/ 208 w 1456"/>
                <a:gd name="T3" fmla="*/ 288 h 1056"/>
                <a:gd name="T4" fmla="*/ 1456 w 1456"/>
                <a:gd name="T5" fmla="*/ 0 h 10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456" h="1056">
                  <a:moveTo>
                    <a:pt x="208" y="1056"/>
                  </a:moveTo>
                  <a:cubicBezTo>
                    <a:pt x="104" y="760"/>
                    <a:pt x="0" y="464"/>
                    <a:pt x="208" y="288"/>
                  </a:cubicBezTo>
                  <a:cubicBezTo>
                    <a:pt x="416" y="112"/>
                    <a:pt x="1248" y="24"/>
                    <a:pt x="1456" y="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949" name="Text Box 13"/>
            <p:cNvSpPr txBox="1">
              <a:spLocks noChangeArrowheads="1"/>
            </p:cNvSpPr>
            <p:nvPr/>
          </p:nvSpPr>
          <p:spPr bwMode="auto">
            <a:xfrm>
              <a:off x="1104" y="1200"/>
              <a:ext cx="372" cy="2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b="1"/>
                <a:t>u(k)</a:t>
              </a:r>
            </a:p>
          </p:txBody>
        </p:sp>
        <p:sp>
          <p:nvSpPr>
            <p:cNvPr id="39950" name="Text Box 14"/>
            <p:cNvSpPr txBox="1">
              <a:spLocks noChangeArrowheads="1"/>
            </p:cNvSpPr>
            <p:nvPr/>
          </p:nvSpPr>
          <p:spPr bwMode="auto">
            <a:xfrm>
              <a:off x="1104" y="2736"/>
              <a:ext cx="415" cy="2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altLang="en-US" b="1"/>
                <a:t>w(k)</a:t>
              </a:r>
            </a:p>
          </p:txBody>
        </p:sp>
        <p:sp>
          <p:nvSpPr>
            <p:cNvPr id="39951" name="Text Box 15"/>
            <p:cNvSpPr txBox="1">
              <a:spLocks noChangeArrowheads="1"/>
            </p:cNvSpPr>
            <p:nvPr/>
          </p:nvSpPr>
          <p:spPr bwMode="auto">
            <a:xfrm rot="2700000">
              <a:off x="1343" y="2457"/>
              <a:ext cx="434" cy="2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altLang="en-US" b="1"/>
                <a:t>x(1)</a:t>
              </a:r>
            </a:p>
          </p:txBody>
        </p:sp>
        <p:sp>
          <p:nvSpPr>
            <p:cNvPr id="39952" name="Text Box 16"/>
            <p:cNvSpPr txBox="1">
              <a:spLocks noChangeArrowheads="1"/>
            </p:cNvSpPr>
            <p:nvPr/>
          </p:nvSpPr>
          <p:spPr bwMode="auto">
            <a:xfrm rot="18900000">
              <a:off x="1374" y="1577"/>
              <a:ext cx="364" cy="2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b="1"/>
                <a:t>v(1)</a:t>
              </a:r>
            </a:p>
          </p:txBody>
        </p:sp>
        <p:sp>
          <p:nvSpPr>
            <p:cNvPr id="39953" name="Text Box 17"/>
            <p:cNvSpPr txBox="1">
              <a:spLocks noChangeArrowheads="1"/>
            </p:cNvSpPr>
            <p:nvPr/>
          </p:nvSpPr>
          <p:spPr bwMode="auto">
            <a:xfrm rot="2460000">
              <a:off x="2496" y="1536"/>
              <a:ext cx="429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altLang="en-US" b="1"/>
                <a:t>y(1)</a:t>
              </a:r>
            </a:p>
          </p:txBody>
        </p:sp>
        <p:sp>
          <p:nvSpPr>
            <p:cNvPr id="39954" name="Text Box 18"/>
            <p:cNvSpPr txBox="1">
              <a:spLocks noChangeArrowheads="1"/>
            </p:cNvSpPr>
            <p:nvPr/>
          </p:nvSpPr>
          <p:spPr bwMode="auto">
            <a:xfrm rot="18900000">
              <a:off x="2621" y="2353"/>
              <a:ext cx="356" cy="2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b="1"/>
                <a:t>z(1)</a:t>
              </a:r>
            </a:p>
          </p:txBody>
        </p:sp>
        <p:sp>
          <p:nvSpPr>
            <p:cNvPr id="39955" name="Line 19"/>
            <p:cNvSpPr>
              <a:spLocks noChangeShapeType="1"/>
            </p:cNvSpPr>
            <p:nvPr/>
          </p:nvSpPr>
          <p:spPr bwMode="auto">
            <a:xfrm flipV="1">
              <a:off x="2255" y="2189"/>
              <a:ext cx="712" cy="53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aphicFrame>
        <p:nvGraphicFramePr>
          <p:cNvPr id="39956" name="Object 20"/>
          <p:cNvGraphicFramePr>
            <a:graphicFrameLocks noChangeAspect="1"/>
          </p:cNvGraphicFramePr>
          <p:nvPr>
            <p:ph idx="1"/>
          </p:nvPr>
        </p:nvGraphicFramePr>
        <p:xfrm>
          <a:off x="1479550" y="5026025"/>
          <a:ext cx="4810125" cy="927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958" name="Equation" r:id="rId5" imgW="1231560" imgH="228600" progId="Equation.DSMT4">
                  <p:embed/>
                </p:oleObj>
              </mc:Choice>
              <mc:Fallback>
                <p:oleObj name="Equation" r:id="rId5" imgW="1231560" imgH="228600" progId="Equation.DSMT4">
                  <p:embed/>
                  <p:pic>
                    <p:nvPicPr>
                      <p:cNvPr id="0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9550" y="5026025"/>
                        <a:ext cx="4810125" cy="927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9957" name="Rectangle 21"/>
          <p:cNvSpPr>
            <a:spLocks noChangeArrowheads="1"/>
          </p:cNvSpPr>
          <p:nvPr/>
        </p:nvSpPr>
        <p:spPr bwMode="auto">
          <a:xfrm>
            <a:off x="381000" y="6019800"/>
            <a:ext cx="8382000" cy="3810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r>
              <a:rPr lang="en-US" altLang="en-US" sz="4000"/>
              <a:t>Suppose you have to solve a problem </a:t>
            </a:r>
            <a:r>
              <a:rPr lang="el-GR" altLang="en-US" sz="4000" b="1" i="1">
                <a:cs typeface="Times New Roman" pitchFamily="18" charset="0"/>
              </a:rPr>
              <a:t>Π</a:t>
            </a:r>
            <a:r>
              <a:rPr lang="en-US" altLang="en-US" sz="4000"/>
              <a:t>…</a:t>
            </a:r>
          </a:p>
        </p:txBody>
      </p:sp>
      <p:sp>
        <p:nvSpPr>
          <p:cNvPr id="7171" name="AutoShape 3"/>
          <p:cNvSpPr>
            <a:spLocks noChangeArrowheads="1"/>
          </p:cNvSpPr>
          <p:nvPr/>
        </p:nvSpPr>
        <p:spPr bwMode="auto">
          <a:xfrm>
            <a:off x="5410200" y="1905000"/>
            <a:ext cx="3505200" cy="1143000"/>
          </a:xfrm>
          <a:prstGeom prst="wedgeRoundRectCallout">
            <a:avLst>
              <a:gd name="adj1" fmla="val -46194"/>
              <a:gd name="adj2" fmla="val 66250"/>
              <a:gd name="adj3" fmla="val 16667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en-US" altLang="en-US" sz="2400">
                <a:latin typeface="Times New Roman" pitchFamily="18" charset="0"/>
              </a:rPr>
              <a:t>Is there a Greedy algorithm that solves </a:t>
            </a:r>
            <a:r>
              <a:rPr lang="el-GR" altLang="en-US" sz="2400" b="1" i="1">
                <a:solidFill>
                  <a:schemeClr val="tx2"/>
                </a:solidFill>
                <a:latin typeface="Times New Roman" pitchFamily="18" charset="0"/>
              </a:rPr>
              <a:t>Π</a:t>
            </a:r>
            <a:r>
              <a:rPr lang="en-US" altLang="en-US" sz="2400">
                <a:latin typeface="Times New Roman" pitchFamily="18" charset="0"/>
              </a:rPr>
              <a:t>?</a:t>
            </a:r>
          </a:p>
        </p:txBody>
      </p:sp>
      <p:sp>
        <p:nvSpPr>
          <p:cNvPr id="7172" name="AutoShape 4"/>
          <p:cNvSpPr>
            <a:spLocks noChangeArrowheads="1"/>
          </p:cNvSpPr>
          <p:nvPr/>
        </p:nvSpPr>
        <p:spPr bwMode="auto">
          <a:xfrm>
            <a:off x="5334000" y="1905000"/>
            <a:ext cx="3505200" cy="1143000"/>
          </a:xfrm>
          <a:prstGeom prst="wedgeRoundRectCallout">
            <a:avLst>
              <a:gd name="adj1" fmla="val -44023"/>
              <a:gd name="adj2" fmla="val 67361"/>
              <a:gd name="adj3" fmla="val 16667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en-US" altLang="en-US" sz="2400">
                <a:latin typeface="Times New Roman" pitchFamily="18" charset="0"/>
              </a:rPr>
              <a:t>Is there a Backtracking algorithm that solves </a:t>
            </a:r>
            <a:r>
              <a:rPr lang="el-GR" altLang="en-US" sz="2400" b="1" i="1">
                <a:solidFill>
                  <a:schemeClr val="tx2"/>
                </a:solidFill>
                <a:latin typeface="Times New Roman" pitchFamily="18" charset="0"/>
              </a:rPr>
              <a:t>Π</a:t>
            </a:r>
            <a:r>
              <a:rPr lang="en-US" altLang="en-US" sz="2400">
                <a:latin typeface="Times New Roman" pitchFamily="18" charset="0"/>
              </a:rPr>
              <a:t>?</a:t>
            </a:r>
          </a:p>
        </p:txBody>
      </p:sp>
      <p:sp>
        <p:nvSpPr>
          <p:cNvPr id="7173" name="AutoShape 5"/>
          <p:cNvSpPr>
            <a:spLocks noChangeArrowheads="1"/>
          </p:cNvSpPr>
          <p:nvPr/>
        </p:nvSpPr>
        <p:spPr bwMode="auto">
          <a:xfrm rot="10853906" flipV="1">
            <a:off x="5418138" y="1844675"/>
            <a:ext cx="3649662" cy="1203325"/>
          </a:xfrm>
          <a:prstGeom prst="wedgeRoundRectCallout">
            <a:avLst>
              <a:gd name="adj1" fmla="val 45870"/>
              <a:gd name="adj2" fmla="val 66556"/>
              <a:gd name="adj3" fmla="val 16667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en-US" altLang="en-US" sz="2400">
                <a:latin typeface="Times New Roman" pitchFamily="18" charset="0"/>
              </a:rPr>
              <a:t>Is there a Dynamic Programming algorithm that solves </a:t>
            </a:r>
            <a:r>
              <a:rPr lang="el-GR" altLang="en-US" sz="2400" b="1" i="1">
                <a:solidFill>
                  <a:schemeClr val="tx2"/>
                </a:solidFill>
                <a:latin typeface="Times New Roman" pitchFamily="18" charset="0"/>
              </a:rPr>
              <a:t>Π</a:t>
            </a:r>
            <a:r>
              <a:rPr lang="en-US" altLang="en-US" sz="2400">
                <a:latin typeface="Times New Roman" pitchFamily="18" charset="0"/>
              </a:rPr>
              <a:t>?</a:t>
            </a:r>
          </a:p>
        </p:txBody>
      </p:sp>
      <p:sp>
        <p:nvSpPr>
          <p:cNvPr id="7174" name="AutoShape 6"/>
          <p:cNvSpPr>
            <a:spLocks noChangeArrowheads="1"/>
          </p:cNvSpPr>
          <p:nvPr/>
        </p:nvSpPr>
        <p:spPr bwMode="auto">
          <a:xfrm>
            <a:off x="5562600" y="2057400"/>
            <a:ext cx="3276600" cy="914400"/>
          </a:xfrm>
          <a:prstGeom prst="wedgeRoundRectCallout">
            <a:avLst>
              <a:gd name="adj1" fmla="val -48644"/>
              <a:gd name="adj2" fmla="val 74481"/>
              <a:gd name="adj3" fmla="val 16667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en-US" altLang="en-US" sz="2400">
                <a:latin typeface="Times New Roman" pitchFamily="18" charset="0"/>
              </a:rPr>
              <a:t>Eureka! I have a DP </a:t>
            </a:r>
          </a:p>
          <a:p>
            <a:pPr algn="ctr"/>
            <a:r>
              <a:rPr lang="en-US" altLang="en-US" sz="2400">
                <a:latin typeface="Times New Roman" pitchFamily="18" charset="0"/>
              </a:rPr>
              <a:t>Algorithm!</a:t>
            </a:r>
          </a:p>
        </p:txBody>
      </p:sp>
      <p:pic>
        <p:nvPicPr>
          <p:cNvPr id="7175" name="Picture 7" descr="Idea-Man"/>
          <p:cNvPicPr>
            <a:picLocks noChangeAspect="1" noChangeArrowheads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906963" y="3124200"/>
            <a:ext cx="1189037" cy="3606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7176" name="Picture 8" descr="confused-man"/>
          <p:cNvPicPr>
            <a:picLocks noChangeAspect="1" noChangeArrowheads="1"/>
          </p:cNvPicPr>
          <p:nvPr>
            <p:ph sz="half" idx="2"/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562475" y="3505200"/>
            <a:ext cx="1381125" cy="2971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7177" name="AutoShape 9"/>
          <p:cNvSpPr>
            <a:spLocks noChangeArrowheads="1"/>
          </p:cNvSpPr>
          <p:nvPr/>
        </p:nvSpPr>
        <p:spPr bwMode="auto">
          <a:xfrm>
            <a:off x="76200" y="2438400"/>
            <a:ext cx="3886200" cy="1295400"/>
          </a:xfrm>
          <a:prstGeom prst="cloudCallout">
            <a:avLst>
              <a:gd name="adj1" fmla="val 78065"/>
              <a:gd name="adj2" fmla="val 71569"/>
            </a:avLst>
          </a:prstGeom>
          <a:solidFill>
            <a:srgbClr val="DDDDDD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en-US" altLang="en-US" b="1">
                <a:latin typeface="Times New Roman" pitchFamily="18" charset="0"/>
              </a:rPr>
              <a:t>No Backtracking</a:t>
            </a:r>
            <a:r>
              <a:rPr lang="en-US" altLang="en-US">
                <a:latin typeface="Times New Roman" pitchFamily="18" charset="0"/>
              </a:rPr>
              <a:t> agl. </a:t>
            </a:r>
            <a:r>
              <a:rPr lang="en-US" altLang="en-US" b="1">
                <a:latin typeface="Times New Roman" pitchFamily="18" charset="0"/>
              </a:rPr>
              <a:t>exists</a:t>
            </a:r>
            <a:r>
              <a:rPr lang="en-US" altLang="en-US">
                <a:latin typeface="Times New Roman" pitchFamily="18" charset="0"/>
              </a:rPr>
              <a:t>? Or I didn’t think of one?</a:t>
            </a:r>
          </a:p>
        </p:txBody>
      </p:sp>
      <p:sp>
        <p:nvSpPr>
          <p:cNvPr id="7178" name="AutoShape 10"/>
          <p:cNvSpPr>
            <a:spLocks noChangeArrowheads="1"/>
          </p:cNvSpPr>
          <p:nvPr/>
        </p:nvSpPr>
        <p:spPr bwMode="auto">
          <a:xfrm>
            <a:off x="0" y="4572000"/>
            <a:ext cx="4267200" cy="1143000"/>
          </a:xfrm>
          <a:prstGeom prst="cloudCallout">
            <a:avLst>
              <a:gd name="adj1" fmla="val 69606"/>
              <a:gd name="adj2" fmla="val -97500"/>
            </a:avLst>
          </a:prstGeom>
          <a:solidFill>
            <a:srgbClr val="DDDDDD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en-US" altLang="en-US" b="1">
                <a:latin typeface="Times New Roman" pitchFamily="18" charset="0"/>
              </a:rPr>
              <a:t>Is my DP algorithm optimal</a:t>
            </a:r>
            <a:r>
              <a:rPr lang="en-US" altLang="en-US">
                <a:latin typeface="Times New Roman" pitchFamily="18" charset="0"/>
              </a:rPr>
              <a:t> or a better one exists?</a:t>
            </a:r>
          </a:p>
        </p:txBody>
      </p:sp>
      <p:sp>
        <p:nvSpPr>
          <p:cNvPr id="7179" name="AutoShape 11"/>
          <p:cNvSpPr>
            <a:spLocks noChangeArrowheads="1"/>
          </p:cNvSpPr>
          <p:nvPr/>
        </p:nvSpPr>
        <p:spPr bwMode="auto">
          <a:xfrm>
            <a:off x="1676400" y="1066800"/>
            <a:ext cx="4191000" cy="1066800"/>
          </a:xfrm>
          <a:prstGeom prst="cloudCallout">
            <a:avLst>
              <a:gd name="adj1" fmla="val 26097"/>
              <a:gd name="adj2" fmla="val 168602"/>
            </a:avLst>
          </a:prstGeom>
          <a:solidFill>
            <a:srgbClr val="DDDDDD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en-US" altLang="en-US" b="1">
                <a:latin typeface="Times New Roman" pitchFamily="18" charset="0"/>
              </a:rPr>
              <a:t>No Greedy</a:t>
            </a:r>
            <a:r>
              <a:rPr lang="en-US" altLang="en-US">
                <a:latin typeface="Times New Roman" pitchFamily="18" charset="0"/>
              </a:rPr>
              <a:t> alg. </a:t>
            </a:r>
            <a:r>
              <a:rPr lang="en-US" altLang="en-US" b="1">
                <a:latin typeface="Times New Roman" pitchFamily="18" charset="0"/>
              </a:rPr>
              <a:t>exists</a:t>
            </a:r>
            <a:r>
              <a:rPr lang="en-US" altLang="en-US">
                <a:latin typeface="Times New Roman" pitchFamily="18" charset="0"/>
              </a:rPr>
              <a:t>? Or I didn’t think of one?</a:t>
            </a:r>
            <a:endParaRPr lang="en-US" altLang="en-US" b="1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7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7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1" dur="500"/>
                                        <p:tgtEl>
                                          <p:spTgt spid="71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2000"/>
                                        <p:tgtEl>
                                          <p:spTgt spid="7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animBg="1"/>
      <p:bldP spid="7171" grpId="1" animBg="1"/>
      <p:bldP spid="7172" grpId="0" animBg="1"/>
      <p:bldP spid="7172" grpId="1" animBg="1"/>
      <p:bldP spid="7173" grpId="0" animBg="1"/>
      <p:bldP spid="7173" grpId="1" animBg="1"/>
      <p:bldP spid="7174" grpId="0" animBg="1"/>
      <p:bldP spid="7174" grpId="1" animBg="1"/>
      <p:bldP spid="7177" grpId="0" animBg="1"/>
      <p:bldP spid="7178" grpId="0" animBg="1"/>
      <p:bldP spid="7179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altLang="en-US"/>
              <a:t>Solver selects an order on </a:t>
            </a:r>
            <a:r>
              <a:rPr lang="en-US" altLang="en-US" sz="4500">
                <a:sym typeface="Symbol" pitchFamily="18" charset="2"/>
              </a:rPr>
              <a:t></a:t>
            </a:r>
            <a:r>
              <a:rPr lang="en-US" altLang="en-US" baseline="-25000"/>
              <a:t>0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marL="469900" indent="-469900">
              <a:buFontTx/>
              <a:buNone/>
            </a:pPr>
            <a:r>
              <a:rPr lang="en-US" altLang="en-US" sz="2800"/>
              <a:t>If                        then the Adversary presents: </a:t>
            </a:r>
          </a:p>
        </p:txBody>
      </p:sp>
      <p:graphicFrame>
        <p:nvGraphicFramePr>
          <p:cNvPr id="41988" name="Object 4"/>
          <p:cNvGraphicFramePr>
            <a:graphicFrameLocks noChangeAspect="1"/>
          </p:cNvGraphicFramePr>
          <p:nvPr>
            <p:ph sz="quarter" idx="3"/>
          </p:nvPr>
        </p:nvGraphicFramePr>
        <p:xfrm>
          <a:off x="838200" y="1636713"/>
          <a:ext cx="1981200" cy="525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010" name="Equation" r:id="rId4" imgW="761760" imgH="203040" progId="Equation.DSMT4">
                  <p:embed/>
                </p:oleObj>
              </mc:Choice>
              <mc:Fallback>
                <p:oleObj name="Equation" r:id="rId4" imgW="761760" imgH="20304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1636713"/>
                        <a:ext cx="1981200" cy="5254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989" name="Rectangle 5"/>
          <p:cNvSpPr>
            <a:spLocks noChangeArrowheads="1"/>
          </p:cNvSpPr>
          <p:nvPr/>
        </p:nvSpPr>
        <p:spPr bwMode="auto">
          <a:xfrm>
            <a:off x="838200" y="19812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469900" indent="-469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908050" indent="-436563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377950" indent="-468313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827213" indent="-4381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297113" indent="-468313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754313" indent="-468313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3211513" indent="-468313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668713" indent="-468313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4125913" indent="-468313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buFontTx/>
              <a:buNone/>
            </a:pPr>
            <a:endParaRPr lang="en-US" altLang="en-US"/>
          </a:p>
        </p:txBody>
      </p:sp>
      <p:sp>
        <p:nvSpPr>
          <p:cNvPr id="41990" name="Oval 6"/>
          <p:cNvSpPr>
            <a:spLocks noChangeArrowheads="1"/>
          </p:cNvSpPr>
          <p:nvPr/>
        </p:nvSpPr>
        <p:spPr bwMode="auto">
          <a:xfrm>
            <a:off x="5530850" y="3738563"/>
            <a:ext cx="565150" cy="51435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b="1" i="1"/>
              <a:t>t</a:t>
            </a:r>
          </a:p>
        </p:txBody>
      </p:sp>
      <p:sp>
        <p:nvSpPr>
          <p:cNvPr id="41991" name="Oval 7"/>
          <p:cNvSpPr>
            <a:spLocks noChangeArrowheads="1"/>
          </p:cNvSpPr>
          <p:nvPr/>
        </p:nvSpPr>
        <p:spPr bwMode="auto">
          <a:xfrm>
            <a:off x="3975100" y="4897438"/>
            <a:ext cx="565150" cy="5127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b="1" i="1"/>
              <a:t>b</a:t>
            </a:r>
          </a:p>
        </p:txBody>
      </p:sp>
      <p:sp>
        <p:nvSpPr>
          <p:cNvPr id="41992" name="Oval 8"/>
          <p:cNvSpPr>
            <a:spLocks noChangeArrowheads="1"/>
          </p:cNvSpPr>
          <p:nvPr/>
        </p:nvSpPr>
        <p:spPr bwMode="auto">
          <a:xfrm>
            <a:off x="2514600" y="3738563"/>
            <a:ext cx="565150" cy="51435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b="1" i="1"/>
              <a:t>s</a:t>
            </a:r>
          </a:p>
        </p:txBody>
      </p:sp>
      <p:sp>
        <p:nvSpPr>
          <p:cNvPr id="41993" name="Oval 9"/>
          <p:cNvSpPr>
            <a:spLocks noChangeArrowheads="1"/>
          </p:cNvSpPr>
          <p:nvPr/>
        </p:nvSpPr>
        <p:spPr bwMode="auto">
          <a:xfrm>
            <a:off x="3975100" y="2667000"/>
            <a:ext cx="565150" cy="51435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b="1" i="1"/>
              <a:t>a</a:t>
            </a:r>
            <a:r>
              <a:rPr lang="en-US" altLang="en-US"/>
              <a:t> </a:t>
            </a:r>
          </a:p>
        </p:txBody>
      </p:sp>
      <p:sp>
        <p:nvSpPr>
          <p:cNvPr id="41994" name="Line 10"/>
          <p:cNvSpPr>
            <a:spLocks noChangeShapeType="1"/>
          </p:cNvSpPr>
          <p:nvPr/>
        </p:nvSpPr>
        <p:spPr bwMode="auto">
          <a:xfrm>
            <a:off x="3001963" y="4191000"/>
            <a:ext cx="1036637" cy="8143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995" name="Line 11">
            <a:hlinkClick r:id="rId6" action="ppaction://hlinksldjump"/>
          </p:cNvPr>
          <p:cNvSpPr>
            <a:spLocks noChangeShapeType="1"/>
          </p:cNvSpPr>
          <p:nvPr/>
        </p:nvSpPr>
        <p:spPr bwMode="auto">
          <a:xfrm>
            <a:off x="4494213" y="3052763"/>
            <a:ext cx="1130300" cy="7715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996" name="Freeform 12"/>
          <p:cNvSpPr>
            <a:spLocks/>
          </p:cNvSpPr>
          <p:nvPr/>
        </p:nvSpPr>
        <p:spPr bwMode="auto">
          <a:xfrm>
            <a:off x="2592388" y="2797175"/>
            <a:ext cx="1430337" cy="941388"/>
          </a:xfrm>
          <a:custGeom>
            <a:avLst/>
            <a:gdLst>
              <a:gd name="T0" fmla="*/ 208 w 1456"/>
              <a:gd name="T1" fmla="*/ 1056 h 1056"/>
              <a:gd name="T2" fmla="*/ 208 w 1456"/>
              <a:gd name="T3" fmla="*/ 288 h 1056"/>
              <a:gd name="T4" fmla="*/ 1456 w 1456"/>
              <a:gd name="T5" fmla="*/ 0 h 10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456" h="1056">
                <a:moveTo>
                  <a:pt x="208" y="1056"/>
                </a:moveTo>
                <a:cubicBezTo>
                  <a:pt x="104" y="760"/>
                  <a:pt x="0" y="464"/>
                  <a:pt x="208" y="288"/>
                </a:cubicBezTo>
                <a:cubicBezTo>
                  <a:pt x="416" y="112"/>
                  <a:pt x="1248" y="24"/>
                  <a:pt x="1456" y="0"/>
                </a:cubicBezTo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997" name="Text Box 13"/>
          <p:cNvSpPr txBox="1">
            <a:spLocks noChangeArrowheads="1"/>
          </p:cNvSpPr>
          <p:nvPr/>
        </p:nvSpPr>
        <p:spPr bwMode="auto">
          <a:xfrm>
            <a:off x="2667000" y="2590800"/>
            <a:ext cx="603250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b="1"/>
              <a:t>u(k)</a:t>
            </a:r>
          </a:p>
        </p:txBody>
      </p:sp>
      <p:grpSp>
        <p:nvGrpSpPr>
          <p:cNvPr id="41998" name="Group 14"/>
          <p:cNvGrpSpPr>
            <a:grpSpLocks/>
          </p:cNvGrpSpPr>
          <p:nvPr/>
        </p:nvGrpSpPr>
        <p:grpSpPr bwMode="auto">
          <a:xfrm>
            <a:off x="2667000" y="4267200"/>
            <a:ext cx="1335088" cy="1281113"/>
            <a:chOff x="672" y="2832"/>
            <a:chExt cx="841" cy="807"/>
          </a:xfrm>
        </p:grpSpPr>
        <p:sp>
          <p:nvSpPr>
            <p:cNvPr id="41999" name="Freeform 15"/>
            <p:cNvSpPr>
              <a:spLocks/>
            </p:cNvSpPr>
            <p:nvPr/>
          </p:nvSpPr>
          <p:spPr bwMode="auto">
            <a:xfrm>
              <a:off x="672" y="2832"/>
              <a:ext cx="841" cy="621"/>
            </a:xfrm>
            <a:custGeom>
              <a:avLst/>
              <a:gdLst>
                <a:gd name="T0" fmla="*/ 112 w 1360"/>
                <a:gd name="T1" fmla="*/ 0 h 1104"/>
                <a:gd name="T2" fmla="*/ 208 w 1360"/>
                <a:gd name="T3" fmla="*/ 864 h 1104"/>
                <a:gd name="T4" fmla="*/ 1360 w 1360"/>
                <a:gd name="T5" fmla="*/ 1104 h 1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60" h="1104">
                  <a:moveTo>
                    <a:pt x="112" y="0"/>
                  </a:moveTo>
                  <a:cubicBezTo>
                    <a:pt x="56" y="340"/>
                    <a:pt x="0" y="680"/>
                    <a:pt x="208" y="864"/>
                  </a:cubicBezTo>
                  <a:cubicBezTo>
                    <a:pt x="416" y="1048"/>
                    <a:pt x="1168" y="1064"/>
                    <a:pt x="1360" y="1104"/>
                  </a:cubicBezTo>
                </a:path>
              </a:pathLst>
            </a:custGeom>
            <a:noFill/>
            <a:ln w="3175" cap="flat">
              <a:solidFill>
                <a:schemeClr val="tx1"/>
              </a:solidFill>
              <a:prstDash val="solid"/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000" name="Text Box 16"/>
            <p:cNvSpPr txBox="1">
              <a:spLocks noChangeArrowheads="1"/>
            </p:cNvSpPr>
            <p:nvPr/>
          </p:nvSpPr>
          <p:spPr bwMode="auto">
            <a:xfrm>
              <a:off x="672" y="3408"/>
              <a:ext cx="57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altLang="en-US" b="1"/>
                <a:t>w(k)</a:t>
              </a:r>
            </a:p>
          </p:txBody>
        </p:sp>
      </p:grpSp>
      <p:sp>
        <p:nvSpPr>
          <p:cNvPr id="42001" name="Text Box 17"/>
          <p:cNvSpPr txBox="1">
            <a:spLocks noChangeArrowheads="1"/>
          </p:cNvSpPr>
          <p:nvPr/>
        </p:nvSpPr>
        <p:spPr bwMode="auto">
          <a:xfrm rot="2700000">
            <a:off x="3343275" y="4276725"/>
            <a:ext cx="69056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b="1"/>
              <a:t>x(1)</a:t>
            </a:r>
          </a:p>
        </p:txBody>
      </p:sp>
      <p:grpSp>
        <p:nvGrpSpPr>
          <p:cNvPr id="42002" name="Group 18"/>
          <p:cNvGrpSpPr>
            <a:grpSpLocks/>
          </p:cNvGrpSpPr>
          <p:nvPr/>
        </p:nvGrpSpPr>
        <p:grpSpPr bwMode="auto">
          <a:xfrm>
            <a:off x="3033713" y="3052763"/>
            <a:ext cx="989012" cy="814387"/>
            <a:chOff x="2055" y="2019"/>
            <a:chExt cx="623" cy="513"/>
          </a:xfrm>
        </p:grpSpPr>
        <p:sp>
          <p:nvSpPr>
            <p:cNvPr id="42003" name="Line 19"/>
            <p:cNvSpPr>
              <a:spLocks noChangeShapeType="1"/>
            </p:cNvSpPr>
            <p:nvPr/>
          </p:nvSpPr>
          <p:spPr bwMode="auto">
            <a:xfrm flipV="1">
              <a:off x="2055" y="2019"/>
              <a:ext cx="623" cy="513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004" name="Text Box 20"/>
            <p:cNvSpPr txBox="1">
              <a:spLocks noChangeArrowheads="1"/>
            </p:cNvSpPr>
            <p:nvPr/>
          </p:nvSpPr>
          <p:spPr bwMode="auto">
            <a:xfrm rot="18900000">
              <a:off x="2093" y="2104"/>
              <a:ext cx="372" cy="2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b="1"/>
                <a:t>v(1)</a:t>
              </a:r>
            </a:p>
          </p:txBody>
        </p:sp>
      </p:grpSp>
      <p:sp>
        <p:nvSpPr>
          <p:cNvPr id="42005" name="Text Box 21"/>
          <p:cNvSpPr txBox="1">
            <a:spLocks noChangeArrowheads="1"/>
          </p:cNvSpPr>
          <p:nvPr/>
        </p:nvSpPr>
        <p:spPr bwMode="auto">
          <a:xfrm rot="2460000">
            <a:off x="4876800" y="3125788"/>
            <a:ext cx="681038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b="1"/>
              <a:t>y(1)</a:t>
            </a:r>
          </a:p>
        </p:txBody>
      </p:sp>
      <p:sp>
        <p:nvSpPr>
          <p:cNvPr id="42006" name="Text Box 22"/>
          <p:cNvSpPr txBox="1">
            <a:spLocks noChangeArrowheads="1"/>
          </p:cNvSpPr>
          <p:nvPr/>
        </p:nvSpPr>
        <p:spPr bwMode="auto">
          <a:xfrm rot="18900000">
            <a:off x="5073650" y="4424363"/>
            <a:ext cx="5778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b="1"/>
              <a:t>z(1)</a:t>
            </a:r>
          </a:p>
        </p:txBody>
      </p:sp>
      <p:sp>
        <p:nvSpPr>
          <p:cNvPr id="42007" name="Line 23"/>
          <p:cNvSpPr>
            <a:spLocks noChangeShapeType="1"/>
          </p:cNvSpPr>
          <p:nvPr/>
        </p:nvSpPr>
        <p:spPr bwMode="auto">
          <a:xfrm flipV="1">
            <a:off x="4494213" y="4167188"/>
            <a:ext cx="1130300" cy="8572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008" name="Rectangle 24"/>
          <p:cNvSpPr>
            <a:spLocks noChangeArrowheads="1"/>
          </p:cNvSpPr>
          <p:nvPr/>
        </p:nvSpPr>
        <p:spPr bwMode="auto">
          <a:xfrm>
            <a:off x="381000" y="6019800"/>
            <a:ext cx="8382000" cy="3810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42009" name="Object 25"/>
          <p:cNvGraphicFramePr>
            <a:graphicFrameLocks noChangeAspect="1"/>
          </p:cNvGraphicFramePr>
          <p:nvPr>
            <p:ph sz="quarter" idx="2"/>
          </p:nvPr>
        </p:nvGraphicFramePr>
        <p:xfrm>
          <a:off x="2743200" y="5718175"/>
          <a:ext cx="2651125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011" name="Equation" r:id="rId7" imgW="939600" imgH="215640" progId="Equation.DSMT4">
                  <p:embed/>
                </p:oleObj>
              </mc:Choice>
              <mc:Fallback>
                <p:oleObj name="Equation" r:id="rId7" imgW="939600" imgH="215640" progId="Equation.DSMT4">
                  <p:embed/>
                  <p:pic>
                    <p:nvPicPr>
                      <p:cNvPr id="0" name="Object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43200" y="5718175"/>
                        <a:ext cx="2651125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420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420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0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419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419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9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altLang="en-US"/>
              <a:t>Adversary’s strategy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buFontTx/>
              <a:buNone/>
            </a:pPr>
            <a:r>
              <a:rPr lang="en-US" altLang="en-US"/>
              <a:t>Waits until Solver considers edge </a:t>
            </a:r>
            <a:r>
              <a:rPr lang="en-US" altLang="en-US" b="1" i="1"/>
              <a:t>y(1)</a:t>
            </a:r>
          </a:p>
          <a:p>
            <a:pPr marL="609600" indent="-609600">
              <a:buFontTx/>
              <a:buNone/>
            </a:pPr>
            <a:endParaRPr lang="en-US" altLang="en-US" b="1" i="1"/>
          </a:p>
          <a:p>
            <a:pPr marL="609600" indent="-609600">
              <a:buFontTx/>
              <a:buNone/>
            </a:pPr>
            <a:endParaRPr lang="en-US" altLang="en-US" b="1" i="1"/>
          </a:p>
          <a:p>
            <a:pPr marL="609600" indent="-609600">
              <a:buFontTx/>
              <a:buNone/>
            </a:pPr>
            <a:endParaRPr lang="en-US" altLang="en-US" b="1" i="1"/>
          </a:p>
          <a:p>
            <a:pPr marL="609600" indent="-609600">
              <a:buFontTx/>
              <a:buNone/>
            </a:pPr>
            <a:endParaRPr lang="en-US" altLang="en-US" b="1" i="1"/>
          </a:p>
          <a:p>
            <a:pPr marL="609600" indent="-609600">
              <a:buFontTx/>
              <a:buNone/>
            </a:pPr>
            <a:r>
              <a:rPr lang="en-US" altLang="en-US"/>
              <a:t>Solver will consider </a:t>
            </a:r>
            <a:r>
              <a:rPr lang="en-US" altLang="en-US" b="1" i="1"/>
              <a:t>y(1)</a:t>
            </a:r>
            <a:r>
              <a:rPr lang="en-US" altLang="en-US"/>
              <a:t> before </a:t>
            </a:r>
            <a:r>
              <a:rPr lang="en-US" altLang="en-US" b="1" i="1"/>
              <a:t>z(1)</a:t>
            </a:r>
          </a:p>
          <a:p>
            <a:pPr marL="609600" indent="-609600">
              <a:buFontTx/>
              <a:buNone/>
            </a:pPr>
            <a:endParaRPr lang="en-US" altLang="en-US" b="1" i="1"/>
          </a:p>
        </p:txBody>
      </p:sp>
      <p:grpSp>
        <p:nvGrpSpPr>
          <p:cNvPr id="44036" name="Group 4"/>
          <p:cNvGrpSpPr>
            <a:grpSpLocks/>
          </p:cNvGrpSpPr>
          <p:nvPr/>
        </p:nvGrpSpPr>
        <p:grpSpPr bwMode="auto">
          <a:xfrm>
            <a:off x="1447800" y="2514600"/>
            <a:ext cx="3733800" cy="1828800"/>
            <a:chOff x="1104" y="2688"/>
            <a:chExt cx="2352" cy="1152"/>
          </a:xfrm>
        </p:grpSpPr>
        <p:sp>
          <p:nvSpPr>
            <p:cNvPr id="44037" name="Line 5"/>
            <p:cNvSpPr>
              <a:spLocks noChangeShapeType="1"/>
            </p:cNvSpPr>
            <p:nvPr/>
          </p:nvSpPr>
          <p:spPr bwMode="auto">
            <a:xfrm flipH="1">
              <a:off x="1776" y="2688"/>
              <a:ext cx="480" cy="5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038" name="Line 6"/>
            <p:cNvSpPr>
              <a:spLocks noChangeShapeType="1"/>
            </p:cNvSpPr>
            <p:nvPr/>
          </p:nvSpPr>
          <p:spPr bwMode="auto">
            <a:xfrm>
              <a:off x="2256" y="2688"/>
              <a:ext cx="480" cy="5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039" name="Oval 7"/>
            <p:cNvSpPr>
              <a:spLocks noChangeArrowheads="1"/>
            </p:cNvSpPr>
            <p:nvPr/>
          </p:nvSpPr>
          <p:spPr bwMode="auto">
            <a:xfrm>
              <a:off x="1104" y="3216"/>
              <a:ext cx="1152" cy="624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 sz="2400">
                  <a:latin typeface="Times New Roman" pitchFamily="18" charset="0"/>
                </a:rPr>
                <a:t>Event 1</a:t>
              </a:r>
            </a:p>
            <a:p>
              <a:pPr algn="ctr"/>
              <a:r>
                <a:rPr lang="el-GR" altLang="en-US" sz="2400">
                  <a:latin typeface="Times New Roman" pitchFamily="18" charset="0"/>
                  <a:cs typeface="Times New Roman" pitchFamily="18" charset="0"/>
                </a:rPr>
                <a:t>σ</a:t>
              </a:r>
              <a:r>
                <a:rPr lang="en-US" altLang="en-US" sz="2400" baseline="-25000">
                  <a:latin typeface="Times New Roman" pitchFamily="18" charset="0"/>
                  <a:cs typeface="Times New Roman" pitchFamily="18" charset="0"/>
                </a:rPr>
                <a:t>y</a:t>
              </a:r>
              <a:r>
                <a:rPr lang="en-US" altLang="en-US" sz="2400">
                  <a:latin typeface="Times New Roman" pitchFamily="18" charset="0"/>
                  <a:cs typeface="Times New Roman" pitchFamily="18" charset="0"/>
                </a:rPr>
                <a:t>=accept</a:t>
              </a:r>
              <a:endParaRPr lang="el-GR" altLang="en-US" sz="2400" baseline="-250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4040" name="Oval 8"/>
            <p:cNvSpPr>
              <a:spLocks noChangeArrowheads="1"/>
            </p:cNvSpPr>
            <p:nvPr/>
          </p:nvSpPr>
          <p:spPr bwMode="auto">
            <a:xfrm>
              <a:off x="2304" y="3216"/>
              <a:ext cx="1152" cy="624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 sz="2400">
                  <a:latin typeface="Times New Roman" pitchFamily="18" charset="0"/>
                </a:rPr>
                <a:t>Event 2</a:t>
              </a:r>
            </a:p>
            <a:p>
              <a:pPr algn="ctr"/>
              <a:r>
                <a:rPr lang="el-GR" altLang="en-US" sz="2400">
                  <a:latin typeface="Times New Roman" pitchFamily="18" charset="0"/>
                  <a:cs typeface="Times New Roman" pitchFamily="18" charset="0"/>
                </a:rPr>
                <a:t>σ</a:t>
              </a:r>
              <a:r>
                <a:rPr lang="en-US" altLang="en-US" sz="2400" baseline="-25000">
                  <a:latin typeface="Times New Roman" pitchFamily="18" charset="0"/>
                  <a:cs typeface="Times New Roman" pitchFamily="18" charset="0"/>
                </a:rPr>
                <a:t>y</a:t>
              </a:r>
              <a:r>
                <a:rPr lang="en-US" altLang="en-US" sz="2400">
                  <a:latin typeface="Times New Roman" pitchFamily="18" charset="0"/>
                  <a:cs typeface="Times New Roman" pitchFamily="18" charset="0"/>
                </a:rPr>
                <a:t>=reject</a:t>
              </a:r>
              <a:endParaRPr lang="el-GR" altLang="en-US" sz="2400" baseline="-25000">
                <a:latin typeface="Times New Roman" pitchFamily="18" charset="0"/>
                <a:cs typeface="Times New Roman" pitchFamily="18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altLang="en-US"/>
              <a:t>Event 1: </a:t>
            </a:r>
            <a:r>
              <a:rPr lang="en-US" altLang="en-US">
                <a:solidFill>
                  <a:schemeClr val="accent2"/>
                </a:solidFill>
              </a:rPr>
              <a:t>Solver accepts </a:t>
            </a:r>
            <a:r>
              <a:rPr lang="en-US" altLang="en-US" i="1">
                <a:solidFill>
                  <a:schemeClr val="accent2"/>
                </a:solidFill>
              </a:rPr>
              <a:t>y(1)</a:t>
            </a:r>
            <a:endParaRPr lang="en-US" altLang="en-US">
              <a:solidFill>
                <a:schemeClr val="accent2"/>
              </a:solidFill>
            </a:endParaRPr>
          </a:p>
        </p:txBody>
      </p:sp>
      <p:grpSp>
        <p:nvGrpSpPr>
          <p:cNvPr id="46083" name="Group 3"/>
          <p:cNvGrpSpPr>
            <a:grpSpLocks/>
          </p:cNvGrpSpPr>
          <p:nvPr/>
        </p:nvGrpSpPr>
        <p:grpSpPr bwMode="auto">
          <a:xfrm>
            <a:off x="2286000" y="2057400"/>
            <a:ext cx="2819400" cy="2466975"/>
            <a:chOff x="1440" y="1296"/>
            <a:chExt cx="1776" cy="1554"/>
          </a:xfrm>
        </p:grpSpPr>
        <p:sp>
          <p:nvSpPr>
            <p:cNvPr id="46084" name="Oval 4"/>
            <p:cNvSpPr>
              <a:spLocks noChangeArrowheads="1"/>
            </p:cNvSpPr>
            <p:nvPr/>
          </p:nvSpPr>
          <p:spPr bwMode="auto">
            <a:xfrm>
              <a:off x="2929" y="1865"/>
              <a:ext cx="287" cy="28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 b="1" i="1"/>
                <a:t>t</a:t>
              </a:r>
            </a:p>
          </p:txBody>
        </p:sp>
        <p:sp>
          <p:nvSpPr>
            <p:cNvPr id="46085" name="Line 5"/>
            <p:cNvSpPr>
              <a:spLocks noChangeShapeType="1"/>
            </p:cNvSpPr>
            <p:nvPr/>
          </p:nvSpPr>
          <p:spPr bwMode="auto">
            <a:xfrm>
              <a:off x="1668" y="2114"/>
              <a:ext cx="525" cy="45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6086" name="Line 6">
              <a:hlinkClick r:id="rId4" action="ppaction://hlinksldjump"/>
            </p:cNvPr>
            <p:cNvSpPr>
              <a:spLocks noChangeShapeType="1"/>
            </p:cNvSpPr>
            <p:nvPr/>
          </p:nvSpPr>
          <p:spPr bwMode="auto">
            <a:xfrm>
              <a:off x="2386" y="1524"/>
              <a:ext cx="572" cy="429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6087" name="Freeform 7"/>
            <p:cNvSpPr>
              <a:spLocks/>
            </p:cNvSpPr>
            <p:nvPr/>
          </p:nvSpPr>
          <p:spPr bwMode="auto">
            <a:xfrm>
              <a:off x="1470" y="1385"/>
              <a:ext cx="723" cy="523"/>
            </a:xfrm>
            <a:custGeom>
              <a:avLst/>
              <a:gdLst>
                <a:gd name="T0" fmla="*/ 208 w 1456"/>
                <a:gd name="T1" fmla="*/ 1056 h 1056"/>
                <a:gd name="T2" fmla="*/ 208 w 1456"/>
                <a:gd name="T3" fmla="*/ 288 h 1056"/>
                <a:gd name="T4" fmla="*/ 1456 w 1456"/>
                <a:gd name="T5" fmla="*/ 0 h 10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456" h="1056">
                  <a:moveTo>
                    <a:pt x="208" y="1056"/>
                  </a:moveTo>
                  <a:cubicBezTo>
                    <a:pt x="104" y="760"/>
                    <a:pt x="0" y="464"/>
                    <a:pt x="208" y="288"/>
                  </a:cubicBezTo>
                  <a:cubicBezTo>
                    <a:pt x="416" y="112"/>
                    <a:pt x="1248" y="24"/>
                    <a:pt x="1456" y="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6088" name="Text Box 8"/>
            <p:cNvSpPr txBox="1">
              <a:spLocks noChangeArrowheads="1"/>
            </p:cNvSpPr>
            <p:nvPr/>
          </p:nvSpPr>
          <p:spPr bwMode="auto">
            <a:xfrm>
              <a:off x="1440" y="1296"/>
              <a:ext cx="38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b="1"/>
                <a:t>u(k)</a:t>
              </a:r>
            </a:p>
          </p:txBody>
        </p:sp>
        <p:sp>
          <p:nvSpPr>
            <p:cNvPr id="46089" name="Text Box 9"/>
            <p:cNvSpPr txBox="1">
              <a:spLocks noChangeArrowheads="1"/>
            </p:cNvSpPr>
            <p:nvPr/>
          </p:nvSpPr>
          <p:spPr bwMode="auto">
            <a:xfrm>
              <a:off x="1685" y="2619"/>
              <a:ext cx="213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endParaRPr lang="en-US" altLang="en-US" b="1"/>
            </a:p>
          </p:txBody>
        </p:sp>
        <p:sp>
          <p:nvSpPr>
            <p:cNvPr id="46090" name="Text Box 10"/>
            <p:cNvSpPr txBox="1">
              <a:spLocks noChangeArrowheads="1"/>
            </p:cNvSpPr>
            <p:nvPr/>
          </p:nvSpPr>
          <p:spPr bwMode="auto">
            <a:xfrm rot="2700000">
              <a:off x="1652" y="2361"/>
              <a:ext cx="465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altLang="en-US" b="1"/>
                <a:t>x(1)</a:t>
              </a:r>
            </a:p>
          </p:txBody>
        </p:sp>
        <p:sp>
          <p:nvSpPr>
            <p:cNvPr id="46091" name="Text Box 11"/>
            <p:cNvSpPr txBox="1">
              <a:spLocks noChangeArrowheads="1"/>
            </p:cNvSpPr>
            <p:nvPr/>
          </p:nvSpPr>
          <p:spPr bwMode="auto">
            <a:xfrm rot="2460000">
              <a:off x="2496" y="1536"/>
              <a:ext cx="499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altLang="en-US" b="1">
                  <a:solidFill>
                    <a:srgbClr val="0000FF"/>
                  </a:solidFill>
                </a:rPr>
                <a:t>y(1)</a:t>
              </a:r>
            </a:p>
          </p:txBody>
        </p:sp>
        <p:sp>
          <p:nvSpPr>
            <p:cNvPr id="46092" name="Text Box 12"/>
            <p:cNvSpPr txBox="1">
              <a:spLocks noChangeArrowheads="1"/>
            </p:cNvSpPr>
            <p:nvPr/>
          </p:nvSpPr>
          <p:spPr bwMode="auto">
            <a:xfrm rot="18900000">
              <a:off x="2687" y="2207"/>
              <a:ext cx="36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b="1"/>
                <a:t>z(1)</a:t>
              </a:r>
            </a:p>
          </p:txBody>
        </p:sp>
        <p:sp>
          <p:nvSpPr>
            <p:cNvPr id="46093" name="Line 13"/>
            <p:cNvSpPr>
              <a:spLocks noChangeShapeType="1"/>
            </p:cNvSpPr>
            <p:nvPr/>
          </p:nvSpPr>
          <p:spPr bwMode="auto">
            <a:xfrm flipV="1">
              <a:off x="2386" y="2090"/>
              <a:ext cx="572" cy="4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6094" name="Oval 14"/>
            <p:cNvSpPr>
              <a:spLocks noChangeArrowheads="1"/>
            </p:cNvSpPr>
            <p:nvPr/>
          </p:nvSpPr>
          <p:spPr bwMode="auto">
            <a:xfrm>
              <a:off x="2154" y="2477"/>
              <a:ext cx="286" cy="28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 b="1" i="1"/>
                <a:t>b</a:t>
              </a:r>
            </a:p>
          </p:txBody>
        </p:sp>
        <p:sp>
          <p:nvSpPr>
            <p:cNvPr id="46095" name="Oval 15"/>
            <p:cNvSpPr>
              <a:spLocks noChangeArrowheads="1"/>
            </p:cNvSpPr>
            <p:nvPr/>
          </p:nvSpPr>
          <p:spPr bwMode="auto">
            <a:xfrm>
              <a:off x="2154" y="1338"/>
              <a:ext cx="286" cy="28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 b="1" i="1"/>
                <a:t>a</a:t>
              </a:r>
              <a:r>
                <a:rPr lang="en-US" altLang="en-US"/>
                <a:t> </a:t>
              </a:r>
            </a:p>
          </p:txBody>
        </p:sp>
        <p:sp>
          <p:nvSpPr>
            <p:cNvPr id="46096" name="Oval 16"/>
            <p:cNvSpPr>
              <a:spLocks noChangeArrowheads="1"/>
            </p:cNvSpPr>
            <p:nvPr/>
          </p:nvSpPr>
          <p:spPr bwMode="auto">
            <a:xfrm>
              <a:off x="1456" y="1885"/>
              <a:ext cx="287" cy="28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 b="1" i="1"/>
                <a:t>s</a:t>
              </a:r>
            </a:p>
          </p:txBody>
        </p:sp>
      </p:grpSp>
      <p:sp>
        <p:nvSpPr>
          <p:cNvPr id="46097" name="Rectangle 17"/>
          <p:cNvSpPr>
            <a:spLocks noChangeArrowheads="1"/>
          </p:cNvSpPr>
          <p:nvPr/>
        </p:nvSpPr>
        <p:spPr bwMode="auto">
          <a:xfrm>
            <a:off x="381000" y="6019800"/>
            <a:ext cx="8382000" cy="3810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46098" name="Group 18"/>
          <p:cNvGrpSpPr>
            <a:grpSpLocks/>
          </p:cNvGrpSpPr>
          <p:nvPr/>
        </p:nvGrpSpPr>
        <p:grpSpPr bwMode="auto">
          <a:xfrm>
            <a:off x="1787525" y="4648200"/>
            <a:ext cx="4613275" cy="1658938"/>
            <a:chOff x="997" y="2918"/>
            <a:chExt cx="2906" cy="1045"/>
          </a:xfrm>
        </p:grpSpPr>
        <p:sp>
          <p:nvSpPr>
            <p:cNvPr id="46099" name="Text Box 19"/>
            <p:cNvSpPr txBox="1">
              <a:spLocks noChangeArrowheads="1"/>
            </p:cNvSpPr>
            <p:nvPr/>
          </p:nvSpPr>
          <p:spPr bwMode="auto">
            <a:xfrm>
              <a:off x="1008" y="2918"/>
              <a:ext cx="2754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r"/>
              <a:r>
                <a:rPr lang="en-US" altLang="en-US" sz="2000" b="1"/>
                <a:t>The Solver  constructs a path {u,y}</a:t>
              </a:r>
            </a:p>
          </p:txBody>
        </p:sp>
        <p:grpSp>
          <p:nvGrpSpPr>
            <p:cNvPr id="46100" name="Group 20"/>
            <p:cNvGrpSpPr>
              <a:grpSpLocks/>
            </p:cNvGrpSpPr>
            <p:nvPr/>
          </p:nvGrpSpPr>
          <p:grpSpPr bwMode="auto">
            <a:xfrm>
              <a:off x="997" y="3120"/>
              <a:ext cx="2906" cy="843"/>
              <a:chOff x="997" y="3168"/>
              <a:chExt cx="2906" cy="843"/>
            </a:xfrm>
          </p:grpSpPr>
          <p:sp>
            <p:nvSpPr>
              <p:cNvPr id="46101" name="Text Box 21"/>
              <p:cNvSpPr txBox="1">
                <a:spLocks noChangeArrowheads="1"/>
              </p:cNvSpPr>
              <p:nvPr/>
            </p:nvSpPr>
            <p:spPr bwMode="auto">
              <a:xfrm>
                <a:off x="997" y="3168"/>
                <a:ext cx="2906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r"/>
                <a:r>
                  <a:rPr lang="en-US" altLang="en-US" sz="2000" b="1"/>
                  <a:t>The Adversary outputs solution {x,z}</a:t>
                </a:r>
              </a:p>
            </p:txBody>
          </p:sp>
          <p:graphicFrame>
            <p:nvGraphicFramePr>
              <p:cNvPr id="46102" name="Object 22"/>
              <p:cNvGraphicFramePr>
                <a:graphicFrameLocks noChangeAspect="1"/>
              </p:cNvGraphicFramePr>
              <p:nvPr/>
            </p:nvGraphicFramePr>
            <p:xfrm>
              <a:off x="1934" y="3442"/>
              <a:ext cx="1101" cy="569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46103" name="Equation" r:id="rId5" imgW="761760" imgH="393480" progId="Equation.DSMT4">
                      <p:embed/>
                    </p:oleObj>
                  </mc:Choice>
                  <mc:Fallback>
                    <p:oleObj name="Equation" r:id="rId5" imgW="761760" imgH="393480" progId="Equation.DSMT4">
                      <p:embed/>
                      <p:pic>
                        <p:nvPicPr>
                          <p:cNvPr id="0" name="Object 22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6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1934" y="3442"/>
                            <a:ext cx="1101" cy="569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808080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altLang="en-US"/>
              <a:t>Event 2: </a:t>
            </a:r>
            <a:r>
              <a:rPr lang="en-US" altLang="en-US">
                <a:solidFill>
                  <a:srgbClr val="FF0066"/>
                </a:solidFill>
              </a:rPr>
              <a:t>Solver rejects </a:t>
            </a:r>
            <a:r>
              <a:rPr lang="en-US" altLang="en-US" i="1">
                <a:solidFill>
                  <a:srgbClr val="FF0066"/>
                </a:solidFill>
              </a:rPr>
              <a:t>y(1)</a:t>
            </a:r>
            <a:endParaRPr lang="en-US" altLang="en-US">
              <a:solidFill>
                <a:srgbClr val="FF0066"/>
              </a:solidFill>
            </a:endParaRPr>
          </a:p>
        </p:txBody>
      </p:sp>
      <p:sp>
        <p:nvSpPr>
          <p:cNvPr id="48131" name="Text Box 3"/>
          <p:cNvSpPr txBox="1">
            <a:spLocks noChangeArrowheads="1"/>
          </p:cNvSpPr>
          <p:nvPr/>
        </p:nvSpPr>
        <p:spPr bwMode="auto">
          <a:xfrm>
            <a:off x="1828800" y="4819650"/>
            <a:ext cx="4922838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 b="1"/>
              <a:t>The Solver fails to construct a path.</a:t>
            </a:r>
          </a:p>
          <a:p>
            <a:r>
              <a:rPr lang="en-US" altLang="en-US" sz="2000" b="1"/>
              <a:t>The Adversary outputs a solution {u,y}.</a:t>
            </a:r>
          </a:p>
        </p:txBody>
      </p:sp>
      <p:sp>
        <p:nvSpPr>
          <p:cNvPr id="48132" name="Text Box 4"/>
          <p:cNvSpPr txBox="1">
            <a:spLocks noChangeArrowheads="1"/>
          </p:cNvSpPr>
          <p:nvPr/>
        </p:nvSpPr>
        <p:spPr bwMode="auto">
          <a:xfrm>
            <a:off x="2560638" y="4919663"/>
            <a:ext cx="5016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 altLang="en-US" b="1"/>
          </a:p>
        </p:txBody>
      </p:sp>
      <p:sp>
        <p:nvSpPr>
          <p:cNvPr id="48133" name="Oval 5"/>
          <p:cNvSpPr>
            <a:spLocks noChangeArrowheads="1"/>
          </p:cNvSpPr>
          <p:nvPr/>
        </p:nvSpPr>
        <p:spPr bwMode="auto">
          <a:xfrm>
            <a:off x="4649788" y="2960688"/>
            <a:ext cx="455612" cy="4540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b="1" i="1"/>
              <a:t>t</a:t>
            </a:r>
          </a:p>
        </p:txBody>
      </p:sp>
      <p:sp>
        <p:nvSpPr>
          <p:cNvPr id="48134" name="Line 6"/>
          <p:cNvSpPr>
            <a:spLocks noChangeShapeType="1"/>
          </p:cNvSpPr>
          <p:nvPr/>
        </p:nvSpPr>
        <p:spPr bwMode="auto">
          <a:xfrm>
            <a:off x="2647950" y="3355975"/>
            <a:ext cx="833438" cy="7175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135" name="Line 7">
            <a:hlinkClick r:id="rId3" action="ppaction://hlinksldjump"/>
          </p:cNvPr>
          <p:cNvSpPr>
            <a:spLocks noChangeShapeType="1"/>
          </p:cNvSpPr>
          <p:nvPr/>
        </p:nvSpPr>
        <p:spPr bwMode="auto">
          <a:xfrm>
            <a:off x="3787775" y="2419350"/>
            <a:ext cx="908050" cy="681038"/>
          </a:xfrm>
          <a:prstGeom prst="line">
            <a:avLst/>
          </a:prstGeom>
          <a:noFill/>
          <a:ln w="28575">
            <a:solidFill>
              <a:srgbClr val="FF0066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136" name="Freeform 8"/>
          <p:cNvSpPr>
            <a:spLocks/>
          </p:cNvSpPr>
          <p:nvPr/>
        </p:nvSpPr>
        <p:spPr bwMode="auto">
          <a:xfrm>
            <a:off x="2333625" y="2198688"/>
            <a:ext cx="1147763" cy="830262"/>
          </a:xfrm>
          <a:custGeom>
            <a:avLst/>
            <a:gdLst>
              <a:gd name="T0" fmla="*/ 208 w 1456"/>
              <a:gd name="T1" fmla="*/ 1056 h 1056"/>
              <a:gd name="T2" fmla="*/ 208 w 1456"/>
              <a:gd name="T3" fmla="*/ 288 h 1056"/>
              <a:gd name="T4" fmla="*/ 1456 w 1456"/>
              <a:gd name="T5" fmla="*/ 0 h 10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456" h="1056">
                <a:moveTo>
                  <a:pt x="208" y="1056"/>
                </a:moveTo>
                <a:cubicBezTo>
                  <a:pt x="104" y="760"/>
                  <a:pt x="0" y="464"/>
                  <a:pt x="208" y="288"/>
                </a:cubicBezTo>
                <a:cubicBezTo>
                  <a:pt x="416" y="112"/>
                  <a:pt x="1248" y="24"/>
                  <a:pt x="1456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137" name="Text Box 9"/>
          <p:cNvSpPr txBox="1">
            <a:spLocks noChangeArrowheads="1"/>
          </p:cNvSpPr>
          <p:nvPr/>
        </p:nvSpPr>
        <p:spPr bwMode="auto">
          <a:xfrm>
            <a:off x="2286000" y="2057400"/>
            <a:ext cx="603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b="1"/>
              <a:t>u(k)</a:t>
            </a:r>
          </a:p>
        </p:txBody>
      </p:sp>
      <p:sp>
        <p:nvSpPr>
          <p:cNvPr id="48138" name="Text Box 10"/>
          <p:cNvSpPr txBox="1">
            <a:spLocks noChangeArrowheads="1"/>
          </p:cNvSpPr>
          <p:nvPr/>
        </p:nvSpPr>
        <p:spPr bwMode="auto">
          <a:xfrm>
            <a:off x="2674938" y="4157663"/>
            <a:ext cx="338137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 altLang="en-US" b="1"/>
          </a:p>
        </p:txBody>
      </p:sp>
      <p:sp>
        <p:nvSpPr>
          <p:cNvPr id="48139" name="Text Box 11"/>
          <p:cNvSpPr txBox="1">
            <a:spLocks noChangeArrowheads="1"/>
          </p:cNvSpPr>
          <p:nvPr/>
        </p:nvSpPr>
        <p:spPr bwMode="auto">
          <a:xfrm rot="2700000">
            <a:off x="2622550" y="3748088"/>
            <a:ext cx="738188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b="1"/>
              <a:t>x(1)</a:t>
            </a:r>
          </a:p>
        </p:txBody>
      </p:sp>
      <p:sp>
        <p:nvSpPr>
          <p:cNvPr id="48140" name="Text Box 12"/>
          <p:cNvSpPr txBox="1">
            <a:spLocks noChangeArrowheads="1"/>
          </p:cNvSpPr>
          <p:nvPr/>
        </p:nvSpPr>
        <p:spPr bwMode="auto">
          <a:xfrm rot="2460000">
            <a:off x="3962400" y="2438400"/>
            <a:ext cx="79216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b="1">
                <a:solidFill>
                  <a:srgbClr val="FF0066"/>
                </a:solidFill>
              </a:rPr>
              <a:t>y(1)</a:t>
            </a:r>
          </a:p>
        </p:txBody>
      </p:sp>
      <p:grpSp>
        <p:nvGrpSpPr>
          <p:cNvPr id="48141" name="Group 13"/>
          <p:cNvGrpSpPr>
            <a:grpSpLocks/>
          </p:cNvGrpSpPr>
          <p:nvPr/>
        </p:nvGrpSpPr>
        <p:grpSpPr bwMode="auto">
          <a:xfrm>
            <a:off x="3787775" y="3317875"/>
            <a:ext cx="1055688" cy="755650"/>
            <a:chOff x="2386" y="2090"/>
            <a:chExt cx="665" cy="476"/>
          </a:xfrm>
        </p:grpSpPr>
        <p:sp>
          <p:nvSpPr>
            <p:cNvPr id="48142" name="Text Box 14"/>
            <p:cNvSpPr txBox="1">
              <a:spLocks noChangeArrowheads="1"/>
            </p:cNvSpPr>
            <p:nvPr/>
          </p:nvSpPr>
          <p:spPr bwMode="auto">
            <a:xfrm rot="18900000">
              <a:off x="2687" y="2207"/>
              <a:ext cx="36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b="1"/>
                <a:t>z(1)</a:t>
              </a:r>
            </a:p>
          </p:txBody>
        </p:sp>
        <p:sp>
          <p:nvSpPr>
            <p:cNvPr id="48143" name="Line 15"/>
            <p:cNvSpPr>
              <a:spLocks noChangeShapeType="1"/>
            </p:cNvSpPr>
            <p:nvPr/>
          </p:nvSpPr>
          <p:spPr bwMode="auto">
            <a:xfrm flipV="1">
              <a:off x="2386" y="2090"/>
              <a:ext cx="572" cy="4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8144" name="Oval 16"/>
          <p:cNvSpPr>
            <a:spLocks noChangeArrowheads="1"/>
          </p:cNvSpPr>
          <p:nvPr/>
        </p:nvSpPr>
        <p:spPr bwMode="auto">
          <a:xfrm>
            <a:off x="3419475" y="3932238"/>
            <a:ext cx="454025" cy="4540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b="1" i="1"/>
              <a:t>b</a:t>
            </a:r>
          </a:p>
        </p:txBody>
      </p:sp>
      <p:sp>
        <p:nvSpPr>
          <p:cNvPr id="48145" name="Oval 17"/>
          <p:cNvSpPr>
            <a:spLocks noChangeArrowheads="1"/>
          </p:cNvSpPr>
          <p:nvPr/>
        </p:nvSpPr>
        <p:spPr bwMode="auto">
          <a:xfrm>
            <a:off x="3419475" y="2124075"/>
            <a:ext cx="454025" cy="4540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b="1" i="1"/>
              <a:t>a</a:t>
            </a:r>
            <a:r>
              <a:rPr lang="en-US" altLang="en-US"/>
              <a:t> </a:t>
            </a:r>
          </a:p>
        </p:txBody>
      </p:sp>
      <p:sp>
        <p:nvSpPr>
          <p:cNvPr id="48146" name="Oval 18"/>
          <p:cNvSpPr>
            <a:spLocks noChangeArrowheads="1"/>
          </p:cNvSpPr>
          <p:nvPr/>
        </p:nvSpPr>
        <p:spPr bwMode="auto">
          <a:xfrm>
            <a:off x="2311400" y="2992438"/>
            <a:ext cx="455613" cy="4540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b="1" i="1"/>
              <a:t>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481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481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31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533400"/>
            <a:ext cx="8305800" cy="1371600"/>
          </a:xfrm>
        </p:spPr>
        <p:txBody>
          <a:bodyPr/>
          <a:lstStyle/>
          <a:p>
            <a:pPr algn="l"/>
            <a:r>
              <a:rPr lang="en-US" altLang="en-US"/>
              <a:t>The outcome of the game: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81163"/>
            <a:ext cx="8229600" cy="4327525"/>
          </a:xfrm>
        </p:spPr>
        <p:txBody>
          <a:bodyPr/>
          <a:lstStyle/>
          <a:p>
            <a:pPr marL="469900" indent="-469900"/>
            <a:endParaRPr lang="en-US" altLang="en-US" sz="2800"/>
          </a:p>
          <a:p>
            <a:pPr marL="469900" indent="-469900"/>
            <a:r>
              <a:rPr lang="en-US" altLang="en-US" sz="2800"/>
              <a:t>The Solver either fails to output a solution or achieves an approximation ratio </a:t>
            </a:r>
            <a:r>
              <a:rPr lang="en-US" altLang="en-US" sz="2800" b="1" i="1"/>
              <a:t>(k+1)/2</a:t>
            </a:r>
          </a:p>
          <a:p>
            <a:pPr marL="908050" lvl="1" indent="-436563"/>
            <a:endParaRPr lang="en-US" altLang="en-US" sz="2400"/>
          </a:p>
          <a:p>
            <a:pPr marL="469900" indent="-469900"/>
            <a:r>
              <a:rPr lang="en-US" altLang="en-US" sz="2800"/>
              <a:t>The Adversary can set </a:t>
            </a:r>
            <a:r>
              <a:rPr lang="en-US" altLang="en-US" sz="2800" b="1" i="1"/>
              <a:t>k </a:t>
            </a:r>
            <a:r>
              <a:rPr lang="en-US" altLang="en-US" sz="2800"/>
              <a:t>arbitrarily large and thus can force the Algorithm to claim arbitrarily large approximation ratio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0"/>
            <a:ext cx="8915400" cy="1143000"/>
          </a:xfrm>
        </p:spPr>
        <p:txBody>
          <a:bodyPr/>
          <a:lstStyle/>
          <a:p>
            <a:r>
              <a:rPr lang="en-US" altLang="en-US" sz="4000"/>
              <a:t>Some of our results</a:t>
            </a:r>
          </a:p>
        </p:txBody>
      </p:sp>
      <p:sp>
        <p:nvSpPr>
          <p:cNvPr id="119811" name="Freeform 3"/>
          <p:cNvSpPr>
            <a:spLocks/>
          </p:cNvSpPr>
          <p:nvPr/>
        </p:nvSpPr>
        <p:spPr bwMode="auto">
          <a:xfrm>
            <a:off x="533400" y="2133600"/>
            <a:ext cx="8305800" cy="3810000"/>
          </a:xfrm>
          <a:custGeom>
            <a:avLst/>
            <a:gdLst>
              <a:gd name="T0" fmla="*/ 0 w 1632"/>
              <a:gd name="T1" fmla="*/ 584 h 584"/>
              <a:gd name="T2" fmla="*/ 144 w 1632"/>
              <a:gd name="T3" fmla="*/ 344 h 584"/>
              <a:gd name="T4" fmla="*/ 288 w 1632"/>
              <a:gd name="T5" fmla="*/ 200 h 584"/>
              <a:gd name="T6" fmla="*/ 576 w 1632"/>
              <a:gd name="T7" fmla="*/ 56 h 584"/>
              <a:gd name="T8" fmla="*/ 864 w 1632"/>
              <a:gd name="T9" fmla="*/ 8 h 584"/>
              <a:gd name="T10" fmla="*/ 1200 w 1632"/>
              <a:gd name="T11" fmla="*/ 104 h 584"/>
              <a:gd name="T12" fmla="*/ 1440 w 1632"/>
              <a:gd name="T13" fmla="*/ 248 h 584"/>
              <a:gd name="T14" fmla="*/ 1632 w 1632"/>
              <a:gd name="T15" fmla="*/ 584 h 5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632" h="584">
                <a:moveTo>
                  <a:pt x="0" y="584"/>
                </a:moveTo>
                <a:cubicBezTo>
                  <a:pt x="48" y="496"/>
                  <a:pt x="96" y="408"/>
                  <a:pt x="144" y="344"/>
                </a:cubicBezTo>
                <a:cubicBezTo>
                  <a:pt x="192" y="280"/>
                  <a:pt x="216" y="248"/>
                  <a:pt x="288" y="200"/>
                </a:cubicBezTo>
                <a:cubicBezTo>
                  <a:pt x="360" y="152"/>
                  <a:pt x="480" y="88"/>
                  <a:pt x="576" y="56"/>
                </a:cubicBezTo>
                <a:cubicBezTo>
                  <a:pt x="672" y="24"/>
                  <a:pt x="760" y="0"/>
                  <a:pt x="864" y="8"/>
                </a:cubicBezTo>
                <a:cubicBezTo>
                  <a:pt x="968" y="16"/>
                  <a:pt x="1104" y="64"/>
                  <a:pt x="1200" y="104"/>
                </a:cubicBezTo>
                <a:cubicBezTo>
                  <a:pt x="1296" y="144"/>
                  <a:pt x="1368" y="168"/>
                  <a:pt x="1440" y="248"/>
                </a:cubicBezTo>
                <a:cubicBezTo>
                  <a:pt x="1512" y="328"/>
                  <a:pt x="1600" y="528"/>
                  <a:pt x="1632" y="584"/>
                </a:cubicBezTo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9812" name="Freeform 4"/>
          <p:cNvSpPr>
            <a:spLocks/>
          </p:cNvSpPr>
          <p:nvPr/>
        </p:nvSpPr>
        <p:spPr bwMode="auto">
          <a:xfrm>
            <a:off x="1743075" y="2936875"/>
            <a:ext cx="6029325" cy="3006725"/>
          </a:xfrm>
          <a:custGeom>
            <a:avLst/>
            <a:gdLst>
              <a:gd name="T0" fmla="*/ 0 w 1632"/>
              <a:gd name="T1" fmla="*/ 584 h 584"/>
              <a:gd name="T2" fmla="*/ 144 w 1632"/>
              <a:gd name="T3" fmla="*/ 344 h 584"/>
              <a:gd name="T4" fmla="*/ 288 w 1632"/>
              <a:gd name="T5" fmla="*/ 200 h 584"/>
              <a:gd name="T6" fmla="*/ 576 w 1632"/>
              <a:gd name="T7" fmla="*/ 56 h 584"/>
              <a:gd name="T8" fmla="*/ 864 w 1632"/>
              <a:gd name="T9" fmla="*/ 8 h 584"/>
              <a:gd name="T10" fmla="*/ 1200 w 1632"/>
              <a:gd name="T11" fmla="*/ 104 h 584"/>
              <a:gd name="T12" fmla="*/ 1440 w 1632"/>
              <a:gd name="T13" fmla="*/ 248 h 584"/>
              <a:gd name="T14" fmla="*/ 1632 w 1632"/>
              <a:gd name="T15" fmla="*/ 584 h 5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632" h="584">
                <a:moveTo>
                  <a:pt x="0" y="584"/>
                </a:moveTo>
                <a:cubicBezTo>
                  <a:pt x="48" y="496"/>
                  <a:pt x="96" y="408"/>
                  <a:pt x="144" y="344"/>
                </a:cubicBezTo>
                <a:cubicBezTo>
                  <a:pt x="192" y="280"/>
                  <a:pt x="216" y="248"/>
                  <a:pt x="288" y="200"/>
                </a:cubicBezTo>
                <a:cubicBezTo>
                  <a:pt x="360" y="152"/>
                  <a:pt x="480" y="88"/>
                  <a:pt x="576" y="56"/>
                </a:cubicBezTo>
                <a:cubicBezTo>
                  <a:pt x="672" y="24"/>
                  <a:pt x="760" y="0"/>
                  <a:pt x="864" y="8"/>
                </a:cubicBezTo>
                <a:cubicBezTo>
                  <a:pt x="968" y="16"/>
                  <a:pt x="1104" y="64"/>
                  <a:pt x="1200" y="104"/>
                </a:cubicBezTo>
                <a:cubicBezTo>
                  <a:pt x="1296" y="144"/>
                  <a:pt x="1368" y="168"/>
                  <a:pt x="1440" y="248"/>
                </a:cubicBezTo>
                <a:cubicBezTo>
                  <a:pt x="1512" y="328"/>
                  <a:pt x="1600" y="528"/>
                  <a:pt x="1632" y="584"/>
                </a:cubicBezTo>
              </a:path>
            </a:pathLst>
          </a:cu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9813" name="Text Box 5"/>
          <p:cNvSpPr txBox="1">
            <a:spLocks noChangeArrowheads="1"/>
          </p:cNvSpPr>
          <p:nvPr/>
        </p:nvSpPr>
        <p:spPr bwMode="auto">
          <a:xfrm>
            <a:off x="3848100" y="5084763"/>
            <a:ext cx="17097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400" b="1">
                <a:solidFill>
                  <a:srgbClr val="003399"/>
                </a:solidFill>
                <a:latin typeface="Times New Roman" pitchFamily="18" charset="0"/>
              </a:rPr>
              <a:t>PRIORITY</a:t>
            </a:r>
          </a:p>
        </p:txBody>
      </p:sp>
      <p:sp>
        <p:nvSpPr>
          <p:cNvPr id="119814" name="Text Box 6"/>
          <p:cNvSpPr txBox="1">
            <a:spLocks noChangeArrowheads="1"/>
          </p:cNvSpPr>
          <p:nvPr/>
        </p:nvSpPr>
        <p:spPr bwMode="auto">
          <a:xfrm>
            <a:off x="3352800" y="3443288"/>
            <a:ext cx="855663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800" b="1">
                <a:solidFill>
                  <a:srgbClr val="CC0000"/>
                </a:solidFill>
                <a:latin typeface="Times New Roman" pitchFamily="18" charset="0"/>
              </a:rPr>
              <a:t>pBT</a:t>
            </a:r>
            <a:endParaRPr lang="en-US" altLang="en-US" sz="2000">
              <a:latin typeface="Times New Roman" pitchFamily="18" charset="0"/>
            </a:endParaRPr>
          </a:p>
        </p:txBody>
      </p:sp>
      <p:sp>
        <p:nvSpPr>
          <p:cNvPr id="119815" name="Text Box 7"/>
          <p:cNvSpPr txBox="1">
            <a:spLocks noChangeArrowheads="1"/>
          </p:cNvSpPr>
          <p:nvPr/>
        </p:nvSpPr>
        <p:spPr bwMode="auto">
          <a:xfrm>
            <a:off x="2590800" y="2833688"/>
            <a:ext cx="836613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800" b="1">
                <a:solidFill>
                  <a:srgbClr val="008000"/>
                </a:solidFill>
                <a:latin typeface="Times New Roman" pitchFamily="18" charset="0"/>
              </a:rPr>
              <a:t>pBP</a:t>
            </a:r>
            <a:endParaRPr lang="en-US" altLang="en-US" sz="2000">
              <a:latin typeface="Times New Roman" pitchFamily="18" charset="0"/>
            </a:endParaRPr>
          </a:p>
        </p:txBody>
      </p:sp>
      <p:sp>
        <p:nvSpPr>
          <p:cNvPr id="119816" name="Line 8"/>
          <p:cNvSpPr>
            <a:spLocks noChangeShapeType="1"/>
          </p:cNvSpPr>
          <p:nvPr/>
        </p:nvSpPr>
        <p:spPr bwMode="auto">
          <a:xfrm>
            <a:off x="304800" y="5943600"/>
            <a:ext cx="8686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9817" name="Freeform 9"/>
          <p:cNvSpPr>
            <a:spLocks/>
          </p:cNvSpPr>
          <p:nvPr/>
        </p:nvSpPr>
        <p:spPr bwMode="auto">
          <a:xfrm>
            <a:off x="2700338" y="3860800"/>
            <a:ext cx="4419600" cy="2057400"/>
          </a:xfrm>
          <a:custGeom>
            <a:avLst/>
            <a:gdLst>
              <a:gd name="T0" fmla="*/ 0 w 1632"/>
              <a:gd name="T1" fmla="*/ 584 h 584"/>
              <a:gd name="T2" fmla="*/ 144 w 1632"/>
              <a:gd name="T3" fmla="*/ 344 h 584"/>
              <a:gd name="T4" fmla="*/ 288 w 1632"/>
              <a:gd name="T5" fmla="*/ 200 h 584"/>
              <a:gd name="T6" fmla="*/ 576 w 1632"/>
              <a:gd name="T7" fmla="*/ 56 h 584"/>
              <a:gd name="T8" fmla="*/ 864 w 1632"/>
              <a:gd name="T9" fmla="*/ 8 h 584"/>
              <a:gd name="T10" fmla="*/ 1200 w 1632"/>
              <a:gd name="T11" fmla="*/ 104 h 584"/>
              <a:gd name="T12" fmla="*/ 1440 w 1632"/>
              <a:gd name="T13" fmla="*/ 248 h 584"/>
              <a:gd name="T14" fmla="*/ 1632 w 1632"/>
              <a:gd name="T15" fmla="*/ 584 h 5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632" h="584">
                <a:moveTo>
                  <a:pt x="0" y="584"/>
                </a:moveTo>
                <a:cubicBezTo>
                  <a:pt x="48" y="496"/>
                  <a:pt x="96" y="408"/>
                  <a:pt x="144" y="344"/>
                </a:cubicBezTo>
                <a:cubicBezTo>
                  <a:pt x="192" y="280"/>
                  <a:pt x="216" y="248"/>
                  <a:pt x="288" y="200"/>
                </a:cubicBezTo>
                <a:cubicBezTo>
                  <a:pt x="360" y="152"/>
                  <a:pt x="480" y="88"/>
                  <a:pt x="576" y="56"/>
                </a:cubicBezTo>
                <a:cubicBezTo>
                  <a:pt x="672" y="24"/>
                  <a:pt x="760" y="0"/>
                  <a:pt x="864" y="8"/>
                </a:cubicBezTo>
                <a:cubicBezTo>
                  <a:pt x="968" y="16"/>
                  <a:pt x="1104" y="64"/>
                  <a:pt x="1200" y="104"/>
                </a:cubicBezTo>
                <a:cubicBezTo>
                  <a:pt x="1296" y="144"/>
                  <a:pt x="1368" y="168"/>
                  <a:pt x="1440" y="248"/>
                </a:cubicBezTo>
                <a:cubicBezTo>
                  <a:pt x="1512" y="328"/>
                  <a:pt x="1600" y="528"/>
                  <a:pt x="1632" y="584"/>
                </a:cubicBezTo>
              </a:path>
            </a:pathLst>
          </a:custGeom>
          <a:solidFill>
            <a:srgbClr val="FFFFC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9818" name="Text Box 10"/>
          <p:cNvSpPr txBox="1">
            <a:spLocks noChangeArrowheads="1"/>
          </p:cNvSpPr>
          <p:nvPr/>
        </p:nvSpPr>
        <p:spPr bwMode="auto">
          <a:xfrm>
            <a:off x="3819525" y="4098925"/>
            <a:ext cx="18954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2400">
                <a:solidFill>
                  <a:schemeClr val="accent2"/>
                </a:solidFill>
                <a:latin typeface="Times New Roman" pitchFamily="18" charset="0"/>
              </a:rPr>
              <a:t>ADAPTIVE</a:t>
            </a:r>
          </a:p>
          <a:p>
            <a:pPr algn="ctr"/>
            <a:r>
              <a:rPr lang="en-US" altLang="en-US" sz="1600">
                <a:solidFill>
                  <a:schemeClr val="accent2"/>
                </a:solidFill>
                <a:latin typeface="Times New Roman" pitchFamily="18" charset="0"/>
              </a:rPr>
              <a:t>PRIORITY</a:t>
            </a:r>
          </a:p>
        </p:txBody>
      </p:sp>
      <p:sp>
        <p:nvSpPr>
          <p:cNvPr id="119819" name="Text Box 11"/>
          <p:cNvSpPr txBox="1">
            <a:spLocks noChangeArrowheads="1"/>
          </p:cNvSpPr>
          <p:nvPr/>
        </p:nvSpPr>
        <p:spPr bwMode="auto">
          <a:xfrm>
            <a:off x="3276600" y="5029200"/>
            <a:ext cx="10826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400">
                <a:solidFill>
                  <a:schemeClr val="accent2"/>
                </a:solidFill>
                <a:latin typeface="Times New Roman" pitchFamily="18" charset="0"/>
              </a:rPr>
              <a:t>FIXED</a:t>
            </a:r>
          </a:p>
        </p:txBody>
      </p:sp>
      <p:sp>
        <p:nvSpPr>
          <p:cNvPr id="119820" name="Freeform 12"/>
          <p:cNvSpPr>
            <a:spLocks/>
          </p:cNvSpPr>
          <p:nvPr/>
        </p:nvSpPr>
        <p:spPr bwMode="auto">
          <a:xfrm>
            <a:off x="2667000" y="4953000"/>
            <a:ext cx="2362200" cy="990600"/>
          </a:xfrm>
          <a:custGeom>
            <a:avLst/>
            <a:gdLst>
              <a:gd name="T0" fmla="*/ 0 w 1488"/>
              <a:gd name="T1" fmla="*/ 624 h 624"/>
              <a:gd name="T2" fmla="*/ 720 w 1488"/>
              <a:gd name="T3" fmla="*/ 0 h 624"/>
              <a:gd name="T4" fmla="*/ 1488 w 1488"/>
              <a:gd name="T5" fmla="*/ 624 h 6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488" h="624">
                <a:moveTo>
                  <a:pt x="0" y="624"/>
                </a:moveTo>
                <a:cubicBezTo>
                  <a:pt x="236" y="312"/>
                  <a:pt x="472" y="0"/>
                  <a:pt x="720" y="0"/>
                </a:cubicBezTo>
                <a:cubicBezTo>
                  <a:pt x="968" y="0"/>
                  <a:pt x="1360" y="520"/>
                  <a:pt x="1488" y="624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119821" name="Group 13"/>
          <p:cNvGrpSpPr>
            <a:grpSpLocks/>
          </p:cNvGrpSpPr>
          <p:nvPr/>
        </p:nvGrpSpPr>
        <p:grpSpPr bwMode="auto">
          <a:xfrm>
            <a:off x="5584825" y="1911350"/>
            <a:ext cx="3559175" cy="3030538"/>
            <a:chOff x="3518" y="1207"/>
            <a:chExt cx="2242" cy="1909"/>
          </a:xfrm>
        </p:grpSpPr>
        <p:grpSp>
          <p:nvGrpSpPr>
            <p:cNvPr id="119822" name="Group 14"/>
            <p:cNvGrpSpPr>
              <a:grpSpLocks/>
            </p:cNvGrpSpPr>
            <p:nvPr/>
          </p:nvGrpSpPr>
          <p:grpSpPr bwMode="auto">
            <a:xfrm>
              <a:off x="3518" y="2818"/>
              <a:ext cx="1056" cy="298"/>
              <a:chOff x="3456" y="2832"/>
              <a:chExt cx="1056" cy="298"/>
            </a:xfrm>
          </p:grpSpPr>
          <p:sp>
            <p:nvSpPr>
              <p:cNvPr id="119823" name="Oval 15"/>
              <p:cNvSpPr>
                <a:spLocks noChangeArrowheads="1"/>
              </p:cNvSpPr>
              <p:nvPr/>
            </p:nvSpPr>
            <p:spPr bwMode="auto">
              <a:xfrm>
                <a:off x="3696" y="2832"/>
                <a:ext cx="96" cy="96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9824" name="Text Box 16"/>
              <p:cNvSpPr txBox="1">
                <a:spLocks noChangeArrowheads="1"/>
              </p:cNvSpPr>
              <p:nvPr/>
            </p:nvSpPr>
            <p:spPr bwMode="auto">
              <a:xfrm>
                <a:off x="3456" y="2880"/>
                <a:ext cx="1056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r>
                  <a:rPr lang="en-US" altLang="en-US" sz="2000">
                    <a:latin typeface="Times New Roman" pitchFamily="18" charset="0"/>
                  </a:rPr>
                  <a:t>Dijkstra’s</a:t>
                </a:r>
              </a:p>
            </p:txBody>
          </p:sp>
        </p:grpSp>
        <p:sp>
          <p:nvSpPr>
            <p:cNvPr id="119825" name="Text Box 17"/>
            <p:cNvSpPr txBox="1">
              <a:spLocks noChangeArrowheads="1"/>
            </p:cNvSpPr>
            <p:nvPr/>
          </p:nvSpPr>
          <p:spPr bwMode="auto">
            <a:xfrm>
              <a:off x="4128" y="1207"/>
              <a:ext cx="1632" cy="52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2400">
                  <a:latin typeface="Times New Roman" pitchFamily="18" charset="0"/>
                </a:rPr>
                <a:t>Shortest Path in  no-negative graphs</a:t>
              </a:r>
            </a:p>
          </p:txBody>
        </p:sp>
        <p:sp>
          <p:nvSpPr>
            <p:cNvPr id="119826" name="Line 18"/>
            <p:cNvSpPr>
              <a:spLocks noChangeShapeType="1"/>
            </p:cNvSpPr>
            <p:nvPr/>
          </p:nvSpPr>
          <p:spPr bwMode="auto">
            <a:xfrm flipH="1">
              <a:off x="3835" y="1706"/>
              <a:ext cx="1056" cy="110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19827" name="Text Box 19"/>
          <p:cNvSpPr txBox="1">
            <a:spLocks noChangeArrowheads="1"/>
          </p:cNvSpPr>
          <p:nvPr/>
        </p:nvSpPr>
        <p:spPr bwMode="auto">
          <a:xfrm>
            <a:off x="2987675" y="5589588"/>
            <a:ext cx="10128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400">
                <a:solidFill>
                  <a:schemeClr val="accent2"/>
                </a:solidFill>
                <a:latin typeface="Times New Roman" pitchFamily="18" charset="0"/>
              </a:rPr>
              <a:t>Online</a:t>
            </a:r>
          </a:p>
        </p:txBody>
      </p:sp>
      <p:sp>
        <p:nvSpPr>
          <p:cNvPr id="119828" name="Freeform 20"/>
          <p:cNvSpPr>
            <a:spLocks/>
          </p:cNvSpPr>
          <p:nvPr/>
        </p:nvSpPr>
        <p:spPr bwMode="auto">
          <a:xfrm>
            <a:off x="2700338" y="5445125"/>
            <a:ext cx="1727200" cy="504825"/>
          </a:xfrm>
          <a:custGeom>
            <a:avLst/>
            <a:gdLst>
              <a:gd name="T0" fmla="*/ 0 w 1488"/>
              <a:gd name="T1" fmla="*/ 624 h 624"/>
              <a:gd name="T2" fmla="*/ 720 w 1488"/>
              <a:gd name="T3" fmla="*/ 0 h 624"/>
              <a:gd name="T4" fmla="*/ 1488 w 1488"/>
              <a:gd name="T5" fmla="*/ 624 h 6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488" h="624">
                <a:moveTo>
                  <a:pt x="0" y="624"/>
                </a:moveTo>
                <a:cubicBezTo>
                  <a:pt x="236" y="312"/>
                  <a:pt x="472" y="0"/>
                  <a:pt x="720" y="0"/>
                </a:cubicBezTo>
                <a:cubicBezTo>
                  <a:pt x="968" y="0"/>
                  <a:pt x="1360" y="520"/>
                  <a:pt x="1488" y="624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9838" name="Freeform 30"/>
          <p:cNvSpPr>
            <a:spLocks/>
          </p:cNvSpPr>
          <p:nvPr/>
        </p:nvSpPr>
        <p:spPr bwMode="auto">
          <a:xfrm>
            <a:off x="4572000" y="2708275"/>
            <a:ext cx="3281363" cy="3019425"/>
          </a:xfrm>
          <a:custGeom>
            <a:avLst/>
            <a:gdLst>
              <a:gd name="T0" fmla="*/ 1980 w 2067"/>
              <a:gd name="T1" fmla="*/ 0 h 1902"/>
              <a:gd name="T2" fmla="*/ 2044 w 2067"/>
              <a:gd name="T3" fmla="*/ 158 h 1902"/>
              <a:gd name="T4" fmla="*/ 1949 w 2067"/>
              <a:gd name="T5" fmla="*/ 631 h 1902"/>
              <a:gd name="T6" fmla="*/ 1925 w 2067"/>
              <a:gd name="T7" fmla="*/ 821 h 1902"/>
              <a:gd name="T8" fmla="*/ 1909 w 2067"/>
              <a:gd name="T9" fmla="*/ 852 h 1902"/>
              <a:gd name="T10" fmla="*/ 1815 w 2067"/>
              <a:gd name="T11" fmla="*/ 1018 h 1902"/>
              <a:gd name="T12" fmla="*/ 1760 w 2067"/>
              <a:gd name="T13" fmla="*/ 1144 h 1902"/>
              <a:gd name="T14" fmla="*/ 1728 w 2067"/>
              <a:gd name="T15" fmla="*/ 1199 h 1902"/>
              <a:gd name="T16" fmla="*/ 1657 w 2067"/>
              <a:gd name="T17" fmla="*/ 1239 h 1902"/>
              <a:gd name="T18" fmla="*/ 1625 w 2067"/>
              <a:gd name="T19" fmla="*/ 1278 h 1902"/>
              <a:gd name="T20" fmla="*/ 1554 w 2067"/>
              <a:gd name="T21" fmla="*/ 1341 h 1902"/>
              <a:gd name="T22" fmla="*/ 1404 w 2067"/>
              <a:gd name="T23" fmla="*/ 1484 h 1902"/>
              <a:gd name="T24" fmla="*/ 1255 w 2067"/>
              <a:gd name="T25" fmla="*/ 1491 h 1902"/>
              <a:gd name="T26" fmla="*/ 986 w 2067"/>
              <a:gd name="T27" fmla="*/ 1515 h 1902"/>
              <a:gd name="T28" fmla="*/ 505 w 2067"/>
              <a:gd name="T29" fmla="*/ 1570 h 1902"/>
              <a:gd name="T30" fmla="*/ 466 w 2067"/>
              <a:gd name="T31" fmla="*/ 1586 h 1902"/>
              <a:gd name="T32" fmla="*/ 418 w 2067"/>
              <a:gd name="T33" fmla="*/ 1602 h 1902"/>
              <a:gd name="T34" fmla="*/ 276 w 2067"/>
              <a:gd name="T35" fmla="*/ 1673 h 1902"/>
              <a:gd name="T36" fmla="*/ 205 w 2067"/>
              <a:gd name="T37" fmla="*/ 1697 h 1902"/>
              <a:gd name="T38" fmla="*/ 110 w 2067"/>
              <a:gd name="T39" fmla="*/ 1775 h 1902"/>
              <a:gd name="T40" fmla="*/ 0 w 2067"/>
              <a:gd name="T41" fmla="*/ 1902 h 19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2067" h="1902">
                <a:moveTo>
                  <a:pt x="1980" y="0"/>
                </a:moveTo>
                <a:cubicBezTo>
                  <a:pt x="2030" y="69"/>
                  <a:pt x="2023" y="75"/>
                  <a:pt x="2044" y="158"/>
                </a:cubicBezTo>
                <a:cubicBezTo>
                  <a:pt x="2037" y="400"/>
                  <a:pt x="2067" y="461"/>
                  <a:pt x="1949" y="631"/>
                </a:cubicBezTo>
                <a:cubicBezTo>
                  <a:pt x="1928" y="693"/>
                  <a:pt x="1937" y="757"/>
                  <a:pt x="1925" y="821"/>
                </a:cubicBezTo>
                <a:cubicBezTo>
                  <a:pt x="1923" y="832"/>
                  <a:pt x="1913" y="841"/>
                  <a:pt x="1909" y="852"/>
                </a:cubicBezTo>
                <a:cubicBezTo>
                  <a:pt x="1882" y="916"/>
                  <a:pt x="1853" y="961"/>
                  <a:pt x="1815" y="1018"/>
                </a:cubicBezTo>
                <a:cubicBezTo>
                  <a:pt x="1803" y="1066"/>
                  <a:pt x="1784" y="1101"/>
                  <a:pt x="1760" y="1144"/>
                </a:cubicBezTo>
                <a:cubicBezTo>
                  <a:pt x="1754" y="1154"/>
                  <a:pt x="1739" y="1190"/>
                  <a:pt x="1728" y="1199"/>
                </a:cubicBezTo>
                <a:cubicBezTo>
                  <a:pt x="1631" y="1278"/>
                  <a:pt x="1772" y="1137"/>
                  <a:pt x="1657" y="1239"/>
                </a:cubicBezTo>
                <a:cubicBezTo>
                  <a:pt x="1644" y="1250"/>
                  <a:pt x="1637" y="1266"/>
                  <a:pt x="1625" y="1278"/>
                </a:cubicBezTo>
                <a:cubicBezTo>
                  <a:pt x="1595" y="1308"/>
                  <a:pt x="1580" y="1308"/>
                  <a:pt x="1554" y="1341"/>
                </a:cubicBezTo>
                <a:cubicBezTo>
                  <a:pt x="1497" y="1413"/>
                  <a:pt x="1498" y="1453"/>
                  <a:pt x="1404" y="1484"/>
                </a:cubicBezTo>
                <a:cubicBezTo>
                  <a:pt x="1357" y="1500"/>
                  <a:pt x="1305" y="1489"/>
                  <a:pt x="1255" y="1491"/>
                </a:cubicBezTo>
                <a:cubicBezTo>
                  <a:pt x="1153" y="1503"/>
                  <a:pt x="1104" y="1510"/>
                  <a:pt x="986" y="1515"/>
                </a:cubicBezTo>
                <a:cubicBezTo>
                  <a:pt x="796" y="1580"/>
                  <a:pt x="843" y="1557"/>
                  <a:pt x="505" y="1570"/>
                </a:cubicBezTo>
                <a:cubicBezTo>
                  <a:pt x="492" y="1575"/>
                  <a:pt x="479" y="1581"/>
                  <a:pt x="466" y="1586"/>
                </a:cubicBezTo>
                <a:cubicBezTo>
                  <a:pt x="450" y="1592"/>
                  <a:pt x="418" y="1602"/>
                  <a:pt x="418" y="1602"/>
                </a:cubicBezTo>
                <a:cubicBezTo>
                  <a:pt x="373" y="1637"/>
                  <a:pt x="326" y="1650"/>
                  <a:pt x="276" y="1673"/>
                </a:cubicBezTo>
                <a:cubicBezTo>
                  <a:pt x="253" y="1683"/>
                  <a:pt x="226" y="1684"/>
                  <a:pt x="205" y="1697"/>
                </a:cubicBezTo>
                <a:cubicBezTo>
                  <a:pt x="169" y="1719"/>
                  <a:pt x="146" y="1753"/>
                  <a:pt x="110" y="1775"/>
                </a:cubicBezTo>
                <a:cubicBezTo>
                  <a:pt x="79" y="1825"/>
                  <a:pt x="27" y="1848"/>
                  <a:pt x="0" y="1902"/>
                </a:cubicBezTo>
              </a:path>
            </a:pathLst>
          </a:custGeom>
          <a:noFill/>
          <a:ln w="38100">
            <a:solidFill>
              <a:srgbClr val="CC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198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9838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0"/>
            <a:ext cx="8915400" cy="1143000"/>
          </a:xfrm>
        </p:spPr>
        <p:txBody>
          <a:bodyPr/>
          <a:lstStyle/>
          <a:p>
            <a:r>
              <a:rPr lang="en-US" altLang="en-US" sz="4000"/>
              <a:t>Some of our results</a:t>
            </a:r>
          </a:p>
        </p:txBody>
      </p:sp>
      <p:sp>
        <p:nvSpPr>
          <p:cNvPr id="142339" name="Freeform 3"/>
          <p:cNvSpPr>
            <a:spLocks/>
          </p:cNvSpPr>
          <p:nvPr/>
        </p:nvSpPr>
        <p:spPr bwMode="auto">
          <a:xfrm>
            <a:off x="533400" y="2133600"/>
            <a:ext cx="8305800" cy="3810000"/>
          </a:xfrm>
          <a:custGeom>
            <a:avLst/>
            <a:gdLst>
              <a:gd name="T0" fmla="*/ 0 w 1632"/>
              <a:gd name="T1" fmla="*/ 584 h 584"/>
              <a:gd name="T2" fmla="*/ 144 w 1632"/>
              <a:gd name="T3" fmla="*/ 344 h 584"/>
              <a:gd name="T4" fmla="*/ 288 w 1632"/>
              <a:gd name="T5" fmla="*/ 200 h 584"/>
              <a:gd name="T6" fmla="*/ 576 w 1632"/>
              <a:gd name="T7" fmla="*/ 56 h 584"/>
              <a:gd name="T8" fmla="*/ 864 w 1632"/>
              <a:gd name="T9" fmla="*/ 8 h 584"/>
              <a:gd name="T10" fmla="*/ 1200 w 1632"/>
              <a:gd name="T11" fmla="*/ 104 h 584"/>
              <a:gd name="T12" fmla="*/ 1440 w 1632"/>
              <a:gd name="T13" fmla="*/ 248 h 584"/>
              <a:gd name="T14" fmla="*/ 1632 w 1632"/>
              <a:gd name="T15" fmla="*/ 584 h 5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632" h="584">
                <a:moveTo>
                  <a:pt x="0" y="584"/>
                </a:moveTo>
                <a:cubicBezTo>
                  <a:pt x="48" y="496"/>
                  <a:pt x="96" y="408"/>
                  <a:pt x="144" y="344"/>
                </a:cubicBezTo>
                <a:cubicBezTo>
                  <a:pt x="192" y="280"/>
                  <a:pt x="216" y="248"/>
                  <a:pt x="288" y="200"/>
                </a:cubicBezTo>
                <a:cubicBezTo>
                  <a:pt x="360" y="152"/>
                  <a:pt x="480" y="88"/>
                  <a:pt x="576" y="56"/>
                </a:cubicBezTo>
                <a:cubicBezTo>
                  <a:pt x="672" y="24"/>
                  <a:pt x="760" y="0"/>
                  <a:pt x="864" y="8"/>
                </a:cubicBezTo>
                <a:cubicBezTo>
                  <a:pt x="968" y="16"/>
                  <a:pt x="1104" y="64"/>
                  <a:pt x="1200" y="104"/>
                </a:cubicBezTo>
                <a:cubicBezTo>
                  <a:pt x="1296" y="144"/>
                  <a:pt x="1368" y="168"/>
                  <a:pt x="1440" y="248"/>
                </a:cubicBezTo>
                <a:cubicBezTo>
                  <a:pt x="1512" y="328"/>
                  <a:pt x="1600" y="528"/>
                  <a:pt x="1632" y="584"/>
                </a:cubicBezTo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2340" name="Freeform 4"/>
          <p:cNvSpPr>
            <a:spLocks/>
          </p:cNvSpPr>
          <p:nvPr/>
        </p:nvSpPr>
        <p:spPr bwMode="auto">
          <a:xfrm>
            <a:off x="1743075" y="2936875"/>
            <a:ext cx="6029325" cy="3006725"/>
          </a:xfrm>
          <a:custGeom>
            <a:avLst/>
            <a:gdLst>
              <a:gd name="T0" fmla="*/ 0 w 1632"/>
              <a:gd name="T1" fmla="*/ 584 h 584"/>
              <a:gd name="T2" fmla="*/ 144 w 1632"/>
              <a:gd name="T3" fmla="*/ 344 h 584"/>
              <a:gd name="T4" fmla="*/ 288 w 1632"/>
              <a:gd name="T5" fmla="*/ 200 h 584"/>
              <a:gd name="T6" fmla="*/ 576 w 1632"/>
              <a:gd name="T7" fmla="*/ 56 h 584"/>
              <a:gd name="T8" fmla="*/ 864 w 1632"/>
              <a:gd name="T9" fmla="*/ 8 h 584"/>
              <a:gd name="T10" fmla="*/ 1200 w 1632"/>
              <a:gd name="T11" fmla="*/ 104 h 584"/>
              <a:gd name="T12" fmla="*/ 1440 w 1632"/>
              <a:gd name="T13" fmla="*/ 248 h 584"/>
              <a:gd name="T14" fmla="*/ 1632 w 1632"/>
              <a:gd name="T15" fmla="*/ 584 h 5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632" h="584">
                <a:moveTo>
                  <a:pt x="0" y="584"/>
                </a:moveTo>
                <a:cubicBezTo>
                  <a:pt x="48" y="496"/>
                  <a:pt x="96" y="408"/>
                  <a:pt x="144" y="344"/>
                </a:cubicBezTo>
                <a:cubicBezTo>
                  <a:pt x="192" y="280"/>
                  <a:pt x="216" y="248"/>
                  <a:pt x="288" y="200"/>
                </a:cubicBezTo>
                <a:cubicBezTo>
                  <a:pt x="360" y="152"/>
                  <a:pt x="480" y="88"/>
                  <a:pt x="576" y="56"/>
                </a:cubicBezTo>
                <a:cubicBezTo>
                  <a:pt x="672" y="24"/>
                  <a:pt x="760" y="0"/>
                  <a:pt x="864" y="8"/>
                </a:cubicBezTo>
                <a:cubicBezTo>
                  <a:pt x="968" y="16"/>
                  <a:pt x="1104" y="64"/>
                  <a:pt x="1200" y="104"/>
                </a:cubicBezTo>
                <a:cubicBezTo>
                  <a:pt x="1296" y="144"/>
                  <a:pt x="1368" y="168"/>
                  <a:pt x="1440" y="248"/>
                </a:cubicBezTo>
                <a:cubicBezTo>
                  <a:pt x="1512" y="328"/>
                  <a:pt x="1600" y="528"/>
                  <a:pt x="1632" y="584"/>
                </a:cubicBezTo>
              </a:path>
            </a:pathLst>
          </a:cu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2341" name="Text Box 5"/>
          <p:cNvSpPr txBox="1">
            <a:spLocks noChangeArrowheads="1"/>
          </p:cNvSpPr>
          <p:nvPr/>
        </p:nvSpPr>
        <p:spPr bwMode="auto">
          <a:xfrm>
            <a:off x="3848100" y="5084763"/>
            <a:ext cx="17097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400" b="1">
                <a:solidFill>
                  <a:srgbClr val="003399"/>
                </a:solidFill>
                <a:latin typeface="Times New Roman" pitchFamily="18" charset="0"/>
              </a:rPr>
              <a:t>PRIORITY</a:t>
            </a:r>
          </a:p>
        </p:txBody>
      </p:sp>
      <p:sp>
        <p:nvSpPr>
          <p:cNvPr id="142342" name="Text Box 6"/>
          <p:cNvSpPr txBox="1">
            <a:spLocks noChangeArrowheads="1"/>
          </p:cNvSpPr>
          <p:nvPr/>
        </p:nvSpPr>
        <p:spPr bwMode="auto">
          <a:xfrm>
            <a:off x="3352800" y="3443288"/>
            <a:ext cx="855663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800" b="1">
                <a:solidFill>
                  <a:srgbClr val="CC0000"/>
                </a:solidFill>
                <a:latin typeface="Times New Roman" pitchFamily="18" charset="0"/>
              </a:rPr>
              <a:t>pBT</a:t>
            </a:r>
            <a:endParaRPr lang="en-US" altLang="en-US" sz="2000">
              <a:latin typeface="Times New Roman" pitchFamily="18" charset="0"/>
            </a:endParaRPr>
          </a:p>
        </p:txBody>
      </p:sp>
      <p:sp>
        <p:nvSpPr>
          <p:cNvPr id="142343" name="Text Box 7"/>
          <p:cNvSpPr txBox="1">
            <a:spLocks noChangeArrowheads="1"/>
          </p:cNvSpPr>
          <p:nvPr/>
        </p:nvSpPr>
        <p:spPr bwMode="auto">
          <a:xfrm>
            <a:off x="2590800" y="2833688"/>
            <a:ext cx="836613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800" b="1">
                <a:solidFill>
                  <a:srgbClr val="008000"/>
                </a:solidFill>
                <a:latin typeface="Times New Roman" pitchFamily="18" charset="0"/>
              </a:rPr>
              <a:t>pBP</a:t>
            </a:r>
            <a:endParaRPr lang="en-US" altLang="en-US" sz="2000">
              <a:latin typeface="Times New Roman" pitchFamily="18" charset="0"/>
            </a:endParaRPr>
          </a:p>
        </p:txBody>
      </p:sp>
      <p:sp>
        <p:nvSpPr>
          <p:cNvPr id="142344" name="Line 8"/>
          <p:cNvSpPr>
            <a:spLocks noChangeShapeType="1"/>
          </p:cNvSpPr>
          <p:nvPr/>
        </p:nvSpPr>
        <p:spPr bwMode="auto">
          <a:xfrm>
            <a:off x="304800" y="5943600"/>
            <a:ext cx="8686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2345" name="Freeform 9"/>
          <p:cNvSpPr>
            <a:spLocks/>
          </p:cNvSpPr>
          <p:nvPr/>
        </p:nvSpPr>
        <p:spPr bwMode="auto">
          <a:xfrm>
            <a:off x="2700338" y="3860800"/>
            <a:ext cx="4419600" cy="2057400"/>
          </a:xfrm>
          <a:custGeom>
            <a:avLst/>
            <a:gdLst>
              <a:gd name="T0" fmla="*/ 0 w 1632"/>
              <a:gd name="T1" fmla="*/ 584 h 584"/>
              <a:gd name="T2" fmla="*/ 144 w 1632"/>
              <a:gd name="T3" fmla="*/ 344 h 584"/>
              <a:gd name="T4" fmla="*/ 288 w 1632"/>
              <a:gd name="T5" fmla="*/ 200 h 584"/>
              <a:gd name="T6" fmla="*/ 576 w 1632"/>
              <a:gd name="T7" fmla="*/ 56 h 584"/>
              <a:gd name="T8" fmla="*/ 864 w 1632"/>
              <a:gd name="T9" fmla="*/ 8 h 584"/>
              <a:gd name="T10" fmla="*/ 1200 w 1632"/>
              <a:gd name="T11" fmla="*/ 104 h 584"/>
              <a:gd name="T12" fmla="*/ 1440 w 1632"/>
              <a:gd name="T13" fmla="*/ 248 h 584"/>
              <a:gd name="T14" fmla="*/ 1632 w 1632"/>
              <a:gd name="T15" fmla="*/ 584 h 5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632" h="584">
                <a:moveTo>
                  <a:pt x="0" y="584"/>
                </a:moveTo>
                <a:cubicBezTo>
                  <a:pt x="48" y="496"/>
                  <a:pt x="96" y="408"/>
                  <a:pt x="144" y="344"/>
                </a:cubicBezTo>
                <a:cubicBezTo>
                  <a:pt x="192" y="280"/>
                  <a:pt x="216" y="248"/>
                  <a:pt x="288" y="200"/>
                </a:cubicBezTo>
                <a:cubicBezTo>
                  <a:pt x="360" y="152"/>
                  <a:pt x="480" y="88"/>
                  <a:pt x="576" y="56"/>
                </a:cubicBezTo>
                <a:cubicBezTo>
                  <a:pt x="672" y="24"/>
                  <a:pt x="760" y="0"/>
                  <a:pt x="864" y="8"/>
                </a:cubicBezTo>
                <a:cubicBezTo>
                  <a:pt x="968" y="16"/>
                  <a:pt x="1104" y="64"/>
                  <a:pt x="1200" y="104"/>
                </a:cubicBezTo>
                <a:cubicBezTo>
                  <a:pt x="1296" y="144"/>
                  <a:pt x="1368" y="168"/>
                  <a:pt x="1440" y="248"/>
                </a:cubicBezTo>
                <a:cubicBezTo>
                  <a:pt x="1512" y="328"/>
                  <a:pt x="1600" y="528"/>
                  <a:pt x="1632" y="584"/>
                </a:cubicBezTo>
              </a:path>
            </a:pathLst>
          </a:custGeom>
          <a:solidFill>
            <a:srgbClr val="FFFFC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2346" name="Text Box 10"/>
          <p:cNvSpPr txBox="1">
            <a:spLocks noChangeArrowheads="1"/>
          </p:cNvSpPr>
          <p:nvPr/>
        </p:nvSpPr>
        <p:spPr bwMode="auto">
          <a:xfrm>
            <a:off x="3819525" y="4098925"/>
            <a:ext cx="18954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2400">
                <a:solidFill>
                  <a:schemeClr val="accent2"/>
                </a:solidFill>
                <a:latin typeface="Times New Roman" pitchFamily="18" charset="0"/>
              </a:rPr>
              <a:t>ADAPTIVE</a:t>
            </a:r>
          </a:p>
          <a:p>
            <a:pPr algn="ctr"/>
            <a:r>
              <a:rPr lang="en-US" altLang="en-US" sz="1600">
                <a:solidFill>
                  <a:schemeClr val="accent2"/>
                </a:solidFill>
                <a:latin typeface="Times New Roman" pitchFamily="18" charset="0"/>
              </a:rPr>
              <a:t>PRIORITY</a:t>
            </a:r>
          </a:p>
        </p:txBody>
      </p:sp>
      <p:sp>
        <p:nvSpPr>
          <p:cNvPr id="142347" name="Text Box 11"/>
          <p:cNvSpPr txBox="1">
            <a:spLocks noChangeArrowheads="1"/>
          </p:cNvSpPr>
          <p:nvPr/>
        </p:nvSpPr>
        <p:spPr bwMode="auto">
          <a:xfrm>
            <a:off x="3276600" y="5029200"/>
            <a:ext cx="10826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400">
                <a:solidFill>
                  <a:schemeClr val="accent2"/>
                </a:solidFill>
                <a:latin typeface="Times New Roman" pitchFamily="18" charset="0"/>
              </a:rPr>
              <a:t>FIXED</a:t>
            </a:r>
          </a:p>
        </p:txBody>
      </p:sp>
      <p:sp>
        <p:nvSpPr>
          <p:cNvPr id="142348" name="Freeform 12"/>
          <p:cNvSpPr>
            <a:spLocks/>
          </p:cNvSpPr>
          <p:nvPr/>
        </p:nvSpPr>
        <p:spPr bwMode="auto">
          <a:xfrm>
            <a:off x="2667000" y="4953000"/>
            <a:ext cx="2362200" cy="990600"/>
          </a:xfrm>
          <a:custGeom>
            <a:avLst/>
            <a:gdLst>
              <a:gd name="T0" fmla="*/ 0 w 1488"/>
              <a:gd name="T1" fmla="*/ 624 h 624"/>
              <a:gd name="T2" fmla="*/ 720 w 1488"/>
              <a:gd name="T3" fmla="*/ 0 h 624"/>
              <a:gd name="T4" fmla="*/ 1488 w 1488"/>
              <a:gd name="T5" fmla="*/ 624 h 6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488" h="624">
                <a:moveTo>
                  <a:pt x="0" y="624"/>
                </a:moveTo>
                <a:cubicBezTo>
                  <a:pt x="236" y="312"/>
                  <a:pt x="472" y="0"/>
                  <a:pt x="720" y="0"/>
                </a:cubicBezTo>
                <a:cubicBezTo>
                  <a:pt x="968" y="0"/>
                  <a:pt x="1360" y="520"/>
                  <a:pt x="1488" y="624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2353" name="Text Box 17"/>
          <p:cNvSpPr txBox="1">
            <a:spLocks noChangeArrowheads="1"/>
          </p:cNvSpPr>
          <p:nvPr/>
        </p:nvSpPr>
        <p:spPr bwMode="auto">
          <a:xfrm>
            <a:off x="6553200" y="1916113"/>
            <a:ext cx="2590800" cy="8318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2400">
                <a:latin typeface="Times New Roman" pitchFamily="18" charset="0"/>
              </a:rPr>
              <a:t>Interval Scheduling</a:t>
            </a:r>
            <a:br>
              <a:rPr lang="en-US" altLang="en-US" sz="2400">
                <a:latin typeface="Times New Roman" pitchFamily="18" charset="0"/>
              </a:rPr>
            </a:br>
            <a:r>
              <a:rPr lang="en-US" altLang="en-US" sz="2400">
                <a:latin typeface="Times New Roman" pitchFamily="18" charset="0"/>
              </a:rPr>
              <a:t>value is width</a:t>
            </a:r>
          </a:p>
        </p:txBody>
      </p:sp>
      <p:grpSp>
        <p:nvGrpSpPr>
          <p:cNvPr id="142361" name="Group 25"/>
          <p:cNvGrpSpPr>
            <a:grpSpLocks/>
          </p:cNvGrpSpPr>
          <p:nvPr/>
        </p:nvGrpSpPr>
        <p:grpSpPr bwMode="auto">
          <a:xfrm>
            <a:off x="3851275" y="2781300"/>
            <a:ext cx="3600450" cy="3065463"/>
            <a:chOff x="2426" y="1752"/>
            <a:chExt cx="2268" cy="1931"/>
          </a:xfrm>
        </p:grpSpPr>
        <p:grpSp>
          <p:nvGrpSpPr>
            <p:cNvPr id="142350" name="Group 14"/>
            <p:cNvGrpSpPr>
              <a:grpSpLocks/>
            </p:cNvGrpSpPr>
            <p:nvPr/>
          </p:nvGrpSpPr>
          <p:grpSpPr bwMode="auto">
            <a:xfrm>
              <a:off x="2426" y="3385"/>
              <a:ext cx="1056" cy="298"/>
              <a:chOff x="3456" y="2832"/>
              <a:chExt cx="1056" cy="298"/>
            </a:xfrm>
          </p:grpSpPr>
          <p:sp>
            <p:nvSpPr>
              <p:cNvPr id="142351" name="Oval 15"/>
              <p:cNvSpPr>
                <a:spLocks noChangeArrowheads="1"/>
              </p:cNvSpPr>
              <p:nvPr/>
            </p:nvSpPr>
            <p:spPr bwMode="auto">
              <a:xfrm>
                <a:off x="3696" y="2832"/>
                <a:ext cx="96" cy="96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2352" name="Text Box 16"/>
              <p:cNvSpPr txBox="1">
                <a:spLocks noChangeArrowheads="1"/>
              </p:cNvSpPr>
              <p:nvPr/>
            </p:nvSpPr>
            <p:spPr bwMode="auto">
              <a:xfrm>
                <a:off x="3456" y="2880"/>
                <a:ext cx="1056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r>
                  <a:rPr lang="en-US" altLang="en-US" sz="2000">
                    <a:latin typeface="Times New Roman" pitchFamily="18" charset="0"/>
                  </a:rPr>
                  <a:t>Factor of 3</a:t>
                </a:r>
              </a:p>
            </p:txBody>
          </p:sp>
        </p:grpSp>
        <p:sp>
          <p:nvSpPr>
            <p:cNvPr id="142354" name="Line 18"/>
            <p:cNvSpPr>
              <a:spLocks noChangeShapeType="1"/>
            </p:cNvSpPr>
            <p:nvPr/>
          </p:nvSpPr>
          <p:spPr bwMode="auto">
            <a:xfrm flipH="1">
              <a:off x="2789" y="1752"/>
              <a:ext cx="1905" cy="163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42355" name="Text Box 19"/>
          <p:cNvSpPr txBox="1">
            <a:spLocks noChangeArrowheads="1"/>
          </p:cNvSpPr>
          <p:nvPr/>
        </p:nvSpPr>
        <p:spPr bwMode="auto">
          <a:xfrm>
            <a:off x="2987675" y="5589588"/>
            <a:ext cx="10128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400">
                <a:solidFill>
                  <a:schemeClr val="accent2"/>
                </a:solidFill>
                <a:latin typeface="Times New Roman" pitchFamily="18" charset="0"/>
              </a:rPr>
              <a:t>Online</a:t>
            </a:r>
          </a:p>
        </p:txBody>
      </p:sp>
      <p:sp>
        <p:nvSpPr>
          <p:cNvPr id="142356" name="Freeform 20"/>
          <p:cNvSpPr>
            <a:spLocks/>
          </p:cNvSpPr>
          <p:nvPr/>
        </p:nvSpPr>
        <p:spPr bwMode="auto">
          <a:xfrm>
            <a:off x="2700338" y="5445125"/>
            <a:ext cx="1727200" cy="504825"/>
          </a:xfrm>
          <a:custGeom>
            <a:avLst/>
            <a:gdLst>
              <a:gd name="T0" fmla="*/ 0 w 1488"/>
              <a:gd name="T1" fmla="*/ 624 h 624"/>
              <a:gd name="T2" fmla="*/ 720 w 1488"/>
              <a:gd name="T3" fmla="*/ 0 h 624"/>
              <a:gd name="T4" fmla="*/ 1488 w 1488"/>
              <a:gd name="T5" fmla="*/ 624 h 6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488" h="624">
                <a:moveTo>
                  <a:pt x="0" y="624"/>
                </a:moveTo>
                <a:cubicBezTo>
                  <a:pt x="236" y="312"/>
                  <a:pt x="472" y="0"/>
                  <a:pt x="720" y="0"/>
                </a:cubicBezTo>
                <a:cubicBezTo>
                  <a:pt x="968" y="0"/>
                  <a:pt x="1360" y="520"/>
                  <a:pt x="1488" y="624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142362" name="Group 26"/>
          <p:cNvGrpSpPr>
            <a:grpSpLocks/>
          </p:cNvGrpSpPr>
          <p:nvPr/>
        </p:nvGrpSpPr>
        <p:grpSpPr bwMode="auto">
          <a:xfrm>
            <a:off x="5219700" y="2781300"/>
            <a:ext cx="2592388" cy="2670175"/>
            <a:chOff x="3288" y="1752"/>
            <a:chExt cx="1633" cy="1682"/>
          </a:xfrm>
        </p:grpSpPr>
        <p:sp>
          <p:nvSpPr>
            <p:cNvPr id="142357" name="Freeform 21"/>
            <p:cNvSpPr>
              <a:spLocks/>
            </p:cNvSpPr>
            <p:nvPr/>
          </p:nvSpPr>
          <p:spPr bwMode="auto">
            <a:xfrm>
              <a:off x="3515" y="1752"/>
              <a:ext cx="1406" cy="1542"/>
            </a:xfrm>
            <a:custGeom>
              <a:avLst/>
              <a:gdLst>
                <a:gd name="T0" fmla="*/ 1980 w 2067"/>
                <a:gd name="T1" fmla="*/ 0 h 1902"/>
                <a:gd name="T2" fmla="*/ 2044 w 2067"/>
                <a:gd name="T3" fmla="*/ 158 h 1902"/>
                <a:gd name="T4" fmla="*/ 1949 w 2067"/>
                <a:gd name="T5" fmla="*/ 631 h 1902"/>
                <a:gd name="T6" fmla="*/ 1925 w 2067"/>
                <a:gd name="T7" fmla="*/ 821 h 1902"/>
                <a:gd name="T8" fmla="*/ 1909 w 2067"/>
                <a:gd name="T9" fmla="*/ 852 h 1902"/>
                <a:gd name="T10" fmla="*/ 1815 w 2067"/>
                <a:gd name="T11" fmla="*/ 1018 h 1902"/>
                <a:gd name="T12" fmla="*/ 1760 w 2067"/>
                <a:gd name="T13" fmla="*/ 1144 h 1902"/>
                <a:gd name="T14" fmla="*/ 1728 w 2067"/>
                <a:gd name="T15" fmla="*/ 1199 h 1902"/>
                <a:gd name="T16" fmla="*/ 1657 w 2067"/>
                <a:gd name="T17" fmla="*/ 1239 h 1902"/>
                <a:gd name="T18" fmla="*/ 1625 w 2067"/>
                <a:gd name="T19" fmla="*/ 1278 h 1902"/>
                <a:gd name="T20" fmla="*/ 1554 w 2067"/>
                <a:gd name="T21" fmla="*/ 1341 h 1902"/>
                <a:gd name="T22" fmla="*/ 1404 w 2067"/>
                <a:gd name="T23" fmla="*/ 1484 h 1902"/>
                <a:gd name="T24" fmla="*/ 1255 w 2067"/>
                <a:gd name="T25" fmla="*/ 1491 h 1902"/>
                <a:gd name="T26" fmla="*/ 986 w 2067"/>
                <a:gd name="T27" fmla="*/ 1515 h 1902"/>
                <a:gd name="T28" fmla="*/ 505 w 2067"/>
                <a:gd name="T29" fmla="*/ 1570 h 1902"/>
                <a:gd name="T30" fmla="*/ 466 w 2067"/>
                <a:gd name="T31" fmla="*/ 1586 h 1902"/>
                <a:gd name="T32" fmla="*/ 418 w 2067"/>
                <a:gd name="T33" fmla="*/ 1602 h 1902"/>
                <a:gd name="T34" fmla="*/ 276 w 2067"/>
                <a:gd name="T35" fmla="*/ 1673 h 1902"/>
                <a:gd name="T36" fmla="*/ 205 w 2067"/>
                <a:gd name="T37" fmla="*/ 1697 h 1902"/>
                <a:gd name="T38" fmla="*/ 110 w 2067"/>
                <a:gd name="T39" fmla="*/ 1775 h 1902"/>
                <a:gd name="T40" fmla="*/ 0 w 2067"/>
                <a:gd name="T41" fmla="*/ 1902 h 19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2067" h="1902">
                  <a:moveTo>
                    <a:pt x="1980" y="0"/>
                  </a:moveTo>
                  <a:cubicBezTo>
                    <a:pt x="2030" y="69"/>
                    <a:pt x="2023" y="75"/>
                    <a:pt x="2044" y="158"/>
                  </a:cubicBezTo>
                  <a:cubicBezTo>
                    <a:pt x="2037" y="400"/>
                    <a:pt x="2067" y="461"/>
                    <a:pt x="1949" y="631"/>
                  </a:cubicBezTo>
                  <a:cubicBezTo>
                    <a:pt x="1928" y="693"/>
                    <a:pt x="1937" y="757"/>
                    <a:pt x="1925" y="821"/>
                  </a:cubicBezTo>
                  <a:cubicBezTo>
                    <a:pt x="1923" y="832"/>
                    <a:pt x="1913" y="841"/>
                    <a:pt x="1909" y="852"/>
                  </a:cubicBezTo>
                  <a:cubicBezTo>
                    <a:pt x="1882" y="916"/>
                    <a:pt x="1853" y="961"/>
                    <a:pt x="1815" y="1018"/>
                  </a:cubicBezTo>
                  <a:cubicBezTo>
                    <a:pt x="1803" y="1066"/>
                    <a:pt x="1784" y="1101"/>
                    <a:pt x="1760" y="1144"/>
                  </a:cubicBezTo>
                  <a:cubicBezTo>
                    <a:pt x="1754" y="1154"/>
                    <a:pt x="1739" y="1190"/>
                    <a:pt x="1728" y="1199"/>
                  </a:cubicBezTo>
                  <a:cubicBezTo>
                    <a:pt x="1631" y="1278"/>
                    <a:pt x="1772" y="1137"/>
                    <a:pt x="1657" y="1239"/>
                  </a:cubicBezTo>
                  <a:cubicBezTo>
                    <a:pt x="1644" y="1250"/>
                    <a:pt x="1637" y="1266"/>
                    <a:pt x="1625" y="1278"/>
                  </a:cubicBezTo>
                  <a:cubicBezTo>
                    <a:pt x="1595" y="1308"/>
                    <a:pt x="1580" y="1308"/>
                    <a:pt x="1554" y="1341"/>
                  </a:cubicBezTo>
                  <a:cubicBezTo>
                    <a:pt x="1497" y="1413"/>
                    <a:pt x="1498" y="1453"/>
                    <a:pt x="1404" y="1484"/>
                  </a:cubicBezTo>
                  <a:cubicBezTo>
                    <a:pt x="1357" y="1500"/>
                    <a:pt x="1305" y="1489"/>
                    <a:pt x="1255" y="1491"/>
                  </a:cubicBezTo>
                  <a:cubicBezTo>
                    <a:pt x="1153" y="1503"/>
                    <a:pt x="1104" y="1510"/>
                    <a:pt x="986" y="1515"/>
                  </a:cubicBezTo>
                  <a:cubicBezTo>
                    <a:pt x="796" y="1580"/>
                    <a:pt x="843" y="1557"/>
                    <a:pt x="505" y="1570"/>
                  </a:cubicBezTo>
                  <a:cubicBezTo>
                    <a:pt x="492" y="1575"/>
                    <a:pt x="479" y="1581"/>
                    <a:pt x="466" y="1586"/>
                  </a:cubicBezTo>
                  <a:cubicBezTo>
                    <a:pt x="450" y="1592"/>
                    <a:pt x="418" y="1602"/>
                    <a:pt x="418" y="1602"/>
                  </a:cubicBezTo>
                  <a:cubicBezTo>
                    <a:pt x="373" y="1637"/>
                    <a:pt x="326" y="1650"/>
                    <a:pt x="276" y="1673"/>
                  </a:cubicBezTo>
                  <a:cubicBezTo>
                    <a:pt x="253" y="1683"/>
                    <a:pt x="226" y="1684"/>
                    <a:pt x="205" y="1697"/>
                  </a:cubicBezTo>
                  <a:cubicBezTo>
                    <a:pt x="169" y="1719"/>
                    <a:pt x="146" y="1753"/>
                    <a:pt x="110" y="1775"/>
                  </a:cubicBezTo>
                  <a:cubicBezTo>
                    <a:pt x="79" y="1825"/>
                    <a:pt x="27" y="1848"/>
                    <a:pt x="0" y="1902"/>
                  </a:cubicBezTo>
                </a:path>
              </a:pathLst>
            </a:custGeom>
            <a:noFill/>
            <a:ln w="38100">
              <a:solidFill>
                <a:srgbClr val="CC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2359" name="Rectangle 23"/>
            <p:cNvSpPr>
              <a:spLocks noChangeArrowheads="1"/>
            </p:cNvSpPr>
            <p:nvPr/>
          </p:nvSpPr>
          <p:spPr bwMode="auto">
            <a:xfrm>
              <a:off x="3288" y="3203"/>
              <a:ext cx="76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>
                  <a:latin typeface="Times New Roman" pitchFamily="18" charset="0"/>
                </a:rPr>
                <a:t>Factor</a:t>
              </a:r>
              <a:r>
                <a:rPr lang="en-US" altLang="en-US"/>
                <a:t> of 3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23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23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23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23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23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23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2353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/>
              <a:t>Interval scheduling on a single machine</a:t>
            </a:r>
          </a:p>
        </p:txBody>
      </p:sp>
      <p:sp>
        <p:nvSpPr>
          <p:cNvPr id="1218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 u="sng"/>
          </a:p>
          <a:p>
            <a:r>
              <a:rPr lang="en-US" altLang="en-US" u="sng"/>
              <a:t>Instance</a:t>
            </a:r>
            <a:r>
              <a:rPr lang="en-US" altLang="en-US"/>
              <a:t>: </a:t>
            </a:r>
          </a:p>
          <a:p>
            <a:pPr algn="just">
              <a:buFontTx/>
              <a:buNone/>
            </a:pPr>
            <a:r>
              <a:rPr lang="en-US" altLang="en-US"/>
              <a:t>	Set of intervals I=(i</a:t>
            </a:r>
            <a:r>
              <a:rPr lang="en-US" altLang="en-US" baseline="-25000"/>
              <a:t>1</a:t>
            </a:r>
            <a:r>
              <a:rPr lang="en-US" altLang="en-US"/>
              <a:t>, i</a:t>
            </a:r>
            <a:r>
              <a:rPr lang="en-US" altLang="en-US" baseline="-25000"/>
              <a:t>2</a:t>
            </a:r>
            <a:r>
              <a:rPr lang="en-US" altLang="en-US"/>
              <a:t>,…,i</a:t>
            </a:r>
            <a:r>
              <a:rPr lang="en-US" altLang="en-US" baseline="-25000"/>
              <a:t>n</a:t>
            </a:r>
            <a:r>
              <a:rPr lang="en-US" altLang="en-US"/>
              <a:t>), </a:t>
            </a:r>
            <a:r>
              <a:rPr lang="en-US" altLang="en-US">
                <a:sym typeface="Symbol" pitchFamily="18" charset="2"/>
              </a:rPr>
              <a:t>j </a:t>
            </a:r>
            <a:r>
              <a:rPr lang="en-US" altLang="en-US"/>
              <a:t>i</a:t>
            </a:r>
            <a:r>
              <a:rPr lang="en-US" altLang="en-US" baseline="-25000"/>
              <a:t>j</a:t>
            </a:r>
            <a:r>
              <a:rPr lang="en-US" altLang="en-US"/>
              <a:t>=[r</a:t>
            </a:r>
            <a:r>
              <a:rPr lang="en-US" altLang="en-US" baseline="-25000"/>
              <a:t>j</a:t>
            </a:r>
            <a:r>
              <a:rPr lang="en-US" altLang="en-US"/>
              <a:t>, d</a:t>
            </a:r>
            <a:r>
              <a:rPr lang="en-US" altLang="en-US" baseline="-25000"/>
              <a:t>j</a:t>
            </a:r>
            <a:r>
              <a:rPr lang="en-US" altLang="en-US"/>
              <a:t>]</a:t>
            </a:r>
          </a:p>
          <a:p>
            <a:r>
              <a:rPr lang="en-US" altLang="en-US" u="sng"/>
              <a:t>Problem:</a:t>
            </a:r>
            <a:r>
              <a:rPr lang="en-US" altLang="en-US"/>
              <a:t> schedule intervals on a single machine</a:t>
            </a:r>
            <a:endParaRPr lang="en-US" altLang="en-US" u="sng"/>
          </a:p>
          <a:p>
            <a:r>
              <a:rPr lang="en-US" altLang="en-US" u="sng"/>
              <a:t>Solution</a:t>
            </a:r>
            <a:r>
              <a:rPr lang="en-US" altLang="en-US"/>
              <a:t>: S </a:t>
            </a:r>
            <a:r>
              <a:rPr lang="en-US" altLang="en-US">
                <a:sym typeface="Symbol" pitchFamily="18" charset="2"/>
              </a:rPr>
              <a:t></a:t>
            </a:r>
            <a:r>
              <a:rPr lang="en-US" altLang="en-US"/>
              <a:t> I</a:t>
            </a:r>
            <a:endParaRPr lang="en-US" altLang="en-US" u="sng"/>
          </a:p>
          <a:p>
            <a:r>
              <a:rPr lang="en-US" altLang="en-US" u="sng"/>
              <a:t>Objective function:</a:t>
            </a:r>
            <a:r>
              <a:rPr lang="en-US" altLang="en-US"/>
              <a:t> maximize  </a:t>
            </a:r>
            <a:r>
              <a:rPr lang="en-US" altLang="en-US">
                <a:sym typeface="Symbol" pitchFamily="18" charset="2"/>
              </a:rPr>
              <a:t></a:t>
            </a:r>
            <a:r>
              <a:rPr lang="en-US" altLang="en-US" baseline="-25000"/>
              <a:t>i</a:t>
            </a:r>
            <a:r>
              <a:rPr lang="en-US" altLang="en-US" baseline="-25000">
                <a:sym typeface="Symbol" pitchFamily="18" charset="2"/>
              </a:rPr>
              <a:t>S</a:t>
            </a:r>
            <a:r>
              <a:rPr lang="en-US" altLang="en-US">
                <a:sym typeface="Symbol" pitchFamily="18" charset="2"/>
              </a:rPr>
              <a:t>(</a:t>
            </a:r>
            <a:r>
              <a:rPr lang="en-US" altLang="en-US"/>
              <a:t>d</a:t>
            </a:r>
            <a:r>
              <a:rPr lang="en-US" altLang="en-US" baseline="-25000"/>
              <a:t>j </a:t>
            </a:r>
            <a:r>
              <a:rPr lang="en-US" altLang="en-US"/>
              <a:t>- r</a:t>
            </a:r>
            <a:r>
              <a:rPr lang="en-US" altLang="en-US" baseline="-25000"/>
              <a:t>j</a:t>
            </a:r>
            <a:r>
              <a:rPr lang="en-US" altLang="en-US"/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A simple solution (LPT)</a:t>
            </a:r>
          </a:p>
        </p:txBody>
      </p:sp>
      <p:sp>
        <p:nvSpPr>
          <p:cNvPr id="1239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71500" indent="-571500">
              <a:buFontTx/>
              <a:buNone/>
            </a:pPr>
            <a:r>
              <a:rPr lang="en-US" altLang="en-US" sz="3000" b="1"/>
              <a:t>Longest Processing Time algorithm</a:t>
            </a:r>
            <a:r>
              <a:rPr lang="en-US" altLang="en-US" sz="3000"/>
              <a:t> </a:t>
            </a:r>
          </a:p>
          <a:p>
            <a:pPr marL="571500" indent="-571500">
              <a:buFontTx/>
              <a:buNone/>
            </a:pPr>
            <a:r>
              <a:rPr lang="en-US" altLang="en-US" sz="2800"/>
              <a:t>input I=(i</a:t>
            </a:r>
            <a:r>
              <a:rPr lang="en-US" altLang="en-US" sz="2800" baseline="-25000"/>
              <a:t>1</a:t>
            </a:r>
            <a:r>
              <a:rPr lang="en-US" altLang="en-US" sz="2800"/>
              <a:t>, i</a:t>
            </a:r>
            <a:r>
              <a:rPr lang="en-US" altLang="en-US" sz="2800" baseline="-25000"/>
              <a:t>2</a:t>
            </a:r>
            <a:r>
              <a:rPr lang="en-US" altLang="en-US" sz="2800"/>
              <a:t>,…,i</a:t>
            </a:r>
            <a:r>
              <a:rPr lang="en-US" altLang="en-US" sz="2800" baseline="-25000"/>
              <a:t>n</a:t>
            </a:r>
            <a:r>
              <a:rPr lang="en-US" altLang="en-US" sz="2800"/>
              <a:t>) </a:t>
            </a:r>
          </a:p>
          <a:p>
            <a:pPr marL="571500" indent="-571500">
              <a:buFont typeface="Wingdings" pitchFamily="2" charset="2"/>
              <a:buAutoNum type="arabicPeriod"/>
            </a:pPr>
            <a:r>
              <a:rPr lang="en-US" altLang="en-US" sz="2800"/>
              <a:t>Initialize  S ← </a:t>
            </a:r>
            <a:r>
              <a:rPr lang="en-US" altLang="en-US" sz="2800">
                <a:sym typeface="Symbol" pitchFamily="18" charset="2"/>
              </a:rPr>
              <a:t></a:t>
            </a:r>
          </a:p>
          <a:p>
            <a:pPr marL="571500" indent="-571500">
              <a:buFont typeface="Wingdings" pitchFamily="2" charset="2"/>
              <a:buAutoNum type="arabicPeriod"/>
            </a:pPr>
            <a:r>
              <a:rPr lang="en-US" altLang="en-US" sz="2800" b="1" i="1"/>
              <a:t>Sort the intervals</a:t>
            </a:r>
            <a:r>
              <a:rPr lang="en-US" altLang="en-US" sz="2800"/>
              <a:t> in decreasing order (d</a:t>
            </a:r>
            <a:r>
              <a:rPr lang="en-US" altLang="en-US" sz="2800" baseline="-25000"/>
              <a:t>j </a:t>
            </a:r>
            <a:r>
              <a:rPr lang="en-US" altLang="en-US" sz="2800"/>
              <a:t>– r</a:t>
            </a:r>
            <a:r>
              <a:rPr lang="en-US" altLang="en-US" sz="2800" baseline="-25000"/>
              <a:t>j</a:t>
            </a:r>
            <a:r>
              <a:rPr lang="en-US" altLang="en-US" sz="2800"/>
              <a:t>)</a:t>
            </a:r>
          </a:p>
          <a:p>
            <a:pPr marL="571500" indent="-571500">
              <a:buFont typeface="Wingdings" pitchFamily="2" charset="2"/>
              <a:buAutoNum type="arabicPeriod"/>
            </a:pPr>
            <a:r>
              <a:rPr lang="en-US" altLang="en-US" sz="2800"/>
              <a:t>while (I is not empty)</a:t>
            </a:r>
          </a:p>
          <a:p>
            <a:pPr marL="839788" lvl="1" indent="-495300">
              <a:buFont typeface="Wingdings" pitchFamily="2" charset="2"/>
              <a:buChar char="n"/>
            </a:pPr>
            <a:r>
              <a:rPr lang="en-US" altLang="en-US" sz="2400"/>
              <a:t>Let  i</a:t>
            </a:r>
            <a:r>
              <a:rPr lang="en-US" altLang="en-US" sz="2400" baseline="-25000"/>
              <a:t>k</a:t>
            </a:r>
            <a:r>
              <a:rPr lang="en-US" altLang="en-US" sz="2400"/>
              <a:t> be the next in the sorted order</a:t>
            </a:r>
          </a:p>
          <a:p>
            <a:pPr marL="839788" lvl="1" indent="-495300">
              <a:buFont typeface="Wingdings" pitchFamily="2" charset="2"/>
              <a:buChar char="n"/>
            </a:pPr>
            <a:r>
              <a:rPr lang="en-US" altLang="en-US" sz="2400"/>
              <a:t>If i</a:t>
            </a:r>
            <a:r>
              <a:rPr lang="en-US" altLang="en-US" sz="2400" baseline="-25000"/>
              <a:t>k</a:t>
            </a:r>
            <a:r>
              <a:rPr lang="en-US" altLang="en-US" sz="2400"/>
              <a:t> can be scheduled then S ← S U {i</a:t>
            </a:r>
            <a:r>
              <a:rPr lang="en-US" altLang="en-US" sz="2400" baseline="-25000"/>
              <a:t>k</a:t>
            </a:r>
            <a:r>
              <a:rPr lang="en-US" altLang="en-US" sz="2400"/>
              <a:t>};</a:t>
            </a:r>
          </a:p>
          <a:p>
            <a:pPr marL="839788" lvl="1" indent="-495300">
              <a:buFont typeface="Wingdings" pitchFamily="2" charset="2"/>
              <a:buChar char="n"/>
            </a:pPr>
            <a:r>
              <a:rPr lang="en-US" altLang="en-US" sz="2400"/>
              <a:t>I ← I \ {i</a:t>
            </a:r>
            <a:r>
              <a:rPr lang="en-US" altLang="en-US" sz="2400" baseline="-25000"/>
              <a:t>k</a:t>
            </a:r>
            <a:r>
              <a:rPr lang="en-US" altLang="en-US" sz="2400"/>
              <a:t>}</a:t>
            </a:r>
          </a:p>
          <a:p>
            <a:pPr marL="571500" indent="-571500">
              <a:buFont typeface="Wingdings" pitchFamily="2" charset="2"/>
              <a:buAutoNum type="arabicPeriod"/>
            </a:pPr>
            <a:r>
              <a:rPr lang="en-US" altLang="en-US" sz="2800"/>
              <a:t>Output 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8229600" cy="1139825"/>
          </a:xfrm>
        </p:spPr>
        <p:txBody>
          <a:bodyPr/>
          <a:lstStyle/>
          <a:p>
            <a:r>
              <a:rPr lang="en-US" altLang="en-US"/>
              <a:t>LPT is a 3-approximation</a:t>
            </a:r>
          </a:p>
        </p:txBody>
      </p:sp>
      <p:sp>
        <p:nvSpPr>
          <p:cNvPr id="12595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905000"/>
            <a:ext cx="8077200" cy="4221163"/>
          </a:xfrm>
        </p:spPr>
        <p:txBody>
          <a:bodyPr/>
          <a:lstStyle/>
          <a:p>
            <a:r>
              <a:rPr lang="en-US" altLang="en-US" sz="2800"/>
              <a:t>LPT sorts the intervals in decreasing order according to their length</a:t>
            </a:r>
          </a:p>
          <a:p>
            <a:endParaRPr lang="en-US" altLang="en-US" sz="2800"/>
          </a:p>
          <a:p>
            <a:endParaRPr lang="en-US" altLang="en-US" sz="2800"/>
          </a:p>
          <a:p>
            <a:endParaRPr lang="en-US" altLang="en-US" sz="2800"/>
          </a:p>
          <a:p>
            <a:endParaRPr lang="en-US" altLang="en-US" sz="2800"/>
          </a:p>
          <a:p>
            <a:endParaRPr lang="en-US" altLang="en-US" sz="2800"/>
          </a:p>
          <a:p>
            <a:r>
              <a:rPr lang="en-US" altLang="en-US" sz="2800"/>
              <a:t>3 LPT</a:t>
            </a:r>
            <a:r>
              <a:rPr lang="en-US" altLang="en-US" sz="2800" baseline="-25000"/>
              <a:t> </a:t>
            </a:r>
            <a:r>
              <a:rPr lang="en-US" altLang="en-US" sz="2800"/>
              <a:t>≥ OPT</a:t>
            </a:r>
            <a:r>
              <a:rPr lang="en-US" altLang="en-US" sz="2800" baseline="-25000"/>
              <a:t> </a:t>
            </a:r>
            <a:endParaRPr lang="en-US" altLang="en-US" sz="2800"/>
          </a:p>
          <a:p>
            <a:pPr>
              <a:buFontTx/>
              <a:buNone/>
            </a:pPr>
            <a:endParaRPr lang="en-US" altLang="en-US" sz="2800"/>
          </a:p>
        </p:txBody>
      </p:sp>
      <p:grpSp>
        <p:nvGrpSpPr>
          <p:cNvPr id="125956" name="Group 4"/>
          <p:cNvGrpSpPr>
            <a:grpSpLocks/>
          </p:cNvGrpSpPr>
          <p:nvPr/>
        </p:nvGrpSpPr>
        <p:grpSpPr bwMode="auto">
          <a:xfrm>
            <a:off x="1371600" y="3505200"/>
            <a:ext cx="4953000" cy="838200"/>
            <a:chOff x="864" y="2544"/>
            <a:chExt cx="3120" cy="528"/>
          </a:xfrm>
        </p:grpSpPr>
        <p:sp>
          <p:nvSpPr>
            <p:cNvPr id="125957" name="AutoShape 5"/>
            <p:cNvSpPr>
              <a:spLocks noChangeArrowheads="1"/>
            </p:cNvSpPr>
            <p:nvPr/>
          </p:nvSpPr>
          <p:spPr bwMode="auto">
            <a:xfrm>
              <a:off x="864" y="2832"/>
              <a:ext cx="1008" cy="240"/>
            </a:xfrm>
            <a:prstGeom prst="flowChartProcess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 b="1">
                  <a:solidFill>
                    <a:schemeClr val="bg1"/>
                  </a:solidFill>
                </a:rPr>
                <a:t>OPT</a:t>
              </a:r>
            </a:p>
          </p:txBody>
        </p:sp>
        <p:sp>
          <p:nvSpPr>
            <p:cNvPr id="125958" name="AutoShape 6"/>
            <p:cNvSpPr>
              <a:spLocks noChangeArrowheads="1"/>
            </p:cNvSpPr>
            <p:nvPr/>
          </p:nvSpPr>
          <p:spPr bwMode="auto">
            <a:xfrm>
              <a:off x="1920" y="2832"/>
              <a:ext cx="1008" cy="240"/>
            </a:xfrm>
            <a:prstGeom prst="flowChartProcess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 b="1">
                  <a:solidFill>
                    <a:schemeClr val="bg1"/>
                  </a:solidFill>
                </a:rPr>
                <a:t>OPT</a:t>
              </a:r>
            </a:p>
          </p:txBody>
        </p:sp>
        <p:sp>
          <p:nvSpPr>
            <p:cNvPr id="125959" name="AutoShape 7"/>
            <p:cNvSpPr>
              <a:spLocks noChangeArrowheads="1"/>
            </p:cNvSpPr>
            <p:nvPr/>
          </p:nvSpPr>
          <p:spPr bwMode="auto">
            <a:xfrm>
              <a:off x="2976" y="2832"/>
              <a:ext cx="1008" cy="240"/>
            </a:xfrm>
            <a:prstGeom prst="flowChartProcess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 b="1">
                  <a:solidFill>
                    <a:schemeClr val="bg1"/>
                  </a:solidFill>
                </a:rPr>
                <a:t>OPT</a:t>
              </a:r>
            </a:p>
          </p:txBody>
        </p:sp>
        <p:sp>
          <p:nvSpPr>
            <p:cNvPr id="125960" name="AutoShape 8"/>
            <p:cNvSpPr>
              <a:spLocks noChangeArrowheads="1"/>
            </p:cNvSpPr>
            <p:nvPr/>
          </p:nvSpPr>
          <p:spPr bwMode="auto">
            <a:xfrm>
              <a:off x="1824" y="2544"/>
              <a:ext cx="1248" cy="240"/>
            </a:xfrm>
            <a:prstGeom prst="flowChartProcess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 b="1">
                  <a:solidFill>
                    <a:schemeClr val="bg1"/>
                  </a:solidFill>
                </a:rPr>
                <a:t>LPT</a:t>
              </a:r>
            </a:p>
          </p:txBody>
        </p:sp>
      </p:grpSp>
      <p:sp>
        <p:nvSpPr>
          <p:cNvPr id="125961" name="Line 9"/>
          <p:cNvSpPr>
            <a:spLocks noChangeShapeType="1"/>
          </p:cNvSpPr>
          <p:nvPr/>
        </p:nvSpPr>
        <p:spPr bwMode="auto">
          <a:xfrm>
            <a:off x="1371600" y="43434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5962" name="Line 10"/>
          <p:cNvSpPr>
            <a:spLocks noChangeShapeType="1"/>
          </p:cNvSpPr>
          <p:nvPr/>
        </p:nvSpPr>
        <p:spPr bwMode="auto">
          <a:xfrm>
            <a:off x="2971800" y="42672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5963" name="Text Box 11"/>
          <p:cNvSpPr txBox="1">
            <a:spLocks noChangeArrowheads="1"/>
          </p:cNvSpPr>
          <p:nvPr/>
        </p:nvSpPr>
        <p:spPr bwMode="auto">
          <a:xfrm>
            <a:off x="1203325" y="4608513"/>
            <a:ext cx="31591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b="1"/>
              <a:t>r</a:t>
            </a:r>
            <a:r>
              <a:rPr lang="en-US" altLang="en-US" b="1" baseline="-25000"/>
              <a:t>i</a:t>
            </a:r>
            <a:endParaRPr lang="en-US" altLang="en-US" b="1"/>
          </a:p>
        </p:txBody>
      </p:sp>
      <p:sp>
        <p:nvSpPr>
          <p:cNvPr id="125964" name="Text Box 12"/>
          <p:cNvSpPr txBox="1">
            <a:spLocks noChangeArrowheads="1"/>
          </p:cNvSpPr>
          <p:nvPr/>
        </p:nvSpPr>
        <p:spPr bwMode="auto">
          <a:xfrm>
            <a:off x="2803525" y="4608513"/>
            <a:ext cx="36671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b="1"/>
              <a:t>d</a:t>
            </a:r>
            <a:r>
              <a:rPr lang="en-US" altLang="en-US" b="1" baseline="-25000"/>
              <a:t>i</a:t>
            </a:r>
            <a:endParaRPr lang="en-US" altLang="en-US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33375"/>
            <a:ext cx="7772400" cy="1143000"/>
          </a:xfrm>
        </p:spPr>
        <p:txBody>
          <a:bodyPr/>
          <a:lstStyle/>
          <a:p>
            <a:r>
              <a:rPr lang="en-US" altLang="en-US" sz="4000"/>
              <a:t>Suppose we a </a:t>
            </a:r>
            <a:r>
              <a:rPr lang="en-US" altLang="en-US" sz="4000" b="1"/>
              <a:t>have formal model of each algorithmic</a:t>
            </a:r>
            <a:r>
              <a:rPr lang="en-US" altLang="en-US" sz="4000"/>
              <a:t> </a:t>
            </a:r>
            <a:r>
              <a:rPr lang="en-US" altLang="en-US" sz="4000" b="1"/>
              <a:t>paradigm</a:t>
            </a:r>
          </a:p>
        </p:txBody>
      </p:sp>
      <p:pic>
        <p:nvPicPr>
          <p:cNvPr id="9219" name="Picture 3" descr="confused-man"/>
          <p:cNvPicPr>
            <a:picLocks noChangeAspect="1" noChangeArrowheads="1"/>
          </p:cNvPicPr>
          <p:nvPr>
            <p:ph sz="half" idx="2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597400" y="3505200"/>
            <a:ext cx="1381125" cy="2971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9220" name="AutoShape 4"/>
          <p:cNvSpPr>
            <a:spLocks noChangeArrowheads="1"/>
          </p:cNvSpPr>
          <p:nvPr/>
        </p:nvSpPr>
        <p:spPr bwMode="auto">
          <a:xfrm>
            <a:off x="5715000" y="1981200"/>
            <a:ext cx="3276600" cy="1143000"/>
          </a:xfrm>
          <a:prstGeom prst="wedgeRoundRectCallout">
            <a:avLst>
              <a:gd name="adj1" fmla="val -55231"/>
              <a:gd name="adj2" fmla="val 60694"/>
              <a:gd name="adj3" fmla="val 16667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en-US" altLang="en-US" sz="2400">
                <a:latin typeface="Times New Roman" pitchFamily="18" charset="0"/>
              </a:rPr>
              <a:t>Is there a Greedy algorithm that solves </a:t>
            </a:r>
            <a:r>
              <a:rPr lang="el-GR" altLang="en-US" sz="2400" b="1" i="1">
                <a:solidFill>
                  <a:schemeClr val="tx2"/>
                </a:solidFill>
                <a:latin typeface="Times New Roman" pitchFamily="18" charset="0"/>
              </a:rPr>
              <a:t>Π</a:t>
            </a:r>
            <a:r>
              <a:rPr lang="en-US" altLang="en-US" sz="2400">
                <a:latin typeface="Times New Roman" pitchFamily="18" charset="0"/>
              </a:rPr>
              <a:t>?</a:t>
            </a:r>
          </a:p>
        </p:txBody>
      </p:sp>
      <p:sp>
        <p:nvSpPr>
          <p:cNvPr id="9221" name="AutoShape 5"/>
          <p:cNvSpPr>
            <a:spLocks/>
          </p:cNvSpPr>
          <p:nvPr/>
        </p:nvSpPr>
        <p:spPr bwMode="auto">
          <a:xfrm>
            <a:off x="152400" y="1752600"/>
            <a:ext cx="3733800" cy="838200"/>
          </a:xfrm>
          <a:prstGeom prst="borderCallout1">
            <a:avLst>
              <a:gd name="adj1" fmla="val 13634"/>
              <a:gd name="adj2" fmla="val -2042"/>
              <a:gd name="adj3" fmla="val 134093"/>
              <a:gd name="adj4" fmla="val -2042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en-US" altLang="en-US" sz="2400" b="1">
                <a:latin typeface="Times New Roman" pitchFamily="18" charset="0"/>
              </a:rPr>
              <a:t>No Greedy</a:t>
            </a:r>
            <a:r>
              <a:rPr lang="en-US" altLang="en-US" sz="2400">
                <a:latin typeface="Times New Roman" pitchFamily="18" charset="0"/>
              </a:rPr>
              <a:t> algorithm can solve </a:t>
            </a:r>
            <a:r>
              <a:rPr lang="el-GR" altLang="en-US" sz="2400" b="1" i="1">
                <a:solidFill>
                  <a:schemeClr val="tx2"/>
                </a:solidFill>
                <a:latin typeface="Times New Roman" pitchFamily="18" charset="0"/>
              </a:rPr>
              <a:t>Π</a:t>
            </a:r>
            <a:r>
              <a:rPr lang="en-US" altLang="en-US" sz="2400" b="1">
                <a:latin typeface="Times New Roman" pitchFamily="18" charset="0"/>
              </a:rPr>
              <a:t> exactly.</a:t>
            </a:r>
          </a:p>
        </p:txBody>
      </p:sp>
      <p:sp>
        <p:nvSpPr>
          <p:cNvPr id="9222" name="AutoShape 6"/>
          <p:cNvSpPr>
            <a:spLocks noChangeArrowheads="1"/>
          </p:cNvSpPr>
          <p:nvPr/>
        </p:nvSpPr>
        <p:spPr bwMode="auto">
          <a:xfrm>
            <a:off x="5715000" y="1981200"/>
            <a:ext cx="3276600" cy="1143000"/>
          </a:xfrm>
          <a:prstGeom prst="wedgeRoundRectCallout">
            <a:avLst>
              <a:gd name="adj1" fmla="val -48255"/>
              <a:gd name="adj2" fmla="val 60694"/>
              <a:gd name="adj3" fmla="val 16667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en-US" altLang="en-US" sz="2400">
                <a:latin typeface="Times New Roman" pitchFamily="18" charset="0"/>
              </a:rPr>
              <a:t>Is there a Backtracking algorithm that solves </a:t>
            </a:r>
            <a:r>
              <a:rPr lang="el-GR" altLang="en-US" sz="2400" b="1" i="1">
                <a:solidFill>
                  <a:schemeClr val="tx2"/>
                </a:solidFill>
                <a:latin typeface="Times New Roman" pitchFamily="18" charset="0"/>
              </a:rPr>
              <a:t>Π</a:t>
            </a:r>
            <a:r>
              <a:rPr lang="en-US" altLang="en-US" sz="2400">
                <a:latin typeface="Times New Roman" pitchFamily="18" charset="0"/>
              </a:rPr>
              <a:t>?</a:t>
            </a:r>
          </a:p>
        </p:txBody>
      </p:sp>
      <p:sp>
        <p:nvSpPr>
          <p:cNvPr id="9223" name="AutoShape 7"/>
          <p:cNvSpPr>
            <a:spLocks/>
          </p:cNvSpPr>
          <p:nvPr/>
        </p:nvSpPr>
        <p:spPr bwMode="auto">
          <a:xfrm>
            <a:off x="152400" y="2895600"/>
            <a:ext cx="3733800" cy="838200"/>
          </a:xfrm>
          <a:prstGeom prst="borderCallout1">
            <a:avLst>
              <a:gd name="adj1" fmla="val 13634"/>
              <a:gd name="adj2" fmla="val -2042"/>
              <a:gd name="adj3" fmla="val 134093"/>
              <a:gd name="adj4" fmla="val -2042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en-US" altLang="en-US" sz="2400" b="1">
                <a:latin typeface="Times New Roman" pitchFamily="18" charset="0"/>
              </a:rPr>
              <a:t>No Backtracking</a:t>
            </a:r>
            <a:r>
              <a:rPr lang="en-US" altLang="en-US" sz="2400">
                <a:latin typeface="Times New Roman" pitchFamily="18" charset="0"/>
              </a:rPr>
              <a:t> algorithm can solve </a:t>
            </a:r>
            <a:r>
              <a:rPr lang="el-GR" altLang="en-US" sz="2400" b="1" i="1">
                <a:solidFill>
                  <a:schemeClr val="tx2"/>
                </a:solidFill>
                <a:latin typeface="Times New Roman" pitchFamily="18" charset="0"/>
              </a:rPr>
              <a:t>Π</a:t>
            </a:r>
            <a:r>
              <a:rPr lang="en-US" altLang="en-US" sz="2400" b="1">
                <a:latin typeface="Times New Roman" pitchFamily="18" charset="0"/>
              </a:rPr>
              <a:t> exactly.</a:t>
            </a:r>
          </a:p>
        </p:txBody>
      </p:sp>
      <p:sp>
        <p:nvSpPr>
          <p:cNvPr id="9224" name="AutoShape 8"/>
          <p:cNvSpPr>
            <a:spLocks noChangeArrowheads="1"/>
          </p:cNvSpPr>
          <p:nvPr/>
        </p:nvSpPr>
        <p:spPr bwMode="auto">
          <a:xfrm>
            <a:off x="5791200" y="1600200"/>
            <a:ext cx="3276600" cy="1447800"/>
          </a:xfrm>
          <a:prstGeom prst="wedgeRoundRectCallout">
            <a:avLst>
              <a:gd name="adj1" fmla="val -53634"/>
              <a:gd name="adj2" fmla="val 64255"/>
              <a:gd name="adj3" fmla="val 16667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en-US" altLang="en-US" sz="2400">
                <a:latin typeface="Times New Roman" pitchFamily="18" charset="0"/>
              </a:rPr>
              <a:t>Is there a Dynamic Programming alg. that solves </a:t>
            </a:r>
            <a:r>
              <a:rPr lang="el-GR" altLang="en-US" sz="2400" b="1" i="1">
                <a:solidFill>
                  <a:schemeClr val="tx2"/>
                </a:solidFill>
                <a:latin typeface="Times New Roman" pitchFamily="18" charset="0"/>
              </a:rPr>
              <a:t>Π</a:t>
            </a:r>
            <a:r>
              <a:rPr lang="en-US" altLang="en-US" sz="2400">
                <a:latin typeface="Times New Roman" pitchFamily="18" charset="0"/>
              </a:rPr>
              <a:t>?</a:t>
            </a:r>
          </a:p>
        </p:txBody>
      </p:sp>
      <p:sp>
        <p:nvSpPr>
          <p:cNvPr id="9225" name="AutoShape 9"/>
          <p:cNvSpPr>
            <a:spLocks/>
          </p:cNvSpPr>
          <p:nvPr/>
        </p:nvSpPr>
        <p:spPr bwMode="auto">
          <a:xfrm>
            <a:off x="152400" y="4191000"/>
            <a:ext cx="2819400" cy="609600"/>
          </a:xfrm>
          <a:prstGeom prst="borderCallout1">
            <a:avLst>
              <a:gd name="adj1" fmla="val 18750"/>
              <a:gd name="adj2" fmla="val -2704"/>
              <a:gd name="adj3" fmla="val 146875"/>
              <a:gd name="adj4" fmla="val -2704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en-US" altLang="en-US" sz="2400" b="1">
                <a:latin typeface="Times New Roman" pitchFamily="18" charset="0"/>
              </a:rPr>
              <a:t>DP helps!</a:t>
            </a:r>
          </a:p>
        </p:txBody>
      </p:sp>
      <p:sp>
        <p:nvSpPr>
          <p:cNvPr id="9226" name="AutoShape 10"/>
          <p:cNvSpPr>
            <a:spLocks noChangeArrowheads="1"/>
          </p:cNvSpPr>
          <p:nvPr/>
        </p:nvSpPr>
        <p:spPr bwMode="auto">
          <a:xfrm>
            <a:off x="5715000" y="1676400"/>
            <a:ext cx="3276600" cy="1447800"/>
          </a:xfrm>
          <a:prstGeom prst="wedgeRoundRectCallout">
            <a:avLst>
              <a:gd name="adj1" fmla="val -51310"/>
              <a:gd name="adj2" fmla="val 58005"/>
              <a:gd name="adj3" fmla="val 16667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en-US" altLang="en-US" sz="2400">
                <a:latin typeface="Times New Roman" pitchFamily="18" charset="0"/>
              </a:rPr>
              <a:t>Is my algorithm optimal, or a better DP algorithm exists?</a:t>
            </a:r>
          </a:p>
        </p:txBody>
      </p:sp>
      <p:pic>
        <p:nvPicPr>
          <p:cNvPr id="9227" name="Picture 11" descr="Idea-Man"/>
          <p:cNvPicPr>
            <a:picLocks noChangeAspect="1" noChangeArrowheads="1"/>
          </p:cNvPicPr>
          <p:nvPr>
            <p:ph sz="half"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495800" y="2971800"/>
            <a:ext cx="1189038" cy="3606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9228" name="AutoShape 12"/>
          <p:cNvSpPr>
            <a:spLocks/>
          </p:cNvSpPr>
          <p:nvPr/>
        </p:nvSpPr>
        <p:spPr bwMode="auto">
          <a:xfrm>
            <a:off x="152400" y="5257800"/>
            <a:ext cx="3429000" cy="1447800"/>
          </a:xfrm>
          <a:prstGeom prst="borderCallout1">
            <a:avLst>
              <a:gd name="adj1" fmla="val 7894"/>
              <a:gd name="adj2" fmla="val -2222"/>
              <a:gd name="adj3" fmla="val 103949"/>
              <a:gd name="adj4" fmla="val -2222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en-US" altLang="en-US" sz="2400">
                <a:latin typeface="Times New Roman" pitchFamily="18" charset="0"/>
              </a:rPr>
              <a:t>Yes, it is! Because NO DP alg. can solve </a:t>
            </a:r>
            <a:r>
              <a:rPr lang="el-GR" altLang="en-US" sz="2400" b="1" i="1">
                <a:solidFill>
                  <a:schemeClr val="tx2"/>
                </a:solidFill>
                <a:latin typeface="Times New Roman" pitchFamily="18" charset="0"/>
              </a:rPr>
              <a:t>Π</a:t>
            </a:r>
            <a:r>
              <a:rPr lang="en-US" altLang="en-US" sz="2400">
                <a:solidFill>
                  <a:schemeClr val="tx2"/>
                </a:solidFill>
                <a:latin typeface="Times New Roman" pitchFamily="18" charset="0"/>
              </a:rPr>
              <a:t> more efficiently.</a:t>
            </a:r>
            <a:endParaRPr lang="en-US" altLang="en-US" sz="2400" b="1" i="1">
              <a:solidFill>
                <a:schemeClr val="tx2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6" dur="500"/>
                                        <p:tgtEl>
                                          <p:spTgt spid="92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" dur="500"/>
                                        <p:tgtEl>
                                          <p:spTgt spid="92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2000"/>
                                        <p:tgtEl>
                                          <p:spTgt spid="9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9" dur="500"/>
                                        <p:tgtEl>
                                          <p:spTgt spid="92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8" dur="500"/>
                                        <p:tgtEl>
                                          <p:spTgt spid="92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9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9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7" dur="2000"/>
                                        <p:tgtEl>
                                          <p:spTgt spid="92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2000"/>
                                        <p:tgtEl>
                                          <p:spTgt spid="9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0" grpId="0" animBg="1"/>
      <p:bldP spid="9220" grpId="1" animBg="1"/>
      <p:bldP spid="9221" grpId="0" animBg="1"/>
      <p:bldP spid="9222" grpId="0" animBg="1"/>
      <p:bldP spid="9222" grpId="1" animBg="1"/>
      <p:bldP spid="9223" grpId="0" animBg="1"/>
      <p:bldP spid="9224" grpId="0" animBg="1"/>
      <p:bldP spid="9224" grpId="1" animBg="1"/>
      <p:bldP spid="9225" grpId="0" animBg="1"/>
      <p:bldP spid="9226" grpId="0" animBg="1"/>
      <p:bldP spid="9226" grpId="1" animBg="1"/>
      <p:bldP spid="9228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Example lower bound  [BNR02]</a:t>
            </a:r>
          </a:p>
        </p:txBody>
      </p:sp>
      <p:sp>
        <p:nvSpPr>
          <p:cNvPr id="1280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  <a:p>
            <a:endParaRPr lang="en-US" altLang="en-US"/>
          </a:p>
          <a:p>
            <a:r>
              <a:rPr lang="en-US" altLang="en-US"/>
              <a:t>Theorem1: </a:t>
            </a:r>
            <a:r>
              <a:rPr lang="en-US" altLang="en-US" i="1"/>
              <a:t>No </a:t>
            </a:r>
            <a:r>
              <a:rPr lang="en-US" altLang="en-US" i="1">
                <a:solidFill>
                  <a:srgbClr val="CC3300"/>
                </a:solidFill>
              </a:rPr>
              <a:t>adaptive</a:t>
            </a:r>
            <a:r>
              <a:rPr lang="en-US" altLang="en-US" i="1"/>
              <a:t> priority algorithm can achieve an approximation ratio better than 3 for the interval scheduling problem with proportional profit for a single machine configuration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Proof of Theorem 1</a:t>
            </a:r>
          </a:p>
        </p:txBody>
      </p:sp>
      <p:sp>
        <p:nvSpPr>
          <p:cNvPr id="130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7772400" cy="4953000"/>
          </a:xfrm>
          <a:noFill/>
        </p:spPr>
        <p:txBody>
          <a:bodyPr/>
          <a:lstStyle/>
          <a:p>
            <a:pPr marL="571500" indent="-571500"/>
            <a:r>
              <a:rPr lang="en-US" altLang="en-US"/>
              <a:t>Adversary’s move</a:t>
            </a:r>
          </a:p>
          <a:p>
            <a:pPr marL="571500" indent="-571500">
              <a:buFontTx/>
              <a:buNone/>
            </a:pPr>
            <a:endParaRPr lang="en-US" altLang="en-US"/>
          </a:p>
          <a:p>
            <a:pPr marL="571500" indent="-571500"/>
            <a:endParaRPr lang="en-US" altLang="en-US"/>
          </a:p>
          <a:p>
            <a:pPr marL="839788" lvl="1" indent="-495300"/>
            <a:endParaRPr lang="en-US" altLang="en-US"/>
          </a:p>
          <a:p>
            <a:pPr marL="571500" indent="-571500"/>
            <a:r>
              <a:rPr lang="en-US" altLang="en-US"/>
              <a:t>Algorithm’s move: Algorithm selects an ordering  </a:t>
            </a:r>
          </a:p>
          <a:p>
            <a:pPr marL="571500" indent="-571500"/>
            <a:r>
              <a:rPr lang="en-US" altLang="en-US"/>
              <a:t>Let i be the interval with highest priority</a:t>
            </a:r>
          </a:p>
        </p:txBody>
      </p:sp>
      <p:grpSp>
        <p:nvGrpSpPr>
          <p:cNvPr id="130052" name="Group 4"/>
          <p:cNvGrpSpPr>
            <a:grpSpLocks/>
          </p:cNvGrpSpPr>
          <p:nvPr/>
        </p:nvGrpSpPr>
        <p:grpSpPr bwMode="auto">
          <a:xfrm>
            <a:off x="228600" y="1865313"/>
            <a:ext cx="8229600" cy="1335087"/>
            <a:chOff x="144" y="1175"/>
            <a:chExt cx="5184" cy="841"/>
          </a:xfrm>
        </p:grpSpPr>
        <p:sp>
          <p:nvSpPr>
            <p:cNvPr id="130053" name="AutoShape 5"/>
            <p:cNvSpPr>
              <a:spLocks noChangeArrowheads="1"/>
            </p:cNvSpPr>
            <p:nvPr/>
          </p:nvSpPr>
          <p:spPr bwMode="auto">
            <a:xfrm>
              <a:off x="4800" y="1728"/>
              <a:ext cx="528" cy="192"/>
            </a:xfrm>
            <a:prstGeom prst="flowChart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 b="1"/>
                <a:t>1</a:t>
              </a:r>
            </a:p>
          </p:txBody>
        </p:sp>
        <p:sp>
          <p:nvSpPr>
            <p:cNvPr id="130054" name="AutoShape 6"/>
            <p:cNvSpPr>
              <a:spLocks noChangeArrowheads="1"/>
            </p:cNvSpPr>
            <p:nvPr/>
          </p:nvSpPr>
          <p:spPr bwMode="auto">
            <a:xfrm>
              <a:off x="4464" y="1488"/>
              <a:ext cx="432" cy="192"/>
            </a:xfrm>
            <a:prstGeom prst="flowChart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 b="1"/>
                <a:t>2</a:t>
              </a:r>
            </a:p>
          </p:txBody>
        </p:sp>
        <p:sp>
          <p:nvSpPr>
            <p:cNvPr id="130055" name="AutoShape 7"/>
            <p:cNvSpPr>
              <a:spLocks noChangeArrowheads="1"/>
            </p:cNvSpPr>
            <p:nvPr/>
          </p:nvSpPr>
          <p:spPr bwMode="auto">
            <a:xfrm>
              <a:off x="4176" y="1728"/>
              <a:ext cx="336" cy="192"/>
            </a:xfrm>
            <a:prstGeom prst="flowChart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 b="1"/>
                <a:t>3</a:t>
              </a:r>
            </a:p>
          </p:txBody>
        </p:sp>
        <p:sp>
          <p:nvSpPr>
            <p:cNvPr id="130056" name="AutoShape 8"/>
            <p:cNvSpPr>
              <a:spLocks noChangeArrowheads="1"/>
            </p:cNvSpPr>
            <p:nvPr/>
          </p:nvSpPr>
          <p:spPr bwMode="auto">
            <a:xfrm>
              <a:off x="2496" y="1488"/>
              <a:ext cx="576" cy="192"/>
            </a:xfrm>
            <a:prstGeom prst="flowChart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 b="1"/>
                <a:t>q</a:t>
              </a:r>
            </a:p>
          </p:txBody>
        </p:sp>
        <p:sp>
          <p:nvSpPr>
            <p:cNvPr id="130057" name="AutoShape 9"/>
            <p:cNvSpPr>
              <a:spLocks noChangeArrowheads="1"/>
            </p:cNvSpPr>
            <p:nvPr/>
          </p:nvSpPr>
          <p:spPr bwMode="auto">
            <a:xfrm>
              <a:off x="3024" y="1728"/>
              <a:ext cx="480" cy="192"/>
            </a:xfrm>
            <a:prstGeom prst="flowChart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 b="1"/>
                <a:t>q-1</a:t>
              </a:r>
            </a:p>
          </p:txBody>
        </p:sp>
        <p:sp>
          <p:nvSpPr>
            <p:cNvPr id="130058" name="AutoShape 10"/>
            <p:cNvSpPr>
              <a:spLocks noChangeArrowheads="1"/>
            </p:cNvSpPr>
            <p:nvPr/>
          </p:nvSpPr>
          <p:spPr bwMode="auto">
            <a:xfrm>
              <a:off x="2016" y="1728"/>
              <a:ext cx="528" cy="192"/>
            </a:xfrm>
            <a:prstGeom prst="flowChart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 b="1"/>
                <a:t>q-1</a:t>
              </a:r>
            </a:p>
          </p:txBody>
        </p:sp>
        <p:grpSp>
          <p:nvGrpSpPr>
            <p:cNvPr id="130059" name="Group 11"/>
            <p:cNvGrpSpPr>
              <a:grpSpLocks/>
            </p:cNvGrpSpPr>
            <p:nvPr/>
          </p:nvGrpSpPr>
          <p:grpSpPr bwMode="auto">
            <a:xfrm>
              <a:off x="1440" y="1632"/>
              <a:ext cx="240" cy="48"/>
              <a:chOff x="1440" y="1968"/>
              <a:chExt cx="240" cy="48"/>
            </a:xfrm>
          </p:grpSpPr>
          <p:sp>
            <p:nvSpPr>
              <p:cNvPr id="130060" name="AutoShape 12"/>
              <p:cNvSpPr>
                <a:spLocks noChangeArrowheads="1"/>
              </p:cNvSpPr>
              <p:nvPr/>
            </p:nvSpPr>
            <p:spPr bwMode="auto">
              <a:xfrm>
                <a:off x="1536" y="1968"/>
                <a:ext cx="48" cy="48"/>
              </a:xfrm>
              <a:prstGeom prst="flowChartConnector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0061" name="AutoShape 13"/>
              <p:cNvSpPr>
                <a:spLocks noChangeArrowheads="1"/>
              </p:cNvSpPr>
              <p:nvPr/>
            </p:nvSpPr>
            <p:spPr bwMode="auto">
              <a:xfrm>
                <a:off x="1440" y="1968"/>
                <a:ext cx="48" cy="48"/>
              </a:xfrm>
              <a:prstGeom prst="flowChartConnector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0062" name="AutoShape 14"/>
              <p:cNvSpPr>
                <a:spLocks noChangeArrowheads="1"/>
              </p:cNvSpPr>
              <p:nvPr/>
            </p:nvSpPr>
            <p:spPr bwMode="auto">
              <a:xfrm>
                <a:off x="1632" y="1968"/>
                <a:ext cx="48" cy="48"/>
              </a:xfrm>
              <a:prstGeom prst="flowChartConnector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30063" name="Group 15"/>
            <p:cNvGrpSpPr>
              <a:grpSpLocks/>
            </p:cNvGrpSpPr>
            <p:nvPr/>
          </p:nvGrpSpPr>
          <p:grpSpPr bwMode="auto">
            <a:xfrm>
              <a:off x="3648" y="1632"/>
              <a:ext cx="240" cy="48"/>
              <a:chOff x="1440" y="1968"/>
              <a:chExt cx="240" cy="48"/>
            </a:xfrm>
          </p:grpSpPr>
          <p:sp>
            <p:nvSpPr>
              <p:cNvPr id="130064" name="AutoShape 16"/>
              <p:cNvSpPr>
                <a:spLocks noChangeArrowheads="1"/>
              </p:cNvSpPr>
              <p:nvPr/>
            </p:nvSpPr>
            <p:spPr bwMode="auto">
              <a:xfrm>
                <a:off x="1536" y="1968"/>
                <a:ext cx="48" cy="48"/>
              </a:xfrm>
              <a:prstGeom prst="flowChartConnector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0065" name="AutoShape 17"/>
              <p:cNvSpPr>
                <a:spLocks noChangeArrowheads="1"/>
              </p:cNvSpPr>
              <p:nvPr/>
            </p:nvSpPr>
            <p:spPr bwMode="auto">
              <a:xfrm>
                <a:off x="1440" y="1968"/>
                <a:ext cx="48" cy="48"/>
              </a:xfrm>
              <a:prstGeom prst="flowChartConnector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0066" name="AutoShape 18"/>
              <p:cNvSpPr>
                <a:spLocks noChangeArrowheads="1"/>
              </p:cNvSpPr>
              <p:nvPr/>
            </p:nvSpPr>
            <p:spPr bwMode="auto">
              <a:xfrm>
                <a:off x="1632" y="1968"/>
                <a:ext cx="48" cy="48"/>
              </a:xfrm>
              <a:prstGeom prst="flowChartConnector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30067" name="AutoShape 19"/>
            <p:cNvSpPr>
              <a:spLocks noChangeArrowheads="1"/>
            </p:cNvSpPr>
            <p:nvPr/>
          </p:nvSpPr>
          <p:spPr bwMode="auto">
            <a:xfrm>
              <a:off x="4512" y="1728"/>
              <a:ext cx="96" cy="96"/>
            </a:xfrm>
            <a:prstGeom prst="flowChartProcess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0068" name="AutoShape 20"/>
            <p:cNvSpPr>
              <a:spLocks noChangeArrowheads="1"/>
            </p:cNvSpPr>
            <p:nvPr/>
          </p:nvSpPr>
          <p:spPr bwMode="auto">
            <a:xfrm>
              <a:off x="4608" y="1728"/>
              <a:ext cx="96" cy="96"/>
            </a:xfrm>
            <a:prstGeom prst="flowChartProcess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0069" name="AutoShape 21"/>
            <p:cNvSpPr>
              <a:spLocks noChangeArrowheads="1"/>
            </p:cNvSpPr>
            <p:nvPr/>
          </p:nvSpPr>
          <p:spPr bwMode="auto">
            <a:xfrm>
              <a:off x="4704" y="1728"/>
              <a:ext cx="96" cy="96"/>
            </a:xfrm>
            <a:prstGeom prst="flowChartProcess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30070" name="Group 22"/>
            <p:cNvGrpSpPr>
              <a:grpSpLocks/>
            </p:cNvGrpSpPr>
            <p:nvPr/>
          </p:nvGrpSpPr>
          <p:grpSpPr bwMode="auto">
            <a:xfrm>
              <a:off x="144" y="1488"/>
              <a:ext cx="1152" cy="432"/>
              <a:chOff x="432" y="1824"/>
              <a:chExt cx="1152" cy="432"/>
            </a:xfrm>
          </p:grpSpPr>
          <p:sp>
            <p:nvSpPr>
              <p:cNvPr id="130071" name="AutoShape 23"/>
              <p:cNvSpPr>
                <a:spLocks noChangeArrowheads="1"/>
              </p:cNvSpPr>
              <p:nvPr/>
            </p:nvSpPr>
            <p:spPr bwMode="auto">
              <a:xfrm>
                <a:off x="432" y="2064"/>
                <a:ext cx="336" cy="192"/>
              </a:xfrm>
              <a:prstGeom prst="flowChartProcess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altLang="en-US" b="1"/>
                  <a:t>1</a:t>
                </a:r>
              </a:p>
            </p:txBody>
          </p:sp>
          <p:sp>
            <p:nvSpPr>
              <p:cNvPr id="130072" name="AutoShape 24"/>
              <p:cNvSpPr>
                <a:spLocks noChangeArrowheads="1"/>
              </p:cNvSpPr>
              <p:nvPr/>
            </p:nvSpPr>
            <p:spPr bwMode="auto">
              <a:xfrm>
                <a:off x="720" y="1824"/>
                <a:ext cx="432" cy="192"/>
              </a:xfrm>
              <a:prstGeom prst="flowChartProcess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altLang="en-US" b="1"/>
                  <a:t>2</a:t>
                </a:r>
              </a:p>
            </p:txBody>
          </p:sp>
          <p:sp>
            <p:nvSpPr>
              <p:cNvPr id="130073" name="AutoShape 25"/>
              <p:cNvSpPr>
                <a:spLocks noChangeArrowheads="1"/>
              </p:cNvSpPr>
              <p:nvPr/>
            </p:nvSpPr>
            <p:spPr bwMode="auto">
              <a:xfrm>
                <a:off x="1056" y="2064"/>
                <a:ext cx="528" cy="192"/>
              </a:xfrm>
              <a:prstGeom prst="flowChartProcess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altLang="en-US" b="1"/>
                  <a:t> 3</a:t>
                </a:r>
              </a:p>
            </p:txBody>
          </p:sp>
        </p:grpSp>
        <p:sp>
          <p:nvSpPr>
            <p:cNvPr id="130074" name="AutoShape 26"/>
            <p:cNvSpPr>
              <a:spLocks noChangeArrowheads="1"/>
            </p:cNvSpPr>
            <p:nvPr/>
          </p:nvSpPr>
          <p:spPr bwMode="auto">
            <a:xfrm>
              <a:off x="480" y="1728"/>
              <a:ext cx="96" cy="96"/>
            </a:xfrm>
            <a:prstGeom prst="flowChartProcess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0075" name="AutoShape 27"/>
            <p:cNvSpPr>
              <a:spLocks noChangeArrowheads="1"/>
            </p:cNvSpPr>
            <p:nvPr/>
          </p:nvSpPr>
          <p:spPr bwMode="auto">
            <a:xfrm>
              <a:off x="576" y="1728"/>
              <a:ext cx="96" cy="96"/>
            </a:xfrm>
            <a:prstGeom prst="flowChartProcess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0076" name="AutoShape 28"/>
            <p:cNvSpPr>
              <a:spLocks noChangeArrowheads="1"/>
            </p:cNvSpPr>
            <p:nvPr/>
          </p:nvSpPr>
          <p:spPr bwMode="auto">
            <a:xfrm>
              <a:off x="672" y="1728"/>
              <a:ext cx="96" cy="96"/>
            </a:xfrm>
            <a:prstGeom prst="flowChartProcess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30077" name="Group 29"/>
            <p:cNvGrpSpPr>
              <a:grpSpLocks/>
            </p:cNvGrpSpPr>
            <p:nvPr/>
          </p:nvGrpSpPr>
          <p:grpSpPr bwMode="auto">
            <a:xfrm>
              <a:off x="144" y="1920"/>
              <a:ext cx="207" cy="96"/>
              <a:chOff x="384" y="2160"/>
              <a:chExt cx="207" cy="96"/>
            </a:xfrm>
          </p:grpSpPr>
          <p:sp>
            <p:nvSpPr>
              <p:cNvPr id="130078" name="Rectangle 30"/>
              <p:cNvSpPr>
                <a:spLocks noChangeArrowheads="1"/>
              </p:cNvSpPr>
              <p:nvPr/>
            </p:nvSpPr>
            <p:spPr bwMode="auto">
              <a:xfrm>
                <a:off x="528" y="2160"/>
                <a:ext cx="63" cy="96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0079" name="Rectangle 31"/>
              <p:cNvSpPr>
                <a:spLocks noChangeArrowheads="1"/>
              </p:cNvSpPr>
              <p:nvPr/>
            </p:nvSpPr>
            <p:spPr bwMode="auto">
              <a:xfrm>
                <a:off x="384" y="2160"/>
                <a:ext cx="75" cy="96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0080" name="Rectangle 32"/>
              <p:cNvSpPr>
                <a:spLocks noChangeArrowheads="1"/>
              </p:cNvSpPr>
              <p:nvPr/>
            </p:nvSpPr>
            <p:spPr bwMode="auto">
              <a:xfrm>
                <a:off x="459" y="2160"/>
                <a:ext cx="69" cy="96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30081" name="AutoShape 33"/>
            <p:cNvSpPr>
              <a:spLocks noChangeArrowheads="1"/>
            </p:cNvSpPr>
            <p:nvPr/>
          </p:nvSpPr>
          <p:spPr bwMode="auto">
            <a:xfrm>
              <a:off x="864" y="1920"/>
              <a:ext cx="150" cy="96"/>
            </a:xfrm>
            <a:prstGeom prst="flowChartProcess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0082" name="AutoShape 34"/>
            <p:cNvSpPr>
              <a:spLocks noChangeArrowheads="1"/>
            </p:cNvSpPr>
            <p:nvPr/>
          </p:nvSpPr>
          <p:spPr bwMode="auto">
            <a:xfrm>
              <a:off x="1002" y="1920"/>
              <a:ext cx="150" cy="96"/>
            </a:xfrm>
            <a:prstGeom prst="flowChartProcess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0083" name="AutoShape 35"/>
            <p:cNvSpPr>
              <a:spLocks noChangeArrowheads="1"/>
            </p:cNvSpPr>
            <p:nvPr/>
          </p:nvSpPr>
          <p:spPr bwMode="auto">
            <a:xfrm>
              <a:off x="1146" y="1920"/>
              <a:ext cx="150" cy="96"/>
            </a:xfrm>
            <a:prstGeom prst="flowChartProcess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0084" name="AutoShape 36"/>
            <p:cNvSpPr>
              <a:spLocks noChangeArrowheads="1"/>
            </p:cNvSpPr>
            <p:nvPr/>
          </p:nvSpPr>
          <p:spPr bwMode="auto">
            <a:xfrm>
              <a:off x="2016" y="1920"/>
              <a:ext cx="150" cy="96"/>
            </a:xfrm>
            <a:prstGeom prst="flowChartProcess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0085" name="AutoShape 37"/>
            <p:cNvSpPr>
              <a:spLocks noChangeArrowheads="1"/>
            </p:cNvSpPr>
            <p:nvPr/>
          </p:nvSpPr>
          <p:spPr bwMode="auto">
            <a:xfrm>
              <a:off x="2154" y="1920"/>
              <a:ext cx="150" cy="96"/>
            </a:xfrm>
            <a:prstGeom prst="flowChartProcess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0086" name="AutoShape 38"/>
            <p:cNvSpPr>
              <a:spLocks noChangeArrowheads="1"/>
            </p:cNvSpPr>
            <p:nvPr/>
          </p:nvSpPr>
          <p:spPr bwMode="auto">
            <a:xfrm>
              <a:off x="2298" y="1920"/>
              <a:ext cx="150" cy="96"/>
            </a:xfrm>
            <a:prstGeom prst="flowChartProcess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0087" name="AutoShape 39"/>
            <p:cNvSpPr>
              <a:spLocks noChangeArrowheads="1"/>
            </p:cNvSpPr>
            <p:nvPr/>
          </p:nvSpPr>
          <p:spPr bwMode="auto">
            <a:xfrm>
              <a:off x="4896" y="1920"/>
              <a:ext cx="150" cy="96"/>
            </a:xfrm>
            <a:prstGeom prst="flowChartProcess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0088" name="AutoShape 40"/>
            <p:cNvSpPr>
              <a:spLocks noChangeArrowheads="1"/>
            </p:cNvSpPr>
            <p:nvPr/>
          </p:nvSpPr>
          <p:spPr bwMode="auto">
            <a:xfrm>
              <a:off x="5034" y="1920"/>
              <a:ext cx="150" cy="96"/>
            </a:xfrm>
            <a:prstGeom prst="flowChartProcess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0089" name="AutoShape 41"/>
            <p:cNvSpPr>
              <a:spLocks noChangeArrowheads="1"/>
            </p:cNvSpPr>
            <p:nvPr/>
          </p:nvSpPr>
          <p:spPr bwMode="auto">
            <a:xfrm>
              <a:off x="5178" y="1920"/>
              <a:ext cx="150" cy="96"/>
            </a:xfrm>
            <a:prstGeom prst="flowChartProcess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0090" name="AutoShape 42"/>
            <p:cNvSpPr>
              <a:spLocks noChangeArrowheads="1"/>
            </p:cNvSpPr>
            <p:nvPr/>
          </p:nvSpPr>
          <p:spPr bwMode="auto">
            <a:xfrm>
              <a:off x="3072" y="1920"/>
              <a:ext cx="150" cy="96"/>
            </a:xfrm>
            <a:prstGeom prst="flowChartProcess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0091" name="AutoShape 43"/>
            <p:cNvSpPr>
              <a:spLocks noChangeArrowheads="1"/>
            </p:cNvSpPr>
            <p:nvPr/>
          </p:nvSpPr>
          <p:spPr bwMode="auto">
            <a:xfrm>
              <a:off x="3210" y="1920"/>
              <a:ext cx="150" cy="96"/>
            </a:xfrm>
            <a:prstGeom prst="flowChartProcess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0092" name="AutoShape 44"/>
            <p:cNvSpPr>
              <a:spLocks noChangeArrowheads="1"/>
            </p:cNvSpPr>
            <p:nvPr/>
          </p:nvSpPr>
          <p:spPr bwMode="auto">
            <a:xfrm>
              <a:off x="3354" y="1920"/>
              <a:ext cx="150" cy="96"/>
            </a:xfrm>
            <a:prstGeom prst="flowChartProcess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0093" name="AutoShape 45"/>
            <p:cNvSpPr>
              <a:spLocks noChangeArrowheads="1"/>
            </p:cNvSpPr>
            <p:nvPr/>
          </p:nvSpPr>
          <p:spPr bwMode="auto">
            <a:xfrm>
              <a:off x="2544" y="1728"/>
              <a:ext cx="155" cy="96"/>
            </a:xfrm>
            <a:prstGeom prst="flowChartProcess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0094" name="AutoShape 46"/>
            <p:cNvSpPr>
              <a:spLocks noChangeArrowheads="1"/>
            </p:cNvSpPr>
            <p:nvPr/>
          </p:nvSpPr>
          <p:spPr bwMode="auto">
            <a:xfrm>
              <a:off x="2688" y="1728"/>
              <a:ext cx="184" cy="96"/>
            </a:xfrm>
            <a:prstGeom prst="flowChartProcess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0095" name="AutoShape 47"/>
            <p:cNvSpPr>
              <a:spLocks noChangeArrowheads="1"/>
            </p:cNvSpPr>
            <p:nvPr/>
          </p:nvSpPr>
          <p:spPr bwMode="auto">
            <a:xfrm>
              <a:off x="2869" y="1728"/>
              <a:ext cx="155" cy="96"/>
            </a:xfrm>
            <a:prstGeom prst="flowChartProcess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30096" name="Group 48"/>
            <p:cNvGrpSpPr>
              <a:grpSpLocks/>
            </p:cNvGrpSpPr>
            <p:nvPr/>
          </p:nvGrpSpPr>
          <p:grpSpPr bwMode="auto">
            <a:xfrm>
              <a:off x="4176" y="1920"/>
              <a:ext cx="207" cy="96"/>
              <a:chOff x="384" y="2160"/>
              <a:chExt cx="207" cy="96"/>
            </a:xfrm>
          </p:grpSpPr>
          <p:sp>
            <p:nvSpPr>
              <p:cNvPr id="130097" name="Rectangle 49"/>
              <p:cNvSpPr>
                <a:spLocks noChangeArrowheads="1"/>
              </p:cNvSpPr>
              <p:nvPr/>
            </p:nvSpPr>
            <p:spPr bwMode="auto">
              <a:xfrm>
                <a:off x="528" y="2160"/>
                <a:ext cx="63" cy="96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0098" name="Rectangle 50"/>
              <p:cNvSpPr>
                <a:spLocks noChangeArrowheads="1"/>
              </p:cNvSpPr>
              <p:nvPr/>
            </p:nvSpPr>
            <p:spPr bwMode="auto">
              <a:xfrm>
                <a:off x="384" y="2160"/>
                <a:ext cx="75" cy="96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0099" name="Rectangle 51"/>
              <p:cNvSpPr>
                <a:spLocks noChangeArrowheads="1"/>
              </p:cNvSpPr>
              <p:nvPr/>
            </p:nvSpPr>
            <p:spPr bwMode="auto">
              <a:xfrm>
                <a:off x="459" y="2160"/>
                <a:ext cx="69" cy="96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30100" name="Line 52"/>
            <p:cNvSpPr>
              <a:spLocks noChangeShapeType="1"/>
            </p:cNvSpPr>
            <p:nvPr/>
          </p:nvSpPr>
          <p:spPr bwMode="auto">
            <a:xfrm flipV="1">
              <a:off x="768" y="1344"/>
              <a:ext cx="0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0101" name="Line 53"/>
            <p:cNvSpPr>
              <a:spLocks noChangeShapeType="1"/>
            </p:cNvSpPr>
            <p:nvPr/>
          </p:nvSpPr>
          <p:spPr bwMode="auto">
            <a:xfrm flipV="1">
              <a:off x="864" y="1344"/>
              <a:ext cx="0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0102" name="Text Box 54"/>
            <p:cNvSpPr txBox="1">
              <a:spLocks noChangeArrowheads="1"/>
            </p:cNvSpPr>
            <p:nvPr/>
          </p:nvSpPr>
          <p:spPr bwMode="auto">
            <a:xfrm>
              <a:off x="710" y="1175"/>
              <a:ext cx="19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/>
                <a:t>e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00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00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00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00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300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300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Adversary’s strategy</a:t>
            </a:r>
          </a:p>
        </p:txBody>
      </p:sp>
      <p:sp>
        <p:nvSpPr>
          <p:cNvPr id="132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2132013"/>
          </a:xfrm>
        </p:spPr>
        <p:txBody>
          <a:bodyPr/>
          <a:lstStyle/>
          <a:p>
            <a:r>
              <a:rPr lang="en-US" altLang="en-US"/>
              <a:t>If Algorithm decides </a:t>
            </a:r>
            <a:r>
              <a:rPr lang="en-US" altLang="en-US" b="1"/>
              <a:t>not</a:t>
            </a:r>
            <a:r>
              <a:rPr lang="en-US" altLang="en-US"/>
              <a:t> to schedule </a:t>
            </a:r>
            <a:r>
              <a:rPr lang="en-US" altLang="en-US" b="1"/>
              <a:t>i</a:t>
            </a:r>
            <a:r>
              <a:rPr lang="en-US" altLang="en-US"/>
              <a:t> </a:t>
            </a:r>
          </a:p>
          <a:p>
            <a:r>
              <a:rPr lang="en-US" altLang="en-US"/>
              <a:t>During next round Adversary </a:t>
            </a:r>
            <a:r>
              <a:rPr lang="en-US" altLang="en-US" b="1"/>
              <a:t>removes all remaining</a:t>
            </a:r>
            <a:r>
              <a:rPr lang="en-US" altLang="en-US"/>
              <a:t> intervals and schedules interval </a:t>
            </a:r>
            <a:r>
              <a:rPr lang="en-US" altLang="en-US" b="1"/>
              <a:t>i</a:t>
            </a:r>
            <a:endParaRPr lang="en-US" altLang="en-US"/>
          </a:p>
        </p:txBody>
      </p:sp>
      <p:grpSp>
        <p:nvGrpSpPr>
          <p:cNvPr id="132100" name="Group 4"/>
          <p:cNvGrpSpPr>
            <a:grpSpLocks/>
          </p:cNvGrpSpPr>
          <p:nvPr/>
        </p:nvGrpSpPr>
        <p:grpSpPr bwMode="auto">
          <a:xfrm>
            <a:off x="228600" y="4724400"/>
            <a:ext cx="8229600" cy="838200"/>
            <a:chOff x="144" y="2976"/>
            <a:chExt cx="5184" cy="528"/>
          </a:xfrm>
        </p:grpSpPr>
        <p:sp>
          <p:nvSpPr>
            <p:cNvPr id="132101" name="AutoShape 5"/>
            <p:cNvSpPr>
              <a:spLocks noChangeArrowheads="1"/>
            </p:cNvSpPr>
            <p:nvPr/>
          </p:nvSpPr>
          <p:spPr bwMode="auto">
            <a:xfrm>
              <a:off x="4800" y="3216"/>
              <a:ext cx="528" cy="192"/>
            </a:xfrm>
            <a:prstGeom prst="flowChart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 b="1"/>
                <a:t>1</a:t>
              </a:r>
            </a:p>
          </p:txBody>
        </p:sp>
        <p:sp>
          <p:nvSpPr>
            <p:cNvPr id="132102" name="AutoShape 6"/>
            <p:cNvSpPr>
              <a:spLocks noChangeArrowheads="1"/>
            </p:cNvSpPr>
            <p:nvPr/>
          </p:nvSpPr>
          <p:spPr bwMode="auto">
            <a:xfrm>
              <a:off x="4464" y="2976"/>
              <a:ext cx="432" cy="192"/>
            </a:xfrm>
            <a:prstGeom prst="flowChart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 b="1"/>
                <a:t>2</a:t>
              </a:r>
            </a:p>
          </p:txBody>
        </p:sp>
        <p:sp>
          <p:nvSpPr>
            <p:cNvPr id="132103" name="AutoShape 7"/>
            <p:cNvSpPr>
              <a:spLocks noChangeArrowheads="1"/>
            </p:cNvSpPr>
            <p:nvPr/>
          </p:nvSpPr>
          <p:spPr bwMode="auto">
            <a:xfrm>
              <a:off x="4176" y="3216"/>
              <a:ext cx="336" cy="192"/>
            </a:xfrm>
            <a:prstGeom prst="flowChart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 b="1"/>
                <a:t>3</a:t>
              </a:r>
            </a:p>
          </p:txBody>
        </p:sp>
        <p:sp>
          <p:nvSpPr>
            <p:cNvPr id="132104" name="AutoShape 8"/>
            <p:cNvSpPr>
              <a:spLocks noChangeArrowheads="1"/>
            </p:cNvSpPr>
            <p:nvPr/>
          </p:nvSpPr>
          <p:spPr bwMode="auto">
            <a:xfrm>
              <a:off x="2496" y="2976"/>
              <a:ext cx="576" cy="192"/>
            </a:xfrm>
            <a:prstGeom prst="flowChart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 b="1"/>
                <a:t>i</a:t>
              </a:r>
            </a:p>
          </p:txBody>
        </p:sp>
        <p:sp>
          <p:nvSpPr>
            <p:cNvPr id="132105" name="AutoShape 9"/>
            <p:cNvSpPr>
              <a:spLocks noChangeArrowheads="1"/>
            </p:cNvSpPr>
            <p:nvPr/>
          </p:nvSpPr>
          <p:spPr bwMode="auto">
            <a:xfrm>
              <a:off x="3024" y="3216"/>
              <a:ext cx="480" cy="192"/>
            </a:xfrm>
            <a:prstGeom prst="flowChart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 b="1"/>
                <a:t>j</a:t>
              </a:r>
            </a:p>
          </p:txBody>
        </p:sp>
        <p:sp>
          <p:nvSpPr>
            <p:cNvPr id="132106" name="AutoShape 10"/>
            <p:cNvSpPr>
              <a:spLocks noChangeArrowheads="1"/>
            </p:cNvSpPr>
            <p:nvPr/>
          </p:nvSpPr>
          <p:spPr bwMode="auto">
            <a:xfrm>
              <a:off x="2016" y="3216"/>
              <a:ext cx="528" cy="192"/>
            </a:xfrm>
            <a:prstGeom prst="flowChart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 b="1"/>
                <a:t>k</a:t>
              </a:r>
            </a:p>
          </p:txBody>
        </p:sp>
        <p:grpSp>
          <p:nvGrpSpPr>
            <p:cNvPr id="132107" name="Group 11"/>
            <p:cNvGrpSpPr>
              <a:grpSpLocks/>
            </p:cNvGrpSpPr>
            <p:nvPr/>
          </p:nvGrpSpPr>
          <p:grpSpPr bwMode="auto">
            <a:xfrm>
              <a:off x="1440" y="3120"/>
              <a:ext cx="240" cy="48"/>
              <a:chOff x="1440" y="1968"/>
              <a:chExt cx="240" cy="48"/>
            </a:xfrm>
          </p:grpSpPr>
          <p:sp>
            <p:nvSpPr>
              <p:cNvPr id="132108" name="AutoShape 12"/>
              <p:cNvSpPr>
                <a:spLocks noChangeArrowheads="1"/>
              </p:cNvSpPr>
              <p:nvPr/>
            </p:nvSpPr>
            <p:spPr bwMode="auto">
              <a:xfrm>
                <a:off x="1536" y="1968"/>
                <a:ext cx="48" cy="48"/>
              </a:xfrm>
              <a:prstGeom prst="flowChartConnector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2109" name="AutoShape 13"/>
              <p:cNvSpPr>
                <a:spLocks noChangeArrowheads="1"/>
              </p:cNvSpPr>
              <p:nvPr/>
            </p:nvSpPr>
            <p:spPr bwMode="auto">
              <a:xfrm>
                <a:off x="1440" y="1968"/>
                <a:ext cx="48" cy="48"/>
              </a:xfrm>
              <a:prstGeom prst="flowChartConnector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2110" name="AutoShape 14"/>
              <p:cNvSpPr>
                <a:spLocks noChangeArrowheads="1"/>
              </p:cNvSpPr>
              <p:nvPr/>
            </p:nvSpPr>
            <p:spPr bwMode="auto">
              <a:xfrm>
                <a:off x="1632" y="1968"/>
                <a:ext cx="48" cy="48"/>
              </a:xfrm>
              <a:prstGeom prst="flowChartConnector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32111" name="Group 15"/>
            <p:cNvGrpSpPr>
              <a:grpSpLocks/>
            </p:cNvGrpSpPr>
            <p:nvPr/>
          </p:nvGrpSpPr>
          <p:grpSpPr bwMode="auto">
            <a:xfrm>
              <a:off x="3648" y="3120"/>
              <a:ext cx="240" cy="48"/>
              <a:chOff x="1440" y="1968"/>
              <a:chExt cx="240" cy="48"/>
            </a:xfrm>
          </p:grpSpPr>
          <p:sp>
            <p:nvSpPr>
              <p:cNvPr id="132112" name="AutoShape 16"/>
              <p:cNvSpPr>
                <a:spLocks noChangeArrowheads="1"/>
              </p:cNvSpPr>
              <p:nvPr/>
            </p:nvSpPr>
            <p:spPr bwMode="auto">
              <a:xfrm>
                <a:off x="1536" y="1968"/>
                <a:ext cx="48" cy="48"/>
              </a:xfrm>
              <a:prstGeom prst="flowChartConnector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2113" name="AutoShape 17"/>
              <p:cNvSpPr>
                <a:spLocks noChangeArrowheads="1"/>
              </p:cNvSpPr>
              <p:nvPr/>
            </p:nvSpPr>
            <p:spPr bwMode="auto">
              <a:xfrm>
                <a:off x="1440" y="1968"/>
                <a:ext cx="48" cy="48"/>
              </a:xfrm>
              <a:prstGeom prst="flowChartConnector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2114" name="AutoShape 18"/>
              <p:cNvSpPr>
                <a:spLocks noChangeArrowheads="1"/>
              </p:cNvSpPr>
              <p:nvPr/>
            </p:nvSpPr>
            <p:spPr bwMode="auto">
              <a:xfrm>
                <a:off x="1632" y="1968"/>
                <a:ext cx="48" cy="48"/>
              </a:xfrm>
              <a:prstGeom prst="flowChartConnector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32115" name="AutoShape 19"/>
            <p:cNvSpPr>
              <a:spLocks noChangeArrowheads="1"/>
            </p:cNvSpPr>
            <p:nvPr/>
          </p:nvSpPr>
          <p:spPr bwMode="auto">
            <a:xfrm>
              <a:off x="4512" y="3216"/>
              <a:ext cx="96" cy="96"/>
            </a:xfrm>
            <a:prstGeom prst="flowChartProcess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2116" name="AutoShape 20"/>
            <p:cNvSpPr>
              <a:spLocks noChangeArrowheads="1"/>
            </p:cNvSpPr>
            <p:nvPr/>
          </p:nvSpPr>
          <p:spPr bwMode="auto">
            <a:xfrm>
              <a:off x="4608" y="3216"/>
              <a:ext cx="96" cy="96"/>
            </a:xfrm>
            <a:prstGeom prst="flowChartProcess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2117" name="AutoShape 21"/>
            <p:cNvSpPr>
              <a:spLocks noChangeArrowheads="1"/>
            </p:cNvSpPr>
            <p:nvPr/>
          </p:nvSpPr>
          <p:spPr bwMode="auto">
            <a:xfrm>
              <a:off x="4704" y="3216"/>
              <a:ext cx="96" cy="96"/>
            </a:xfrm>
            <a:prstGeom prst="flowChartProcess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32118" name="Group 22"/>
            <p:cNvGrpSpPr>
              <a:grpSpLocks/>
            </p:cNvGrpSpPr>
            <p:nvPr/>
          </p:nvGrpSpPr>
          <p:grpSpPr bwMode="auto">
            <a:xfrm>
              <a:off x="144" y="2976"/>
              <a:ext cx="1152" cy="432"/>
              <a:chOff x="432" y="1824"/>
              <a:chExt cx="1152" cy="432"/>
            </a:xfrm>
          </p:grpSpPr>
          <p:sp>
            <p:nvSpPr>
              <p:cNvPr id="132119" name="AutoShape 23"/>
              <p:cNvSpPr>
                <a:spLocks noChangeArrowheads="1"/>
              </p:cNvSpPr>
              <p:nvPr/>
            </p:nvSpPr>
            <p:spPr bwMode="auto">
              <a:xfrm>
                <a:off x="432" y="2064"/>
                <a:ext cx="336" cy="192"/>
              </a:xfrm>
              <a:prstGeom prst="flowChartProcess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altLang="en-US" b="1"/>
                  <a:t>1</a:t>
                </a:r>
              </a:p>
            </p:txBody>
          </p:sp>
          <p:sp>
            <p:nvSpPr>
              <p:cNvPr id="132120" name="AutoShape 24"/>
              <p:cNvSpPr>
                <a:spLocks noChangeArrowheads="1"/>
              </p:cNvSpPr>
              <p:nvPr/>
            </p:nvSpPr>
            <p:spPr bwMode="auto">
              <a:xfrm>
                <a:off x="720" y="1824"/>
                <a:ext cx="432" cy="192"/>
              </a:xfrm>
              <a:prstGeom prst="flowChartProcess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altLang="en-US" b="1"/>
                  <a:t>2</a:t>
                </a:r>
              </a:p>
            </p:txBody>
          </p:sp>
          <p:sp>
            <p:nvSpPr>
              <p:cNvPr id="132121" name="AutoShape 25"/>
              <p:cNvSpPr>
                <a:spLocks noChangeArrowheads="1"/>
              </p:cNvSpPr>
              <p:nvPr/>
            </p:nvSpPr>
            <p:spPr bwMode="auto">
              <a:xfrm>
                <a:off x="1056" y="2064"/>
                <a:ext cx="528" cy="192"/>
              </a:xfrm>
              <a:prstGeom prst="flowChartProcess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altLang="en-US" b="1"/>
                  <a:t> 3</a:t>
                </a:r>
              </a:p>
            </p:txBody>
          </p:sp>
        </p:grpSp>
        <p:sp>
          <p:nvSpPr>
            <p:cNvPr id="132122" name="AutoShape 26"/>
            <p:cNvSpPr>
              <a:spLocks noChangeArrowheads="1"/>
            </p:cNvSpPr>
            <p:nvPr/>
          </p:nvSpPr>
          <p:spPr bwMode="auto">
            <a:xfrm>
              <a:off x="480" y="3216"/>
              <a:ext cx="96" cy="96"/>
            </a:xfrm>
            <a:prstGeom prst="flowChartProcess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2123" name="AutoShape 27"/>
            <p:cNvSpPr>
              <a:spLocks noChangeArrowheads="1"/>
            </p:cNvSpPr>
            <p:nvPr/>
          </p:nvSpPr>
          <p:spPr bwMode="auto">
            <a:xfrm>
              <a:off x="576" y="3216"/>
              <a:ext cx="96" cy="96"/>
            </a:xfrm>
            <a:prstGeom prst="flowChartProcess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2124" name="AutoShape 28"/>
            <p:cNvSpPr>
              <a:spLocks noChangeArrowheads="1"/>
            </p:cNvSpPr>
            <p:nvPr/>
          </p:nvSpPr>
          <p:spPr bwMode="auto">
            <a:xfrm>
              <a:off x="672" y="3216"/>
              <a:ext cx="96" cy="96"/>
            </a:xfrm>
            <a:prstGeom prst="flowChartProcess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32125" name="Group 29"/>
            <p:cNvGrpSpPr>
              <a:grpSpLocks/>
            </p:cNvGrpSpPr>
            <p:nvPr/>
          </p:nvGrpSpPr>
          <p:grpSpPr bwMode="auto">
            <a:xfrm>
              <a:off x="144" y="3408"/>
              <a:ext cx="207" cy="96"/>
              <a:chOff x="384" y="2160"/>
              <a:chExt cx="207" cy="96"/>
            </a:xfrm>
          </p:grpSpPr>
          <p:sp>
            <p:nvSpPr>
              <p:cNvPr id="132126" name="Rectangle 30"/>
              <p:cNvSpPr>
                <a:spLocks noChangeArrowheads="1"/>
              </p:cNvSpPr>
              <p:nvPr/>
            </p:nvSpPr>
            <p:spPr bwMode="auto">
              <a:xfrm>
                <a:off x="528" y="2160"/>
                <a:ext cx="63" cy="96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2127" name="Rectangle 31"/>
              <p:cNvSpPr>
                <a:spLocks noChangeArrowheads="1"/>
              </p:cNvSpPr>
              <p:nvPr/>
            </p:nvSpPr>
            <p:spPr bwMode="auto">
              <a:xfrm>
                <a:off x="384" y="2160"/>
                <a:ext cx="75" cy="96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2128" name="Rectangle 32"/>
              <p:cNvSpPr>
                <a:spLocks noChangeArrowheads="1"/>
              </p:cNvSpPr>
              <p:nvPr/>
            </p:nvSpPr>
            <p:spPr bwMode="auto">
              <a:xfrm>
                <a:off x="459" y="2160"/>
                <a:ext cx="69" cy="96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32129" name="AutoShape 33"/>
            <p:cNvSpPr>
              <a:spLocks noChangeArrowheads="1"/>
            </p:cNvSpPr>
            <p:nvPr/>
          </p:nvSpPr>
          <p:spPr bwMode="auto">
            <a:xfrm>
              <a:off x="864" y="3408"/>
              <a:ext cx="150" cy="96"/>
            </a:xfrm>
            <a:prstGeom prst="flowChartProcess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2130" name="AutoShape 34"/>
            <p:cNvSpPr>
              <a:spLocks noChangeArrowheads="1"/>
            </p:cNvSpPr>
            <p:nvPr/>
          </p:nvSpPr>
          <p:spPr bwMode="auto">
            <a:xfrm>
              <a:off x="1002" y="3408"/>
              <a:ext cx="150" cy="96"/>
            </a:xfrm>
            <a:prstGeom prst="flowChartProcess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2131" name="AutoShape 35"/>
            <p:cNvSpPr>
              <a:spLocks noChangeArrowheads="1"/>
            </p:cNvSpPr>
            <p:nvPr/>
          </p:nvSpPr>
          <p:spPr bwMode="auto">
            <a:xfrm>
              <a:off x="1146" y="3408"/>
              <a:ext cx="150" cy="96"/>
            </a:xfrm>
            <a:prstGeom prst="flowChartProcess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2132" name="AutoShape 36"/>
            <p:cNvSpPr>
              <a:spLocks noChangeArrowheads="1"/>
            </p:cNvSpPr>
            <p:nvPr/>
          </p:nvSpPr>
          <p:spPr bwMode="auto">
            <a:xfrm>
              <a:off x="2016" y="3408"/>
              <a:ext cx="150" cy="96"/>
            </a:xfrm>
            <a:prstGeom prst="flowChartProcess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2133" name="AutoShape 37"/>
            <p:cNvSpPr>
              <a:spLocks noChangeArrowheads="1"/>
            </p:cNvSpPr>
            <p:nvPr/>
          </p:nvSpPr>
          <p:spPr bwMode="auto">
            <a:xfrm>
              <a:off x="2154" y="3408"/>
              <a:ext cx="150" cy="96"/>
            </a:xfrm>
            <a:prstGeom prst="flowChartProcess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2134" name="AutoShape 38"/>
            <p:cNvSpPr>
              <a:spLocks noChangeArrowheads="1"/>
            </p:cNvSpPr>
            <p:nvPr/>
          </p:nvSpPr>
          <p:spPr bwMode="auto">
            <a:xfrm>
              <a:off x="2298" y="3408"/>
              <a:ext cx="150" cy="96"/>
            </a:xfrm>
            <a:prstGeom prst="flowChartProcess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2135" name="AutoShape 39"/>
            <p:cNvSpPr>
              <a:spLocks noChangeArrowheads="1"/>
            </p:cNvSpPr>
            <p:nvPr/>
          </p:nvSpPr>
          <p:spPr bwMode="auto">
            <a:xfrm>
              <a:off x="4896" y="3408"/>
              <a:ext cx="150" cy="96"/>
            </a:xfrm>
            <a:prstGeom prst="flowChartProcess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2136" name="AutoShape 40"/>
            <p:cNvSpPr>
              <a:spLocks noChangeArrowheads="1"/>
            </p:cNvSpPr>
            <p:nvPr/>
          </p:nvSpPr>
          <p:spPr bwMode="auto">
            <a:xfrm>
              <a:off x="5034" y="3408"/>
              <a:ext cx="150" cy="96"/>
            </a:xfrm>
            <a:prstGeom prst="flowChartProcess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2137" name="AutoShape 41"/>
            <p:cNvSpPr>
              <a:spLocks noChangeArrowheads="1"/>
            </p:cNvSpPr>
            <p:nvPr/>
          </p:nvSpPr>
          <p:spPr bwMode="auto">
            <a:xfrm>
              <a:off x="5178" y="3408"/>
              <a:ext cx="150" cy="96"/>
            </a:xfrm>
            <a:prstGeom prst="flowChartProcess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2138" name="AutoShape 42"/>
            <p:cNvSpPr>
              <a:spLocks noChangeArrowheads="1"/>
            </p:cNvSpPr>
            <p:nvPr/>
          </p:nvSpPr>
          <p:spPr bwMode="auto">
            <a:xfrm>
              <a:off x="3072" y="3408"/>
              <a:ext cx="150" cy="96"/>
            </a:xfrm>
            <a:prstGeom prst="flowChartProcess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2139" name="AutoShape 43"/>
            <p:cNvSpPr>
              <a:spLocks noChangeArrowheads="1"/>
            </p:cNvSpPr>
            <p:nvPr/>
          </p:nvSpPr>
          <p:spPr bwMode="auto">
            <a:xfrm>
              <a:off x="3210" y="3408"/>
              <a:ext cx="150" cy="96"/>
            </a:xfrm>
            <a:prstGeom prst="flowChartProcess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2140" name="AutoShape 44"/>
            <p:cNvSpPr>
              <a:spLocks noChangeArrowheads="1"/>
            </p:cNvSpPr>
            <p:nvPr/>
          </p:nvSpPr>
          <p:spPr bwMode="auto">
            <a:xfrm>
              <a:off x="3354" y="3408"/>
              <a:ext cx="150" cy="96"/>
            </a:xfrm>
            <a:prstGeom prst="flowChartProcess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2141" name="AutoShape 45"/>
            <p:cNvSpPr>
              <a:spLocks noChangeArrowheads="1"/>
            </p:cNvSpPr>
            <p:nvPr/>
          </p:nvSpPr>
          <p:spPr bwMode="auto">
            <a:xfrm>
              <a:off x="2544" y="3216"/>
              <a:ext cx="155" cy="96"/>
            </a:xfrm>
            <a:prstGeom prst="flowChartProcess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2142" name="AutoShape 46"/>
            <p:cNvSpPr>
              <a:spLocks noChangeArrowheads="1"/>
            </p:cNvSpPr>
            <p:nvPr/>
          </p:nvSpPr>
          <p:spPr bwMode="auto">
            <a:xfrm>
              <a:off x="2688" y="3216"/>
              <a:ext cx="184" cy="96"/>
            </a:xfrm>
            <a:prstGeom prst="flowChartProcess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2143" name="AutoShape 47"/>
            <p:cNvSpPr>
              <a:spLocks noChangeArrowheads="1"/>
            </p:cNvSpPr>
            <p:nvPr/>
          </p:nvSpPr>
          <p:spPr bwMode="auto">
            <a:xfrm>
              <a:off x="2869" y="3216"/>
              <a:ext cx="155" cy="96"/>
            </a:xfrm>
            <a:prstGeom prst="flowChartProcess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32144" name="Group 48"/>
            <p:cNvGrpSpPr>
              <a:grpSpLocks/>
            </p:cNvGrpSpPr>
            <p:nvPr/>
          </p:nvGrpSpPr>
          <p:grpSpPr bwMode="auto">
            <a:xfrm>
              <a:off x="4176" y="3408"/>
              <a:ext cx="207" cy="96"/>
              <a:chOff x="384" y="2160"/>
              <a:chExt cx="207" cy="96"/>
            </a:xfrm>
          </p:grpSpPr>
          <p:sp>
            <p:nvSpPr>
              <p:cNvPr id="132145" name="Rectangle 49"/>
              <p:cNvSpPr>
                <a:spLocks noChangeArrowheads="1"/>
              </p:cNvSpPr>
              <p:nvPr/>
            </p:nvSpPr>
            <p:spPr bwMode="auto">
              <a:xfrm>
                <a:off x="528" y="2160"/>
                <a:ext cx="63" cy="96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2146" name="Rectangle 50"/>
              <p:cNvSpPr>
                <a:spLocks noChangeArrowheads="1"/>
              </p:cNvSpPr>
              <p:nvPr/>
            </p:nvSpPr>
            <p:spPr bwMode="auto">
              <a:xfrm>
                <a:off x="384" y="2160"/>
                <a:ext cx="75" cy="96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2147" name="Rectangle 51"/>
              <p:cNvSpPr>
                <a:spLocks noChangeArrowheads="1"/>
              </p:cNvSpPr>
              <p:nvPr/>
            </p:nvSpPr>
            <p:spPr bwMode="auto">
              <a:xfrm>
                <a:off x="459" y="2160"/>
                <a:ext cx="69" cy="96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132148" name="AutoShape 52"/>
          <p:cNvSpPr>
            <a:spLocks noChangeArrowheads="1"/>
          </p:cNvSpPr>
          <p:nvPr/>
        </p:nvSpPr>
        <p:spPr bwMode="auto">
          <a:xfrm>
            <a:off x="3886200" y="4724400"/>
            <a:ext cx="990600" cy="304800"/>
          </a:xfrm>
          <a:prstGeom prst="flowChartProcess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b="1"/>
              <a:t>i</a:t>
            </a:r>
          </a:p>
        </p:txBody>
      </p:sp>
      <p:sp>
        <p:nvSpPr>
          <p:cNvPr id="132149" name="Text Box 53"/>
          <p:cNvSpPr txBox="1">
            <a:spLocks noChangeArrowheads="1"/>
          </p:cNvSpPr>
          <p:nvPr/>
        </p:nvSpPr>
        <p:spPr bwMode="auto">
          <a:xfrm>
            <a:off x="3203575" y="5775325"/>
            <a:ext cx="2176463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CA" altLang="en-US" sz="2400"/>
              <a:t>Alg’s value = 0</a:t>
            </a:r>
          </a:p>
          <a:p>
            <a:r>
              <a:rPr lang="en-CA" altLang="en-US" sz="2400"/>
              <a:t>Adv’s value = i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132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132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2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21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21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2149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Adversary’s strategy</a:t>
            </a:r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52600"/>
            <a:ext cx="8229600" cy="2130425"/>
          </a:xfrm>
        </p:spPr>
        <p:txBody>
          <a:bodyPr/>
          <a:lstStyle/>
          <a:p>
            <a:r>
              <a:rPr lang="en-US" altLang="en-US"/>
              <a:t>If </a:t>
            </a:r>
            <a:r>
              <a:rPr lang="en-US" altLang="en-US" b="1"/>
              <a:t>i</a:t>
            </a:r>
            <a:r>
              <a:rPr lang="en-US" altLang="en-US"/>
              <a:t> =              and Algorithm schedules </a:t>
            </a:r>
            <a:r>
              <a:rPr lang="en-US" altLang="en-US" b="1"/>
              <a:t>i</a:t>
            </a:r>
          </a:p>
          <a:p>
            <a:r>
              <a:rPr lang="en-US" altLang="en-US"/>
              <a:t>During next round the Adversary restricts the sequence:</a:t>
            </a:r>
          </a:p>
        </p:txBody>
      </p:sp>
      <p:grpSp>
        <p:nvGrpSpPr>
          <p:cNvPr id="136254" name="Group 62"/>
          <p:cNvGrpSpPr>
            <a:grpSpLocks/>
          </p:cNvGrpSpPr>
          <p:nvPr/>
        </p:nvGrpSpPr>
        <p:grpSpPr bwMode="auto">
          <a:xfrm>
            <a:off x="227013" y="4724400"/>
            <a:ext cx="5943600" cy="838200"/>
            <a:chOff x="158" y="2976"/>
            <a:chExt cx="3744" cy="528"/>
          </a:xfrm>
        </p:grpSpPr>
        <p:sp>
          <p:nvSpPr>
            <p:cNvPr id="136200" name="AutoShape 8"/>
            <p:cNvSpPr>
              <a:spLocks noChangeArrowheads="1"/>
            </p:cNvSpPr>
            <p:nvPr/>
          </p:nvSpPr>
          <p:spPr bwMode="auto">
            <a:xfrm>
              <a:off x="2510" y="2976"/>
              <a:ext cx="576" cy="192"/>
            </a:xfrm>
            <a:prstGeom prst="flowChart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 b="1"/>
                <a:t>i</a:t>
              </a:r>
            </a:p>
          </p:txBody>
        </p:sp>
        <p:sp>
          <p:nvSpPr>
            <p:cNvPr id="136201" name="AutoShape 9"/>
            <p:cNvSpPr>
              <a:spLocks noChangeArrowheads="1"/>
            </p:cNvSpPr>
            <p:nvPr/>
          </p:nvSpPr>
          <p:spPr bwMode="auto">
            <a:xfrm>
              <a:off x="3038" y="3216"/>
              <a:ext cx="480" cy="192"/>
            </a:xfrm>
            <a:prstGeom prst="flowChart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 b="1"/>
                <a:t>j</a:t>
              </a:r>
            </a:p>
          </p:txBody>
        </p:sp>
        <p:sp>
          <p:nvSpPr>
            <p:cNvPr id="136202" name="AutoShape 10"/>
            <p:cNvSpPr>
              <a:spLocks noChangeArrowheads="1"/>
            </p:cNvSpPr>
            <p:nvPr/>
          </p:nvSpPr>
          <p:spPr bwMode="auto">
            <a:xfrm>
              <a:off x="2030" y="3216"/>
              <a:ext cx="528" cy="192"/>
            </a:xfrm>
            <a:prstGeom prst="flowChart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 b="1"/>
                <a:t>k</a:t>
              </a:r>
            </a:p>
          </p:txBody>
        </p:sp>
        <p:grpSp>
          <p:nvGrpSpPr>
            <p:cNvPr id="136203" name="Group 11"/>
            <p:cNvGrpSpPr>
              <a:grpSpLocks/>
            </p:cNvGrpSpPr>
            <p:nvPr/>
          </p:nvGrpSpPr>
          <p:grpSpPr bwMode="auto">
            <a:xfrm>
              <a:off x="1454" y="3120"/>
              <a:ext cx="240" cy="48"/>
              <a:chOff x="1440" y="1968"/>
              <a:chExt cx="240" cy="48"/>
            </a:xfrm>
          </p:grpSpPr>
          <p:sp>
            <p:nvSpPr>
              <p:cNvPr id="136204" name="AutoShape 12"/>
              <p:cNvSpPr>
                <a:spLocks noChangeArrowheads="1"/>
              </p:cNvSpPr>
              <p:nvPr/>
            </p:nvSpPr>
            <p:spPr bwMode="auto">
              <a:xfrm>
                <a:off x="1536" y="1968"/>
                <a:ext cx="48" cy="48"/>
              </a:xfrm>
              <a:prstGeom prst="flowChartConnector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6205" name="AutoShape 13"/>
              <p:cNvSpPr>
                <a:spLocks noChangeArrowheads="1"/>
              </p:cNvSpPr>
              <p:nvPr/>
            </p:nvSpPr>
            <p:spPr bwMode="auto">
              <a:xfrm>
                <a:off x="1440" y="1968"/>
                <a:ext cx="48" cy="48"/>
              </a:xfrm>
              <a:prstGeom prst="flowChartConnector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6206" name="AutoShape 14"/>
              <p:cNvSpPr>
                <a:spLocks noChangeArrowheads="1"/>
              </p:cNvSpPr>
              <p:nvPr/>
            </p:nvSpPr>
            <p:spPr bwMode="auto">
              <a:xfrm>
                <a:off x="1632" y="1968"/>
                <a:ext cx="48" cy="48"/>
              </a:xfrm>
              <a:prstGeom prst="flowChartConnector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36207" name="Group 15"/>
            <p:cNvGrpSpPr>
              <a:grpSpLocks/>
            </p:cNvGrpSpPr>
            <p:nvPr/>
          </p:nvGrpSpPr>
          <p:grpSpPr bwMode="auto">
            <a:xfrm>
              <a:off x="3662" y="3120"/>
              <a:ext cx="240" cy="48"/>
              <a:chOff x="1440" y="1968"/>
              <a:chExt cx="240" cy="48"/>
            </a:xfrm>
          </p:grpSpPr>
          <p:sp>
            <p:nvSpPr>
              <p:cNvPr id="136208" name="AutoShape 16"/>
              <p:cNvSpPr>
                <a:spLocks noChangeArrowheads="1"/>
              </p:cNvSpPr>
              <p:nvPr/>
            </p:nvSpPr>
            <p:spPr bwMode="auto">
              <a:xfrm>
                <a:off x="1536" y="1968"/>
                <a:ext cx="48" cy="48"/>
              </a:xfrm>
              <a:prstGeom prst="flowChartConnector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6209" name="AutoShape 17"/>
              <p:cNvSpPr>
                <a:spLocks noChangeArrowheads="1"/>
              </p:cNvSpPr>
              <p:nvPr/>
            </p:nvSpPr>
            <p:spPr bwMode="auto">
              <a:xfrm>
                <a:off x="1440" y="1968"/>
                <a:ext cx="48" cy="48"/>
              </a:xfrm>
              <a:prstGeom prst="flowChartConnector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6210" name="AutoShape 18"/>
              <p:cNvSpPr>
                <a:spLocks noChangeArrowheads="1"/>
              </p:cNvSpPr>
              <p:nvPr/>
            </p:nvSpPr>
            <p:spPr bwMode="auto">
              <a:xfrm>
                <a:off x="1632" y="1968"/>
                <a:ext cx="48" cy="48"/>
              </a:xfrm>
              <a:prstGeom prst="flowChartConnector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36214" name="Group 22"/>
            <p:cNvGrpSpPr>
              <a:grpSpLocks/>
            </p:cNvGrpSpPr>
            <p:nvPr/>
          </p:nvGrpSpPr>
          <p:grpSpPr bwMode="auto">
            <a:xfrm>
              <a:off x="158" y="2976"/>
              <a:ext cx="1152" cy="432"/>
              <a:chOff x="432" y="1824"/>
              <a:chExt cx="1152" cy="432"/>
            </a:xfrm>
          </p:grpSpPr>
          <p:sp>
            <p:nvSpPr>
              <p:cNvPr id="136215" name="AutoShape 23"/>
              <p:cNvSpPr>
                <a:spLocks noChangeArrowheads="1"/>
              </p:cNvSpPr>
              <p:nvPr/>
            </p:nvSpPr>
            <p:spPr bwMode="auto">
              <a:xfrm>
                <a:off x="432" y="2064"/>
                <a:ext cx="336" cy="192"/>
              </a:xfrm>
              <a:prstGeom prst="flowChartProcess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altLang="en-US" b="1"/>
                  <a:t>1</a:t>
                </a:r>
              </a:p>
            </p:txBody>
          </p:sp>
          <p:sp>
            <p:nvSpPr>
              <p:cNvPr id="136216" name="AutoShape 24"/>
              <p:cNvSpPr>
                <a:spLocks noChangeArrowheads="1"/>
              </p:cNvSpPr>
              <p:nvPr/>
            </p:nvSpPr>
            <p:spPr bwMode="auto">
              <a:xfrm>
                <a:off x="720" y="1824"/>
                <a:ext cx="432" cy="192"/>
              </a:xfrm>
              <a:prstGeom prst="flowChartProcess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altLang="en-US" b="1"/>
                  <a:t>2</a:t>
                </a:r>
              </a:p>
            </p:txBody>
          </p:sp>
          <p:sp>
            <p:nvSpPr>
              <p:cNvPr id="136217" name="AutoShape 25"/>
              <p:cNvSpPr>
                <a:spLocks noChangeArrowheads="1"/>
              </p:cNvSpPr>
              <p:nvPr/>
            </p:nvSpPr>
            <p:spPr bwMode="auto">
              <a:xfrm>
                <a:off x="1056" y="2064"/>
                <a:ext cx="528" cy="192"/>
              </a:xfrm>
              <a:prstGeom prst="flowChartProcess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altLang="en-US" b="1"/>
                  <a:t> 3</a:t>
                </a:r>
              </a:p>
            </p:txBody>
          </p:sp>
        </p:grpSp>
        <p:sp>
          <p:nvSpPr>
            <p:cNvPr id="136218" name="AutoShape 26"/>
            <p:cNvSpPr>
              <a:spLocks noChangeArrowheads="1"/>
            </p:cNvSpPr>
            <p:nvPr/>
          </p:nvSpPr>
          <p:spPr bwMode="auto">
            <a:xfrm>
              <a:off x="494" y="3216"/>
              <a:ext cx="96" cy="96"/>
            </a:xfrm>
            <a:prstGeom prst="flowChartProcess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6219" name="AutoShape 27"/>
            <p:cNvSpPr>
              <a:spLocks noChangeArrowheads="1"/>
            </p:cNvSpPr>
            <p:nvPr/>
          </p:nvSpPr>
          <p:spPr bwMode="auto">
            <a:xfrm>
              <a:off x="590" y="3216"/>
              <a:ext cx="96" cy="96"/>
            </a:xfrm>
            <a:prstGeom prst="flowChartProcess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6220" name="AutoShape 28"/>
            <p:cNvSpPr>
              <a:spLocks noChangeArrowheads="1"/>
            </p:cNvSpPr>
            <p:nvPr/>
          </p:nvSpPr>
          <p:spPr bwMode="auto">
            <a:xfrm>
              <a:off x="686" y="3216"/>
              <a:ext cx="96" cy="96"/>
            </a:xfrm>
            <a:prstGeom prst="flowChartProcess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36221" name="Group 29"/>
            <p:cNvGrpSpPr>
              <a:grpSpLocks/>
            </p:cNvGrpSpPr>
            <p:nvPr/>
          </p:nvGrpSpPr>
          <p:grpSpPr bwMode="auto">
            <a:xfrm>
              <a:off x="158" y="3408"/>
              <a:ext cx="207" cy="96"/>
              <a:chOff x="384" y="2160"/>
              <a:chExt cx="207" cy="96"/>
            </a:xfrm>
          </p:grpSpPr>
          <p:sp>
            <p:nvSpPr>
              <p:cNvPr id="136222" name="Rectangle 30"/>
              <p:cNvSpPr>
                <a:spLocks noChangeArrowheads="1"/>
              </p:cNvSpPr>
              <p:nvPr/>
            </p:nvSpPr>
            <p:spPr bwMode="auto">
              <a:xfrm>
                <a:off x="528" y="2160"/>
                <a:ext cx="63" cy="96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6223" name="Rectangle 31"/>
              <p:cNvSpPr>
                <a:spLocks noChangeArrowheads="1"/>
              </p:cNvSpPr>
              <p:nvPr/>
            </p:nvSpPr>
            <p:spPr bwMode="auto">
              <a:xfrm>
                <a:off x="384" y="2160"/>
                <a:ext cx="75" cy="96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6224" name="Rectangle 32"/>
              <p:cNvSpPr>
                <a:spLocks noChangeArrowheads="1"/>
              </p:cNvSpPr>
              <p:nvPr/>
            </p:nvSpPr>
            <p:spPr bwMode="auto">
              <a:xfrm>
                <a:off x="459" y="2160"/>
                <a:ext cx="69" cy="96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36225" name="AutoShape 33"/>
            <p:cNvSpPr>
              <a:spLocks noChangeArrowheads="1"/>
            </p:cNvSpPr>
            <p:nvPr/>
          </p:nvSpPr>
          <p:spPr bwMode="auto">
            <a:xfrm>
              <a:off x="878" y="3408"/>
              <a:ext cx="150" cy="96"/>
            </a:xfrm>
            <a:prstGeom prst="flowChartProcess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6226" name="AutoShape 34"/>
            <p:cNvSpPr>
              <a:spLocks noChangeArrowheads="1"/>
            </p:cNvSpPr>
            <p:nvPr/>
          </p:nvSpPr>
          <p:spPr bwMode="auto">
            <a:xfrm>
              <a:off x="1016" y="3408"/>
              <a:ext cx="150" cy="96"/>
            </a:xfrm>
            <a:prstGeom prst="flowChartProcess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6227" name="AutoShape 35"/>
            <p:cNvSpPr>
              <a:spLocks noChangeArrowheads="1"/>
            </p:cNvSpPr>
            <p:nvPr/>
          </p:nvSpPr>
          <p:spPr bwMode="auto">
            <a:xfrm>
              <a:off x="1160" y="3408"/>
              <a:ext cx="150" cy="96"/>
            </a:xfrm>
            <a:prstGeom prst="flowChartProcess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6228" name="AutoShape 36"/>
            <p:cNvSpPr>
              <a:spLocks noChangeArrowheads="1"/>
            </p:cNvSpPr>
            <p:nvPr/>
          </p:nvSpPr>
          <p:spPr bwMode="auto">
            <a:xfrm>
              <a:off x="2030" y="3408"/>
              <a:ext cx="150" cy="96"/>
            </a:xfrm>
            <a:prstGeom prst="flowChartProcess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6229" name="AutoShape 37"/>
            <p:cNvSpPr>
              <a:spLocks noChangeArrowheads="1"/>
            </p:cNvSpPr>
            <p:nvPr/>
          </p:nvSpPr>
          <p:spPr bwMode="auto">
            <a:xfrm>
              <a:off x="2168" y="3408"/>
              <a:ext cx="150" cy="96"/>
            </a:xfrm>
            <a:prstGeom prst="flowChartProcess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6230" name="AutoShape 38"/>
            <p:cNvSpPr>
              <a:spLocks noChangeArrowheads="1"/>
            </p:cNvSpPr>
            <p:nvPr/>
          </p:nvSpPr>
          <p:spPr bwMode="auto">
            <a:xfrm>
              <a:off x="2312" y="3408"/>
              <a:ext cx="150" cy="96"/>
            </a:xfrm>
            <a:prstGeom prst="flowChartProcess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6234" name="AutoShape 42"/>
            <p:cNvSpPr>
              <a:spLocks noChangeArrowheads="1"/>
            </p:cNvSpPr>
            <p:nvPr/>
          </p:nvSpPr>
          <p:spPr bwMode="auto">
            <a:xfrm>
              <a:off x="3086" y="3408"/>
              <a:ext cx="150" cy="96"/>
            </a:xfrm>
            <a:prstGeom prst="flowChartProcess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6235" name="AutoShape 43"/>
            <p:cNvSpPr>
              <a:spLocks noChangeArrowheads="1"/>
            </p:cNvSpPr>
            <p:nvPr/>
          </p:nvSpPr>
          <p:spPr bwMode="auto">
            <a:xfrm>
              <a:off x="3224" y="3408"/>
              <a:ext cx="150" cy="96"/>
            </a:xfrm>
            <a:prstGeom prst="flowChartProcess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6236" name="AutoShape 44"/>
            <p:cNvSpPr>
              <a:spLocks noChangeArrowheads="1"/>
            </p:cNvSpPr>
            <p:nvPr/>
          </p:nvSpPr>
          <p:spPr bwMode="auto">
            <a:xfrm>
              <a:off x="3368" y="3408"/>
              <a:ext cx="150" cy="96"/>
            </a:xfrm>
            <a:prstGeom prst="flowChartProcess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6237" name="AutoShape 45"/>
            <p:cNvSpPr>
              <a:spLocks noChangeArrowheads="1"/>
            </p:cNvSpPr>
            <p:nvPr/>
          </p:nvSpPr>
          <p:spPr bwMode="auto">
            <a:xfrm>
              <a:off x="2558" y="3216"/>
              <a:ext cx="155" cy="96"/>
            </a:xfrm>
            <a:prstGeom prst="flowChartProcess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6238" name="AutoShape 46"/>
            <p:cNvSpPr>
              <a:spLocks noChangeArrowheads="1"/>
            </p:cNvSpPr>
            <p:nvPr/>
          </p:nvSpPr>
          <p:spPr bwMode="auto">
            <a:xfrm>
              <a:off x="2702" y="3216"/>
              <a:ext cx="184" cy="96"/>
            </a:xfrm>
            <a:prstGeom prst="flowChartProcess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6239" name="AutoShape 47"/>
            <p:cNvSpPr>
              <a:spLocks noChangeArrowheads="1"/>
            </p:cNvSpPr>
            <p:nvPr/>
          </p:nvSpPr>
          <p:spPr bwMode="auto">
            <a:xfrm>
              <a:off x="2883" y="3216"/>
              <a:ext cx="155" cy="96"/>
            </a:xfrm>
            <a:prstGeom prst="flowChartProcess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36244" name="AutoShape 52"/>
          <p:cNvSpPr>
            <a:spLocks noChangeArrowheads="1"/>
          </p:cNvSpPr>
          <p:nvPr/>
        </p:nvSpPr>
        <p:spPr bwMode="auto">
          <a:xfrm>
            <a:off x="1828800" y="1905000"/>
            <a:ext cx="762000" cy="228600"/>
          </a:xfrm>
          <a:prstGeom prst="flowChartProcess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b="1"/>
              <a:t>i</a:t>
            </a:r>
          </a:p>
        </p:txBody>
      </p:sp>
      <p:grpSp>
        <p:nvGrpSpPr>
          <p:cNvPr id="136245" name="Group 53"/>
          <p:cNvGrpSpPr>
            <a:grpSpLocks/>
          </p:cNvGrpSpPr>
          <p:nvPr/>
        </p:nvGrpSpPr>
        <p:grpSpPr bwMode="auto">
          <a:xfrm>
            <a:off x="3200400" y="4724400"/>
            <a:ext cx="2362200" cy="685800"/>
            <a:chOff x="2112" y="2064"/>
            <a:chExt cx="1488" cy="432"/>
          </a:xfrm>
        </p:grpSpPr>
        <p:sp>
          <p:nvSpPr>
            <p:cNvPr id="136246" name="AutoShape 54"/>
            <p:cNvSpPr>
              <a:spLocks noChangeArrowheads="1"/>
            </p:cNvSpPr>
            <p:nvPr/>
          </p:nvSpPr>
          <p:spPr bwMode="auto">
            <a:xfrm>
              <a:off x="2592" y="2064"/>
              <a:ext cx="576" cy="192"/>
            </a:xfrm>
            <a:prstGeom prst="flowChart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 b="1"/>
                <a:t>i</a:t>
              </a:r>
            </a:p>
          </p:txBody>
        </p:sp>
        <p:sp>
          <p:nvSpPr>
            <p:cNvPr id="136247" name="AutoShape 55"/>
            <p:cNvSpPr>
              <a:spLocks noChangeArrowheads="1"/>
            </p:cNvSpPr>
            <p:nvPr/>
          </p:nvSpPr>
          <p:spPr bwMode="auto">
            <a:xfrm>
              <a:off x="3120" y="2304"/>
              <a:ext cx="480" cy="192"/>
            </a:xfrm>
            <a:prstGeom prst="flowChart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 b="1"/>
                <a:t>i+1</a:t>
              </a:r>
            </a:p>
          </p:txBody>
        </p:sp>
        <p:sp>
          <p:nvSpPr>
            <p:cNvPr id="136248" name="AutoShape 56"/>
            <p:cNvSpPr>
              <a:spLocks noChangeArrowheads="1"/>
            </p:cNvSpPr>
            <p:nvPr/>
          </p:nvSpPr>
          <p:spPr bwMode="auto">
            <a:xfrm>
              <a:off x="2112" y="2304"/>
              <a:ext cx="528" cy="192"/>
            </a:xfrm>
            <a:prstGeom prst="flowChart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 b="1"/>
                <a:t>i-1</a:t>
              </a:r>
            </a:p>
          </p:txBody>
        </p:sp>
        <p:sp>
          <p:nvSpPr>
            <p:cNvPr id="136249" name="AutoShape 57"/>
            <p:cNvSpPr>
              <a:spLocks noChangeArrowheads="1"/>
            </p:cNvSpPr>
            <p:nvPr/>
          </p:nvSpPr>
          <p:spPr bwMode="auto">
            <a:xfrm>
              <a:off x="2640" y="2304"/>
              <a:ext cx="155" cy="96"/>
            </a:xfrm>
            <a:prstGeom prst="flowChartProcess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6250" name="AutoShape 58"/>
            <p:cNvSpPr>
              <a:spLocks noChangeArrowheads="1"/>
            </p:cNvSpPr>
            <p:nvPr/>
          </p:nvSpPr>
          <p:spPr bwMode="auto">
            <a:xfrm>
              <a:off x="2784" y="2304"/>
              <a:ext cx="184" cy="96"/>
            </a:xfrm>
            <a:prstGeom prst="flowChartProcess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6251" name="AutoShape 59"/>
            <p:cNvSpPr>
              <a:spLocks noChangeArrowheads="1"/>
            </p:cNvSpPr>
            <p:nvPr/>
          </p:nvSpPr>
          <p:spPr bwMode="auto">
            <a:xfrm>
              <a:off x="2965" y="2304"/>
              <a:ext cx="155" cy="96"/>
            </a:xfrm>
            <a:prstGeom prst="flowChartProcess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36252" name="Text Box 60"/>
          <p:cNvSpPr txBox="1">
            <a:spLocks noChangeArrowheads="1"/>
          </p:cNvSpPr>
          <p:nvPr/>
        </p:nvSpPr>
        <p:spPr bwMode="auto">
          <a:xfrm>
            <a:off x="3203575" y="5775325"/>
            <a:ext cx="4719638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CA" altLang="en-US" sz="2400"/>
              <a:t>Alg’s value = i</a:t>
            </a:r>
          </a:p>
          <a:p>
            <a:r>
              <a:rPr lang="en-CA" altLang="en-US" sz="2400"/>
              <a:t>Adv’s value = (i-1)+3(i/3)+(i+1)=3i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1362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1362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6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62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62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6252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Adversary’s strategy</a:t>
            </a:r>
          </a:p>
        </p:txBody>
      </p:sp>
      <p:sp>
        <p:nvSpPr>
          <p:cNvPr id="144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52600"/>
            <a:ext cx="8229600" cy="2130425"/>
          </a:xfrm>
        </p:spPr>
        <p:txBody>
          <a:bodyPr/>
          <a:lstStyle/>
          <a:p>
            <a:r>
              <a:rPr lang="en-US" altLang="en-US"/>
              <a:t>If </a:t>
            </a:r>
            <a:r>
              <a:rPr lang="en-US" altLang="en-US" b="1"/>
              <a:t>i</a:t>
            </a:r>
            <a:r>
              <a:rPr lang="en-US" altLang="en-US"/>
              <a:t> =              and Algorithm schedules </a:t>
            </a:r>
            <a:r>
              <a:rPr lang="en-US" altLang="en-US" b="1"/>
              <a:t>i</a:t>
            </a:r>
          </a:p>
          <a:p>
            <a:r>
              <a:rPr lang="en-US" altLang="en-US"/>
              <a:t>During next round the Adversary restricts the sequence:</a:t>
            </a:r>
          </a:p>
        </p:txBody>
      </p:sp>
      <p:sp>
        <p:nvSpPr>
          <p:cNvPr id="144436" name="AutoShape 52"/>
          <p:cNvSpPr>
            <a:spLocks noChangeArrowheads="1"/>
          </p:cNvSpPr>
          <p:nvPr/>
        </p:nvSpPr>
        <p:spPr bwMode="auto">
          <a:xfrm>
            <a:off x="1828800" y="1905000"/>
            <a:ext cx="762000" cy="228600"/>
          </a:xfrm>
          <a:prstGeom prst="flowChartProcess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b="1"/>
              <a:t>1</a:t>
            </a:r>
          </a:p>
        </p:txBody>
      </p:sp>
      <p:sp>
        <p:nvSpPr>
          <p:cNvPr id="144444" name="Text Box 60"/>
          <p:cNvSpPr txBox="1">
            <a:spLocks noChangeArrowheads="1"/>
          </p:cNvSpPr>
          <p:nvPr/>
        </p:nvSpPr>
        <p:spPr bwMode="auto">
          <a:xfrm>
            <a:off x="3203575" y="5775325"/>
            <a:ext cx="3786188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CA" altLang="en-US" sz="2400"/>
              <a:t>Alg’s value = 1</a:t>
            </a:r>
          </a:p>
          <a:p>
            <a:r>
              <a:rPr lang="en-CA" altLang="en-US" sz="2400"/>
              <a:t>Adv’s value = 3(1/3)+(2)=3</a:t>
            </a:r>
          </a:p>
        </p:txBody>
      </p:sp>
      <p:grpSp>
        <p:nvGrpSpPr>
          <p:cNvPr id="144556" name="Group 172"/>
          <p:cNvGrpSpPr>
            <a:grpSpLocks/>
          </p:cNvGrpSpPr>
          <p:nvPr/>
        </p:nvGrpSpPr>
        <p:grpSpPr bwMode="auto">
          <a:xfrm>
            <a:off x="250825" y="4724400"/>
            <a:ext cx="8229600" cy="838200"/>
            <a:chOff x="144" y="2976"/>
            <a:chExt cx="5184" cy="528"/>
          </a:xfrm>
        </p:grpSpPr>
        <p:sp>
          <p:nvSpPr>
            <p:cNvPr id="144557" name="AutoShape 173"/>
            <p:cNvSpPr>
              <a:spLocks noChangeArrowheads="1"/>
            </p:cNvSpPr>
            <p:nvPr/>
          </p:nvSpPr>
          <p:spPr bwMode="auto">
            <a:xfrm>
              <a:off x="4800" y="3216"/>
              <a:ext cx="528" cy="192"/>
            </a:xfrm>
            <a:prstGeom prst="flowChart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 b="1"/>
                <a:t>1</a:t>
              </a:r>
            </a:p>
          </p:txBody>
        </p:sp>
        <p:sp>
          <p:nvSpPr>
            <p:cNvPr id="144558" name="AutoShape 174"/>
            <p:cNvSpPr>
              <a:spLocks noChangeArrowheads="1"/>
            </p:cNvSpPr>
            <p:nvPr/>
          </p:nvSpPr>
          <p:spPr bwMode="auto">
            <a:xfrm>
              <a:off x="4464" y="2976"/>
              <a:ext cx="432" cy="192"/>
            </a:xfrm>
            <a:prstGeom prst="flowChart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 b="1"/>
                <a:t>2</a:t>
              </a:r>
            </a:p>
          </p:txBody>
        </p:sp>
        <p:sp>
          <p:nvSpPr>
            <p:cNvPr id="144559" name="AutoShape 175"/>
            <p:cNvSpPr>
              <a:spLocks noChangeArrowheads="1"/>
            </p:cNvSpPr>
            <p:nvPr/>
          </p:nvSpPr>
          <p:spPr bwMode="auto">
            <a:xfrm>
              <a:off x="4176" y="3216"/>
              <a:ext cx="336" cy="192"/>
            </a:xfrm>
            <a:prstGeom prst="flowChart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 b="1"/>
                <a:t>3</a:t>
              </a:r>
            </a:p>
          </p:txBody>
        </p:sp>
        <p:sp>
          <p:nvSpPr>
            <p:cNvPr id="144560" name="AutoShape 176"/>
            <p:cNvSpPr>
              <a:spLocks noChangeArrowheads="1"/>
            </p:cNvSpPr>
            <p:nvPr/>
          </p:nvSpPr>
          <p:spPr bwMode="auto">
            <a:xfrm>
              <a:off x="2496" y="2976"/>
              <a:ext cx="576" cy="192"/>
            </a:xfrm>
            <a:prstGeom prst="flowChart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 b="1"/>
                <a:t>i</a:t>
              </a:r>
            </a:p>
          </p:txBody>
        </p:sp>
        <p:sp>
          <p:nvSpPr>
            <p:cNvPr id="144561" name="AutoShape 177"/>
            <p:cNvSpPr>
              <a:spLocks noChangeArrowheads="1"/>
            </p:cNvSpPr>
            <p:nvPr/>
          </p:nvSpPr>
          <p:spPr bwMode="auto">
            <a:xfrm>
              <a:off x="3024" y="3216"/>
              <a:ext cx="480" cy="192"/>
            </a:xfrm>
            <a:prstGeom prst="flowChart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 b="1"/>
                <a:t>j</a:t>
              </a:r>
            </a:p>
          </p:txBody>
        </p:sp>
        <p:sp>
          <p:nvSpPr>
            <p:cNvPr id="144562" name="AutoShape 178"/>
            <p:cNvSpPr>
              <a:spLocks noChangeArrowheads="1"/>
            </p:cNvSpPr>
            <p:nvPr/>
          </p:nvSpPr>
          <p:spPr bwMode="auto">
            <a:xfrm>
              <a:off x="2016" y="3216"/>
              <a:ext cx="528" cy="192"/>
            </a:xfrm>
            <a:prstGeom prst="flowChart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 b="1"/>
                <a:t>k</a:t>
              </a:r>
            </a:p>
          </p:txBody>
        </p:sp>
        <p:grpSp>
          <p:nvGrpSpPr>
            <p:cNvPr id="144563" name="Group 179"/>
            <p:cNvGrpSpPr>
              <a:grpSpLocks/>
            </p:cNvGrpSpPr>
            <p:nvPr/>
          </p:nvGrpSpPr>
          <p:grpSpPr bwMode="auto">
            <a:xfrm>
              <a:off x="1440" y="3120"/>
              <a:ext cx="240" cy="48"/>
              <a:chOff x="1440" y="1968"/>
              <a:chExt cx="240" cy="48"/>
            </a:xfrm>
          </p:grpSpPr>
          <p:sp>
            <p:nvSpPr>
              <p:cNvPr id="144564" name="AutoShape 180"/>
              <p:cNvSpPr>
                <a:spLocks noChangeArrowheads="1"/>
              </p:cNvSpPr>
              <p:nvPr/>
            </p:nvSpPr>
            <p:spPr bwMode="auto">
              <a:xfrm>
                <a:off x="1536" y="1968"/>
                <a:ext cx="48" cy="48"/>
              </a:xfrm>
              <a:prstGeom prst="flowChartConnector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4565" name="AutoShape 181"/>
              <p:cNvSpPr>
                <a:spLocks noChangeArrowheads="1"/>
              </p:cNvSpPr>
              <p:nvPr/>
            </p:nvSpPr>
            <p:spPr bwMode="auto">
              <a:xfrm>
                <a:off x="1440" y="1968"/>
                <a:ext cx="48" cy="48"/>
              </a:xfrm>
              <a:prstGeom prst="flowChartConnector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4566" name="AutoShape 182"/>
              <p:cNvSpPr>
                <a:spLocks noChangeArrowheads="1"/>
              </p:cNvSpPr>
              <p:nvPr/>
            </p:nvSpPr>
            <p:spPr bwMode="auto">
              <a:xfrm>
                <a:off x="1632" y="1968"/>
                <a:ext cx="48" cy="48"/>
              </a:xfrm>
              <a:prstGeom prst="flowChartConnector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44567" name="Group 183"/>
            <p:cNvGrpSpPr>
              <a:grpSpLocks/>
            </p:cNvGrpSpPr>
            <p:nvPr/>
          </p:nvGrpSpPr>
          <p:grpSpPr bwMode="auto">
            <a:xfrm>
              <a:off x="3648" y="3120"/>
              <a:ext cx="240" cy="48"/>
              <a:chOff x="1440" y="1968"/>
              <a:chExt cx="240" cy="48"/>
            </a:xfrm>
          </p:grpSpPr>
          <p:sp>
            <p:nvSpPr>
              <p:cNvPr id="144568" name="AutoShape 184"/>
              <p:cNvSpPr>
                <a:spLocks noChangeArrowheads="1"/>
              </p:cNvSpPr>
              <p:nvPr/>
            </p:nvSpPr>
            <p:spPr bwMode="auto">
              <a:xfrm>
                <a:off x="1536" y="1968"/>
                <a:ext cx="48" cy="48"/>
              </a:xfrm>
              <a:prstGeom prst="flowChartConnector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4569" name="AutoShape 185"/>
              <p:cNvSpPr>
                <a:spLocks noChangeArrowheads="1"/>
              </p:cNvSpPr>
              <p:nvPr/>
            </p:nvSpPr>
            <p:spPr bwMode="auto">
              <a:xfrm>
                <a:off x="1440" y="1968"/>
                <a:ext cx="48" cy="48"/>
              </a:xfrm>
              <a:prstGeom prst="flowChartConnector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4570" name="AutoShape 186"/>
              <p:cNvSpPr>
                <a:spLocks noChangeArrowheads="1"/>
              </p:cNvSpPr>
              <p:nvPr/>
            </p:nvSpPr>
            <p:spPr bwMode="auto">
              <a:xfrm>
                <a:off x="1632" y="1968"/>
                <a:ext cx="48" cy="48"/>
              </a:xfrm>
              <a:prstGeom prst="flowChartConnector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44571" name="AutoShape 187"/>
            <p:cNvSpPr>
              <a:spLocks noChangeArrowheads="1"/>
            </p:cNvSpPr>
            <p:nvPr/>
          </p:nvSpPr>
          <p:spPr bwMode="auto">
            <a:xfrm>
              <a:off x="4512" y="3216"/>
              <a:ext cx="96" cy="96"/>
            </a:xfrm>
            <a:prstGeom prst="flowChartProcess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572" name="AutoShape 188"/>
            <p:cNvSpPr>
              <a:spLocks noChangeArrowheads="1"/>
            </p:cNvSpPr>
            <p:nvPr/>
          </p:nvSpPr>
          <p:spPr bwMode="auto">
            <a:xfrm>
              <a:off x="4608" y="3216"/>
              <a:ext cx="96" cy="96"/>
            </a:xfrm>
            <a:prstGeom prst="flowChartProcess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573" name="AutoShape 189"/>
            <p:cNvSpPr>
              <a:spLocks noChangeArrowheads="1"/>
            </p:cNvSpPr>
            <p:nvPr/>
          </p:nvSpPr>
          <p:spPr bwMode="auto">
            <a:xfrm>
              <a:off x="4704" y="3216"/>
              <a:ext cx="96" cy="96"/>
            </a:xfrm>
            <a:prstGeom prst="flowChartProcess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44574" name="Group 190"/>
            <p:cNvGrpSpPr>
              <a:grpSpLocks/>
            </p:cNvGrpSpPr>
            <p:nvPr/>
          </p:nvGrpSpPr>
          <p:grpSpPr bwMode="auto">
            <a:xfrm>
              <a:off x="144" y="2976"/>
              <a:ext cx="1152" cy="432"/>
              <a:chOff x="432" y="1824"/>
              <a:chExt cx="1152" cy="432"/>
            </a:xfrm>
          </p:grpSpPr>
          <p:sp>
            <p:nvSpPr>
              <p:cNvPr id="144575" name="AutoShape 191"/>
              <p:cNvSpPr>
                <a:spLocks noChangeArrowheads="1"/>
              </p:cNvSpPr>
              <p:nvPr/>
            </p:nvSpPr>
            <p:spPr bwMode="auto">
              <a:xfrm>
                <a:off x="432" y="2064"/>
                <a:ext cx="336" cy="192"/>
              </a:xfrm>
              <a:prstGeom prst="flowChartProcess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altLang="en-US" b="1"/>
                  <a:t>1</a:t>
                </a:r>
              </a:p>
            </p:txBody>
          </p:sp>
          <p:sp>
            <p:nvSpPr>
              <p:cNvPr id="144576" name="AutoShape 192"/>
              <p:cNvSpPr>
                <a:spLocks noChangeArrowheads="1"/>
              </p:cNvSpPr>
              <p:nvPr/>
            </p:nvSpPr>
            <p:spPr bwMode="auto">
              <a:xfrm>
                <a:off x="720" y="1824"/>
                <a:ext cx="432" cy="192"/>
              </a:xfrm>
              <a:prstGeom prst="flowChartProcess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altLang="en-US" b="1"/>
                  <a:t>2</a:t>
                </a:r>
              </a:p>
            </p:txBody>
          </p:sp>
          <p:sp>
            <p:nvSpPr>
              <p:cNvPr id="144577" name="AutoShape 193"/>
              <p:cNvSpPr>
                <a:spLocks noChangeArrowheads="1"/>
              </p:cNvSpPr>
              <p:nvPr/>
            </p:nvSpPr>
            <p:spPr bwMode="auto">
              <a:xfrm>
                <a:off x="1056" y="2064"/>
                <a:ext cx="528" cy="192"/>
              </a:xfrm>
              <a:prstGeom prst="flowChartProcess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altLang="en-US" b="1"/>
                  <a:t> 3</a:t>
                </a:r>
              </a:p>
            </p:txBody>
          </p:sp>
        </p:grpSp>
        <p:sp>
          <p:nvSpPr>
            <p:cNvPr id="144578" name="AutoShape 194"/>
            <p:cNvSpPr>
              <a:spLocks noChangeArrowheads="1"/>
            </p:cNvSpPr>
            <p:nvPr/>
          </p:nvSpPr>
          <p:spPr bwMode="auto">
            <a:xfrm>
              <a:off x="480" y="3216"/>
              <a:ext cx="96" cy="96"/>
            </a:xfrm>
            <a:prstGeom prst="flowChartProcess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579" name="AutoShape 195"/>
            <p:cNvSpPr>
              <a:spLocks noChangeArrowheads="1"/>
            </p:cNvSpPr>
            <p:nvPr/>
          </p:nvSpPr>
          <p:spPr bwMode="auto">
            <a:xfrm>
              <a:off x="576" y="3216"/>
              <a:ext cx="96" cy="96"/>
            </a:xfrm>
            <a:prstGeom prst="flowChartProcess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580" name="AutoShape 196"/>
            <p:cNvSpPr>
              <a:spLocks noChangeArrowheads="1"/>
            </p:cNvSpPr>
            <p:nvPr/>
          </p:nvSpPr>
          <p:spPr bwMode="auto">
            <a:xfrm>
              <a:off x="672" y="3216"/>
              <a:ext cx="96" cy="96"/>
            </a:xfrm>
            <a:prstGeom prst="flowChartProcess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44581" name="Group 197"/>
            <p:cNvGrpSpPr>
              <a:grpSpLocks/>
            </p:cNvGrpSpPr>
            <p:nvPr/>
          </p:nvGrpSpPr>
          <p:grpSpPr bwMode="auto">
            <a:xfrm>
              <a:off x="144" y="3408"/>
              <a:ext cx="207" cy="96"/>
              <a:chOff x="384" y="2160"/>
              <a:chExt cx="207" cy="96"/>
            </a:xfrm>
          </p:grpSpPr>
          <p:sp>
            <p:nvSpPr>
              <p:cNvPr id="144582" name="Rectangle 198"/>
              <p:cNvSpPr>
                <a:spLocks noChangeArrowheads="1"/>
              </p:cNvSpPr>
              <p:nvPr/>
            </p:nvSpPr>
            <p:spPr bwMode="auto">
              <a:xfrm>
                <a:off x="528" y="2160"/>
                <a:ext cx="63" cy="96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4583" name="Rectangle 199"/>
              <p:cNvSpPr>
                <a:spLocks noChangeArrowheads="1"/>
              </p:cNvSpPr>
              <p:nvPr/>
            </p:nvSpPr>
            <p:spPr bwMode="auto">
              <a:xfrm>
                <a:off x="384" y="2160"/>
                <a:ext cx="75" cy="96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4584" name="Rectangle 200"/>
              <p:cNvSpPr>
                <a:spLocks noChangeArrowheads="1"/>
              </p:cNvSpPr>
              <p:nvPr/>
            </p:nvSpPr>
            <p:spPr bwMode="auto">
              <a:xfrm>
                <a:off x="459" y="2160"/>
                <a:ext cx="69" cy="96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44585" name="AutoShape 201"/>
            <p:cNvSpPr>
              <a:spLocks noChangeArrowheads="1"/>
            </p:cNvSpPr>
            <p:nvPr/>
          </p:nvSpPr>
          <p:spPr bwMode="auto">
            <a:xfrm>
              <a:off x="864" y="3408"/>
              <a:ext cx="150" cy="96"/>
            </a:xfrm>
            <a:prstGeom prst="flowChartProcess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586" name="AutoShape 202"/>
            <p:cNvSpPr>
              <a:spLocks noChangeArrowheads="1"/>
            </p:cNvSpPr>
            <p:nvPr/>
          </p:nvSpPr>
          <p:spPr bwMode="auto">
            <a:xfrm>
              <a:off x="1002" y="3408"/>
              <a:ext cx="150" cy="96"/>
            </a:xfrm>
            <a:prstGeom prst="flowChartProcess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587" name="AutoShape 203"/>
            <p:cNvSpPr>
              <a:spLocks noChangeArrowheads="1"/>
            </p:cNvSpPr>
            <p:nvPr/>
          </p:nvSpPr>
          <p:spPr bwMode="auto">
            <a:xfrm>
              <a:off x="1146" y="3408"/>
              <a:ext cx="150" cy="96"/>
            </a:xfrm>
            <a:prstGeom prst="flowChartProcess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588" name="AutoShape 204"/>
            <p:cNvSpPr>
              <a:spLocks noChangeArrowheads="1"/>
            </p:cNvSpPr>
            <p:nvPr/>
          </p:nvSpPr>
          <p:spPr bwMode="auto">
            <a:xfrm>
              <a:off x="2016" y="3408"/>
              <a:ext cx="150" cy="96"/>
            </a:xfrm>
            <a:prstGeom prst="flowChartProcess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589" name="AutoShape 205"/>
            <p:cNvSpPr>
              <a:spLocks noChangeArrowheads="1"/>
            </p:cNvSpPr>
            <p:nvPr/>
          </p:nvSpPr>
          <p:spPr bwMode="auto">
            <a:xfrm>
              <a:off x="2154" y="3408"/>
              <a:ext cx="150" cy="96"/>
            </a:xfrm>
            <a:prstGeom prst="flowChartProcess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590" name="AutoShape 206"/>
            <p:cNvSpPr>
              <a:spLocks noChangeArrowheads="1"/>
            </p:cNvSpPr>
            <p:nvPr/>
          </p:nvSpPr>
          <p:spPr bwMode="auto">
            <a:xfrm>
              <a:off x="2298" y="3408"/>
              <a:ext cx="150" cy="96"/>
            </a:xfrm>
            <a:prstGeom prst="flowChartProcess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591" name="AutoShape 207"/>
            <p:cNvSpPr>
              <a:spLocks noChangeArrowheads="1"/>
            </p:cNvSpPr>
            <p:nvPr/>
          </p:nvSpPr>
          <p:spPr bwMode="auto">
            <a:xfrm>
              <a:off x="4896" y="3408"/>
              <a:ext cx="150" cy="96"/>
            </a:xfrm>
            <a:prstGeom prst="flowChartProcess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592" name="AutoShape 208"/>
            <p:cNvSpPr>
              <a:spLocks noChangeArrowheads="1"/>
            </p:cNvSpPr>
            <p:nvPr/>
          </p:nvSpPr>
          <p:spPr bwMode="auto">
            <a:xfrm>
              <a:off x="5034" y="3408"/>
              <a:ext cx="150" cy="96"/>
            </a:xfrm>
            <a:prstGeom prst="flowChartProcess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593" name="AutoShape 209"/>
            <p:cNvSpPr>
              <a:spLocks noChangeArrowheads="1"/>
            </p:cNvSpPr>
            <p:nvPr/>
          </p:nvSpPr>
          <p:spPr bwMode="auto">
            <a:xfrm>
              <a:off x="5178" y="3408"/>
              <a:ext cx="150" cy="96"/>
            </a:xfrm>
            <a:prstGeom prst="flowChartProcess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594" name="AutoShape 210"/>
            <p:cNvSpPr>
              <a:spLocks noChangeArrowheads="1"/>
            </p:cNvSpPr>
            <p:nvPr/>
          </p:nvSpPr>
          <p:spPr bwMode="auto">
            <a:xfrm>
              <a:off x="3072" y="3408"/>
              <a:ext cx="150" cy="96"/>
            </a:xfrm>
            <a:prstGeom prst="flowChartProcess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595" name="AutoShape 211"/>
            <p:cNvSpPr>
              <a:spLocks noChangeArrowheads="1"/>
            </p:cNvSpPr>
            <p:nvPr/>
          </p:nvSpPr>
          <p:spPr bwMode="auto">
            <a:xfrm>
              <a:off x="3210" y="3408"/>
              <a:ext cx="150" cy="96"/>
            </a:xfrm>
            <a:prstGeom prst="flowChartProcess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596" name="AutoShape 212"/>
            <p:cNvSpPr>
              <a:spLocks noChangeArrowheads="1"/>
            </p:cNvSpPr>
            <p:nvPr/>
          </p:nvSpPr>
          <p:spPr bwMode="auto">
            <a:xfrm>
              <a:off x="3354" y="3408"/>
              <a:ext cx="150" cy="96"/>
            </a:xfrm>
            <a:prstGeom prst="flowChartProcess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597" name="AutoShape 213"/>
            <p:cNvSpPr>
              <a:spLocks noChangeArrowheads="1"/>
            </p:cNvSpPr>
            <p:nvPr/>
          </p:nvSpPr>
          <p:spPr bwMode="auto">
            <a:xfrm>
              <a:off x="2544" y="3216"/>
              <a:ext cx="155" cy="96"/>
            </a:xfrm>
            <a:prstGeom prst="flowChartProcess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598" name="AutoShape 214"/>
            <p:cNvSpPr>
              <a:spLocks noChangeArrowheads="1"/>
            </p:cNvSpPr>
            <p:nvPr/>
          </p:nvSpPr>
          <p:spPr bwMode="auto">
            <a:xfrm>
              <a:off x="2688" y="3216"/>
              <a:ext cx="184" cy="96"/>
            </a:xfrm>
            <a:prstGeom prst="flowChartProcess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599" name="AutoShape 215"/>
            <p:cNvSpPr>
              <a:spLocks noChangeArrowheads="1"/>
            </p:cNvSpPr>
            <p:nvPr/>
          </p:nvSpPr>
          <p:spPr bwMode="auto">
            <a:xfrm>
              <a:off x="2869" y="3216"/>
              <a:ext cx="155" cy="96"/>
            </a:xfrm>
            <a:prstGeom prst="flowChartProcess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44600" name="Group 216"/>
            <p:cNvGrpSpPr>
              <a:grpSpLocks/>
            </p:cNvGrpSpPr>
            <p:nvPr/>
          </p:nvGrpSpPr>
          <p:grpSpPr bwMode="auto">
            <a:xfrm>
              <a:off x="4176" y="3408"/>
              <a:ext cx="207" cy="96"/>
              <a:chOff x="384" y="2160"/>
              <a:chExt cx="207" cy="96"/>
            </a:xfrm>
          </p:grpSpPr>
          <p:sp>
            <p:nvSpPr>
              <p:cNvPr id="144601" name="Rectangle 217"/>
              <p:cNvSpPr>
                <a:spLocks noChangeArrowheads="1"/>
              </p:cNvSpPr>
              <p:nvPr/>
            </p:nvSpPr>
            <p:spPr bwMode="auto">
              <a:xfrm>
                <a:off x="528" y="2160"/>
                <a:ext cx="63" cy="96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4602" name="Rectangle 218"/>
              <p:cNvSpPr>
                <a:spLocks noChangeArrowheads="1"/>
              </p:cNvSpPr>
              <p:nvPr/>
            </p:nvSpPr>
            <p:spPr bwMode="auto">
              <a:xfrm>
                <a:off x="384" y="2160"/>
                <a:ext cx="75" cy="96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4603" name="Rectangle 219"/>
              <p:cNvSpPr>
                <a:spLocks noChangeArrowheads="1"/>
              </p:cNvSpPr>
              <p:nvPr/>
            </p:nvSpPr>
            <p:spPr bwMode="auto">
              <a:xfrm>
                <a:off x="459" y="2160"/>
                <a:ext cx="69" cy="96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144653" name="Group 269"/>
          <p:cNvGrpSpPr>
            <a:grpSpLocks/>
          </p:cNvGrpSpPr>
          <p:nvPr/>
        </p:nvGrpSpPr>
        <p:grpSpPr bwMode="auto">
          <a:xfrm>
            <a:off x="247650" y="4722813"/>
            <a:ext cx="1143000" cy="838200"/>
            <a:chOff x="294" y="2267"/>
            <a:chExt cx="720" cy="528"/>
          </a:xfrm>
        </p:grpSpPr>
        <p:grpSp>
          <p:nvGrpSpPr>
            <p:cNvPr id="144652" name="Group 268"/>
            <p:cNvGrpSpPr>
              <a:grpSpLocks/>
            </p:cNvGrpSpPr>
            <p:nvPr/>
          </p:nvGrpSpPr>
          <p:grpSpPr bwMode="auto">
            <a:xfrm>
              <a:off x="294" y="2267"/>
              <a:ext cx="720" cy="432"/>
              <a:chOff x="294" y="2267"/>
              <a:chExt cx="720" cy="432"/>
            </a:xfrm>
          </p:grpSpPr>
          <p:sp>
            <p:nvSpPr>
              <p:cNvPr id="144623" name="AutoShape 239"/>
              <p:cNvSpPr>
                <a:spLocks noChangeArrowheads="1"/>
              </p:cNvSpPr>
              <p:nvPr/>
            </p:nvSpPr>
            <p:spPr bwMode="auto">
              <a:xfrm>
                <a:off x="294" y="2507"/>
                <a:ext cx="336" cy="192"/>
              </a:xfrm>
              <a:prstGeom prst="flowChartProcess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altLang="en-US" b="1"/>
                  <a:t>1</a:t>
                </a:r>
              </a:p>
            </p:txBody>
          </p:sp>
          <p:sp>
            <p:nvSpPr>
              <p:cNvPr id="144624" name="AutoShape 240"/>
              <p:cNvSpPr>
                <a:spLocks noChangeArrowheads="1"/>
              </p:cNvSpPr>
              <p:nvPr/>
            </p:nvSpPr>
            <p:spPr bwMode="auto">
              <a:xfrm>
                <a:off x="582" y="2267"/>
                <a:ext cx="432" cy="192"/>
              </a:xfrm>
              <a:prstGeom prst="flowChartProcess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altLang="en-US" b="1"/>
                  <a:t>2</a:t>
                </a:r>
              </a:p>
            </p:txBody>
          </p:sp>
        </p:grpSp>
        <p:grpSp>
          <p:nvGrpSpPr>
            <p:cNvPr id="144629" name="Group 245"/>
            <p:cNvGrpSpPr>
              <a:grpSpLocks/>
            </p:cNvGrpSpPr>
            <p:nvPr/>
          </p:nvGrpSpPr>
          <p:grpSpPr bwMode="auto">
            <a:xfrm>
              <a:off x="294" y="2699"/>
              <a:ext cx="207" cy="96"/>
              <a:chOff x="384" y="2160"/>
              <a:chExt cx="207" cy="96"/>
            </a:xfrm>
          </p:grpSpPr>
          <p:sp>
            <p:nvSpPr>
              <p:cNvPr id="144630" name="Rectangle 246"/>
              <p:cNvSpPr>
                <a:spLocks noChangeArrowheads="1"/>
              </p:cNvSpPr>
              <p:nvPr/>
            </p:nvSpPr>
            <p:spPr bwMode="auto">
              <a:xfrm>
                <a:off x="528" y="2160"/>
                <a:ext cx="63" cy="96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4631" name="Rectangle 247"/>
              <p:cNvSpPr>
                <a:spLocks noChangeArrowheads="1"/>
              </p:cNvSpPr>
              <p:nvPr/>
            </p:nvSpPr>
            <p:spPr bwMode="auto">
              <a:xfrm>
                <a:off x="384" y="2160"/>
                <a:ext cx="75" cy="96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4632" name="Rectangle 248"/>
              <p:cNvSpPr>
                <a:spLocks noChangeArrowheads="1"/>
              </p:cNvSpPr>
              <p:nvPr/>
            </p:nvSpPr>
            <p:spPr bwMode="auto">
              <a:xfrm>
                <a:off x="459" y="2160"/>
                <a:ext cx="69" cy="96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1445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1445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4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44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44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4444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Adversary’s strategy</a:t>
            </a:r>
          </a:p>
        </p:txBody>
      </p:sp>
      <p:sp>
        <p:nvSpPr>
          <p:cNvPr id="134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52600"/>
            <a:ext cx="8229600" cy="2130425"/>
          </a:xfrm>
        </p:spPr>
        <p:txBody>
          <a:bodyPr/>
          <a:lstStyle/>
          <a:p>
            <a:r>
              <a:rPr lang="en-US" altLang="en-US"/>
              <a:t>If </a:t>
            </a:r>
            <a:r>
              <a:rPr lang="en-US" altLang="en-US" b="1"/>
              <a:t>i</a:t>
            </a:r>
            <a:r>
              <a:rPr lang="en-US" altLang="en-US"/>
              <a:t> =              and Algorithm schedules </a:t>
            </a:r>
            <a:r>
              <a:rPr lang="en-US" altLang="en-US" b="1"/>
              <a:t>i</a:t>
            </a:r>
          </a:p>
          <a:p>
            <a:r>
              <a:rPr lang="en-US" altLang="en-US"/>
              <a:t>During next round the Adversary restricts the sequence:</a:t>
            </a:r>
          </a:p>
        </p:txBody>
      </p:sp>
      <p:grpSp>
        <p:nvGrpSpPr>
          <p:cNvPr id="134148" name="Group 4"/>
          <p:cNvGrpSpPr>
            <a:grpSpLocks/>
          </p:cNvGrpSpPr>
          <p:nvPr/>
        </p:nvGrpSpPr>
        <p:grpSpPr bwMode="auto">
          <a:xfrm>
            <a:off x="227013" y="4724400"/>
            <a:ext cx="8229600" cy="838200"/>
            <a:chOff x="144" y="2976"/>
            <a:chExt cx="5184" cy="528"/>
          </a:xfrm>
        </p:grpSpPr>
        <p:sp>
          <p:nvSpPr>
            <p:cNvPr id="134149" name="AutoShape 5"/>
            <p:cNvSpPr>
              <a:spLocks noChangeArrowheads="1"/>
            </p:cNvSpPr>
            <p:nvPr/>
          </p:nvSpPr>
          <p:spPr bwMode="auto">
            <a:xfrm>
              <a:off x="4800" y="3216"/>
              <a:ext cx="528" cy="192"/>
            </a:xfrm>
            <a:prstGeom prst="flowChart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 b="1"/>
                <a:t>1</a:t>
              </a:r>
            </a:p>
          </p:txBody>
        </p:sp>
        <p:sp>
          <p:nvSpPr>
            <p:cNvPr id="134150" name="AutoShape 6"/>
            <p:cNvSpPr>
              <a:spLocks noChangeArrowheads="1"/>
            </p:cNvSpPr>
            <p:nvPr/>
          </p:nvSpPr>
          <p:spPr bwMode="auto">
            <a:xfrm>
              <a:off x="4464" y="2976"/>
              <a:ext cx="432" cy="192"/>
            </a:xfrm>
            <a:prstGeom prst="flowChart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 b="1"/>
                <a:t>2</a:t>
              </a:r>
            </a:p>
          </p:txBody>
        </p:sp>
        <p:sp>
          <p:nvSpPr>
            <p:cNvPr id="134151" name="AutoShape 7"/>
            <p:cNvSpPr>
              <a:spLocks noChangeArrowheads="1"/>
            </p:cNvSpPr>
            <p:nvPr/>
          </p:nvSpPr>
          <p:spPr bwMode="auto">
            <a:xfrm>
              <a:off x="4176" y="3216"/>
              <a:ext cx="336" cy="192"/>
            </a:xfrm>
            <a:prstGeom prst="flowChart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 b="1"/>
                <a:t>3</a:t>
              </a:r>
            </a:p>
          </p:txBody>
        </p:sp>
        <p:sp>
          <p:nvSpPr>
            <p:cNvPr id="134152" name="AutoShape 8"/>
            <p:cNvSpPr>
              <a:spLocks noChangeArrowheads="1"/>
            </p:cNvSpPr>
            <p:nvPr/>
          </p:nvSpPr>
          <p:spPr bwMode="auto">
            <a:xfrm>
              <a:off x="2496" y="2976"/>
              <a:ext cx="576" cy="192"/>
            </a:xfrm>
            <a:prstGeom prst="flowChart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 b="1"/>
                <a:t>i</a:t>
              </a:r>
            </a:p>
          </p:txBody>
        </p:sp>
        <p:sp>
          <p:nvSpPr>
            <p:cNvPr id="134153" name="AutoShape 9"/>
            <p:cNvSpPr>
              <a:spLocks noChangeArrowheads="1"/>
            </p:cNvSpPr>
            <p:nvPr/>
          </p:nvSpPr>
          <p:spPr bwMode="auto">
            <a:xfrm>
              <a:off x="3024" y="3216"/>
              <a:ext cx="480" cy="192"/>
            </a:xfrm>
            <a:prstGeom prst="flowChart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 b="1"/>
                <a:t>j</a:t>
              </a:r>
            </a:p>
          </p:txBody>
        </p:sp>
        <p:sp>
          <p:nvSpPr>
            <p:cNvPr id="134154" name="AutoShape 10"/>
            <p:cNvSpPr>
              <a:spLocks noChangeArrowheads="1"/>
            </p:cNvSpPr>
            <p:nvPr/>
          </p:nvSpPr>
          <p:spPr bwMode="auto">
            <a:xfrm>
              <a:off x="2016" y="3216"/>
              <a:ext cx="528" cy="192"/>
            </a:xfrm>
            <a:prstGeom prst="flowChart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 b="1"/>
                <a:t>k</a:t>
              </a:r>
            </a:p>
          </p:txBody>
        </p:sp>
        <p:grpSp>
          <p:nvGrpSpPr>
            <p:cNvPr id="134155" name="Group 11"/>
            <p:cNvGrpSpPr>
              <a:grpSpLocks/>
            </p:cNvGrpSpPr>
            <p:nvPr/>
          </p:nvGrpSpPr>
          <p:grpSpPr bwMode="auto">
            <a:xfrm>
              <a:off x="1440" y="3120"/>
              <a:ext cx="240" cy="48"/>
              <a:chOff x="1440" y="1968"/>
              <a:chExt cx="240" cy="48"/>
            </a:xfrm>
          </p:grpSpPr>
          <p:sp>
            <p:nvSpPr>
              <p:cNvPr id="134156" name="AutoShape 12"/>
              <p:cNvSpPr>
                <a:spLocks noChangeArrowheads="1"/>
              </p:cNvSpPr>
              <p:nvPr/>
            </p:nvSpPr>
            <p:spPr bwMode="auto">
              <a:xfrm>
                <a:off x="1536" y="1968"/>
                <a:ext cx="48" cy="48"/>
              </a:xfrm>
              <a:prstGeom prst="flowChartConnector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4157" name="AutoShape 13"/>
              <p:cNvSpPr>
                <a:spLocks noChangeArrowheads="1"/>
              </p:cNvSpPr>
              <p:nvPr/>
            </p:nvSpPr>
            <p:spPr bwMode="auto">
              <a:xfrm>
                <a:off x="1440" y="1968"/>
                <a:ext cx="48" cy="48"/>
              </a:xfrm>
              <a:prstGeom prst="flowChartConnector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4158" name="AutoShape 14"/>
              <p:cNvSpPr>
                <a:spLocks noChangeArrowheads="1"/>
              </p:cNvSpPr>
              <p:nvPr/>
            </p:nvSpPr>
            <p:spPr bwMode="auto">
              <a:xfrm>
                <a:off x="1632" y="1968"/>
                <a:ext cx="48" cy="48"/>
              </a:xfrm>
              <a:prstGeom prst="flowChartConnector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34159" name="Group 15"/>
            <p:cNvGrpSpPr>
              <a:grpSpLocks/>
            </p:cNvGrpSpPr>
            <p:nvPr/>
          </p:nvGrpSpPr>
          <p:grpSpPr bwMode="auto">
            <a:xfrm>
              <a:off x="3648" y="3120"/>
              <a:ext cx="240" cy="48"/>
              <a:chOff x="1440" y="1968"/>
              <a:chExt cx="240" cy="48"/>
            </a:xfrm>
          </p:grpSpPr>
          <p:sp>
            <p:nvSpPr>
              <p:cNvPr id="134160" name="AutoShape 16"/>
              <p:cNvSpPr>
                <a:spLocks noChangeArrowheads="1"/>
              </p:cNvSpPr>
              <p:nvPr/>
            </p:nvSpPr>
            <p:spPr bwMode="auto">
              <a:xfrm>
                <a:off x="1536" y="1968"/>
                <a:ext cx="48" cy="48"/>
              </a:xfrm>
              <a:prstGeom prst="flowChartConnector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4161" name="AutoShape 17"/>
              <p:cNvSpPr>
                <a:spLocks noChangeArrowheads="1"/>
              </p:cNvSpPr>
              <p:nvPr/>
            </p:nvSpPr>
            <p:spPr bwMode="auto">
              <a:xfrm>
                <a:off x="1440" y="1968"/>
                <a:ext cx="48" cy="48"/>
              </a:xfrm>
              <a:prstGeom prst="flowChartConnector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4162" name="AutoShape 18"/>
              <p:cNvSpPr>
                <a:spLocks noChangeArrowheads="1"/>
              </p:cNvSpPr>
              <p:nvPr/>
            </p:nvSpPr>
            <p:spPr bwMode="auto">
              <a:xfrm>
                <a:off x="1632" y="1968"/>
                <a:ext cx="48" cy="48"/>
              </a:xfrm>
              <a:prstGeom prst="flowChartConnector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34163" name="AutoShape 19"/>
            <p:cNvSpPr>
              <a:spLocks noChangeArrowheads="1"/>
            </p:cNvSpPr>
            <p:nvPr/>
          </p:nvSpPr>
          <p:spPr bwMode="auto">
            <a:xfrm>
              <a:off x="4512" y="3216"/>
              <a:ext cx="96" cy="96"/>
            </a:xfrm>
            <a:prstGeom prst="flowChartProcess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4164" name="AutoShape 20"/>
            <p:cNvSpPr>
              <a:spLocks noChangeArrowheads="1"/>
            </p:cNvSpPr>
            <p:nvPr/>
          </p:nvSpPr>
          <p:spPr bwMode="auto">
            <a:xfrm>
              <a:off x="4608" y="3216"/>
              <a:ext cx="96" cy="96"/>
            </a:xfrm>
            <a:prstGeom prst="flowChartProcess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4165" name="AutoShape 21"/>
            <p:cNvSpPr>
              <a:spLocks noChangeArrowheads="1"/>
            </p:cNvSpPr>
            <p:nvPr/>
          </p:nvSpPr>
          <p:spPr bwMode="auto">
            <a:xfrm>
              <a:off x="4704" y="3216"/>
              <a:ext cx="96" cy="96"/>
            </a:xfrm>
            <a:prstGeom prst="flowChartProcess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34166" name="Group 22"/>
            <p:cNvGrpSpPr>
              <a:grpSpLocks/>
            </p:cNvGrpSpPr>
            <p:nvPr/>
          </p:nvGrpSpPr>
          <p:grpSpPr bwMode="auto">
            <a:xfrm>
              <a:off x="144" y="2976"/>
              <a:ext cx="1152" cy="432"/>
              <a:chOff x="432" y="1824"/>
              <a:chExt cx="1152" cy="432"/>
            </a:xfrm>
          </p:grpSpPr>
          <p:sp>
            <p:nvSpPr>
              <p:cNvPr id="134167" name="AutoShape 23"/>
              <p:cNvSpPr>
                <a:spLocks noChangeArrowheads="1"/>
              </p:cNvSpPr>
              <p:nvPr/>
            </p:nvSpPr>
            <p:spPr bwMode="auto">
              <a:xfrm>
                <a:off x="432" y="2064"/>
                <a:ext cx="336" cy="192"/>
              </a:xfrm>
              <a:prstGeom prst="flowChartProcess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altLang="en-US" b="1"/>
                  <a:t>1</a:t>
                </a:r>
              </a:p>
            </p:txBody>
          </p:sp>
          <p:sp>
            <p:nvSpPr>
              <p:cNvPr id="134168" name="AutoShape 24"/>
              <p:cNvSpPr>
                <a:spLocks noChangeArrowheads="1"/>
              </p:cNvSpPr>
              <p:nvPr/>
            </p:nvSpPr>
            <p:spPr bwMode="auto">
              <a:xfrm>
                <a:off x="720" y="1824"/>
                <a:ext cx="432" cy="192"/>
              </a:xfrm>
              <a:prstGeom prst="flowChartProcess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altLang="en-US" b="1"/>
                  <a:t>2</a:t>
                </a:r>
              </a:p>
            </p:txBody>
          </p:sp>
          <p:sp>
            <p:nvSpPr>
              <p:cNvPr id="134169" name="AutoShape 25"/>
              <p:cNvSpPr>
                <a:spLocks noChangeArrowheads="1"/>
              </p:cNvSpPr>
              <p:nvPr/>
            </p:nvSpPr>
            <p:spPr bwMode="auto">
              <a:xfrm>
                <a:off x="1056" y="2064"/>
                <a:ext cx="528" cy="192"/>
              </a:xfrm>
              <a:prstGeom prst="flowChartProcess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altLang="en-US" b="1"/>
                  <a:t> 3</a:t>
                </a:r>
              </a:p>
            </p:txBody>
          </p:sp>
        </p:grpSp>
        <p:sp>
          <p:nvSpPr>
            <p:cNvPr id="134170" name="AutoShape 26"/>
            <p:cNvSpPr>
              <a:spLocks noChangeArrowheads="1"/>
            </p:cNvSpPr>
            <p:nvPr/>
          </p:nvSpPr>
          <p:spPr bwMode="auto">
            <a:xfrm>
              <a:off x="480" y="3216"/>
              <a:ext cx="96" cy="96"/>
            </a:xfrm>
            <a:prstGeom prst="flowChartProcess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4171" name="AutoShape 27"/>
            <p:cNvSpPr>
              <a:spLocks noChangeArrowheads="1"/>
            </p:cNvSpPr>
            <p:nvPr/>
          </p:nvSpPr>
          <p:spPr bwMode="auto">
            <a:xfrm>
              <a:off x="576" y="3216"/>
              <a:ext cx="96" cy="96"/>
            </a:xfrm>
            <a:prstGeom prst="flowChartProcess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4172" name="AutoShape 28"/>
            <p:cNvSpPr>
              <a:spLocks noChangeArrowheads="1"/>
            </p:cNvSpPr>
            <p:nvPr/>
          </p:nvSpPr>
          <p:spPr bwMode="auto">
            <a:xfrm>
              <a:off x="672" y="3216"/>
              <a:ext cx="96" cy="96"/>
            </a:xfrm>
            <a:prstGeom prst="flowChartProcess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34173" name="Group 29"/>
            <p:cNvGrpSpPr>
              <a:grpSpLocks/>
            </p:cNvGrpSpPr>
            <p:nvPr/>
          </p:nvGrpSpPr>
          <p:grpSpPr bwMode="auto">
            <a:xfrm>
              <a:off x="144" y="3408"/>
              <a:ext cx="207" cy="96"/>
              <a:chOff x="384" y="2160"/>
              <a:chExt cx="207" cy="96"/>
            </a:xfrm>
          </p:grpSpPr>
          <p:sp>
            <p:nvSpPr>
              <p:cNvPr id="134174" name="Rectangle 30"/>
              <p:cNvSpPr>
                <a:spLocks noChangeArrowheads="1"/>
              </p:cNvSpPr>
              <p:nvPr/>
            </p:nvSpPr>
            <p:spPr bwMode="auto">
              <a:xfrm>
                <a:off x="528" y="2160"/>
                <a:ext cx="63" cy="96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4175" name="Rectangle 31"/>
              <p:cNvSpPr>
                <a:spLocks noChangeArrowheads="1"/>
              </p:cNvSpPr>
              <p:nvPr/>
            </p:nvSpPr>
            <p:spPr bwMode="auto">
              <a:xfrm>
                <a:off x="384" y="2160"/>
                <a:ext cx="75" cy="96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4176" name="Rectangle 32"/>
              <p:cNvSpPr>
                <a:spLocks noChangeArrowheads="1"/>
              </p:cNvSpPr>
              <p:nvPr/>
            </p:nvSpPr>
            <p:spPr bwMode="auto">
              <a:xfrm>
                <a:off x="459" y="2160"/>
                <a:ext cx="69" cy="96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34177" name="AutoShape 33"/>
            <p:cNvSpPr>
              <a:spLocks noChangeArrowheads="1"/>
            </p:cNvSpPr>
            <p:nvPr/>
          </p:nvSpPr>
          <p:spPr bwMode="auto">
            <a:xfrm>
              <a:off x="864" y="3408"/>
              <a:ext cx="150" cy="96"/>
            </a:xfrm>
            <a:prstGeom prst="flowChartProcess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4178" name="AutoShape 34"/>
            <p:cNvSpPr>
              <a:spLocks noChangeArrowheads="1"/>
            </p:cNvSpPr>
            <p:nvPr/>
          </p:nvSpPr>
          <p:spPr bwMode="auto">
            <a:xfrm>
              <a:off x="1002" y="3408"/>
              <a:ext cx="150" cy="96"/>
            </a:xfrm>
            <a:prstGeom prst="flowChartProcess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4179" name="AutoShape 35"/>
            <p:cNvSpPr>
              <a:spLocks noChangeArrowheads="1"/>
            </p:cNvSpPr>
            <p:nvPr/>
          </p:nvSpPr>
          <p:spPr bwMode="auto">
            <a:xfrm>
              <a:off x="1146" y="3408"/>
              <a:ext cx="150" cy="96"/>
            </a:xfrm>
            <a:prstGeom prst="flowChartProcess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4180" name="AutoShape 36"/>
            <p:cNvSpPr>
              <a:spLocks noChangeArrowheads="1"/>
            </p:cNvSpPr>
            <p:nvPr/>
          </p:nvSpPr>
          <p:spPr bwMode="auto">
            <a:xfrm>
              <a:off x="2016" y="3408"/>
              <a:ext cx="150" cy="96"/>
            </a:xfrm>
            <a:prstGeom prst="flowChartProcess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4181" name="AutoShape 37"/>
            <p:cNvSpPr>
              <a:spLocks noChangeArrowheads="1"/>
            </p:cNvSpPr>
            <p:nvPr/>
          </p:nvSpPr>
          <p:spPr bwMode="auto">
            <a:xfrm>
              <a:off x="2154" y="3408"/>
              <a:ext cx="150" cy="96"/>
            </a:xfrm>
            <a:prstGeom prst="flowChartProcess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4182" name="AutoShape 38"/>
            <p:cNvSpPr>
              <a:spLocks noChangeArrowheads="1"/>
            </p:cNvSpPr>
            <p:nvPr/>
          </p:nvSpPr>
          <p:spPr bwMode="auto">
            <a:xfrm>
              <a:off x="2298" y="3408"/>
              <a:ext cx="150" cy="96"/>
            </a:xfrm>
            <a:prstGeom prst="flowChartProcess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4183" name="AutoShape 39"/>
            <p:cNvSpPr>
              <a:spLocks noChangeArrowheads="1"/>
            </p:cNvSpPr>
            <p:nvPr/>
          </p:nvSpPr>
          <p:spPr bwMode="auto">
            <a:xfrm>
              <a:off x="4896" y="3408"/>
              <a:ext cx="150" cy="96"/>
            </a:xfrm>
            <a:prstGeom prst="flowChartProcess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4184" name="AutoShape 40"/>
            <p:cNvSpPr>
              <a:spLocks noChangeArrowheads="1"/>
            </p:cNvSpPr>
            <p:nvPr/>
          </p:nvSpPr>
          <p:spPr bwMode="auto">
            <a:xfrm>
              <a:off x="5034" y="3408"/>
              <a:ext cx="150" cy="96"/>
            </a:xfrm>
            <a:prstGeom prst="flowChartProcess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4185" name="AutoShape 41"/>
            <p:cNvSpPr>
              <a:spLocks noChangeArrowheads="1"/>
            </p:cNvSpPr>
            <p:nvPr/>
          </p:nvSpPr>
          <p:spPr bwMode="auto">
            <a:xfrm>
              <a:off x="5178" y="3408"/>
              <a:ext cx="150" cy="96"/>
            </a:xfrm>
            <a:prstGeom prst="flowChartProcess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4186" name="AutoShape 42"/>
            <p:cNvSpPr>
              <a:spLocks noChangeArrowheads="1"/>
            </p:cNvSpPr>
            <p:nvPr/>
          </p:nvSpPr>
          <p:spPr bwMode="auto">
            <a:xfrm>
              <a:off x="3072" y="3408"/>
              <a:ext cx="150" cy="96"/>
            </a:xfrm>
            <a:prstGeom prst="flowChartProcess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4187" name="AutoShape 43"/>
            <p:cNvSpPr>
              <a:spLocks noChangeArrowheads="1"/>
            </p:cNvSpPr>
            <p:nvPr/>
          </p:nvSpPr>
          <p:spPr bwMode="auto">
            <a:xfrm>
              <a:off x="3210" y="3408"/>
              <a:ext cx="150" cy="96"/>
            </a:xfrm>
            <a:prstGeom prst="flowChartProcess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4188" name="AutoShape 44"/>
            <p:cNvSpPr>
              <a:spLocks noChangeArrowheads="1"/>
            </p:cNvSpPr>
            <p:nvPr/>
          </p:nvSpPr>
          <p:spPr bwMode="auto">
            <a:xfrm>
              <a:off x="3354" y="3408"/>
              <a:ext cx="150" cy="96"/>
            </a:xfrm>
            <a:prstGeom prst="flowChartProcess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4189" name="AutoShape 45"/>
            <p:cNvSpPr>
              <a:spLocks noChangeArrowheads="1"/>
            </p:cNvSpPr>
            <p:nvPr/>
          </p:nvSpPr>
          <p:spPr bwMode="auto">
            <a:xfrm>
              <a:off x="2544" y="3216"/>
              <a:ext cx="155" cy="96"/>
            </a:xfrm>
            <a:prstGeom prst="flowChartProcess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4190" name="AutoShape 46"/>
            <p:cNvSpPr>
              <a:spLocks noChangeArrowheads="1"/>
            </p:cNvSpPr>
            <p:nvPr/>
          </p:nvSpPr>
          <p:spPr bwMode="auto">
            <a:xfrm>
              <a:off x="2688" y="3216"/>
              <a:ext cx="184" cy="96"/>
            </a:xfrm>
            <a:prstGeom prst="flowChartProcess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4191" name="AutoShape 47"/>
            <p:cNvSpPr>
              <a:spLocks noChangeArrowheads="1"/>
            </p:cNvSpPr>
            <p:nvPr/>
          </p:nvSpPr>
          <p:spPr bwMode="auto">
            <a:xfrm>
              <a:off x="2869" y="3216"/>
              <a:ext cx="155" cy="96"/>
            </a:xfrm>
            <a:prstGeom prst="flowChartProcess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34192" name="Group 48"/>
            <p:cNvGrpSpPr>
              <a:grpSpLocks/>
            </p:cNvGrpSpPr>
            <p:nvPr/>
          </p:nvGrpSpPr>
          <p:grpSpPr bwMode="auto">
            <a:xfrm>
              <a:off x="4176" y="3408"/>
              <a:ext cx="207" cy="96"/>
              <a:chOff x="384" y="2160"/>
              <a:chExt cx="207" cy="96"/>
            </a:xfrm>
          </p:grpSpPr>
          <p:sp>
            <p:nvSpPr>
              <p:cNvPr id="134193" name="Rectangle 49"/>
              <p:cNvSpPr>
                <a:spLocks noChangeArrowheads="1"/>
              </p:cNvSpPr>
              <p:nvPr/>
            </p:nvSpPr>
            <p:spPr bwMode="auto">
              <a:xfrm>
                <a:off x="528" y="2160"/>
                <a:ext cx="63" cy="96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4194" name="Rectangle 50"/>
              <p:cNvSpPr>
                <a:spLocks noChangeArrowheads="1"/>
              </p:cNvSpPr>
              <p:nvPr/>
            </p:nvSpPr>
            <p:spPr bwMode="auto">
              <a:xfrm>
                <a:off x="384" y="2160"/>
                <a:ext cx="75" cy="96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4195" name="Rectangle 51"/>
              <p:cNvSpPr>
                <a:spLocks noChangeArrowheads="1"/>
              </p:cNvSpPr>
              <p:nvPr/>
            </p:nvSpPr>
            <p:spPr bwMode="auto">
              <a:xfrm>
                <a:off x="459" y="2160"/>
                <a:ext cx="69" cy="96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134196" name="AutoShape 52"/>
          <p:cNvSpPr>
            <a:spLocks noChangeArrowheads="1"/>
          </p:cNvSpPr>
          <p:nvPr/>
        </p:nvSpPr>
        <p:spPr bwMode="auto">
          <a:xfrm>
            <a:off x="1835150" y="1916113"/>
            <a:ext cx="762000" cy="228600"/>
          </a:xfrm>
          <a:prstGeom prst="flowChartProcess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b="1"/>
              <a:t>q</a:t>
            </a:r>
          </a:p>
        </p:txBody>
      </p:sp>
      <p:grpSp>
        <p:nvGrpSpPr>
          <p:cNvPr id="134197" name="Group 53"/>
          <p:cNvGrpSpPr>
            <a:grpSpLocks/>
          </p:cNvGrpSpPr>
          <p:nvPr/>
        </p:nvGrpSpPr>
        <p:grpSpPr bwMode="auto">
          <a:xfrm>
            <a:off x="3203575" y="4724400"/>
            <a:ext cx="2362200" cy="685800"/>
            <a:chOff x="2112" y="2064"/>
            <a:chExt cx="1488" cy="432"/>
          </a:xfrm>
        </p:grpSpPr>
        <p:sp>
          <p:nvSpPr>
            <p:cNvPr id="134198" name="AutoShape 54"/>
            <p:cNvSpPr>
              <a:spLocks noChangeArrowheads="1"/>
            </p:cNvSpPr>
            <p:nvPr/>
          </p:nvSpPr>
          <p:spPr bwMode="auto">
            <a:xfrm>
              <a:off x="2592" y="2064"/>
              <a:ext cx="576" cy="192"/>
            </a:xfrm>
            <a:prstGeom prst="flowChart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 b="1"/>
                <a:t>q</a:t>
              </a:r>
            </a:p>
          </p:txBody>
        </p:sp>
        <p:sp>
          <p:nvSpPr>
            <p:cNvPr id="134199" name="AutoShape 55"/>
            <p:cNvSpPr>
              <a:spLocks noChangeArrowheads="1"/>
            </p:cNvSpPr>
            <p:nvPr/>
          </p:nvSpPr>
          <p:spPr bwMode="auto">
            <a:xfrm>
              <a:off x="3120" y="2304"/>
              <a:ext cx="480" cy="192"/>
            </a:xfrm>
            <a:prstGeom prst="flowChart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 b="1"/>
                <a:t>q-1</a:t>
              </a:r>
            </a:p>
          </p:txBody>
        </p:sp>
        <p:sp>
          <p:nvSpPr>
            <p:cNvPr id="134200" name="AutoShape 56"/>
            <p:cNvSpPr>
              <a:spLocks noChangeArrowheads="1"/>
            </p:cNvSpPr>
            <p:nvPr/>
          </p:nvSpPr>
          <p:spPr bwMode="auto">
            <a:xfrm>
              <a:off x="2112" y="2304"/>
              <a:ext cx="528" cy="192"/>
            </a:xfrm>
            <a:prstGeom prst="flowChart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 b="1"/>
                <a:t>q-1</a:t>
              </a:r>
            </a:p>
          </p:txBody>
        </p:sp>
        <p:sp>
          <p:nvSpPr>
            <p:cNvPr id="134201" name="AutoShape 57"/>
            <p:cNvSpPr>
              <a:spLocks noChangeArrowheads="1"/>
            </p:cNvSpPr>
            <p:nvPr/>
          </p:nvSpPr>
          <p:spPr bwMode="auto">
            <a:xfrm>
              <a:off x="2640" y="2304"/>
              <a:ext cx="155" cy="96"/>
            </a:xfrm>
            <a:prstGeom prst="flowChartProcess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4202" name="AutoShape 58"/>
            <p:cNvSpPr>
              <a:spLocks noChangeArrowheads="1"/>
            </p:cNvSpPr>
            <p:nvPr/>
          </p:nvSpPr>
          <p:spPr bwMode="auto">
            <a:xfrm>
              <a:off x="2784" y="2304"/>
              <a:ext cx="184" cy="96"/>
            </a:xfrm>
            <a:prstGeom prst="flowChartProcess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4203" name="AutoShape 59"/>
            <p:cNvSpPr>
              <a:spLocks noChangeArrowheads="1"/>
            </p:cNvSpPr>
            <p:nvPr/>
          </p:nvSpPr>
          <p:spPr bwMode="auto">
            <a:xfrm>
              <a:off x="2965" y="2304"/>
              <a:ext cx="155" cy="96"/>
            </a:xfrm>
            <a:prstGeom prst="flowChartProcess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34205" name="Text Box 61"/>
          <p:cNvSpPr txBox="1">
            <a:spLocks noChangeArrowheads="1"/>
          </p:cNvSpPr>
          <p:nvPr/>
        </p:nvSpPr>
        <p:spPr bwMode="auto">
          <a:xfrm>
            <a:off x="3203575" y="5775325"/>
            <a:ext cx="53213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CA" altLang="en-US" sz="2400"/>
              <a:t>Alg’s value = q</a:t>
            </a:r>
          </a:p>
          <a:p>
            <a:r>
              <a:rPr lang="en-CA" altLang="en-US" sz="2400"/>
              <a:t>Adv’s value = (q-1)+3(q/3)+(q-1)=3q-1</a:t>
            </a:r>
          </a:p>
        </p:txBody>
      </p:sp>
      <p:sp>
        <p:nvSpPr>
          <p:cNvPr id="134206" name="Text Box 62"/>
          <p:cNvSpPr txBox="1">
            <a:spLocks noChangeArrowheads="1"/>
          </p:cNvSpPr>
          <p:nvPr/>
        </p:nvSpPr>
        <p:spPr bwMode="auto">
          <a:xfrm>
            <a:off x="5003800" y="6453188"/>
            <a:ext cx="13144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CA" altLang="en-US"/>
              <a:t>But q is big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1341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134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4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42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42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42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42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4205" grpId="0"/>
      <p:bldP spid="134206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Adversary’s strategy</a:t>
            </a:r>
          </a:p>
        </p:txBody>
      </p:sp>
      <p:sp>
        <p:nvSpPr>
          <p:cNvPr id="138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2132013"/>
          </a:xfrm>
        </p:spPr>
        <p:txBody>
          <a:bodyPr/>
          <a:lstStyle/>
          <a:p>
            <a:r>
              <a:rPr lang="en-US" altLang="en-US"/>
              <a:t>If </a:t>
            </a:r>
            <a:r>
              <a:rPr lang="en-US" altLang="en-US" b="1"/>
              <a:t>i</a:t>
            </a:r>
            <a:r>
              <a:rPr lang="en-US" altLang="en-US"/>
              <a:t> =              and Algorithm schedules </a:t>
            </a:r>
            <a:r>
              <a:rPr lang="en-US" altLang="en-US" b="1"/>
              <a:t>i</a:t>
            </a:r>
          </a:p>
          <a:p>
            <a:r>
              <a:rPr lang="en-US" altLang="en-US"/>
              <a:t>During next round Adversary restricts the sequence:</a:t>
            </a:r>
          </a:p>
        </p:txBody>
      </p:sp>
      <p:grpSp>
        <p:nvGrpSpPr>
          <p:cNvPr id="138244" name="Group 4"/>
          <p:cNvGrpSpPr>
            <a:grpSpLocks/>
          </p:cNvGrpSpPr>
          <p:nvPr/>
        </p:nvGrpSpPr>
        <p:grpSpPr bwMode="auto">
          <a:xfrm>
            <a:off x="228600" y="4724400"/>
            <a:ext cx="8229600" cy="838200"/>
            <a:chOff x="144" y="2976"/>
            <a:chExt cx="5184" cy="528"/>
          </a:xfrm>
        </p:grpSpPr>
        <p:sp>
          <p:nvSpPr>
            <p:cNvPr id="138245" name="AutoShape 5"/>
            <p:cNvSpPr>
              <a:spLocks noChangeArrowheads="1"/>
            </p:cNvSpPr>
            <p:nvPr/>
          </p:nvSpPr>
          <p:spPr bwMode="auto">
            <a:xfrm>
              <a:off x="4800" y="3216"/>
              <a:ext cx="528" cy="192"/>
            </a:xfrm>
            <a:prstGeom prst="flowChart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 b="1"/>
                <a:t>1</a:t>
              </a:r>
            </a:p>
          </p:txBody>
        </p:sp>
        <p:sp>
          <p:nvSpPr>
            <p:cNvPr id="138246" name="AutoShape 6"/>
            <p:cNvSpPr>
              <a:spLocks noChangeArrowheads="1"/>
            </p:cNvSpPr>
            <p:nvPr/>
          </p:nvSpPr>
          <p:spPr bwMode="auto">
            <a:xfrm>
              <a:off x="4464" y="2976"/>
              <a:ext cx="432" cy="192"/>
            </a:xfrm>
            <a:prstGeom prst="flowChart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 b="1"/>
                <a:t>2</a:t>
              </a:r>
            </a:p>
          </p:txBody>
        </p:sp>
        <p:sp>
          <p:nvSpPr>
            <p:cNvPr id="138247" name="AutoShape 7"/>
            <p:cNvSpPr>
              <a:spLocks noChangeArrowheads="1"/>
            </p:cNvSpPr>
            <p:nvPr/>
          </p:nvSpPr>
          <p:spPr bwMode="auto">
            <a:xfrm>
              <a:off x="4176" y="3216"/>
              <a:ext cx="336" cy="192"/>
            </a:xfrm>
            <a:prstGeom prst="flowChart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 b="1"/>
                <a:t>3</a:t>
              </a:r>
            </a:p>
          </p:txBody>
        </p:sp>
        <p:sp>
          <p:nvSpPr>
            <p:cNvPr id="138248" name="AutoShape 8"/>
            <p:cNvSpPr>
              <a:spLocks noChangeArrowheads="1"/>
            </p:cNvSpPr>
            <p:nvPr/>
          </p:nvSpPr>
          <p:spPr bwMode="auto">
            <a:xfrm>
              <a:off x="2496" y="2976"/>
              <a:ext cx="576" cy="192"/>
            </a:xfrm>
            <a:prstGeom prst="flowChart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 b="1"/>
                <a:t>m</a:t>
              </a:r>
            </a:p>
          </p:txBody>
        </p:sp>
        <p:sp>
          <p:nvSpPr>
            <p:cNvPr id="138249" name="AutoShape 9"/>
            <p:cNvSpPr>
              <a:spLocks noChangeArrowheads="1"/>
            </p:cNvSpPr>
            <p:nvPr/>
          </p:nvSpPr>
          <p:spPr bwMode="auto">
            <a:xfrm>
              <a:off x="3024" y="3216"/>
              <a:ext cx="480" cy="192"/>
            </a:xfrm>
            <a:prstGeom prst="flowChart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 b="1"/>
                <a:t>j</a:t>
              </a:r>
            </a:p>
          </p:txBody>
        </p:sp>
        <p:sp>
          <p:nvSpPr>
            <p:cNvPr id="138250" name="AutoShape 10"/>
            <p:cNvSpPr>
              <a:spLocks noChangeArrowheads="1"/>
            </p:cNvSpPr>
            <p:nvPr/>
          </p:nvSpPr>
          <p:spPr bwMode="auto">
            <a:xfrm>
              <a:off x="2016" y="3216"/>
              <a:ext cx="528" cy="192"/>
            </a:xfrm>
            <a:prstGeom prst="flowChart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 b="1"/>
                <a:t>k</a:t>
              </a:r>
            </a:p>
          </p:txBody>
        </p:sp>
        <p:grpSp>
          <p:nvGrpSpPr>
            <p:cNvPr id="138251" name="Group 11"/>
            <p:cNvGrpSpPr>
              <a:grpSpLocks/>
            </p:cNvGrpSpPr>
            <p:nvPr/>
          </p:nvGrpSpPr>
          <p:grpSpPr bwMode="auto">
            <a:xfrm>
              <a:off x="1440" y="3120"/>
              <a:ext cx="240" cy="48"/>
              <a:chOff x="1440" y="1968"/>
              <a:chExt cx="240" cy="48"/>
            </a:xfrm>
          </p:grpSpPr>
          <p:sp>
            <p:nvSpPr>
              <p:cNvPr id="138252" name="AutoShape 12"/>
              <p:cNvSpPr>
                <a:spLocks noChangeArrowheads="1"/>
              </p:cNvSpPr>
              <p:nvPr/>
            </p:nvSpPr>
            <p:spPr bwMode="auto">
              <a:xfrm>
                <a:off x="1536" y="1968"/>
                <a:ext cx="48" cy="48"/>
              </a:xfrm>
              <a:prstGeom prst="flowChartConnector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8253" name="AutoShape 13"/>
              <p:cNvSpPr>
                <a:spLocks noChangeArrowheads="1"/>
              </p:cNvSpPr>
              <p:nvPr/>
            </p:nvSpPr>
            <p:spPr bwMode="auto">
              <a:xfrm>
                <a:off x="1440" y="1968"/>
                <a:ext cx="48" cy="48"/>
              </a:xfrm>
              <a:prstGeom prst="flowChartConnector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8254" name="AutoShape 14"/>
              <p:cNvSpPr>
                <a:spLocks noChangeArrowheads="1"/>
              </p:cNvSpPr>
              <p:nvPr/>
            </p:nvSpPr>
            <p:spPr bwMode="auto">
              <a:xfrm>
                <a:off x="1632" y="1968"/>
                <a:ext cx="48" cy="48"/>
              </a:xfrm>
              <a:prstGeom prst="flowChartConnector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38255" name="Group 15"/>
            <p:cNvGrpSpPr>
              <a:grpSpLocks/>
            </p:cNvGrpSpPr>
            <p:nvPr/>
          </p:nvGrpSpPr>
          <p:grpSpPr bwMode="auto">
            <a:xfrm>
              <a:off x="3648" y="3120"/>
              <a:ext cx="240" cy="48"/>
              <a:chOff x="1440" y="1968"/>
              <a:chExt cx="240" cy="48"/>
            </a:xfrm>
          </p:grpSpPr>
          <p:sp>
            <p:nvSpPr>
              <p:cNvPr id="138256" name="AutoShape 16"/>
              <p:cNvSpPr>
                <a:spLocks noChangeArrowheads="1"/>
              </p:cNvSpPr>
              <p:nvPr/>
            </p:nvSpPr>
            <p:spPr bwMode="auto">
              <a:xfrm>
                <a:off x="1536" y="1968"/>
                <a:ext cx="48" cy="48"/>
              </a:xfrm>
              <a:prstGeom prst="flowChartConnector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8257" name="AutoShape 17"/>
              <p:cNvSpPr>
                <a:spLocks noChangeArrowheads="1"/>
              </p:cNvSpPr>
              <p:nvPr/>
            </p:nvSpPr>
            <p:spPr bwMode="auto">
              <a:xfrm>
                <a:off x="1440" y="1968"/>
                <a:ext cx="48" cy="48"/>
              </a:xfrm>
              <a:prstGeom prst="flowChartConnector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8258" name="AutoShape 18"/>
              <p:cNvSpPr>
                <a:spLocks noChangeArrowheads="1"/>
              </p:cNvSpPr>
              <p:nvPr/>
            </p:nvSpPr>
            <p:spPr bwMode="auto">
              <a:xfrm>
                <a:off x="1632" y="1968"/>
                <a:ext cx="48" cy="48"/>
              </a:xfrm>
              <a:prstGeom prst="flowChartConnector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38259" name="AutoShape 19"/>
            <p:cNvSpPr>
              <a:spLocks noChangeArrowheads="1"/>
            </p:cNvSpPr>
            <p:nvPr/>
          </p:nvSpPr>
          <p:spPr bwMode="auto">
            <a:xfrm>
              <a:off x="4512" y="3216"/>
              <a:ext cx="96" cy="96"/>
            </a:xfrm>
            <a:prstGeom prst="flowChartProcess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8260" name="AutoShape 20"/>
            <p:cNvSpPr>
              <a:spLocks noChangeArrowheads="1"/>
            </p:cNvSpPr>
            <p:nvPr/>
          </p:nvSpPr>
          <p:spPr bwMode="auto">
            <a:xfrm>
              <a:off x="4608" y="3216"/>
              <a:ext cx="96" cy="96"/>
            </a:xfrm>
            <a:prstGeom prst="flowChartProcess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8261" name="AutoShape 21"/>
            <p:cNvSpPr>
              <a:spLocks noChangeArrowheads="1"/>
            </p:cNvSpPr>
            <p:nvPr/>
          </p:nvSpPr>
          <p:spPr bwMode="auto">
            <a:xfrm>
              <a:off x="4704" y="3216"/>
              <a:ext cx="96" cy="96"/>
            </a:xfrm>
            <a:prstGeom prst="flowChartProcess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38262" name="Group 22"/>
            <p:cNvGrpSpPr>
              <a:grpSpLocks/>
            </p:cNvGrpSpPr>
            <p:nvPr/>
          </p:nvGrpSpPr>
          <p:grpSpPr bwMode="auto">
            <a:xfrm>
              <a:off x="144" y="2976"/>
              <a:ext cx="1152" cy="432"/>
              <a:chOff x="432" y="1824"/>
              <a:chExt cx="1152" cy="432"/>
            </a:xfrm>
          </p:grpSpPr>
          <p:sp>
            <p:nvSpPr>
              <p:cNvPr id="138263" name="AutoShape 23"/>
              <p:cNvSpPr>
                <a:spLocks noChangeArrowheads="1"/>
              </p:cNvSpPr>
              <p:nvPr/>
            </p:nvSpPr>
            <p:spPr bwMode="auto">
              <a:xfrm>
                <a:off x="432" y="2064"/>
                <a:ext cx="336" cy="192"/>
              </a:xfrm>
              <a:prstGeom prst="flowChartProcess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altLang="en-US" b="1"/>
                  <a:t>1</a:t>
                </a:r>
              </a:p>
            </p:txBody>
          </p:sp>
          <p:sp>
            <p:nvSpPr>
              <p:cNvPr id="138264" name="AutoShape 24"/>
              <p:cNvSpPr>
                <a:spLocks noChangeArrowheads="1"/>
              </p:cNvSpPr>
              <p:nvPr/>
            </p:nvSpPr>
            <p:spPr bwMode="auto">
              <a:xfrm>
                <a:off x="720" y="1824"/>
                <a:ext cx="432" cy="192"/>
              </a:xfrm>
              <a:prstGeom prst="flowChartProcess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altLang="en-US" b="1"/>
                  <a:t>2</a:t>
                </a:r>
              </a:p>
            </p:txBody>
          </p:sp>
          <p:sp>
            <p:nvSpPr>
              <p:cNvPr id="138265" name="AutoShape 25"/>
              <p:cNvSpPr>
                <a:spLocks noChangeArrowheads="1"/>
              </p:cNvSpPr>
              <p:nvPr/>
            </p:nvSpPr>
            <p:spPr bwMode="auto">
              <a:xfrm>
                <a:off x="1056" y="2064"/>
                <a:ext cx="528" cy="192"/>
              </a:xfrm>
              <a:prstGeom prst="flowChartProcess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altLang="en-US" b="1"/>
                  <a:t> 3</a:t>
                </a:r>
              </a:p>
            </p:txBody>
          </p:sp>
        </p:grpSp>
        <p:sp>
          <p:nvSpPr>
            <p:cNvPr id="138266" name="AutoShape 26"/>
            <p:cNvSpPr>
              <a:spLocks noChangeArrowheads="1"/>
            </p:cNvSpPr>
            <p:nvPr/>
          </p:nvSpPr>
          <p:spPr bwMode="auto">
            <a:xfrm>
              <a:off x="480" y="3216"/>
              <a:ext cx="96" cy="96"/>
            </a:xfrm>
            <a:prstGeom prst="flowChartProcess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8267" name="AutoShape 27"/>
            <p:cNvSpPr>
              <a:spLocks noChangeArrowheads="1"/>
            </p:cNvSpPr>
            <p:nvPr/>
          </p:nvSpPr>
          <p:spPr bwMode="auto">
            <a:xfrm>
              <a:off x="576" y="3216"/>
              <a:ext cx="96" cy="96"/>
            </a:xfrm>
            <a:prstGeom prst="flowChartProcess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8268" name="AutoShape 28"/>
            <p:cNvSpPr>
              <a:spLocks noChangeArrowheads="1"/>
            </p:cNvSpPr>
            <p:nvPr/>
          </p:nvSpPr>
          <p:spPr bwMode="auto">
            <a:xfrm>
              <a:off x="672" y="3216"/>
              <a:ext cx="96" cy="96"/>
            </a:xfrm>
            <a:prstGeom prst="flowChartProcess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38269" name="Group 29"/>
            <p:cNvGrpSpPr>
              <a:grpSpLocks/>
            </p:cNvGrpSpPr>
            <p:nvPr/>
          </p:nvGrpSpPr>
          <p:grpSpPr bwMode="auto">
            <a:xfrm>
              <a:off x="144" y="3408"/>
              <a:ext cx="207" cy="96"/>
              <a:chOff x="384" y="2160"/>
              <a:chExt cx="207" cy="96"/>
            </a:xfrm>
          </p:grpSpPr>
          <p:sp>
            <p:nvSpPr>
              <p:cNvPr id="138270" name="Rectangle 30"/>
              <p:cNvSpPr>
                <a:spLocks noChangeArrowheads="1"/>
              </p:cNvSpPr>
              <p:nvPr/>
            </p:nvSpPr>
            <p:spPr bwMode="auto">
              <a:xfrm>
                <a:off x="528" y="2160"/>
                <a:ext cx="63" cy="96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8271" name="Rectangle 31"/>
              <p:cNvSpPr>
                <a:spLocks noChangeArrowheads="1"/>
              </p:cNvSpPr>
              <p:nvPr/>
            </p:nvSpPr>
            <p:spPr bwMode="auto">
              <a:xfrm>
                <a:off x="384" y="2160"/>
                <a:ext cx="75" cy="96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8272" name="Rectangle 32"/>
              <p:cNvSpPr>
                <a:spLocks noChangeArrowheads="1"/>
              </p:cNvSpPr>
              <p:nvPr/>
            </p:nvSpPr>
            <p:spPr bwMode="auto">
              <a:xfrm>
                <a:off x="459" y="2160"/>
                <a:ext cx="69" cy="96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38273" name="AutoShape 33"/>
            <p:cNvSpPr>
              <a:spLocks noChangeArrowheads="1"/>
            </p:cNvSpPr>
            <p:nvPr/>
          </p:nvSpPr>
          <p:spPr bwMode="auto">
            <a:xfrm>
              <a:off x="864" y="3408"/>
              <a:ext cx="150" cy="96"/>
            </a:xfrm>
            <a:prstGeom prst="flowChartProcess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8274" name="AutoShape 34"/>
            <p:cNvSpPr>
              <a:spLocks noChangeArrowheads="1"/>
            </p:cNvSpPr>
            <p:nvPr/>
          </p:nvSpPr>
          <p:spPr bwMode="auto">
            <a:xfrm>
              <a:off x="1002" y="3408"/>
              <a:ext cx="150" cy="96"/>
            </a:xfrm>
            <a:prstGeom prst="flowChartProcess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8275" name="AutoShape 35"/>
            <p:cNvSpPr>
              <a:spLocks noChangeArrowheads="1"/>
            </p:cNvSpPr>
            <p:nvPr/>
          </p:nvSpPr>
          <p:spPr bwMode="auto">
            <a:xfrm>
              <a:off x="1146" y="3408"/>
              <a:ext cx="150" cy="96"/>
            </a:xfrm>
            <a:prstGeom prst="flowChartProcess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8276" name="AutoShape 36"/>
            <p:cNvSpPr>
              <a:spLocks noChangeArrowheads="1"/>
            </p:cNvSpPr>
            <p:nvPr/>
          </p:nvSpPr>
          <p:spPr bwMode="auto">
            <a:xfrm>
              <a:off x="2016" y="3408"/>
              <a:ext cx="150" cy="96"/>
            </a:xfrm>
            <a:prstGeom prst="flowChartProcess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8277" name="AutoShape 37"/>
            <p:cNvSpPr>
              <a:spLocks noChangeArrowheads="1"/>
            </p:cNvSpPr>
            <p:nvPr/>
          </p:nvSpPr>
          <p:spPr bwMode="auto">
            <a:xfrm>
              <a:off x="2154" y="3408"/>
              <a:ext cx="150" cy="96"/>
            </a:xfrm>
            <a:prstGeom prst="flowChartProcess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8278" name="AutoShape 38"/>
            <p:cNvSpPr>
              <a:spLocks noChangeArrowheads="1"/>
            </p:cNvSpPr>
            <p:nvPr/>
          </p:nvSpPr>
          <p:spPr bwMode="auto">
            <a:xfrm>
              <a:off x="2298" y="3408"/>
              <a:ext cx="150" cy="96"/>
            </a:xfrm>
            <a:prstGeom prst="flowChartProcess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8279" name="AutoShape 39"/>
            <p:cNvSpPr>
              <a:spLocks noChangeArrowheads="1"/>
            </p:cNvSpPr>
            <p:nvPr/>
          </p:nvSpPr>
          <p:spPr bwMode="auto">
            <a:xfrm>
              <a:off x="4896" y="3408"/>
              <a:ext cx="150" cy="96"/>
            </a:xfrm>
            <a:prstGeom prst="flowChartProcess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8280" name="AutoShape 40"/>
            <p:cNvSpPr>
              <a:spLocks noChangeArrowheads="1"/>
            </p:cNvSpPr>
            <p:nvPr/>
          </p:nvSpPr>
          <p:spPr bwMode="auto">
            <a:xfrm>
              <a:off x="5034" y="3408"/>
              <a:ext cx="150" cy="96"/>
            </a:xfrm>
            <a:prstGeom prst="flowChartProcess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8281" name="AutoShape 41"/>
            <p:cNvSpPr>
              <a:spLocks noChangeArrowheads="1"/>
            </p:cNvSpPr>
            <p:nvPr/>
          </p:nvSpPr>
          <p:spPr bwMode="auto">
            <a:xfrm>
              <a:off x="5178" y="3408"/>
              <a:ext cx="150" cy="96"/>
            </a:xfrm>
            <a:prstGeom prst="flowChartProcess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8282" name="AutoShape 42"/>
            <p:cNvSpPr>
              <a:spLocks noChangeArrowheads="1"/>
            </p:cNvSpPr>
            <p:nvPr/>
          </p:nvSpPr>
          <p:spPr bwMode="auto">
            <a:xfrm>
              <a:off x="3072" y="3408"/>
              <a:ext cx="150" cy="96"/>
            </a:xfrm>
            <a:prstGeom prst="flowChartProcess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8283" name="AutoShape 43"/>
            <p:cNvSpPr>
              <a:spLocks noChangeArrowheads="1"/>
            </p:cNvSpPr>
            <p:nvPr/>
          </p:nvSpPr>
          <p:spPr bwMode="auto">
            <a:xfrm>
              <a:off x="3210" y="3408"/>
              <a:ext cx="150" cy="96"/>
            </a:xfrm>
            <a:prstGeom prst="flowChartProcess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8284" name="AutoShape 44"/>
            <p:cNvSpPr>
              <a:spLocks noChangeArrowheads="1"/>
            </p:cNvSpPr>
            <p:nvPr/>
          </p:nvSpPr>
          <p:spPr bwMode="auto">
            <a:xfrm>
              <a:off x="3354" y="3408"/>
              <a:ext cx="150" cy="96"/>
            </a:xfrm>
            <a:prstGeom prst="flowChartProcess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8285" name="AutoShape 45"/>
            <p:cNvSpPr>
              <a:spLocks noChangeArrowheads="1"/>
            </p:cNvSpPr>
            <p:nvPr/>
          </p:nvSpPr>
          <p:spPr bwMode="auto">
            <a:xfrm>
              <a:off x="2544" y="3216"/>
              <a:ext cx="155" cy="96"/>
            </a:xfrm>
            <a:prstGeom prst="flowChartProcess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8286" name="AutoShape 46"/>
            <p:cNvSpPr>
              <a:spLocks noChangeArrowheads="1"/>
            </p:cNvSpPr>
            <p:nvPr/>
          </p:nvSpPr>
          <p:spPr bwMode="auto">
            <a:xfrm>
              <a:off x="2688" y="3216"/>
              <a:ext cx="184" cy="96"/>
            </a:xfrm>
            <a:prstGeom prst="flowChartProcess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8287" name="AutoShape 47"/>
            <p:cNvSpPr>
              <a:spLocks noChangeArrowheads="1"/>
            </p:cNvSpPr>
            <p:nvPr/>
          </p:nvSpPr>
          <p:spPr bwMode="auto">
            <a:xfrm>
              <a:off x="2869" y="3216"/>
              <a:ext cx="155" cy="96"/>
            </a:xfrm>
            <a:prstGeom prst="flowChartProcess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38288" name="Group 48"/>
            <p:cNvGrpSpPr>
              <a:grpSpLocks/>
            </p:cNvGrpSpPr>
            <p:nvPr/>
          </p:nvGrpSpPr>
          <p:grpSpPr bwMode="auto">
            <a:xfrm>
              <a:off x="4176" y="3408"/>
              <a:ext cx="207" cy="96"/>
              <a:chOff x="384" y="2160"/>
              <a:chExt cx="207" cy="96"/>
            </a:xfrm>
          </p:grpSpPr>
          <p:sp>
            <p:nvSpPr>
              <p:cNvPr id="138289" name="Rectangle 49"/>
              <p:cNvSpPr>
                <a:spLocks noChangeArrowheads="1"/>
              </p:cNvSpPr>
              <p:nvPr/>
            </p:nvSpPr>
            <p:spPr bwMode="auto">
              <a:xfrm>
                <a:off x="528" y="2160"/>
                <a:ext cx="63" cy="96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8290" name="Rectangle 50"/>
              <p:cNvSpPr>
                <a:spLocks noChangeArrowheads="1"/>
              </p:cNvSpPr>
              <p:nvPr/>
            </p:nvSpPr>
            <p:spPr bwMode="auto">
              <a:xfrm>
                <a:off x="384" y="2160"/>
                <a:ext cx="75" cy="96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8291" name="Rectangle 51"/>
              <p:cNvSpPr>
                <a:spLocks noChangeArrowheads="1"/>
              </p:cNvSpPr>
              <p:nvPr/>
            </p:nvSpPr>
            <p:spPr bwMode="auto">
              <a:xfrm>
                <a:off x="459" y="2160"/>
                <a:ext cx="69" cy="96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138292" name="AutoShape 52"/>
          <p:cNvSpPr>
            <a:spLocks noChangeArrowheads="1"/>
          </p:cNvSpPr>
          <p:nvPr/>
        </p:nvSpPr>
        <p:spPr bwMode="auto">
          <a:xfrm>
            <a:off x="1828800" y="1752600"/>
            <a:ext cx="393700" cy="228600"/>
          </a:xfrm>
          <a:prstGeom prst="flowChartProcess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b="1"/>
              <a:t>i</a:t>
            </a:r>
          </a:p>
        </p:txBody>
      </p:sp>
      <p:sp>
        <p:nvSpPr>
          <p:cNvPr id="138293" name="AutoShape 53"/>
          <p:cNvSpPr>
            <a:spLocks noChangeArrowheads="1"/>
          </p:cNvSpPr>
          <p:nvPr/>
        </p:nvSpPr>
        <p:spPr bwMode="auto">
          <a:xfrm>
            <a:off x="4267200" y="5105400"/>
            <a:ext cx="292100" cy="152400"/>
          </a:xfrm>
          <a:prstGeom prst="flowChartProcess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b="1"/>
              <a:t>i</a:t>
            </a:r>
          </a:p>
        </p:txBody>
      </p:sp>
      <p:sp>
        <p:nvSpPr>
          <p:cNvPr id="138294" name="AutoShape 54"/>
          <p:cNvSpPr>
            <a:spLocks noChangeArrowheads="1"/>
          </p:cNvSpPr>
          <p:nvPr/>
        </p:nvSpPr>
        <p:spPr bwMode="auto">
          <a:xfrm>
            <a:off x="3962400" y="4648200"/>
            <a:ext cx="914400" cy="381000"/>
          </a:xfrm>
          <a:prstGeom prst="flowChartProcess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b="1"/>
              <a:t>m</a:t>
            </a:r>
          </a:p>
        </p:txBody>
      </p:sp>
      <p:sp>
        <p:nvSpPr>
          <p:cNvPr id="138295" name="Text Box 55"/>
          <p:cNvSpPr txBox="1">
            <a:spLocks noChangeArrowheads="1"/>
          </p:cNvSpPr>
          <p:nvPr/>
        </p:nvSpPr>
        <p:spPr bwMode="auto">
          <a:xfrm>
            <a:off x="3203575" y="5775325"/>
            <a:ext cx="3032125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CA" altLang="en-US" sz="2400"/>
              <a:t>Alg’s value = i</a:t>
            </a:r>
          </a:p>
          <a:p>
            <a:r>
              <a:rPr lang="en-CA" altLang="en-US" sz="2400"/>
              <a:t>Adv’s value = (3i) =3i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1382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1382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8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82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82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8295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5" name="Freeform 3"/>
          <p:cNvSpPr>
            <a:spLocks/>
          </p:cNvSpPr>
          <p:nvPr/>
        </p:nvSpPr>
        <p:spPr bwMode="auto">
          <a:xfrm>
            <a:off x="533400" y="2133600"/>
            <a:ext cx="8305800" cy="3810000"/>
          </a:xfrm>
          <a:custGeom>
            <a:avLst/>
            <a:gdLst>
              <a:gd name="T0" fmla="*/ 0 w 1632"/>
              <a:gd name="T1" fmla="*/ 584 h 584"/>
              <a:gd name="T2" fmla="*/ 144 w 1632"/>
              <a:gd name="T3" fmla="*/ 344 h 584"/>
              <a:gd name="T4" fmla="*/ 288 w 1632"/>
              <a:gd name="T5" fmla="*/ 200 h 584"/>
              <a:gd name="T6" fmla="*/ 576 w 1632"/>
              <a:gd name="T7" fmla="*/ 56 h 584"/>
              <a:gd name="T8" fmla="*/ 864 w 1632"/>
              <a:gd name="T9" fmla="*/ 8 h 584"/>
              <a:gd name="T10" fmla="*/ 1200 w 1632"/>
              <a:gd name="T11" fmla="*/ 104 h 584"/>
              <a:gd name="T12" fmla="*/ 1440 w 1632"/>
              <a:gd name="T13" fmla="*/ 248 h 584"/>
              <a:gd name="T14" fmla="*/ 1632 w 1632"/>
              <a:gd name="T15" fmla="*/ 584 h 5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632" h="584">
                <a:moveTo>
                  <a:pt x="0" y="584"/>
                </a:moveTo>
                <a:cubicBezTo>
                  <a:pt x="48" y="496"/>
                  <a:pt x="96" y="408"/>
                  <a:pt x="144" y="344"/>
                </a:cubicBezTo>
                <a:cubicBezTo>
                  <a:pt x="192" y="280"/>
                  <a:pt x="216" y="248"/>
                  <a:pt x="288" y="200"/>
                </a:cubicBezTo>
                <a:cubicBezTo>
                  <a:pt x="360" y="152"/>
                  <a:pt x="480" y="88"/>
                  <a:pt x="576" y="56"/>
                </a:cubicBezTo>
                <a:cubicBezTo>
                  <a:pt x="672" y="24"/>
                  <a:pt x="760" y="0"/>
                  <a:pt x="864" y="8"/>
                </a:cubicBezTo>
                <a:cubicBezTo>
                  <a:pt x="968" y="16"/>
                  <a:pt x="1104" y="64"/>
                  <a:pt x="1200" y="104"/>
                </a:cubicBezTo>
                <a:cubicBezTo>
                  <a:pt x="1296" y="144"/>
                  <a:pt x="1368" y="168"/>
                  <a:pt x="1440" y="248"/>
                </a:cubicBezTo>
                <a:cubicBezTo>
                  <a:pt x="1512" y="328"/>
                  <a:pt x="1600" y="528"/>
                  <a:pt x="1632" y="584"/>
                </a:cubicBezTo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6436" name="Freeform 4"/>
          <p:cNvSpPr>
            <a:spLocks/>
          </p:cNvSpPr>
          <p:nvPr/>
        </p:nvSpPr>
        <p:spPr bwMode="auto">
          <a:xfrm>
            <a:off x="1743075" y="2936875"/>
            <a:ext cx="6029325" cy="3006725"/>
          </a:xfrm>
          <a:custGeom>
            <a:avLst/>
            <a:gdLst>
              <a:gd name="T0" fmla="*/ 0 w 1632"/>
              <a:gd name="T1" fmla="*/ 584 h 584"/>
              <a:gd name="T2" fmla="*/ 144 w 1632"/>
              <a:gd name="T3" fmla="*/ 344 h 584"/>
              <a:gd name="T4" fmla="*/ 288 w 1632"/>
              <a:gd name="T5" fmla="*/ 200 h 584"/>
              <a:gd name="T6" fmla="*/ 576 w 1632"/>
              <a:gd name="T7" fmla="*/ 56 h 584"/>
              <a:gd name="T8" fmla="*/ 864 w 1632"/>
              <a:gd name="T9" fmla="*/ 8 h 584"/>
              <a:gd name="T10" fmla="*/ 1200 w 1632"/>
              <a:gd name="T11" fmla="*/ 104 h 584"/>
              <a:gd name="T12" fmla="*/ 1440 w 1632"/>
              <a:gd name="T13" fmla="*/ 248 h 584"/>
              <a:gd name="T14" fmla="*/ 1632 w 1632"/>
              <a:gd name="T15" fmla="*/ 584 h 5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632" h="584">
                <a:moveTo>
                  <a:pt x="0" y="584"/>
                </a:moveTo>
                <a:cubicBezTo>
                  <a:pt x="48" y="496"/>
                  <a:pt x="96" y="408"/>
                  <a:pt x="144" y="344"/>
                </a:cubicBezTo>
                <a:cubicBezTo>
                  <a:pt x="192" y="280"/>
                  <a:pt x="216" y="248"/>
                  <a:pt x="288" y="200"/>
                </a:cubicBezTo>
                <a:cubicBezTo>
                  <a:pt x="360" y="152"/>
                  <a:pt x="480" y="88"/>
                  <a:pt x="576" y="56"/>
                </a:cubicBezTo>
                <a:cubicBezTo>
                  <a:pt x="672" y="24"/>
                  <a:pt x="760" y="0"/>
                  <a:pt x="864" y="8"/>
                </a:cubicBezTo>
                <a:cubicBezTo>
                  <a:pt x="968" y="16"/>
                  <a:pt x="1104" y="64"/>
                  <a:pt x="1200" y="104"/>
                </a:cubicBezTo>
                <a:cubicBezTo>
                  <a:pt x="1296" y="144"/>
                  <a:pt x="1368" y="168"/>
                  <a:pt x="1440" y="248"/>
                </a:cubicBezTo>
                <a:cubicBezTo>
                  <a:pt x="1512" y="328"/>
                  <a:pt x="1600" y="528"/>
                  <a:pt x="1632" y="584"/>
                </a:cubicBezTo>
              </a:path>
            </a:pathLst>
          </a:cu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6437" name="Text Box 5"/>
          <p:cNvSpPr txBox="1">
            <a:spLocks noChangeArrowheads="1"/>
          </p:cNvSpPr>
          <p:nvPr/>
        </p:nvSpPr>
        <p:spPr bwMode="auto">
          <a:xfrm>
            <a:off x="3848100" y="5084763"/>
            <a:ext cx="17097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400" b="1">
                <a:solidFill>
                  <a:srgbClr val="003399"/>
                </a:solidFill>
                <a:latin typeface="Times New Roman" pitchFamily="18" charset="0"/>
              </a:rPr>
              <a:t>PRIORITY</a:t>
            </a:r>
          </a:p>
        </p:txBody>
      </p:sp>
      <p:sp>
        <p:nvSpPr>
          <p:cNvPr id="146438" name="Text Box 6"/>
          <p:cNvSpPr txBox="1">
            <a:spLocks noChangeArrowheads="1"/>
          </p:cNvSpPr>
          <p:nvPr/>
        </p:nvSpPr>
        <p:spPr bwMode="auto">
          <a:xfrm>
            <a:off x="3352800" y="3443288"/>
            <a:ext cx="855663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800" b="1">
                <a:solidFill>
                  <a:srgbClr val="CC0000"/>
                </a:solidFill>
                <a:latin typeface="Times New Roman" pitchFamily="18" charset="0"/>
              </a:rPr>
              <a:t>pBT</a:t>
            </a:r>
            <a:endParaRPr lang="en-US" altLang="en-US" sz="2000">
              <a:latin typeface="Times New Roman" pitchFamily="18" charset="0"/>
            </a:endParaRPr>
          </a:p>
        </p:txBody>
      </p:sp>
      <p:sp>
        <p:nvSpPr>
          <p:cNvPr id="146439" name="Text Box 7"/>
          <p:cNvSpPr txBox="1">
            <a:spLocks noChangeArrowheads="1"/>
          </p:cNvSpPr>
          <p:nvPr/>
        </p:nvSpPr>
        <p:spPr bwMode="auto">
          <a:xfrm>
            <a:off x="2590800" y="2833688"/>
            <a:ext cx="836613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800" b="1">
                <a:solidFill>
                  <a:srgbClr val="008000"/>
                </a:solidFill>
                <a:latin typeface="Times New Roman" pitchFamily="18" charset="0"/>
              </a:rPr>
              <a:t>pBP</a:t>
            </a:r>
            <a:endParaRPr lang="en-US" altLang="en-US" sz="2000">
              <a:latin typeface="Times New Roman" pitchFamily="18" charset="0"/>
            </a:endParaRPr>
          </a:p>
        </p:txBody>
      </p:sp>
      <p:sp>
        <p:nvSpPr>
          <p:cNvPr id="146440" name="Line 8"/>
          <p:cNvSpPr>
            <a:spLocks noChangeShapeType="1"/>
          </p:cNvSpPr>
          <p:nvPr/>
        </p:nvSpPr>
        <p:spPr bwMode="auto">
          <a:xfrm>
            <a:off x="304800" y="5943600"/>
            <a:ext cx="8686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6441" name="Freeform 9"/>
          <p:cNvSpPr>
            <a:spLocks/>
          </p:cNvSpPr>
          <p:nvPr/>
        </p:nvSpPr>
        <p:spPr bwMode="auto">
          <a:xfrm>
            <a:off x="2700338" y="3860800"/>
            <a:ext cx="4419600" cy="2057400"/>
          </a:xfrm>
          <a:custGeom>
            <a:avLst/>
            <a:gdLst>
              <a:gd name="T0" fmla="*/ 0 w 1632"/>
              <a:gd name="T1" fmla="*/ 584 h 584"/>
              <a:gd name="T2" fmla="*/ 144 w 1632"/>
              <a:gd name="T3" fmla="*/ 344 h 584"/>
              <a:gd name="T4" fmla="*/ 288 w 1632"/>
              <a:gd name="T5" fmla="*/ 200 h 584"/>
              <a:gd name="T6" fmla="*/ 576 w 1632"/>
              <a:gd name="T7" fmla="*/ 56 h 584"/>
              <a:gd name="T8" fmla="*/ 864 w 1632"/>
              <a:gd name="T9" fmla="*/ 8 h 584"/>
              <a:gd name="T10" fmla="*/ 1200 w 1632"/>
              <a:gd name="T11" fmla="*/ 104 h 584"/>
              <a:gd name="T12" fmla="*/ 1440 w 1632"/>
              <a:gd name="T13" fmla="*/ 248 h 584"/>
              <a:gd name="T14" fmla="*/ 1632 w 1632"/>
              <a:gd name="T15" fmla="*/ 584 h 5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632" h="584">
                <a:moveTo>
                  <a:pt x="0" y="584"/>
                </a:moveTo>
                <a:cubicBezTo>
                  <a:pt x="48" y="496"/>
                  <a:pt x="96" y="408"/>
                  <a:pt x="144" y="344"/>
                </a:cubicBezTo>
                <a:cubicBezTo>
                  <a:pt x="192" y="280"/>
                  <a:pt x="216" y="248"/>
                  <a:pt x="288" y="200"/>
                </a:cubicBezTo>
                <a:cubicBezTo>
                  <a:pt x="360" y="152"/>
                  <a:pt x="480" y="88"/>
                  <a:pt x="576" y="56"/>
                </a:cubicBezTo>
                <a:cubicBezTo>
                  <a:pt x="672" y="24"/>
                  <a:pt x="760" y="0"/>
                  <a:pt x="864" y="8"/>
                </a:cubicBezTo>
                <a:cubicBezTo>
                  <a:pt x="968" y="16"/>
                  <a:pt x="1104" y="64"/>
                  <a:pt x="1200" y="104"/>
                </a:cubicBezTo>
                <a:cubicBezTo>
                  <a:pt x="1296" y="144"/>
                  <a:pt x="1368" y="168"/>
                  <a:pt x="1440" y="248"/>
                </a:cubicBezTo>
                <a:cubicBezTo>
                  <a:pt x="1512" y="328"/>
                  <a:pt x="1600" y="528"/>
                  <a:pt x="1632" y="584"/>
                </a:cubicBezTo>
              </a:path>
            </a:pathLst>
          </a:custGeom>
          <a:solidFill>
            <a:srgbClr val="FFFFC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6442" name="Text Box 10"/>
          <p:cNvSpPr txBox="1">
            <a:spLocks noChangeArrowheads="1"/>
          </p:cNvSpPr>
          <p:nvPr/>
        </p:nvSpPr>
        <p:spPr bwMode="auto">
          <a:xfrm>
            <a:off x="3819525" y="4098925"/>
            <a:ext cx="18954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2400">
                <a:solidFill>
                  <a:schemeClr val="accent2"/>
                </a:solidFill>
                <a:latin typeface="Times New Roman" pitchFamily="18" charset="0"/>
              </a:rPr>
              <a:t>ADAPTIVE</a:t>
            </a:r>
          </a:p>
          <a:p>
            <a:pPr algn="ctr"/>
            <a:r>
              <a:rPr lang="en-US" altLang="en-US" sz="1600">
                <a:solidFill>
                  <a:schemeClr val="accent2"/>
                </a:solidFill>
                <a:latin typeface="Times New Roman" pitchFamily="18" charset="0"/>
              </a:rPr>
              <a:t>PRIORITY</a:t>
            </a:r>
          </a:p>
        </p:txBody>
      </p:sp>
      <p:sp>
        <p:nvSpPr>
          <p:cNvPr id="146443" name="Text Box 11"/>
          <p:cNvSpPr txBox="1">
            <a:spLocks noChangeArrowheads="1"/>
          </p:cNvSpPr>
          <p:nvPr/>
        </p:nvSpPr>
        <p:spPr bwMode="auto">
          <a:xfrm>
            <a:off x="3276600" y="5029200"/>
            <a:ext cx="10826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400">
                <a:solidFill>
                  <a:schemeClr val="accent2"/>
                </a:solidFill>
                <a:latin typeface="Times New Roman" pitchFamily="18" charset="0"/>
              </a:rPr>
              <a:t>FIXED</a:t>
            </a:r>
          </a:p>
        </p:txBody>
      </p:sp>
      <p:sp>
        <p:nvSpPr>
          <p:cNvPr id="146444" name="Freeform 12"/>
          <p:cNvSpPr>
            <a:spLocks/>
          </p:cNvSpPr>
          <p:nvPr/>
        </p:nvSpPr>
        <p:spPr bwMode="auto">
          <a:xfrm>
            <a:off x="2667000" y="4953000"/>
            <a:ext cx="2362200" cy="990600"/>
          </a:xfrm>
          <a:custGeom>
            <a:avLst/>
            <a:gdLst>
              <a:gd name="T0" fmla="*/ 0 w 1488"/>
              <a:gd name="T1" fmla="*/ 624 h 624"/>
              <a:gd name="T2" fmla="*/ 720 w 1488"/>
              <a:gd name="T3" fmla="*/ 0 h 624"/>
              <a:gd name="T4" fmla="*/ 1488 w 1488"/>
              <a:gd name="T5" fmla="*/ 624 h 6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488" h="624">
                <a:moveTo>
                  <a:pt x="0" y="624"/>
                </a:moveTo>
                <a:cubicBezTo>
                  <a:pt x="236" y="312"/>
                  <a:pt x="472" y="0"/>
                  <a:pt x="720" y="0"/>
                </a:cubicBezTo>
                <a:cubicBezTo>
                  <a:pt x="968" y="0"/>
                  <a:pt x="1360" y="520"/>
                  <a:pt x="1488" y="624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6445" name="Text Box 13"/>
          <p:cNvSpPr txBox="1">
            <a:spLocks noChangeArrowheads="1"/>
          </p:cNvSpPr>
          <p:nvPr/>
        </p:nvSpPr>
        <p:spPr bwMode="auto">
          <a:xfrm>
            <a:off x="6553200" y="1916113"/>
            <a:ext cx="2590800" cy="8318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2400">
                <a:latin typeface="Times New Roman" pitchFamily="18" charset="0"/>
              </a:rPr>
              <a:t>Interval Scheduling</a:t>
            </a:r>
            <a:br>
              <a:rPr lang="en-US" altLang="en-US" sz="2400">
                <a:latin typeface="Times New Roman" pitchFamily="18" charset="0"/>
              </a:rPr>
            </a:br>
            <a:r>
              <a:rPr lang="en-US" altLang="en-US" sz="2400">
                <a:latin typeface="Times New Roman" pitchFamily="18" charset="0"/>
              </a:rPr>
              <a:t>value is width</a:t>
            </a:r>
          </a:p>
        </p:txBody>
      </p:sp>
      <p:grpSp>
        <p:nvGrpSpPr>
          <p:cNvPr id="146446" name="Group 14"/>
          <p:cNvGrpSpPr>
            <a:grpSpLocks/>
          </p:cNvGrpSpPr>
          <p:nvPr/>
        </p:nvGrpSpPr>
        <p:grpSpPr bwMode="auto">
          <a:xfrm>
            <a:off x="3851275" y="2781300"/>
            <a:ext cx="3600450" cy="3065463"/>
            <a:chOff x="2426" y="1752"/>
            <a:chExt cx="2268" cy="1931"/>
          </a:xfrm>
        </p:grpSpPr>
        <p:grpSp>
          <p:nvGrpSpPr>
            <p:cNvPr id="146447" name="Group 15"/>
            <p:cNvGrpSpPr>
              <a:grpSpLocks/>
            </p:cNvGrpSpPr>
            <p:nvPr/>
          </p:nvGrpSpPr>
          <p:grpSpPr bwMode="auto">
            <a:xfrm>
              <a:off x="2426" y="3385"/>
              <a:ext cx="1056" cy="298"/>
              <a:chOff x="3456" y="2832"/>
              <a:chExt cx="1056" cy="298"/>
            </a:xfrm>
          </p:grpSpPr>
          <p:sp>
            <p:nvSpPr>
              <p:cNvPr id="146448" name="Oval 16"/>
              <p:cNvSpPr>
                <a:spLocks noChangeArrowheads="1"/>
              </p:cNvSpPr>
              <p:nvPr/>
            </p:nvSpPr>
            <p:spPr bwMode="auto">
              <a:xfrm>
                <a:off x="3696" y="2832"/>
                <a:ext cx="96" cy="96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6449" name="Text Box 17"/>
              <p:cNvSpPr txBox="1">
                <a:spLocks noChangeArrowheads="1"/>
              </p:cNvSpPr>
              <p:nvPr/>
            </p:nvSpPr>
            <p:spPr bwMode="auto">
              <a:xfrm>
                <a:off x="3456" y="2880"/>
                <a:ext cx="1056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r>
                  <a:rPr lang="en-US" altLang="en-US" sz="2000">
                    <a:latin typeface="Times New Roman" pitchFamily="18" charset="0"/>
                  </a:rPr>
                  <a:t>Factor of 3</a:t>
                </a:r>
              </a:p>
            </p:txBody>
          </p:sp>
        </p:grpSp>
        <p:sp>
          <p:nvSpPr>
            <p:cNvPr id="146450" name="Line 18"/>
            <p:cNvSpPr>
              <a:spLocks noChangeShapeType="1"/>
            </p:cNvSpPr>
            <p:nvPr/>
          </p:nvSpPr>
          <p:spPr bwMode="auto">
            <a:xfrm flipH="1">
              <a:off x="2789" y="1752"/>
              <a:ext cx="1905" cy="163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46451" name="Text Box 19"/>
          <p:cNvSpPr txBox="1">
            <a:spLocks noChangeArrowheads="1"/>
          </p:cNvSpPr>
          <p:nvPr/>
        </p:nvSpPr>
        <p:spPr bwMode="auto">
          <a:xfrm>
            <a:off x="2987675" y="5589588"/>
            <a:ext cx="10128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400">
                <a:solidFill>
                  <a:schemeClr val="accent2"/>
                </a:solidFill>
                <a:latin typeface="Times New Roman" pitchFamily="18" charset="0"/>
              </a:rPr>
              <a:t>Online</a:t>
            </a:r>
          </a:p>
        </p:txBody>
      </p:sp>
      <p:sp>
        <p:nvSpPr>
          <p:cNvPr id="146452" name="Freeform 20"/>
          <p:cNvSpPr>
            <a:spLocks/>
          </p:cNvSpPr>
          <p:nvPr/>
        </p:nvSpPr>
        <p:spPr bwMode="auto">
          <a:xfrm>
            <a:off x="2700338" y="5445125"/>
            <a:ext cx="1727200" cy="504825"/>
          </a:xfrm>
          <a:custGeom>
            <a:avLst/>
            <a:gdLst>
              <a:gd name="T0" fmla="*/ 0 w 1488"/>
              <a:gd name="T1" fmla="*/ 624 h 624"/>
              <a:gd name="T2" fmla="*/ 720 w 1488"/>
              <a:gd name="T3" fmla="*/ 0 h 624"/>
              <a:gd name="T4" fmla="*/ 1488 w 1488"/>
              <a:gd name="T5" fmla="*/ 624 h 6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488" h="624">
                <a:moveTo>
                  <a:pt x="0" y="624"/>
                </a:moveTo>
                <a:cubicBezTo>
                  <a:pt x="236" y="312"/>
                  <a:pt x="472" y="0"/>
                  <a:pt x="720" y="0"/>
                </a:cubicBezTo>
                <a:cubicBezTo>
                  <a:pt x="968" y="0"/>
                  <a:pt x="1360" y="520"/>
                  <a:pt x="1488" y="624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6455" name="Rectangle 23"/>
          <p:cNvSpPr>
            <a:spLocks noChangeArrowheads="1"/>
          </p:cNvSpPr>
          <p:nvPr/>
        </p:nvSpPr>
        <p:spPr bwMode="auto">
          <a:xfrm>
            <a:off x="5219700" y="5084763"/>
            <a:ext cx="12128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>
                <a:latin typeface="Times New Roman" pitchFamily="18" charset="0"/>
              </a:rPr>
              <a:t>Factor</a:t>
            </a:r>
            <a:r>
              <a:rPr lang="en-US" altLang="en-US"/>
              <a:t> of 3</a:t>
            </a:r>
          </a:p>
        </p:txBody>
      </p:sp>
      <p:sp>
        <p:nvSpPr>
          <p:cNvPr id="146458" name="Text Box 26"/>
          <p:cNvSpPr txBox="1">
            <a:spLocks noChangeArrowheads="1"/>
          </p:cNvSpPr>
          <p:nvPr/>
        </p:nvSpPr>
        <p:spPr bwMode="auto">
          <a:xfrm>
            <a:off x="4408488" y="5969000"/>
            <a:ext cx="38671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CA" altLang="en-US"/>
              <a:t>The algorithm was missed up before</a:t>
            </a:r>
            <a:br>
              <a:rPr lang="en-CA" altLang="en-US"/>
            </a:br>
            <a:r>
              <a:rPr lang="en-CA" altLang="en-US"/>
              <a:t>it got a chance to reorder things.</a:t>
            </a:r>
          </a:p>
        </p:txBody>
      </p:sp>
      <p:sp>
        <p:nvSpPr>
          <p:cNvPr id="146460" name="Freeform 28"/>
          <p:cNvSpPr>
            <a:spLocks/>
          </p:cNvSpPr>
          <p:nvPr/>
        </p:nvSpPr>
        <p:spPr bwMode="auto">
          <a:xfrm>
            <a:off x="5651500" y="2781300"/>
            <a:ext cx="2232025" cy="2447925"/>
          </a:xfrm>
          <a:custGeom>
            <a:avLst/>
            <a:gdLst>
              <a:gd name="T0" fmla="*/ 1980 w 2067"/>
              <a:gd name="T1" fmla="*/ 0 h 1902"/>
              <a:gd name="T2" fmla="*/ 2044 w 2067"/>
              <a:gd name="T3" fmla="*/ 158 h 1902"/>
              <a:gd name="T4" fmla="*/ 1949 w 2067"/>
              <a:gd name="T5" fmla="*/ 631 h 1902"/>
              <a:gd name="T6" fmla="*/ 1925 w 2067"/>
              <a:gd name="T7" fmla="*/ 821 h 1902"/>
              <a:gd name="T8" fmla="*/ 1909 w 2067"/>
              <a:gd name="T9" fmla="*/ 852 h 1902"/>
              <a:gd name="T10" fmla="*/ 1815 w 2067"/>
              <a:gd name="T11" fmla="*/ 1018 h 1902"/>
              <a:gd name="T12" fmla="*/ 1760 w 2067"/>
              <a:gd name="T13" fmla="*/ 1144 h 1902"/>
              <a:gd name="T14" fmla="*/ 1728 w 2067"/>
              <a:gd name="T15" fmla="*/ 1199 h 1902"/>
              <a:gd name="T16" fmla="*/ 1657 w 2067"/>
              <a:gd name="T17" fmla="*/ 1239 h 1902"/>
              <a:gd name="T18" fmla="*/ 1625 w 2067"/>
              <a:gd name="T19" fmla="*/ 1278 h 1902"/>
              <a:gd name="T20" fmla="*/ 1554 w 2067"/>
              <a:gd name="T21" fmla="*/ 1341 h 1902"/>
              <a:gd name="T22" fmla="*/ 1404 w 2067"/>
              <a:gd name="T23" fmla="*/ 1484 h 1902"/>
              <a:gd name="T24" fmla="*/ 1255 w 2067"/>
              <a:gd name="T25" fmla="*/ 1491 h 1902"/>
              <a:gd name="T26" fmla="*/ 986 w 2067"/>
              <a:gd name="T27" fmla="*/ 1515 h 1902"/>
              <a:gd name="T28" fmla="*/ 505 w 2067"/>
              <a:gd name="T29" fmla="*/ 1570 h 1902"/>
              <a:gd name="T30" fmla="*/ 466 w 2067"/>
              <a:gd name="T31" fmla="*/ 1586 h 1902"/>
              <a:gd name="T32" fmla="*/ 418 w 2067"/>
              <a:gd name="T33" fmla="*/ 1602 h 1902"/>
              <a:gd name="T34" fmla="*/ 276 w 2067"/>
              <a:gd name="T35" fmla="*/ 1673 h 1902"/>
              <a:gd name="T36" fmla="*/ 205 w 2067"/>
              <a:gd name="T37" fmla="*/ 1697 h 1902"/>
              <a:gd name="T38" fmla="*/ 110 w 2067"/>
              <a:gd name="T39" fmla="*/ 1775 h 1902"/>
              <a:gd name="T40" fmla="*/ 0 w 2067"/>
              <a:gd name="T41" fmla="*/ 1902 h 19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2067" h="1902">
                <a:moveTo>
                  <a:pt x="1980" y="0"/>
                </a:moveTo>
                <a:cubicBezTo>
                  <a:pt x="2030" y="69"/>
                  <a:pt x="2023" y="75"/>
                  <a:pt x="2044" y="158"/>
                </a:cubicBezTo>
                <a:cubicBezTo>
                  <a:pt x="2037" y="400"/>
                  <a:pt x="2067" y="461"/>
                  <a:pt x="1949" y="631"/>
                </a:cubicBezTo>
                <a:cubicBezTo>
                  <a:pt x="1928" y="693"/>
                  <a:pt x="1937" y="757"/>
                  <a:pt x="1925" y="821"/>
                </a:cubicBezTo>
                <a:cubicBezTo>
                  <a:pt x="1923" y="832"/>
                  <a:pt x="1913" y="841"/>
                  <a:pt x="1909" y="852"/>
                </a:cubicBezTo>
                <a:cubicBezTo>
                  <a:pt x="1882" y="916"/>
                  <a:pt x="1853" y="961"/>
                  <a:pt x="1815" y="1018"/>
                </a:cubicBezTo>
                <a:cubicBezTo>
                  <a:pt x="1803" y="1066"/>
                  <a:pt x="1784" y="1101"/>
                  <a:pt x="1760" y="1144"/>
                </a:cubicBezTo>
                <a:cubicBezTo>
                  <a:pt x="1754" y="1154"/>
                  <a:pt x="1739" y="1190"/>
                  <a:pt x="1728" y="1199"/>
                </a:cubicBezTo>
                <a:cubicBezTo>
                  <a:pt x="1631" y="1278"/>
                  <a:pt x="1772" y="1137"/>
                  <a:pt x="1657" y="1239"/>
                </a:cubicBezTo>
                <a:cubicBezTo>
                  <a:pt x="1644" y="1250"/>
                  <a:pt x="1637" y="1266"/>
                  <a:pt x="1625" y="1278"/>
                </a:cubicBezTo>
                <a:cubicBezTo>
                  <a:pt x="1595" y="1308"/>
                  <a:pt x="1580" y="1308"/>
                  <a:pt x="1554" y="1341"/>
                </a:cubicBezTo>
                <a:cubicBezTo>
                  <a:pt x="1497" y="1413"/>
                  <a:pt x="1498" y="1453"/>
                  <a:pt x="1404" y="1484"/>
                </a:cubicBezTo>
                <a:cubicBezTo>
                  <a:pt x="1357" y="1500"/>
                  <a:pt x="1305" y="1489"/>
                  <a:pt x="1255" y="1491"/>
                </a:cubicBezTo>
                <a:cubicBezTo>
                  <a:pt x="1153" y="1503"/>
                  <a:pt x="1104" y="1510"/>
                  <a:pt x="986" y="1515"/>
                </a:cubicBezTo>
                <a:cubicBezTo>
                  <a:pt x="796" y="1580"/>
                  <a:pt x="843" y="1557"/>
                  <a:pt x="505" y="1570"/>
                </a:cubicBezTo>
                <a:cubicBezTo>
                  <a:pt x="492" y="1575"/>
                  <a:pt x="479" y="1581"/>
                  <a:pt x="466" y="1586"/>
                </a:cubicBezTo>
                <a:cubicBezTo>
                  <a:pt x="450" y="1592"/>
                  <a:pt x="418" y="1602"/>
                  <a:pt x="418" y="1602"/>
                </a:cubicBezTo>
                <a:cubicBezTo>
                  <a:pt x="373" y="1637"/>
                  <a:pt x="326" y="1650"/>
                  <a:pt x="276" y="1673"/>
                </a:cubicBezTo>
                <a:cubicBezTo>
                  <a:pt x="253" y="1683"/>
                  <a:pt x="226" y="1684"/>
                  <a:pt x="205" y="1697"/>
                </a:cubicBezTo>
                <a:cubicBezTo>
                  <a:pt x="169" y="1719"/>
                  <a:pt x="146" y="1753"/>
                  <a:pt x="110" y="1775"/>
                </a:cubicBezTo>
                <a:cubicBezTo>
                  <a:pt x="79" y="1825"/>
                  <a:pt x="27" y="1848"/>
                  <a:pt x="0" y="1902"/>
                </a:cubicBezTo>
              </a:path>
            </a:pathLst>
          </a:custGeom>
          <a:noFill/>
          <a:ln w="38100">
            <a:solidFill>
              <a:srgbClr val="CC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146461" name="Group 29"/>
          <p:cNvGrpSpPr>
            <a:grpSpLocks/>
          </p:cNvGrpSpPr>
          <p:nvPr/>
        </p:nvGrpSpPr>
        <p:grpSpPr bwMode="auto">
          <a:xfrm>
            <a:off x="4546600" y="2781300"/>
            <a:ext cx="3111500" cy="2808288"/>
            <a:chOff x="2880" y="1752"/>
            <a:chExt cx="1960" cy="1769"/>
          </a:xfrm>
        </p:grpSpPr>
        <p:sp>
          <p:nvSpPr>
            <p:cNvPr id="146462" name="Freeform 30"/>
            <p:cNvSpPr>
              <a:spLocks/>
            </p:cNvSpPr>
            <p:nvPr/>
          </p:nvSpPr>
          <p:spPr bwMode="auto">
            <a:xfrm>
              <a:off x="2880" y="1752"/>
              <a:ext cx="1960" cy="1769"/>
            </a:xfrm>
            <a:custGeom>
              <a:avLst/>
              <a:gdLst>
                <a:gd name="T0" fmla="*/ 1912 w 1960"/>
                <a:gd name="T1" fmla="*/ 0 h 1769"/>
                <a:gd name="T2" fmla="*/ 1857 w 1960"/>
                <a:gd name="T3" fmla="*/ 440 h 1769"/>
                <a:gd name="T4" fmla="*/ 1560 w 1960"/>
                <a:gd name="T5" fmla="*/ 753 h 1769"/>
                <a:gd name="T6" fmla="*/ 1214 w 1960"/>
                <a:gd name="T7" fmla="*/ 904 h 1769"/>
                <a:gd name="T8" fmla="*/ 923 w 1960"/>
                <a:gd name="T9" fmla="*/ 1106 h 1769"/>
                <a:gd name="T10" fmla="*/ 677 w 1960"/>
                <a:gd name="T11" fmla="*/ 1234 h 1769"/>
                <a:gd name="T12" fmla="*/ 450 w 1960"/>
                <a:gd name="T13" fmla="*/ 1475 h 1769"/>
                <a:gd name="T14" fmla="*/ 404 w 1960"/>
                <a:gd name="T15" fmla="*/ 1490 h 1769"/>
                <a:gd name="T16" fmla="*/ 267 w 1960"/>
                <a:gd name="T17" fmla="*/ 1556 h 1769"/>
                <a:gd name="T18" fmla="*/ 198 w 1960"/>
                <a:gd name="T19" fmla="*/ 1578 h 1769"/>
                <a:gd name="T20" fmla="*/ 106 w 1960"/>
                <a:gd name="T21" fmla="*/ 1651 h 1769"/>
                <a:gd name="T22" fmla="*/ 0 w 1960"/>
                <a:gd name="T23" fmla="*/ 1769 h 17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960" h="1769">
                  <a:moveTo>
                    <a:pt x="1912" y="0"/>
                  </a:moveTo>
                  <a:cubicBezTo>
                    <a:pt x="1960" y="64"/>
                    <a:pt x="1837" y="363"/>
                    <a:pt x="1857" y="440"/>
                  </a:cubicBezTo>
                  <a:cubicBezTo>
                    <a:pt x="1798" y="565"/>
                    <a:pt x="1693" y="638"/>
                    <a:pt x="1560" y="753"/>
                  </a:cubicBezTo>
                  <a:cubicBezTo>
                    <a:pt x="1464" y="735"/>
                    <a:pt x="1295" y="850"/>
                    <a:pt x="1214" y="904"/>
                  </a:cubicBezTo>
                  <a:cubicBezTo>
                    <a:pt x="1168" y="919"/>
                    <a:pt x="971" y="1104"/>
                    <a:pt x="923" y="1106"/>
                  </a:cubicBezTo>
                  <a:cubicBezTo>
                    <a:pt x="824" y="1117"/>
                    <a:pt x="791" y="1229"/>
                    <a:pt x="677" y="1234"/>
                  </a:cubicBezTo>
                  <a:cubicBezTo>
                    <a:pt x="598" y="1295"/>
                    <a:pt x="495" y="1432"/>
                    <a:pt x="450" y="1475"/>
                  </a:cubicBezTo>
                  <a:cubicBezTo>
                    <a:pt x="435" y="1481"/>
                    <a:pt x="404" y="1490"/>
                    <a:pt x="404" y="1490"/>
                  </a:cubicBezTo>
                  <a:cubicBezTo>
                    <a:pt x="360" y="1523"/>
                    <a:pt x="315" y="1535"/>
                    <a:pt x="267" y="1556"/>
                  </a:cubicBezTo>
                  <a:cubicBezTo>
                    <a:pt x="244" y="1565"/>
                    <a:pt x="218" y="1566"/>
                    <a:pt x="198" y="1578"/>
                  </a:cubicBezTo>
                  <a:cubicBezTo>
                    <a:pt x="163" y="1599"/>
                    <a:pt x="141" y="1630"/>
                    <a:pt x="106" y="1651"/>
                  </a:cubicBezTo>
                  <a:cubicBezTo>
                    <a:pt x="76" y="1697"/>
                    <a:pt x="26" y="1719"/>
                    <a:pt x="0" y="1769"/>
                  </a:cubicBezTo>
                </a:path>
              </a:pathLst>
            </a:custGeom>
            <a:noFill/>
            <a:ln w="38100">
              <a:solidFill>
                <a:srgbClr val="CC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6463" name="Text Box 31"/>
            <p:cNvSpPr txBox="1">
              <a:spLocks noChangeArrowheads="1"/>
            </p:cNvSpPr>
            <p:nvPr/>
          </p:nvSpPr>
          <p:spPr bwMode="auto">
            <a:xfrm>
              <a:off x="4228" y="2531"/>
              <a:ext cx="276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CA" altLang="en-US" sz="3600">
                  <a:solidFill>
                    <a:srgbClr val="CC3300"/>
                  </a:solidFill>
                </a:rPr>
                <a:t>?</a:t>
              </a:r>
            </a:p>
          </p:txBody>
        </p:sp>
      </p:grpSp>
      <p:sp>
        <p:nvSpPr>
          <p:cNvPr id="146470" name="Rectangle 38"/>
          <p:cNvSpPr>
            <a:spLocks noChangeArrowheads="1"/>
          </p:cNvSpPr>
          <p:nvPr/>
        </p:nvSpPr>
        <p:spPr bwMode="auto">
          <a:xfrm>
            <a:off x="684213" y="0"/>
            <a:ext cx="8915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n-US" altLang="en-US" sz="4000"/>
              <a:t>Some of our results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64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64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64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64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64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64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6458" grpId="0"/>
      <p:bldP spid="146460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0"/>
            <a:ext cx="8915400" cy="1143000"/>
          </a:xfrm>
        </p:spPr>
        <p:txBody>
          <a:bodyPr/>
          <a:lstStyle/>
          <a:p>
            <a:r>
              <a:rPr lang="en-US" altLang="en-US" sz="4000"/>
              <a:t>Some of our results</a:t>
            </a:r>
          </a:p>
        </p:txBody>
      </p:sp>
      <p:sp>
        <p:nvSpPr>
          <p:cNvPr id="148483" name="Freeform 3"/>
          <p:cNvSpPr>
            <a:spLocks/>
          </p:cNvSpPr>
          <p:nvPr/>
        </p:nvSpPr>
        <p:spPr bwMode="auto">
          <a:xfrm>
            <a:off x="533400" y="2133600"/>
            <a:ext cx="8305800" cy="3810000"/>
          </a:xfrm>
          <a:custGeom>
            <a:avLst/>
            <a:gdLst>
              <a:gd name="T0" fmla="*/ 0 w 1632"/>
              <a:gd name="T1" fmla="*/ 584 h 584"/>
              <a:gd name="T2" fmla="*/ 144 w 1632"/>
              <a:gd name="T3" fmla="*/ 344 h 584"/>
              <a:gd name="T4" fmla="*/ 288 w 1632"/>
              <a:gd name="T5" fmla="*/ 200 h 584"/>
              <a:gd name="T6" fmla="*/ 576 w 1632"/>
              <a:gd name="T7" fmla="*/ 56 h 584"/>
              <a:gd name="T8" fmla="*/ 864 w 1632"/>
              <a:gd name="T9" fmla="*/ 8 h 584"/>
              <a:gd name="T10" fmla="*/ 1200 w 1632"/>
              <a:gd name="T11" fmla="*/ 104 h 584"/>
              <a:gd name="T12" fmla="*/ 1440 w 1632"/>
              <a:gd name="T13" fmla="*/ 248 h 584"/>
              <a:gd name="T14" fmla="*/ 1632 w 1632"/>
              <a:gd name="T15" fmla="*/ 584 h 5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632" h="584">
                <a:moveTo>
                  <a:pt x="0" y="584"/>
                </a:moveTo>
                <a:cubicBezTo>
                  <a:pt x="48" y="496"/>
                  <a:pt x="96" y="408"/>
                  <a:pt x="144" y="344"/>
                </a:cubicBezTo>
                <a:cubicBezTo>
                  <a:pt x="192" y="280"/>
                  <a:pt x="216" y="248"/>
                  <a:pt x="288" y="200"/>
                </a:cubicBezTo>
                <a:cubicBezTo>
                  <a:pt x="360" y="152"/>
                  <a:pt x="480" y="88"/>
                  <a:pt x="576" y="56"/>
                </a:cubicBezTo>
                <a:cubicBezTo>
                  <a:pt x="672" y="24"/>
                  <a:pt x="760" y="0"/>
                  <a:pt x="864" y="8"/>
                </a:cubicBezTo>
                <a:cubicBezTo>
                  <a:pt x="968" y="16"/>
                  <a:pt x="1104" y="64"/>
                  <a:pt x="1200" y="104"/>
                </a:cubicBezTo>
                <a:cubicBezTo>
                  <a:pt x="1296" y="144"/>
                  <a:pt x="1368" y="168"/>
                  <a:pt x="1440" y="248"/>
                </a:cubicBezTo>
                <a:cubicBezTo>
                  <a:pt x="1512" y="328"/>
                  <a:pt x="1600" y="528"/>
                  <a:pt x="1632" y="584"/>
                </a:cubicBezTo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8484" name="Freeform 4"/>
          <p:cNvSpPr>
            <a:spLocks/>
          </p:cNvSpPr>
          <p:nvPr/>
        </p:nvSpPr>
        <p:spPr bwMode="auto">
          <a:xfrm>
            <a:off x="1743075" y="2936875"/>
            <a:ext cx="6029325" cy="3006725"/>
          </a:xfrm>
          <a:custGeom>
            <a:avLst/>
            <a:gdLst>
              <a:gd name="T0" fmla="*/ 0 w 1632"/>
              <a:gd name="T1" fmla="*/ 584 h 584"/>
              <a:gd name="T2" fmla="*/ 144 w 1632"/>
              <a:gd name="T3" fmla="*/ 344 h 584"/>
              <a:gd name="T4" fmla="*/ 288 w 1632"/>
              <a:gd name="T5" fmla="*/ 200 h 584"/>
              <a:gd name="T6" fmla="*/ 576 w 1632"/>
              <a:gd name="T7" fmla="*/ 56 h 584"/>
              <a:gd name="T8" fmla="*/ 864 w 1632"/>
              <a:gd name="T9" fmla="*/ 8 h 584"/>
              <a:gd name="T10" fmla="*/ 1200 w 1632"/>
              <a:gd name="T11" fmla="*/ 104 h 584"/>
              <a:gd name="T12" fmla="*/ 1440 w 1632"/>
              <a:gd name="T13" fmla="*/ 248 h 584"/>
              <a:gd name="T14" fmla="*/ 1632 w 1632"/>
              <a:gd name="T15" fmla="*/ 584 h 5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632" h="584">
                <a:moveTo>
                  <a:pt x="0" y="584"/>
                </a:moveTo>
                <a:cubicBezTo>
                  <a:pt x="48" y="496"/>
                  <a:pt x="96" y="408"/>
                  <a:pt x="144" y="344"/>
                </a:cubicBezTo>
                <a:cubicBezTo>
                  <a:pt x="192" y="280"/>
                  <a:pt x="216" y="248"/>
                  <a:pt x="288" y="200"/>
                </a:cubicBezTo>
                <a:cubicBezTo>
                  <a:pt x="360" y="152"/>
                  <a:pt x="480" y="88"/>
                  <a:pt x="576" y="56"/>
                </a:cubicBezTo>
                <a:cubicBezTo>
                  <a:pt x="672" y="24"/>
                  <a:pt x="760" y="0"/>
                  <a:pt x="864" y="8"/>
                </a:cubicBezTo>
                <a:cubicBezTo>
                  <a:pt x="968" y="16"/>
                  <a:pt x="1104" y="64"/>
                  <a:pt x="1200" y="104"/>
                </a:cubicBezTo>
                <a:cubicBezTo>
                  <a:pt x="1296" y="144"/>
                  <a:pt x="1368" y="168"/>
                  <a:pt x="1440" y="248"/>
                </a:cubicBezTo>
                <a:cubicBezTo>
                  <a:pt x="1512" y="328"/>
                  <a:pt x="1600" y="528"/>
                  <a:pt x="1632" y="584"/>
                </a:cubicBezTo>
              </a:path>
            </a:pathLst>
          </a:cu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8485" name="Text Box 5"/>
          <p:cNvSpPr txBox="1">
            <a:spLocks noChangeArrowheads="1"/>
          </p:cNvSpPr>
          <p:nvPr/>
        </p:nvSpPr>
        <p:spPr bwMode="auto">
          <a:xfrm>
            <a:off x="3848100" y="5084763"/>
            <a:ext cx="17097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400" b="1">
                <a:solidFill>
                  <a:srgbClr val="003399"/>
                </a:solidFill>
                <a:latin typeface="Times New Roman" pitchFamily="18" charset="0"/>
              </a:rPr>
              <a:t>PRIORITY</a:t>
            </a:r>
          </a:p>
        </p:txBody>
      </p:sp>
      <p:sp>
        <p:nvSpPr>
          <p:cNvPr id="148486" name="Text Box 6"/>
          <p:cNvSpPr txBox="1">
            <a:spLocks noChangeArrowheads="1"/>
          </p:cNvSpPr>
          <p:nvPr/>
        </p:nvSpPr>
        <p:spPr bwMode="auto">
          <a:xfrm>
            <a:off x="3352800" y="3443288"/>
            <a:ext cx="855663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800" b="1">
                <a:solidFill>
                  <a:srgbClr val="CC0000"/>
                </a:solidFill>
                <a:latin typeface="Times New Roman" pitchFamily="18" charset="0"/>
              </a:rPr>
              <a:t>pBT</a:t>
            </a:r>
            <a:endParaRPr lang="en-US" altLang="en-US" sz="2000">
              <a:latin typeface="Times New Roman" pitchFamily="18" charset="0"/>
            </a:endParaRPr>
          </a:p>
        </p:txBody>
      </p:sp>
      <p:sp>
        <p:nvSpPr>
          <p:cNvPr id="148487" name="Text Box 7"/>
          <p:cNvSpPr txBox="1">
            <a:spLocks noChangeArrowheads="1"/>
          </p:cNvSpPr>
          <p:nvPr/>
        </p:nvSpPr>
        <p:spPr bwMode="auto">
          <a:xfrm>
            <a:off x="2590800" y="2833688"/>
            <a:ext cx="836613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800" b="1">
                <a:solidFill>
                  <a:srgbClr val="008000"/>
                </a:solidFill>
                <a:latin typeface="Times New Roman" pitchFamily="18" charset="0"/>
              </a:rPr>
              <a:t>pBP</a:t>
            </a:r>
            <a:endParaRPr lang="en-US" altLang="en-US" sz="2000">
              <a:latin typeface="Times New Roman" pitchFamily="18" charset="0"/>
            </a:endParaRPr>
          </a:p>
        </p:txBody>
      </p:sp>
      <p:sp>
        <p:nvSpPr>
          <p:cNvPr id="148488" name="Line 8"/>
          <p:cNvSpPr>
            <a:spLocks noChangeShapeType="1"/>
          </p:cNvSpPr>
          <p:nvPr/>
        </p:nvSpPr>
        <p:spPr bwMode="auto">
          <a:xfrm>
            <a:off x="304800" y="5943600"/>
            <a:ext cx="8686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8489" name="Freeform 9"/>
          <p:cNvSpPr>
            <a:spLocks/>
          </p:cNvSpPr>
          <p:nvPr/>
        </p:nvSpPr>
        <p:spPr bwMode="auto">
          <a:xfrm>
            <a:off x="2700338" y="3860800"/>
            <a:ext cx="4419600" cy="2057400"/>
          </a:xfrm>
          <a:custGeom>
            <a:avLst/>
            <a:gdLst>
              <a:gd name="T0" fmla="*/ 0 w 1632"/>
              <a:gd name="T1" fmla="*/ 584 h 584"/>
              <a:gd name="T2" fmla="*/ 144 w 1632"/>
              <a:gd name="T3" fmla="*/ 344 h 584"/>
              <a:gd name="T4" fmla="*/ 288 w 1632"/>
              <a:gd name="T5" fmla="*/ 200 h 584"/>
              <a:gd name="T6" fmla="*/ 576 w 1632"/>
              <a:gd name="T7" fmla="*/ 56 h 584"/>
              <a:gd name="T8" fmla="*/ 864 w 1632"/>
              <a:gd name="T9" fmla="*/ 8 h 584"/>
              <a:gd name="T10" fmla="*/ 1200 w 1632"/>
              <a:gd name="T11" fmla="*/ 104 h 584"/>
              <a:gd name="T12" fmla="*/ 1440 w 1632"/>
              <a:gd name="T13" fmla="*/ 248 h 584"/>
              <a:gd name="T14" fmla="*/ 1632 w 1632"/>
              <a:gd name="T15" fmla="*/ 584 h 5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632" h="584">
                <a:moveTo>
                  <a:pt x="0" y="584"/>
                </a:moveTo>
                <a:cubicBezTo>
                  <a:pt x="48" y="496"/>
                  <a:pt x="96" y="408"/>
                  <a:pt x="144" y="344"/>
                </a:cubicBezTo>
                <a:cubicBezTo>
                  <a:pt x="192" y="280"/>
                  <a:pt x="216" y="248"/>
                  <a:pt x="288" y="200"/>
                </a:cubicBezTo>
                <a:cubicBezTo>
                  <a:pt x="360" y="152"/>
                  <a:pt x="480" y="88"/>
                  <a:pt x="576" y="56"/>
                </a:cubicBezTo>
                <a:cubicBezTo>
                  <a:pt x="672" y="24"/>
                  <a:pt x="760" y="0"/>
                  <a:pt x="864" y="8"/>
                </a:cubicBezTo>
                <a:cubicBezTo>
                  <a:pt x="968" y="16"/>
                  <a:pt x="1104" y="64"/>
                  <a:pt x="1200" y="104"/>
                </a:cubicBezTo>
                <a:cubicBezTo>
                  <a:pt x="1296" y="144"/>
                  <a:pt x="1368" y="168"/>
                  <a:pt x="1440" y="248"/>
                </a:cubicBezTo>
                <a:cubicBezTo>
                  <a:pt x="1512" y="328"/>
                  <a:pt x="1600" y="528"/>
                  <a:pt x="1632" y="584"/>
                </a:cubicBezTo>
              </a:path>
            </a:pathLst>
          </a:custGeom>
          <a:solidFill>
            <a:srgbClr val="FFFFC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8490" name="Text Box 10"/>
          <p:cNvSpPr txBox="1">
            <a:spLocks noChangeArrowheads="1"/>
          </p:cNvSpPr>
          <p:nvPr/>
        </p:nvSpPr>
        <p:spPr bwMode="auto">
          <a:xfrm>
            <a:off x="3819525" y="4098925"/>
            <a:ext cx="18954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2400">
                <a:solidFill>
                  <a:schemeClr val="accent2"/>
                </a:solidFill>
                <a:latin typeface="Times New Roman" pitchFamily="18" charset="0"/>
              </a:rPr>
              <a:t>ADAPTIVE</a:t>
            </a:r>
          </a:p>
          <a:p>
            <a:pPr algn="ctr"/>
            <a:r>
              <a:rPr lang="en-US" altLang="en-US" sz="1600">
                <a:solidFill>
                  <a:schemeClr val="accent2"/>
                </a:solidFill>
                <a:latin typeface="Times New Roman" pitchFamily="18" charset="0"/>
              </a:rPr>
              <a:t>PRIORITY</a:t>
            </a:r>
          </a:p>
        </p:txBody>
      </p:sp>
      <p:sp>
        <p:nvSpPr>
          <p:cNvPr id="148491" name="Text Box 11"/>
          <p:cNvSpPr txBox="1">
            <a:spLocks noChangeArrowheads="1"/>
          </p:cNvSpPr>
          <p:nvPr/>
        </p:nvSpPr>
        <p:spPr bwMode="auto">
          <a:xfrm>
            <a:off x="3276600" y="5029200"/>
            <a:ext cx="10826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400">
                <a:solidFill>
                  <a:schemeClr val="accent2"/>
                </a:solidFill>
                <a:latin typeface="Times New Roman" pitchFamily="18" charset="0"/>
              </a:rPr>
              <a:t>FIXED</a:t>
            </a:r>
          </a:p>
        </p:txBody>
      </p:sp>
      <p:sp>
        <p:nvSpPr>
          <p:cNvPr id="148492" name="Freeform 12"/>
          <p:cNvSpPr>
            <a:spLocks/>
          </p:cNvSpPr>
          <p:nvPr/>
        </p:nvSpPr>
        <p:spPr bwMode="auto">
          <a:xfrm>
            <a:off x="2667000" y="4953000"/>
            <a:ext cx="2362200" cy="990600"/>
          </a:xfrm>
          <a:custGeom>
            <a:avLst/>
            <a:gdLst>
              <a:gd name="T0" fmla="*/ 0 w 1488"/>
              <a:gd name="T1" fmla="*/ 624 h 624"/>
              <a:gd name="T2" fmla="*/ 720 w 1488"/>
              <a:gd name="T3" fmla="*/ 0 h 624"/>
              <a:gd name="T4" fmla="*/ 1488 w 1488"/>
              <a:gd name="T5" fmla="*/ 624 h 6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488" h="624">
                <a:moveTo>
                  <a:pt x="0" y="624"/>
                </a:moveTo>
                <a:cubicBezTo>
                  <a:pt x="236" y="312"/>
                  <a:pt x="472" y="0"/>
                  <a:pt x="720" y="0"/>
                </a:cubicBezTo>
                <a:cubicBezTo>
                  <a:pt x="968" y="0"/>
                  <a:pt x="1360" y="520"/>
                  <a:pt x="1488" y="624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8493" name="Text Box 13"/>
          <p:cNvSpPr txBox="1">
            <a:spLocks noChangeArrowheads="1"/>
          </p:cNvSpPr>
          <p:nvPr/>
        </p:nvSpPr>
        <p:spPr bwMode="auto">
          <a:xfrm>
            <a:off x="6553200" y="1916113"/>
            <a:ext cx="2590800" cy="8318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2400">
                <a:latin typeface="Times New Roman" pitchFamily="18" charset="0"/>
              </a:rPr>
              <a:t>Weighted </a:t>
            </a:r>
            <a:br>
              <a:rPr lang="en-US" altLang="en-US" sz="2400">
                <a:latin typeface="Times New Roman" pitchFamily="18" charset="0"/>
              </a:rPr>
            </a:br>
            <a:r>
              <a:rPr lang="en-US" altLang="en-US" sz="2400">
                <a:latin typeface="Times New Roman" pitchFamily="18" charset="0"/>
              </a:rPr>
              <a:t>Vertex Cover</a:t>
            </a:r>
          </a:p>
        </p:txBody>
      </p:sp>
      <p:grpSp>
        <p:nvGrpSpPr>
          <p:cNvPr id="148504" name="Group 24"/>
          <p:cNvGrpSpPr>
            <a:grpSpLocks/>
          </p:cNvGrpSpPr>
          <p:nvPr/>
        </p:nvGrpSpPr>
        <p:grpSpPr bwMode="auto">
          <a:xfrm>
            <a:off x="5003800" y="2749550"/>
            <a:ext cx="2447925" cy="2808288"/>
            <a:chOff x="3152" y="1732"/>
            <a:chExt cx="1542" cy="1769"/>
          </a:xfrm>
        </p:grpSpPr>
        <p:grpSp>
          <p:nvGrpSpPr>
            <p:cNvPr id="148495" name="Group 15"/>
            <p:cNvGrpSpPr>
              <a:grpSpLocks/>
            </p:cNvGrpSpPr>
            <p:nvPr/>
          </p:nvGrpSpPr>
          <p:grpSpPr bwMode="auto">
            <a:xfrm>
              <a:off x="3152" y="3203"/>
              <a:ext cx="1056" cy="298"/>
              <a:chOff x="3456" y="2832"/>
              <a:chExt cx="1056" cy="298"/>
            </a:xfrm>
          </p:grpSpPr>
          <p:sp>
            <p:nvSpPr>
              <p:cNvPr id="148496" name="Oval 16"/>
              <p:cNvSpPr>
                <a:spLocks noChangeArrowheads="1"/>
              </p:cNvSpPr>
              <p:nvPr/>
            </p:nvSpPr>
            <p:spPr bwMode="auto">
              <a:xfrm>
                <a:off x="3696" y="2832"/>
                <a:ext cx="96" cy="96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8497" name="Text Box 17"/>
              <p:cNvSpPr txBox="1">
                <a:spLocks noChangeArrowheads="1"/>
              </p:cNvSpPr>
              <p:nvPr/>
            </p:nvSpPr>
            <p:spPr bwMode="auto">
              <a:xfrm>
                <a:off x="3456" y="2880"/>
                <a:ext cx="1056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r>
                  <a:rPr lang="en-US" altLang="en-US" sz="2000">
                    <a:latin typeface="Times New Roman" pitchFamily="18" charset="0"/>
                  </a:rPr>
                  <a:t>Factor of 2</a:t>
                </a:r>
              </a:p>
            </p:txBody>
          </p:sp>
        </p:grpSp>
        <p:sp>
          <p:nvSpPr>
            <p:cNvPr id="148498" name="Line 18"/>
            <p:cNvSpPr>
              <a:spLocks noChangeShapeType="1"/>
            </p:cNvSpPr>
            <p:nvPr/>
          </p:nvSpPr>
          <p:spPr bwMode="auto">
            <a:xfrm flipH="1">
              <a:off x="3470" y="1732"/>
              <a:ext cx="1224" cy="145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48499" name="Text Box 19"/>
          <p:cNvSpPr txBox="1">
            <a:spLocks noChangeArrowheads="1"/>
          </p:cNvSpPr>
          <p:nvPr/>
        </p:nvSpPr>
        <p:spPr bwMode="auto">
          <a:xfrm>
            <a:off x="2987675" y="5589588"/>
            <a:ext cx="10128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400">
                <a:solidFill>
                  <a:schemeClr val="accent2"/>
                </a:solidFill>
                <a:latin typeface="Times New Roman" pitchFamily="18" charset="0"/>
              </a:rPr>
              <a:t>Online</a:t>
            </a:r>
          </a:p>
        </p:txBody>
      </p:sp>
      <p:sp>
        <p:nvSpPr>
          <p:cNvPr id="148500" name="Freeform 20"/>
          <p:cNvSpPr>
            <a:spLocks/>
          </p:cNvSpPr>
          <p:nvPr/>
        </p:nvSpPr>
        <p:spPr bwMode="auto">
          <a:xfrm>
            <a:off x="2700338" y="5445125"/>
            <a:ext cx="1727200" cy="504825"/>
          </a:xfrm>
          <a:custGeom>
            <a:avLst/>
            <a:gdLst>
              <a:gd name="T0" fmla="*/ 0 w 1488"/>
              <a:gd name="T1" fmla="*/ 624 h 624"/>
              <a:gd name="T2" fmla="*/ 720 w 1488"/>
              <a:gd name="T3" fmla="*/ 0 h 624"/>
              <a:gd name="T4" fmla="*/ 1488 w 1488"/>
              <a:gd name="T5" fmla="*/ 624 h 6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488" h="624">
                <a:moveTo>
                  <a:pt x="0" y="624"/>
                </a:moveTo>
                <a:cubicBezTo>
                  <a:pt x="236" y="312"/>
                  <a:pt x="472" y="0"/>
                  <a:pt x="720" y="0"/>
                </a:cubicBezTo>
                <a:cubicBezTo>
                  <a:pt x="968" y="0"/>
                  <a:pt x="1360" y="520"/>
                  <a:pt x="1488" y="624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8502" name="Freeform 22"/>
          <p:cNvSpPr>
            <a:spLocks/>
          </p:cNvSpPr>
          <p:nvPr/>
        </p:nvSpPr>
        <p:spPr bwMode="auto">
          <a:xfrm>
            <a:off x="5580063" y="2781300"/>
            <a:ext cx="2232025" cy="2447925"/>
          </a:xfrm>
          <a:custGeom>
            <a:avLst/>
            <a:gdLst>
              <a:gd name="T0" fmla="*/ 1980 w 2067"/>
              <a:gd name="T1" fmla="*/ 0 h 1902"/>
              <a:gd name="T2" fmla="*/ 2044 w 2067"/>
              <a:gd name="T3" fmla="*/ 158 h 1902"/>
              <a:gd name="T4" fmla="*/ 1949 w 2067"/>
              <a:gd name="T5" fmla="*/ 631 h 1902"/>
              <a:gd name="T6" fmla="*/ 1925 w 2067"/>
              <a:gd name="T7" fmla="*/ 821 h 1902"/>
              <a:gd name="T8" fmla="*/ 1909 w 2067"/>
              <a:gd name="T9" fmla="*/ 852 h 1902"/>
              <a:gd name="T10" fmla="*/ 1815 w 2067"/>
              <a:gd name="T11" fmla="*/ 1018 h 1902"/>
              <a:gd name="T12" fmla="*/ 1760 w 2067"/>
              <a:gd name="T13" fmla="*/ 1144 h 1902"/>
              <a:gd name="T14" fmla="*/ 1728 w 2067"/>
              <a:gd name="T15" fmla="*/ 1199 h 1902"/>
              <a:gd name="T16" fmla="*/ 1657 w 2067"/>
              <a:gd name="T17" fmla="*/ 1239 h 1902"/>
              <a:gd name="T18" fmla="*/ 1625 w 2067"/>
              <a:gd name="T19" fmla="*/ 1278 h 1902"/>
              <a:gd name="T20" fmla="*/ 1554 w 2067"/>
              <a:gd name="T21" fmla="*/ 1341 h 1902"/>
              <a:gd name="T22" fmla="*/ 1404 w 2067"/>
              <a:gd name="T23" fmla="*/ 1484 h 1902"/>
              <a:gd name="T24" fmla="*/ 1255 w 2067"/>
              <a:gd name="T25" fmla="*/ 1491 h 1902"/>
              <a:gd name="T26" fmla="*/ 986 w 2067"/>
              <a:gd name="T27" fmla="*/ 1515 h 1902"/>
              <a:gd name="T28" fmla="*/ 505 w 2067"/>
              <a:gd name="T29" fmla="*/ 1570 h 1902"/>
              <a:gd name="T30" fmla="*/ 466 w 2067"/>
              <a:gd name="T31" fmla="*/ 1586 h 1902"/>
              <a:gd name="T32" fmla="*/ 418 w 2067"/>
              <a:gd name="T33" fmla="*/ 1602 h 1902"/>
              <a:gd name="T34" fmla="*/ 276 w 2067"/>
              <a:gd name="T35" fmla="*/ 1673 h 1902"/>
              <a:gd name="T36" fmla="*/ 205 w 2067"/>
              <a:gd name="T37" fmla="*/ 1697 h 1902"/>
              <a:gd name="T38" fmla="*/ 110 w 2067"/>
              <a:gd name="T39" fmla="*/ 1775 h 1902"/>
              <a:gd name="T40" fmla="*/ 0 w 2067"/>
              <a:gd name="T41" fmla="*/ 1902 h 19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2067" h="1902">
                <a:moveTo>
                  <a:pt x="1980" y="0"/>
                </a:moveTo>
                <a:cubicBezTo>
                  <a:pt x="2030" y="69"/>
                  <a:pt x="2023" y="75"/>
                  <a:pt x="2044" y="158"/>
                </a:cubicBezTo>
                <a:cubicBezTo>
                  <a:pt x="2037" y="400"/>
                  <a:pt x="2067" y="461"/>
                  <a:pt x="1949" y="631"/>
                </a:cubicBezTo>
                <a:cubicBezTo>
                  <a:pt x="1928" y="693"/>
                  <a:pt x="1937" y="757"/>
                  <a:pt x="1925" y="821"/>
                </a:cubicBezTo>
                <a:cubicBezTo>
                  <a:pt x="1923" y="832"/>
                  <a:pt x="1913" y="841"/>
                  <a:pt x="1909" y="852"/>
                </a:cubicBezTo>
                <a:cubicBezTo>
                  <a:pt x="1882" y="916"/>
                  <a:pt x="1853" y="961"/>
                  <a:pt x="1815" y="1018"/>
                </a:cubicBezTo>
                <a:cubicBezTo>
                  <a:pt x="1803" y="1066"/>
                  <a:pt x="1784" y="1101"/>
                  <a:pt x="1760" y="1144"/>
                </a:cubicBezTo>
                <a:cubicBezTo>
                  <a:pt x="1754" y="1154"/>
                  <a:pt x="1739" y="1190"/>
                  <a:pt x="1728" y="1199"/>
                </a:cubicBezTo>
                <a:cubicBezTo>
                  <a:pt x="1631" y="1278"/>
                  <a:pt x="1772" y="1137"/>
                  <a:pt x="1657" y="1239"/>
                </a:cubicBezTo>
                <a:cubicBezTo>
                  <a:pt x="1644" y="1250"/>
                  <a:pt x="1637" y="1266"/>
                  <a:pt x="1625" y="1278"/>
                </a:cubicBezTo>
                <a:cubicBezTo>
                  <a:pt x="1595" y="1308"/>
                  <a:pt x="1580" y="1308"/>
                  <a:pt x="1554" y="1341"/>
                </a:cubicBezTo>
                <a:cubicBezTo>
                  <a:pt x="1497" y="1413"/>
                  <a:pt x="1498" y="1453"/>
                  <a:pt x="1404" y="1484"/>
                </a:cubicBezTo>
                <a:cubicBezTo>
                  <a:pt x="1357" y="1500"/>
                  <a:pt x="1305" y="1489"/>
                  <a:pt x="1255" y="1491"/>
                </a:cubicBezTo>
                <a:cubicBezTo>
                  <a:pt x="1153" y="1503"/>
                  <a:pt x="1104" y="1510"/>
                  <a:pt x="986" y="1515"/>
                </a:cubicBezTo>
                <a:cubicBezTo>
                  <a:pt x="796" y="1580"/>
                  <a:pt x="843" y="1557"/>
                  <a:pt x="505" y="1570"/>
                </a:cubicBezTo>
                <a:cubicBezTo>
                  <a:pt x="492" y="1575"/>
                  <a:pt x="479" y="1581"/>
                  <a:pt x="466" y="1586"/>
                </a:cubicBezTo>
                <a:cubicBezTo>
                  <a:pt x="450" y="1592"/>
                  <a:pt x="418" y="1602"/>
                  <a:pt x="418" y="1602"/>
                </a:cubicBezTo>
                <a:cubicBezTo>
                  <a:pt x="373" y="1637"/>
                  <a:pt x="326" y="1650"/>
                  <a:pt x="276" y="1673"/>
                </a:cubicBezTo>
                <a:cubicBezTo>
                  <a:pt x="253" y="1683"/>
                  <a:pt x="226" y="1684"/>
                  <a:pt x="205" y="1697"/>
                </a:cubicBezTo>
                <a:cubicBezTo>
                  <a:pt x="169" y="1719"/>
                  <a:pt x="146" y="1753"/>
                  <a:pt x="110" y="1775"/>
                </a:cubicBezTo>
                <a:cubicBezTo>
                  <a:pt x="79" y="1825"/>
                  <a:pt x="27" y="1848"/>
                  <a:pt x="0" y="1902"/>
                </a:cubicBezTo>
              </a:path>
            </a:pathLst>
          </a:custGeom>
          <a:noFill/>
          <a:ln w="38100">
            <a:solidFill>
              <a:srgbClr val="CC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84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84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5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85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85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5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85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85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8493" grpId="0" animBg="1"/>
      <p:bldP spid="148502" grpId="0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1277938"/>
            <a:ext cx="8991600" cy="1143000"/>
          </a:xfrm>
        </p:spPr>
        <p:txBody>
          <a:bodyPr/>
          <a:lstStyle/>
          <a:p>
            <a:pPr algn="l"/>
            <a:r>
              <a:rPr lang="en-US" altLang="en-US" sz="2400"/>
              <a:t>[Joh74] greedy 2-approximation for WVC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1550" y="2216150"/>
            <a:ext cx="7772400" cy="5029200"/>
          </a:xfrm>
        </p:spPr>
        <p:txBody>
          <a:bodyPr/>
          <a:lstStyle/>
          <a:p>
            <a:pPr>
              <a:buFont typeface="Symbol" pitchFamily="18" charset="2"/>
              <a:buNone/>
            </a:pPr>
            <a:r>
              <a:rPr lang="en-US" altLang="en-US" sz="2400" u="sng"/>
              <a:t>Input</a:t>
            </a:r>
            <a:r>
              <a:rPr lang="en-US" altLang="en-US" sz="2400"/>
              <a:t>: instance </a:t>
            </a:r>
            <a:r>
              <a:rPr lang="en-US" altLang="en-US" sz="2400">
                <a:sym typeface="Symbol" pitchFamily="18" charset="2"/>
              </a:rPr>
              <a:t>G with weights on nodes.</a:t>
            </a:r>
          </a:p>
          <a:p>
            <a:pPr>
              <a:buFontTx/>
              <a:buNone/>
            </a:pPr>
            <a:r>
              <a:rPr lang="en-US" altLang="en-US" sz="2400" u="sng">
                <a:sym typeface="Symbol" pitchFamily="18" charset="2"/>
              </a:rPr>
              <a:t>Output</a:t>
            </a:r>
            <a:r>
              <a:rPr lang="en-US" altLang="en-US" sz="2400">
                <a:sym typeface="Symbol" pitchFamily="18" charset="2"/>
              </a:rPr>
              <a:t>: solution S  V covers all edges </a:t>
            </a:r>
            <a:br>
              <a:rPr lang="en-US" altLang="en-US" sz="2400">
                <a:sym typeface="Symbol" pitchFamily="18" charset="2"/>
              </a:rPr>
            </a:br>
            <a:r>
              <a:rPr lang="en-US" altLang="en-US" sz="2400">
                <a:sym typeface="Symbol" pitchFamily="18" charset="2"/>
              </a:rPr>
              <a:t>         and minimizes weight taken nodes.</a:t>
            </a:r>
          </a:p>
          <a:p>
            <a:pPr>
              <a:buFontTx/>
              <a:buNone/>
            </a:pPr>
            <a:r>
              <a:rPr lang="en-US" altLang="en-US" sz="2400">
                <a:sym typeface="Symbol" pitchFamily="18" charset="2"/>
              </a:rPr>
              <a:t>Repeat until all edges covered.</a:t>
            </a:r>
            <a:endParaRPr lang="en-US" altLang="en-US" sz="2400"/>
          </a:p>
          <a:p>
            <a:pPr>
              <a:lnSpc>
                <a:spcPct val="110000"/>
              </a:lnSpc>
            </a:pPr>
            <a:r>
              <a:rPr lang="en-CA" altLang="en-US" sz="2400">
                <a:cs typeface="Times New Roman" pitchFamily="18" charset="0"/>
              </a:rPr>
              <a:t>Take v minimizing  </a:t>
            </a:r>
            <a:r>
              <a:rPr lang="en-US" altLang="en-US" sz="2400"/>
              <a:t> </a:t>
            </a:r>
            <a:r>
              <a:rPr lang="el-GR" altLang="en-US" sz="2400">
                <a:cs typeface="Times New Roman" pitchFamily="18" charset="0"/>
                <a:sym typeface="Symbol" pitchFamily="18" charset="2"/>
              </a:rPr>
              <a:t>ω</a:t>
            </a:r>
            <a:r>
              <a:rPr lang="en-US" altLang="en-US" sz="2400">
                <a:cs typeface="Times New Roman" pitchFamily="18" charset="0"/>
                <a:sym typeface="Symbol" pitchFamily="18" charset="2"/>
              </a:rPr>
              <a:t>(v)</a:t>
            </a:r>
            <a:r>
              <a:rPr lang="en-US" altLang="en-US" sz="2400" b="1">
                <a:cs typeface="Times New Roman" pitchFamily="18" charset="0"/>
                <a:sym typeface="Symbol" pitchFamily="18" charset="2"/>
              </a:rPr>
              <a:t>/(# </a:t>
            </a:r>
            <a:r>
              <a:rPr lang="en-US" altLang="en-US" sz="2400">
                <a:cs typeface="Times New Roman" pitchFamily="18" charset="0"/>
                <a:sym typeface="Symbol" pitchFamily="18" charset="2"/>
              </a:rPr>
              <a:t>uncovered adj edges)</a:t>
            </a:r>
            <a:endParaRPr lang="en-US" altLang="en-US" sz="2400"/>
          </a:p>
        </p:txBody>
      </p:sp>
      <p:sp>
        <p:nvSpPr>
          <p:cNvPr id="60421" name="Rectangle 5"/>
          <p:cNvSpPr>
            <a:spLocks noChangeArrowheads="1"/>
          </p:cNvSpPr>
          <p:nvPr/>
        </p:nvSpPr>
        <p:spPr bwMode="auto">
          <a:xfrm>
            <a:off x="468313" y="260350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n-US" altLang="en-US"/>
              <a:t>Weighted Vertex Cover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The goal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/>
              <a:t>To </a:t>
            </a:r>
            <a:r>
              <a:rPr lang="en-US" altLang="en-US" b="1"/>
              <a:t>build a formal model</a:t>
            </a:r>
            <a:r>
              <a:rPr lang="en-US" altLang="en-US"/>
              <a:t> of each of the basic algorithmic design paradigms which should </a:t>
            </a:r>
            <a:r>
              <a:rPr lang="en-US" altLang="en-US" b="1"/>
              <a:t>capture the strengths</a:t>
            </a:r>
            <a:r>
              <a:rPr lang="en-US" altLang="en-US"/>
              <a:t> of the paradigm.</a:t>
            </a:r>
          </a:p>
          <a:p>
            <a:pPr>
              <a:lnSpc>
                <a:spcPct val="90000"/>
              </a:lnSpc>
            </a:pPr>
            <a:endParaRPr lang="en-US" altLang="en-US"/>
          </a:p>
          <a:p>
            <a:pPr>
              <a:lnSpc>
                <a:spcPct val="90000"/>
              </a:lnSpc>
            </a:pPr>
            <a:r>
              <a:rPr lang="en-US" altLang="en-US"/>
              <a:t>To develop </a:t>
            </a:r>
            <a:r>
              <a:rPr lang="en-US" altLang="en-US" b="1"/>
              <a:t>lower bound technique</a:t>
            </a:r>
            <a:r>
              <a:rPr lang="en-US" altLang="en-US"/>
              <a:t>, for each formal model, that can prove negative results </a:t>
            </a:r>
            <a:r>
              <a:rPr lang="en-US" altLang="en-US" b="1"/>
              <a:t>for all algorithms in the class</a:t>
            </a:r>
            <a:r>
              <a:rPr lang="en-US" altLang="en-US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11188" y="3132138"/>
            <a:ext cx="8228012" cy="1592262"/>
          </a:xfrm>
        </p:spPr>
        <p:txBody>
          <a:bodyPr/>
          <a:lstStyle/>
          <a:p>
            <a:pPr marL="469900" indent="-469900"/>
            <a:r>
              <a:rPr lang="en-US" altLang="en-US" sz="2400"/>
              <a:t>With Shortest Path,</a:t>
            </a:r>
            <a:br>
              <a:rPr lang="en-US" altLang="en-US" sz="2400"/>
            </a:br>
            <a:r>
              <a:rPr lang="en-US" altLang="en-US" sz="2400"/>
              <a:t>a data item is an edge of the graph                              </a:t>
            </a:r>
            <a:r>
              <a:rPr lang="en-US" altLang="en-US" sz="2400">
                <a:sym typeface="Symbol" pitchFamily="18" charset="2"/>
              </a:rPr>
              <a:t> </a:t>
            </a:r>
          </a:p>
          <a:p>
            <a:pPr marL="908050" lvl="1" indent="-436563"/>
            <a:r>
              <a:rPr lang="en-US" altLang="en-US" sz="2000">
                <a:sym typeface="Symbol" pitchFamily="18" charset="2"/>
              </a:rPr>
              <a:t> = (&lt;u,v&gt;, </a:t>
            </a:r>
            <a:r>
              <a:rPr lang="el-GR" altLang="en-US" sz="2000">
                <a:cs typeface="Times New Roman" pitchFamily="18" charset="0"/>
                <a:sym typeface="Symbol" pitchFamily="18" charset="2"/>
              </a:rPr>
              <a:t>ω</a:t>
            </a:r>
            <a:r>
              <a:rPr lang="en-US" altLang="en-US" sz="2000">
                <a:cs typeface="Times New Roman" pitchFamily="18" charset="0"/>
                <a:sym typeface="Symbol" pitchFamily="18" charset="2"/>
              </a:rPr>
              <a:t>(&lt;u,v&gt;) ) </a:t>
            </a:r>
            <a:endParaRPr lang="en-US" altLang="en-US" sz="2000"/>
          </a:p>
          <a:p>
            <a:pPr marL="469900" indent="-469900"/>
            <a:r>
              <a:rPr lang="en-US" altLang="en-US" sz="2400"/>
              <a:t>With weighted vertex cover,</a:t>
            </a:r>
          </a:p>
          <a:p>
            <a:pPr marL="908050" lvl="1" indent="-436563"/>
            <a:r>
              <a:rPr lang="en-US" altLang="en-US" sz="2000"/>
              <a:t>A data item is a vertex of the graph                              </a:t>
            </a:r>
            <a:r>
              <a:rPr lang="en-US" altLang="en-US" sz="2000">
                <a:sym typeface="Symbol" pitchFamily="18" charset="2"/>
              </a:rPr>
              <a:t> </a:t>
            </a:r>
            <a:br>
              <a:rPr lang="en-US" altLang="en-US" sz="2000">
                <a:sym typeface="Symbol" pitchFamily="18" charset="2"/>
              </a:rPr>
            </a:br>
            <a:r>
              <a:rPr lang="en-US" altLang="en-US" sz="2000">
                <a:sym typeface="Symbol" pitchFamily="18" charset="2"/>
              </a:rPr>
              <a:t> = (v, </a:t>
            </a:r>
            <a:r>
              <a:rPr lang="el-GR" altLang="en-US" sz="2000">
                <a:cs typeface="Times New Roman" pitchFamily="18" charset="0"/>
                <a:sym typeface="Symbol" pitchFamily="18" charset="2"/>
              </a:rPr>
              <a:t>ω</a:t>
            </a:r>
            <a:r>
              <a:rPr lang="en-US" altLang="en-US" sz="2000">
                <a:cs typeface="Times New Roman" pitchFamily="18" charset="0"/>
                <a:sym typeface="Symbol" pitchFamily="18" charset="2"/>
              </a:rPr>
              <a:t>(v), adj_list(v)</a:t>
            </a:r>
            <a:r>
              <a:rPr lang="en-US" altLang="en-US" sz="2000">
                <a:sym typeface="Symbol" pitchFamily="18" charset="2"/>
              </a:rPr>
              <a:t>)</a:t>
            </a:r>
            <a:endParaRPr lang="en-US" altLang="en-US" sz="2000"/>
          </a:p>
          <a:p>
            <a:pPr marL="469900" indent="-469900"/>
            <a:r>
              <a:rPr lang="en-US" altLang="en-US" sz="2400">
                <a:cs typeface="Times New Roman" pitchFamily="18" charset="0"/>
              </a:rPr>
              <a:t>(Stronger than having the items be edges,</a:t>
            </a:r>
            <a:br>
              <a:rPr lang="en-US" altLang="en-US" sz="2400">
                <a:cs typeface="Times New Roman" pitchFamily="18" charset="0"/>
              </a:rPr>
            </a:br>
            <a:r>
              <a:rPr lang="en-US" altLang="en-US" sz="2400">
                <a:cs typeface="Times New Roman" pitchFamily="18" charset="0"/>
              </a:rPr>
              <a:t>because the alg gets more info from nodes.</a:t>
            </a:r>
          </a:p>
        </p:txBody>
      </p:sp>
      <p:sp>
        <p:nvSpPr>
          <p:cNvPr id="62469" name="Rectangle 5"/>
          <p:cNvSpPr>
            <a:spLocks noChangeArrowheads="1"/>
          </p:cNvSpPr>
          <p:nvPr/>
        </p:nvSpPr>
        <p:spPr bwMode="auto">
          <a:xfrm>
            <a:off x="468313" y="260350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n-US" altLang="en-US"/>
              <a:t>Weighted Vertex Cover </a:t>
            </a:r>
          </a:p>
        </p:txBody>
      </p:sp>
      <p:sp>
        <p:nvSpPr>
          <p:cNvPr id="62470" name="Rectangle 6"/>
          <p:cNvSpPr>
            <a:spLocks noChangeArrowheads="1"/>
          </p:cNvSpPr>
          <p:nvPr/>
        </p:nvSpPr>
        <p:spPr bwMode="auto">
          <a:xfrm>
            <a:off x="1116013" y="1600200"/>
            <a:ext cx="7138987" cy="1036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buFontTx/>
              <a:buNone/>
            </a:pPr>
            <a:r>
              <a:rPr lang="en-US" altLang="en-US" sz="2400" b="1"/>
              <a:t>Theorem</a:t>
            </a:r>
            <a:r>
              <a:rPr lang="en-US" altLang="en-US" sz="2400"/>
              <a:t>:</a:t>
            </a:r>
            <a:r>
              <a:rPr lang="en-US" altLang="en-US" sz="2400" i="1"/>
              <a:t> No Adaptive priority algorithm can</a:t>
            </a:r>
          </a:p>
          <a:p>
            <a:pPr>
              <a:buFontTx/>
              <a:buNone/>
            </a:pPr>
            <a:r>
              <a:rPr lang="en-US" altLang="en-US" sz="2400" i="1"/>
              <a:t>achieve an approximation ration better than 2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4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4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24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24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24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24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24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24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624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624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624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624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470" grpId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pPr algn="l"/>
            <a:r>
              <a:rPr lang="en-US" altLang="en-US"/>
              <a:t>Adaptive priority game</a:t>
            </a:r>
          </a:p>
        </p:txBody>
      </p:sp>
      <p:grpSp>
        <p:nvGrpSpPr>
          <p:cNvPr id="66563" name="Group 3"/>
          <p:cNvGrpSpPr>
            <a:grpSpLocks/>
          </p:cNvGrpSpPr>
          <p:nvPr/>
        </p:nvGrpSpPr>
        <p:grpSpPr bwMode="auto">
          <a:xfrm>
            <a:off x="1066800" y="1447800"/>
            <a:ext cx="5791200" cy="1447800"/>
            <a:chOff x="672" y="1008"/>
            <a:chExt cx="3648" cy="912"/>
          </a:xfrm>
        </p:grpSpPr>
        <p:grpSp>
          <p:nvGrpSpPr>
            <p:cNvPr id="66564" name="Group 4"/>
            <p:cNvGrpSpPr>
              <a:grpSpLocks/>
            </p:cNvGrpSpPr>
            <p:nvPr/>
          </p:nvGrpSpPr>
          <p:grpSpPr bwMode="auto">
            <a:xfrm>
              <a:off x="672" y="1008"/>
              <a:ext cx="617" cy="912"/>
              <a:chOff x="672" y="1008"/>
              <a:chExt cx="617" cy="912"/>
            </a:xfrm>
          </p:grpSpPr>
          <p:sp>
            <p:nvSpPr>
              <p:cNvPr id="66565" name="AutoShape 5"/>
              <p:cNvSpPr>
                <a:spLocks noChangeArrowheads="1"/>
              </p:cNvSpPr>
              <p:nvPr/>
            </p:nvSpPr>
            <p:spPr bwMode="auto">
              <a:xfrm>
                <a:off x="672" y="1344"/>
                <a:ext cx="576" cy="576"/>
              </a:xfrm>
              <a:prstGeom prst="smileyFace">
                <a:avLst>
                  <a:gd name="adj" fmla="val -4653"/>
                </a:avLst>
              </a:prstGeom>
              <a:solidFill>
                <a:srgbClr val="00808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6566" name="Text Box 6"/>
              <p:cNvSpPr txBox="1">
                <a:spLocks noChangeArrowheads="1"/>
              </p:cNvSpPr>
              <p:nvPr/>
            </p:nvSpPr>
            <p:spPr bwMode="auto">
              <a:xfrm>
                <a:off x="672" y="1008"/>
                <a:ext cx="617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en-US" sz="2400">
                    <a:latin typeface="Times New Roman" pitchFamily="18" charset="0"/>
                  </a:rPr>
                  <a:t>Solver</a:t>
                </a:r>
              </a:p>
            </p:txBody>
          </p:sp>
        </p:grpSp>
        <p:grpSp>
          <p:nvGrpSpPr>
            <p:cNvPr id="66567" name="Group 7"/>
            <p:cNvGrpSpPr>
              <a:grpSpLocks/>
            </p:cNvGrpSpPr>
            <p:nvPr/>
          </p:nvGrpSpPr>
          <p:grpSpPr bwMode="auto">
            <a:xfrm>
              <a:off x="3404" y="1008"/>
              <a:ext cx="916" cy="912"/>
              <a:chOff x="2928" y="1008"/>
              <a:chExt cx="916" cy="912"/>
            </a:xfrm>
          </p:grpSpPr>
          <p:sp>
            <p:nvSpPr>
              <p:cNvPr id="66568" name="AutoShape 8"/>
              <p:cNvSpPr>
                <a:spLocks noChangeArrowheads="1"/>
              </p:cNvSpPr>
              <p:nvPr/>
            </p:nvSpPr>
            <p:spPr bwMode="auto">
              <a:xfrm>
                <a:off x="3072" y="1344"/>
                <a:ext cx="576" cy="576"/>
              </a:xfrm>
              <a:prstGeom prst="smileyFace">
                <a:avLst>
                  <a:gd name="adj" fmla="val 4653"/>
                </a:avLst>
              </a:prstGeom>
              <a:solidFill>
                <a:srgbClr val="C0C0C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6569" name="Text Box 9"/>
              <p:cNvSpPr txBox="1">
                <a:spLocks noChangeArrowheads="1"/>
              </p:cNvSpPr>
              <p:nvPr/>
            </p:nvSpPr>
            <p:spPr bwMode="auto">
              <a:xfrm>
                <a:off x="2928" y="1008"/>
                <a:ext cx="916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en-US" sz="2400">
                    <a:latin typeface="Times New Roman" pitchFamily="18" charset="0"/>
                  </a:rPr>
                  <a:t>Adversary</a:t>
                </a:r>
              </a:p>
            </p:txBody>
          </p:sp>
        </p:grpSp>
      </p:grpSp>
      <p:sp>
        <p:nvSpPr>
          <p:cNvPr id="66570" name="Cloud"/>
          <p:cNvSpPr>
            <a:spLocks noChangeAspect="1" noEditPoints="1" noChangeArrowheads="1"/>
          </p:cNvSpPr>
          <p:nvPr/>
        </p:nvSpPr>
        <p:spPr bwMode="auto">
          <a:xfrm>
            <a:off x="2590800" y="2057400"/>
            <a:ext cx="2819400" cy="1524000"/>
          </a:xfrm>
          <a:custGeom>
            <a:avLst/>
            <a:gdLst>
              <a:gd name="T0" fmla="*/ 67 w 21600"/>
              <a:gd name="T1" fmla="*/ 10800 h 21600"/>
              <a:gd name="T2" fmla="*/ 10800 w 21600"/>
              <a:gd name="T3" fmla="*/ 21577 h 21600"/>
              <a:gd name="T4" fmla="*/ 21582 w 21600"/>
              <a:gd name="T5" fmla="*/ 10800 h 21600"/>
              <a:gd name="T6" fmla="*/ 10800 w 21600"/>
              <a:gd name="T7" fmla="*/ 1235 h 21600"/>
              <a:gd name="T8" fmla="*/ 2977 w 21600"/>
              <a:gd name="T9" fmla="*/ 3262 h 21600"/>
              <a:gd name="T10" fmla="*/ 17087 w 21600"/>
              <a:gd name="T11" fmla="*/ 173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solidFill>
            <a:srgbClr val="C0C0C0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altLang="en-US" sz="2400">
              <a:latin typeface="Times New Roman" pitchFamily="18" charset="0"/>
            </a:endParaRPr>
          </a:p>
        </p:txBody>
      </p:sp>
      <p:sp>
        <p:nvSpPr>
          <p:cNvPr id="66571" name="Text Box 11"/>
          <p:cNvSpPr txBox="1">
            <a:spLocks noChangeArrowheads="1"/>
          </p:cNvSpPr>
          <p:nvPr/>
        </p:nvSpPr>
        <p:spPr bwMode="auto">
          <a:xfrm>
            <a:off x="3962400" y="2335213"/>
            <a:ext cx="3794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l-GR" altLang="en-US" sz="2000">
                <a:latin typeface="Times New Roman" pitchFamily="18" charset="0"/>
                <a:cs typeface="Times New Roman" pitchFamily="18" charset="0"/>
              </a:rPr>
              <a:t>γ</a:t>
            </a:r>
            <a:r>
              <a:rPr lang="en-US" altLang="en-US" sz="2000" baseline="-25000">
                <a:latin typeface="Times New Roman" pitchFamily="18" charset="0"/>
                <a:cs typeface="Times New Roman" pitchFamily="18" charset="0"/>
              </a:rPr>
              <a:t>3</a:t>
            </a:r>
            <a:endParaRPr lang="el-GR" altLang="en-US" sz="2000" baseline="-25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6572" name="Text Box 12"/>
          <p:cNvSpPr txBox="1">
            <a:spLocks noChangeArrowheads="1"/>
          </p:cNvSpPr>
          <p:nvPr/>
        </p:nvSpPr>
        <p:spPr bwMode="auto">
          <a:xfrm>
            <a:off x="3890963" y="2716213"/>
            <a:ext cx="37941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l-GR" altLang="en-US" sz="2000">
                <a:latin typeface="Times New Roman" pitchFamily="18" charset="0"/>
                <a:cs typeface="Times New Roman" pitchFamily="18" charset="0"/>
              </a:rPr>
              <a:t>γ</a:t>
            </a:r>
            <a:r>
              <a:rPr lang="en-US" altLang="en-US" sz="2000" baseline="-25000">
                <a:latin typeface="Times New Roman" pitchFamily="18" charset="0"/>
                <a:cs typeface="Times New Roman" pitchFamily="18" charset="0"/>
              </a:rPr>
              <a:t>5</a:t>
            </a:r>
            <a:endParaRPr lang="el-GR" altLang="en-US" sz="2000" baseline="-25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6573" name="Text Box 13"/>
          <p:cNvSpPr txBox="1">
            <a:spLocks noChangeArrowheads="1"/>
          </p:cNvSpPr>
          <p:nvPr/>
        </p:nvSpPr>
        <p:spPr bwMode="auto">
          <a:xfrm>
            <a:off x="3460750" y="2498725"/>
            <a:ext cx="6540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l-GR" altLang="en-US" sz="2000">
                <a:latin typeface="Times New Roman" pitchFamily="18" charset="0"/>
                <a:cs typeface="Times New Roman" pitchFamily="18" charset="0"/>
              </a:rPr>
              <a:t>γ</a:t>
            </a:r>
            <a:r>
              <a:rPr lang="en-US" altLang="en-US" sz="2000" baseline="-25000">
                <a:latin typeface="Times New Roman" pitchFamily="18" charset="0"/>
                <a:cs typeface="Times New Roman" pitchFamily="18" charset="0"/>
              </a:rPr>
              <a:t>6</a:t>
            </a:r>
            <a:endParaRPr lang="el-GR" altLang="en-US" sz="2000" baseline="-25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6574" name="Text Box 14"/>
          <p:cNvSpPr txBox="1">
            <a:spLocks noChangeArrowheads="1"/>
          </p:cNvSpPr>
          <p:nvPr/>
        </p:nvSpPr>
        <p:spPr bwMode="auto">
          <a:xfrm>
            <a:off x="3124200" y="2944813"/>
            <a:ext cx="3794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l-GR" altLang="en-US" sz="2000">
                <a:latin typeface="Times New Roman" pitchFamily="18" charset="0"/>
                <a:cs typeface="Times New Roman" pitchFamily="18" charset="0"/>
              </a:rPr>
              <a:t>γ</a:t>
            </a:r>
            <a:r>
              <a:rPr lang="en-US" altLang="en-US" sz="2000" baseline="-25000">
                <a:latin typeface="Times New Roman" pitchFamily="18" charset="0"/>
                <a:cs typeface="Times New Roman" pitchFamily="18" charset="0"/>
              </a:rPr>
              <a:t>1</a:t>
            </a:r>
            <a:endParaRPr lang="el-GR" altLang="en-US" sz="2000" baseline="-25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6575" name="Text Box 15"/>
          <p:cNvSpPr txBox="1">
            <a:spLocks noChangeArrowheads="1"/>
          </p:cNvSpPr>
          <p:nvPr/>
        </p:nvSpPr>
        <p:spPr bwMode="auto">
          <a:xfrm>
            <a:off x="3581400" y="2944813"/>
            <a:ext cx="3794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l-GR" altLang="en-US" sz="2000">
                <a:latin typeface="Times New Roman" pitchFamily="18" charset="0"/>
                <a:cs typeface="Times New Roman" pitchFamily="18" charset="0"/>
              </a:rPr>
              <a:t>γ</a:t>
            </a:r>
            <a:r>
              <a:rPr lang="en-US" altLang="en-US" sz="2000" baseline="-25000">
                <a:latin typeface="Times New Roman" pitchFamily="18" charset="0"/>
                <a:cs typeface="Times New Roman" pitchFamily="18" charset="0"/>
              </a:rPr>
              <a:t>4</a:t>
            </a:r>
            <a:endParaRPr lang="el-GR" altLang="en-US" sz="2000" baseline="-25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6576" name="Text Box 16"/>
          <p:cNvSpPr txBox="1">
            <a:spLocks noChangeArrowheads="1"/>
          </p:cNvSpPr>
          <p:nvPr/>
        </p:nvSpPr>
        <p:spPr bwMode="auto">
          <a:xfrm>
            <a:off x="4303713" y="2487613"/>
            <a:ext cx="37941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l-GR" altLang="en-US" sz="2000">
                <a:latin typeface="Times New Roman" pitchFamily="18" charset="0"/>
                <a:cs typeface="Times New Roman" pitchFamily="18" charset="0"/>
              </a:rPr>
              <a:t>γ</a:t>
            </a:r>
            <a:r>
              <a:rPr lang="en-US" altLang="en-US" sz="2000" baseline="-25000">
                <a:latin typeface="Times New Roman" pitchFamily="18" charset="0"/>
                <a:cs typeface="Times New Roman" pitchFamily="18" charset="0"/>
              </a:rPr>
              <a:t>7</a:t>
            </a:r>
            <a:endParaRPr lang="el-GR" altLang="en-US" sz="2000" baseline="-25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6577" name="Text Box 17"/>
          <p:cNvSpPr txBox="1">
            <a:spLocks noChangeArrowheads="1"/>
          </p:cNvSpPr>
          <p:nvPr/>
        </p:nvSpPr>
        <p:spPr bwMode="auto">
          <a:xfrm>
            <a:off x="2971800" y="2335213"/>
            <a:ext cx="3794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l-GR" altLang="en-US" sz="2000">
                <a:latin typeface="Times New Roman" pitchFamily="18" charset="0"/>
                <a:cs typeface="Times New Roman" pitchFamily="18" charset="0"/>
              </a:rPr>
              <a:t>γ</a:t>
            </a:r>
            <a:r>
              <a:rPr lang="en-US" altLang="en-US" sz="2000" baseline="-25000">
                <a:latin typeface="Times New Roman" pitchFamily="18" charset="0"/>
                <a:cs typeface="Times New Roman" pitchFamily="18" charset="0"/>
              </a:rPr>
              <a:t>2</a:t>
            </a:r>
            <a:endParaRPr lang="el-GR" altLang="en-US" sz="2000" baseline="-25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6578" name="Text Box 18"/>
          <p:cNvSpPr txBox="1">
            <a:spLocks noChangeArrowheads="1"/>
          </p:cNvSpPr>
          <p:nvPr/>
        </p:nvSpPr>
        <p:spPr bwMode="auto">
          <a:xfrm>
            <a:off x="3429000" y="3962400"/>
            <a:ext cx="23749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2400">
                <a:latin typeface="Times New Roman" pitchFamily="18" charset="0"/>
                <a:cs typeface="Times New Roman" pitchFamily="18" charset="0"/>
              </a:rPr>
              <a:t>S_sol = {(</a:t>
            </a:r>
            <a:r>
              <a:rPr lang="el-GR" altLang="en-US" sz="2400">
                <a:latin typeface="Times New Roman" pitchFamily="18" charset="0"/>
                <a:cs typeface="Times New Roman" pitchFamily="18" charset="0"/>
              </a:rPr>
              <a:t>γ</a:t>
            </a:r>
            <a:r>
              <a:rPr lang="en-US" altLang="en-US" sz="2400" baseline="-25000">
                <a:latin typeface="Times New Roman" pitchFamily="18" charset="0"/>
                <a:cs typeface="Times New Roman" pitchFamily="18" charset="0"/>
              </a:rPr>
              <a:t>7</a:t>
            </a:r>
            <a:r>
              <a:rPr lang="en-US" altLang="en-US" sz="240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l-GR" altLang="en-US" sz="2400">
                <a:latin typeface="Times New Roman" pitchFamily="18" charset="0"/>
                <a:cs typeface="Times New Roman" pitchFamily="18" charset="0"/>
              </a:rPr>
              <a:t>σ</a:t>
            </a:r>
            <a:r>
              <a:rPr lang="en-US" altLang="en-US" sz="2400" baseline="-25000">
                <a:latin typeface="Times New Roman" pitchFamily="18" charset="0"/>
                <a:cs typeface="Times New Roman" pitchFamily="18" charset="0"/>
              </a:rPr>
              <a:t>7</a:t>
            </a:r>
            <a:r>
              <a:rPr lang="en-US" altLang="en-US" sz="2400">
                <a:latin typeface="Times New Roman" pitchFamily="18" charset="0"/>
                <a:cs typeface="Times New Roman" pitchFamily="18" charset="0"/>
              </a:rPr>
              <a:t>)}</a:t>
            </a:r>
            <a:endParaRPr lang="el-GR" altLang="en-US" sz="2400" baseline="-25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6579" name="Text Box 19"/>
          <p:cNvSpPr txBox="1">
            <a:spLocks noChangeArrowheads="1"/>
          </p:cNvSpPr>
          <p:nvPr/>
        </p:nvSpPr>
        <p:spPr bwMode="auto">
          <a:xfrm>
            <a:off x="1301750" y="4038600"/>
            <a:ext cx="45085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l-GR" altLang="en-US" sz="2400">
                <a:latin typeface="Times New Roman" pitchFamily="18" charset="0"/>
                <a:cs typeface="Times New Roman" pitchFamily="18" charset="0"/>
              </a:rPr>
              <a:t>σ</a:t>
            </a:r>
            <a:r>
              <a:rPr lang="en-US" altLang="en-US" sz="2400" baseline="-25000">
                <a:latin typeface="Times New Roman" pitchFamily="18" charset="0"/>
                <a:cs typeface="Times New Roman" pitchFamily="18" charset="0"/>
              </a:rPr>
              <a:t>4</a:t>
            </a:r>
            <a:endParaRPr lang="el-GR" altLang="en-US" sz="2400" baseline="-25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6580" name="Text Box 20"/>
          <p:cNvSpPr txBox="1">
            <a:spLocks noChangeArrowheads="1"/>
          </p:cNvSpPr>
          <p:nvPr/>
        </p:nvSpPr>
        <p:spPr bwMode="auto">
          <a:xfrm>
            <a:off x="3429000" y="3962400"/>
            <a:ext cx="34417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2400">
                <a:latin typeface="Times New Roman" pitchFamily="18" charset="0"/>
                <a:cs typeface="Times New Roman" pitchFamily="18" charset="0"/>
              </a:rPr>
              <a:t>S_sol = {(</a:t>
            </a:r>
            <a:r>
              <a:rPr lang="el-GR" altLang="en-US" sz="2400">
                <a:latin typeface="Times New Roman" pitchFamily="18" charset="0"/>
                <a:cs typeface="Times New Roman" pitchFamily="18" charset="0"/>
              </a:rPr>
              <a:t>γ</a:t>
            </a:r>
            <a:r>
              <a:rPr lang="en-US" altLang="en-US" sz="2400" baseline="-25000">
                <a:latin typeface="Times New Roman" pitchFamily="18" charset="0"/>
                <a:cs typeface="Times New Roman" pitchFamily="18" charset="0"/>
              </a:rPr>
              <a:t>7</a:t>
            </a:r>
            <a:r>
              <a:rPr lang="en-US" altLang="en-US" sz="240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l-GR" altLang="en-US" sz="2400">
                <a:latin typeface="Times New Roman" pitchFamily="18" charset="0"/>
                <a:cs typeface="Times New Roman" pitchFamily="18" charset="0"/>
              </a:rPr>
              <a:t>σ</a:t>
            </a:r>
            <a:r>
              <a:rPr lang="en-US" altLang="en-US" sz="2400" baseline="-25000">
                <a:latin typeface="Times New Roman" pitchFamily="18" charset="0"/>
                <a:cs typeface="Times New Roman" pitchFamily="18" charset="0"/>
              </a:rPr>
              <a:t>7</a:t>
            </a:r>
            <a:r>
              <a:rPr lang="en-US" altLang="en-US" sz="2400"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en-US" altLang="en-US" sz="2400">
                <a:latin typeface="Times New Roman" pitchFamily="18" charset="0"/>
              </a:rPr>
              <a:t>(</a:t>
            </a:r>
            <a:r>
              <a:rPr lang="el-GR" altLang="en-US" sz="2400">
                <a:latin typeface="Times New Roman" pitchFamily="18" charset="0"/>
              </a:rPr>
              <a:t>γ</a:t>
            </a:r>
            <a:r>
              <a:rPr lang="en-US" altLang="en-US" sz="2400" baseline="-25000">
                <a:latin typeface="Times New Roman" pitchFamily="18" charset="0"/>
              </a:rPr>
              <a:t>4</a:t>
            </a:r>
            <a:r>
              <a:rPr lang="en-US" altLang="en-US" sz="2400">
                <a:latin typeface="Times New Roman" pitchFamily="18" charset="0"/>
              </a:rPr>
              <a:t>,</a:t>
            </a:r>
            <a:r>
              <a:rPr lang="el-GR" altLang="en-US" sz="2400">
                <a:latin typeface="Times New Roman" pitchFamily="18" charset="0"/>
              </a:rPr>
              <a:t>σ</a:t>
            </a:r>
            <a:r>
              <a:rPr lang="en-US" altLang="en-US" sz="2400" baseline="-25000">
                <a:latin typeface="Times New Roman" pitchFamily="18" charset="0"/>
              </a:rPr>
              <a:t>4</a:t>
            </a:r>
            <a:r>
              <a:rPr lang="en-US" altLang="en-US" sz="2400">
                <a:latin typeface="Times New Roman" pitchFamily="18" charset="0"/>
              </a:rPr>
              <a:t>)</a:t>
            </a:r>
            <a:r>
              <a:rPr lang="en-US" altLang="en-US" sz="2400">
                <a:latin typeface="Times New Roman" pitchFamily="18" charset="0"/>
                <a:cs typeface="Times New Roman" pitchFamily="18" charset="0"/>
              </a:rPr>
              <a:t>}</a:t>
            </a:r>
            <a:endParaRPr lang="el-GR" altLang="en-US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6581" name="Rectangle 21"/>
          <p:cNvSpPr>
            <a:spLocks noChangeArrowheads="1"/>
          </p:cNvSpPr>
          <p:nvPr/>
        </p:nvSpPr>
        <p:spPr bwMode="auto">
          <a:xfrm>
            <a:off x="3729038" y="1524000"/>
            <a:ext cx="46196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l-GR" altLang="en-US" sz="2400">
                <a:latin typeface="Times New Roman" pitchFamily="18" charset="0"/>
              </a:rPr>
              <a:t>Γ</a:t>
            </a:r>
            <a:r>
              <a:rPr lang="en-US" altLang="en-US" sz="2400" baseline="-25000">
                <a:latin typeface="Times New Roman" pitchFamily="18" charset="0"/>
              </a:rPr>
              <a:t>3</a:t>
            </a:r>
          </a:p>
        </p:txBody>
      </p:sp>
      <p:sp>
        <p:nvSpPr>
          <p:cNvPr id="66582" name="Rectangle 22"/>
          <p:cNvSpPr>
            <a:spLocks noChangeArrowheads="1"/>
          </p:cNvSpPr>
          <p:nvPr/>
        </p:nvSpPr>
        <p:spPr bwMode="auto">
          <a:xfrm>
            <a:off x="3729038" y="1600200"/>
            <a:ext cx="461962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l-GR" altLang="en-US" sz="2400">
                <a:latin typeface="Times New Roman" pitchFamily="18" charset="0"/>
              </a:rPr>
              <a:t>Γ</a:t>
            </a:r>
            <a:r>
              <a:rPr lang="en-US" altLang="en-US" sz="2400" baseline="-25000">
                <a:latin typeface="Times New Roman" pitchFamily="18" charset="0"/>
              </a:rPr>
              <a:t>1</a:t>
            </a:r>
          </a:p>
        </p:txBody>
      </p:sp>
      <p:sp>
        <p:nvSpPr>
          <p:cNvPr id="66583" name="Rectangle 23"/>
          <p:cNvSpPr>
            <a:spLocks noChangeArrowheads="1"/>
          </p:cNvSpPr>
          <p:nvPr/>
        </p:nvSpPr>
        <p:spPr bwMode="auto">
          <a:xfrm>
            <a:off x="3733800" y="1600200"/>
            <a:ext cx="461963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l-GR" altLang="en-US" sz="2400">
                <a:latin typeface="Times New Roman" pitchFamily="18" charset="0"/>
              </a:rPr>
              <a:t>Γ</a:t>
            </a:r>
            <a:r>
              <a:rPr lang="en-US" altLang="en-US" sz="2400" baseline="-25000">
                <a:latin typeface="Times New Roman" pitchFamily="18" charset="0"/>
              </a:rPr>
              <a:t>2</a:t>
            </a:r>
          </a:p>
        </p:txBody>
      </p:sp>
      <p:sp>
        <p:nvSpPr>
          <p:cNvPr id="66584" name="Text Box 24"/>
          <p:cNvSpPr txBox="1">
            <a:spLocks noChangeArrowheads="1"/>
          </p:cNvSpPr>
          <p:nvPr/>
        </p:nvSpPr>
        <p:spPr bwMode="auto">
          <a:xfrm>
            <a:off x="711200" y="4038600"/>
            <a:ext cx="45085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l-GR" altLang="en-US" sz="2400">
                <a:latin typeface="Times New Roman" pitchFamily="18" charset="0"/>
                <a:cs typeface="Times New Roman" pitchFamily="18" charset="0"/>
              </a:rPr>
              <a:t>σ</a:t>
            </a:r>
            <a:r>
              <a:rPr lang="en-US" altLang="en-US" sz="2400" baseline="-25000">
                <a:latin typeface="Times New Roman" pitchFamily="18" charset="0"/>
                <a:cs typeface="Times New Roman" pitchFamily="18" charset="0"/>
              </a:rPr>
              <a:t>7</a:t>
            </a:r>
            <a:endParaRPr lang="el-GR" altLang="en-US" sz="2400" baseline="-25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6585" name="Text Box 25"/>
          <p:cNvSpPr txBox="1">
            <a:spLocks noChangeArrowheads="1"/>
          </p:cNvSpPr>
          <p:nvPr/>
        </p:nvSpPr>
        <p:spPr bwMode="auto">
          <a:xfrm>
            <a:off x="1447800" y="4800600"/>
            <a:ext cx="5715000" cy="16144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914400" indent="-4572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371600" indent="-4572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828800" indent="-4572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286000" indent="-4572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/>
            <a:r>
              <a:rPr lang="en-US" altLang="en-US" sz="2800" b="1" u="sng">
                <a:latin typeface="Times New Roman" pitchFamily="18" charset="0"/>
                <a:cs typeface="Times New Roman" pitchFamily="18" charset="0"/>
              </a:rPr>
              <a:t>The Game Ends</a:t>
            </a:r>
            <a:r>
              <a:rPr lang="en-US" altLang="en-US" sz="240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buFontTx/>
              <a:buAutoNum type="arabicPeriod"/>
            </a:pPr>
            <a:r>
              <a:rPr lang="en-US" altLang="en-US" sz="2400">
                <a:latin typeface="Times New Roman" pitchFamily="18" charset="0"/>
                <a:cs typeface="Times New Roman" pitchFamily="18" charset="0"/>
              </a:rPr>
              <a:t>S_adv = {(</a:t>
            </a:r>
            <a:r>
              <a:rPr lang="el-GR" altLang="en-US" sz="2400">
                <a:latin typeface="Times New Roman" pitchFamily="18" charset="0"/>
                <a:cs typeface="Times New Roman" pitchFamily="18" charset="0"/>
              </a:rPr>
              <a:t>γ</a:t>
            </a:r>
            <a:r>
              <a:rPr lang="en-US" altLang="en-US" sz="2400" baseline="-25000">
                <a:latin typeface="Times New Roman" pitchFamily="18" charset="0"/>
                <a:cs typeface="Times New Roman" pitchFamily="18" charset="0"/>
              </a:rPr>
              <a:t>7</a:t>
            </a:r>
            <a:r>
              <a:rPr lang="en-US" altLang="en-US" sz="240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l-GR" altLang="en-US" sz="2400">
                <a:latin typeface="Times New Roman" pitchFamily="18" charset="0"/>
                <a:cs typeface="Times New Roman" pitchFamily="18" charset="0"/>
              </a:rPr>
              <a:t>σ</a:t>
            </a:r>
            <a:r>
              <a:rPr lang="en-US" altLang="en-US" sz="2400" baseline="30000">
                <a:latin typeface="Times New Roman" pitchFamily="18" charset="0"/>
              </a:rPr>
              <a:t>*</a:t>
            </a:r>
            <a:r>
              <a:rPr lang="en-US" altLang="en-US" sz="2400" baseline="-25000">
                <a:latin typeface="Times New Roman" pitchFamily="18" charset="0"/>
                <a:cs typeface="Times New Roman" pitchFamily="18" charset="0"/>
              </a:rPr>
              <a:t>7</a:t>
            </a:r>
            <a:r>
              <a:rPr lang="en-US" altLang="en-US" sz="2400"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en-US" altLang="en-US" sz="2400">
                <a:latin typeface="Times New Roman" pitchFamily="18" charset="0"/>
              </a:rPr>
              <a:t>(</a:t>
            </a:r>
            <a:r>
              <a:rPr lang="el-GR" altLang="en-US" sz="2400">
                <a:latin typeface="Times New Roman" pitchFamily="18" charset="0"/>
              </a:rPr>
              <a:t>γ</a:t>
            </a:r>
            <a:r>
              <a:rPr lang="en-US" altLang="en-US" sz="2400" baseline="-25000">
                <a:latin typeface="Times New Roman" pitchFamily="18" charset="0"/>
              </a:rPr>
              <a:t>4</a:t>
            </a:r>
            <a:r>
              <a:rPr lang="en-US" altLang="en-US" sz="2400">
                <a:latin typeface="Times New Roman" pitchFamily="18" charset="0"/>
              </a:rPr>
              <a:t>,</a:t>
            </a:r>
            <a:r>
              <a:rPr lang="el-GR" altLang="en-US" sz="2400">
                <a:latin typeface="Times New Roman" pitchFamily="18" charset="0"/>
              </a:rPr>
              <a:t>σ</a:t>
            </a:r>
            <a:r>
              <a:rPr lang="en-US" altLang="en-US" sz="2400" baseline="30000">
                <a:latin typeface="Times New Roman" pitchFamily="18" charset="0"/>
              </a:rPr>
              <a:t>*</a:t>
            </a:r>
            <a:r>
              <a:rPr lang="en-US" altLang="en-US" sz="2400" baseline="-25000">
                <a:latin typeface="Times New Roman" pitchFamily="18" charset="0"/>
              </a:rPr>
              <a:t>4</a:t>
            </a:r>
            <a:r>
              <a:rPr lang="en-US" altLang="en-US" sz="2400">
                <a:latin typeface="Times New Roman" pitchFamily="18" charset="0"/>
              </a:rPr>
              <a:t>),(</a:t>
            </a:r>
            <a:r>
              <a:rPr lang="el-GR" altLang="en-US" sz="2400">
                <a:latin typeface="Times New Roman" pitchFamily="18" charset="0"/>
              </a:rPr>
              <a:t>γ</a:t>
            </a:r>
            <a:r>
              <a:rPr lang="en-US" altLang="en-US" sz="2400" baseline="-25000">
                <a:latin typeface="Times New Roman" pitchFamily="18" charset="0"/>
              </a:rPr>
              <a:t>2</a:t>
            </a:r>
            <a:r>
              <a:rPr lang="en-US" altLang="en-US" sz="2400">
                <a:latin typeface="Times New Roman" pitchFamily="18" charset="0"/>
              </a:rPr>
              <a:t>,</a:t>
            </a:r>
            <a:r>
              <a:rPr lang="el-GR" altLang="en-US" sz="2400">
                <a:latin typeface="Times New Roman" pitchFamily="18" charset="0"/>
              </a:rPr>
              <a:t>σ</a:t>
            </a:r>
            <a:r>
              <a:rPr lang="en-US" altLang="en-US" sz="2400" baseline="30000">
                <a:latin typeface="Times New Roman" pitchFamily="18" charset="0"/>
              </a:rPr>
              <a:t>*</a:t>
            </a:r>
            <a:r>
              <a:rPr lang="en-US" altLang="en-US" sz="2400" baseline="-25000">
                <a:latin typeface="Times New Roman" pitchFamily="18" charset="0"/>
              </a:rPr>
              <a:t>2</a:t>
            </a:r>
            <a:r>
              <a:rPr lang="en-US" altLang="en-US" sz="2400">
                <a:latin typeface="Times New Roman" pitchFamily="18" charset="0"/>
              </a:rPr>
              <a:t>)</a:t>
            </a:r>
            <a:r>
              <a:rPr lang="en-US" altLang="en-US" sz="2400">
                <a:latin typeface="Times New Roman" pitchFamily="18" charset="0"/>
                <a:cs typeface="Times New Roman" pitchFamily="18" charset="0"/>
              </a:rPr>
              <a:t>}</a:t>
            </a:r>
          </a:p>
          <a:p>
            <a:pPr>
              <a:buFontTx/>
              <a:buAutoNum type="arabicPeriod"/>
            </a:pPr>
            <a:r>
              <a:rPr lang="en-US" altLang="en-US" sz="2400">
                <a:latin typeface="Times New Roman" pitchFamily="18" charset="0"/>
                <a:cs typeface="Times New Roman" pitchFamily="18" charset="0"/>
              </a:rPr>
              <a:t>Solver is awarded payoff </a:t>
            </a:r>
          </a:p>
          <a:p>
            <a:pPr algn="ctr"/>
            <a:r>
              <a:rPr lang="en-US" altLang="en-US" sz="2400" i="1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altLang="en-US" sz="2400">
                <a:latin typeface="Times New Roman" pitchFamily="18" charset="0"/>
                <a:cs typeface="Times New Roman" pitchFamily="18" charset="0"/>
              </a:rPr>
              <a:t>(S_sol)/</a:t>
            </a:r>
            <a:r>
              <a:rPr lang="en-US" altLang="en-US" sz="2400" i="1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altLang="en-US" sz="2400">
                <a:latin typeface="Times New Roman" pitchFamily="18" charset="0"/>
                <a:cs typeface="Times New Roman" pitchFamily="18" charset="0"/>
              </a:rPr>
              <a:t>(S_adv)</a:t>
            </a:r>
            <a:endParaRPr lang="el-GR" altLang="en-US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6586" name="Text Box 26"/>
          <p:cNvSpPr txBox="1">
            <a:spLocks noChangeArrowheads="1"/>
          </p:cNvSpPr>
          <p:nvPr/>
        </p:nvSpPr>
        <p:spPr bwMode="auto">
          <a:xfrm>
            <a:off x="2895600" y="2651125"/>
            <a:ext cx="3794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l-GR" altLang="en-US" sz="2000">
                <a:latin typeface="Times New Roman" pitchFamily="18" charset="0"/>
                <a:cs typeface="Times New Roman" pitchFamily="18" charset="0"/>
              </a:rPr>
              <a:t>γ</a:t>
            </a:r>
            <a:r>
              <a:rPr lang="en-US" altLang="en-US" sz="2000" baseline="-25000">
                <a:latin typeface="Times New Roman" pitchFamily="18" charset="0"/>
                <a:cs typeface="Times New Roman" pitchFamily="18" charset="0"/>
              </a:rPr>
              <a:t>8</a:t>
            </a:r>
            <a:endParaRPr lang="el-GR" altLang="en-US" sz="2000" baseline="-25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6587" name="Text Box 27"/>
          <p:cNvSpPr txBox="1">
            <a:spLocks noChangeArrowheads="1"/>
          </p:cNvSpPr>
          <p:nvPr/>
        </p:nvSpPr>
        <p:spPr bwMode="auto">
          <a:xfrm>
            <a:off x="4573588" y="1981200"/>
            <a:ext cx="37941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l-GR" altLang="en-US" sz="2000">
                <a:latin typeface="Times New Roman" pitchFamily="18" charset="0"/>
                <a:cs typeface="Times New Roman" pitchFamily="18" charset="0"/>
              </a:rPr>
              <a:t>γ</a:t>
            </a:r>
            <a:r>
              <a:rPr lang="en-US" altLang="en-US" sz="2000" baseline="-25000">
                <a:latin typeface="Times New Roman" pitchFamily="18" charset="0"/>
                <a:cs typeface="Times New Roman" pitchFamily="18" charset="0"/>
              </a:rPr>
              <a:t>9</a:t>
            </a:r>
            <a:endParaRPr lang="el-GR" altLang="en-US" sz="2000" baseline="-25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6588" name="Text Box 28"/>
          <p:cNvSpPr txBox="1">
            <a:spLocks noChangeArrowheads="1"/>
          </p:cNvSpPr>
          <p:nvPr/>
        </p:nvSpPr>
        <p:spPr bwMode="auto">
          <a:xfrm>
            <a:off x="3581400" y="2057400"/>
            <a:ext cx="46196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l-GR" altLang="en-US" sz="2000">
                <a:latin typeface="Times New Roman" pitchFamily="18" charset="0"/>
                <a:cs typeface="Times New Roman" pitchFamily="18" charset="0"/>
              </a:rPr>
              <a:t>γ</a:t>
            </a:r>
            <a:r>
              <a:rPr lang="en-US" altLang="en-US" sz="2000" baseline="-25000">
                <a:latin typeface="Times New Roman" pitchFamily="18" charset="0"/>
                <a:cs typeface="Times New Roman" pitchFamily="18" charset="0"/>
              </a:rPr>
              <a:t>10</a:t>
            </a:r>
            <a:endParaRPr lang="el-GR" altLang="en-US" sz="2000" baseline="-25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6589" name="Text Box 29"/>
          <p:cNvSpPr txBox="1">
            <a:spLocks noChangeArrowheads="1"/>
          </p:cNvSpPr>
          <p:nvPr/>
        </p:nvSpPr>
        <p:spPr bwMode="auto">
          <a:xfrm>
            <a:off x="4497388" y="2895600"/>
            <a:ext cx="46196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l-GR" altLang="en-US" sz="2000">
                <a:latin typeface="Times New Roman" pitchFamily="18" charset="0"/>
                <a:cs typeface="Times New Roman" pitchFamily="18" charset="0"/>
              </a:rPr>
              <a:t>γ</a:t>
            </a:r>
            <a:r>
              <a:rPr lang="en-US" altLang="en-US" sz="2000" baseline="-25000">
                <a:latin typeface="Times New Roman" pitchFamily="18" charset="0"/>
                <a:cs typeface="Times New Roman" pitchFamily="18" charset="0"/>
              </a:rPr>
              <a:t>11</a:t>
            </a:r>
            <a:endParaRPr lang="el-GR" altLang="en-US" sz="2000" baseline="-25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6590" name="Text Box 30"/>
          <p:cNvSpPr txBox="1">
            <a:spLocks noChangeArrowheads="1"/>
          </p:cNvSpPr>
          <p:nvPr/>
        </p:nvSpPr>
        <p:spPr bwMode="auto">
          <a:xfrm>
            <a:off x="4802188" y="2286000"/>
            <a:ext cx="46196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l-GR" altLang="en-US" sz="2000">
                <a:latin typeface="Times New Roman" pitchFamily="18" charset="0"/>
                <a:cs typeface="Times New Roman" pitchFamily="18" charset="0"/>
              </a:rPr>
              <a:t>γ</a:t>
            </a:r>
            <a:r>
              <a:rPr lang="en-US" altLang="en-US" sz="2000" baseline="-25000">
                <a:latin typeface="Times New Roman" pitchFamily="18" charset="0"/>
                <a:cs typeface="Times New Roman" pitchFamily="18" charset="0"/>
              </a:rPr>
              <a:t>12</a:t>
            </a:r>
            <a:endParaRPr lang="el-GR" altLang="en-US" sz="2000" baseline="-25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6591" name="Text Box 31"/>
          <p:cNvSpPr txBox="1">
            <a:spLocks noChangeArrowheads="1"/>
          </p:cNvSpPr>
          <p:nvPr/>
        </p:nvSpPr>
        <p:spPr bwMode="auto">
          <a:xfrm>
            <a:off x="3733800" y="1600200"/>
            <a:ext cx="4619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l-GR" altLang="en-US" sz="2400">
                <a:latin typeface="Times New Roman" pitchFamily="18" charset="0"/>
                <a:cs typeface="Times New Roman" pitchFamily="18" charset="0"/>
              </a:rPr>
              <a:t>Γ</a:t>
            </a:r>
            <a:r>
              <a:rPr lang="en-US" altLang="en-US" sz="2400" baseline="-25000">
                <a:latin typeface="Times New Roman" pitchFamily="18" charset="0"/>
                <a:cs typeface="Times New Roman" pitchFamily="18" charset="0"/>
              </a:rPr>
              <a:t>0</a:t>
            </a:r>
            <a:endParaRPr lang="el-GR" altLang="en-US" sz="2400" baseline="-25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6592" name="Text Box 32"/>
          <p:cNvSpPr txBox="1">
            <a:spLocks noChangeArrowheads="1"/>
          </p:cNvSpPr>
          <p:nvPr/>
        </p:nvSpPr>
        <p:spPr bwMode="auto">
          <a:xfrm>
            <a:off x="1828800" y="4038600"/>
            <a:ext cx="45085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l-GR" altLang="en-US" sz="2400">
                <a:latin typeface="Times New Roman" pitchFamily="18" charset="0"/>
                <a:cs typeface="Times New Roman" pitchFamily="18" charset="0"/>
              </a:rPr>
              <a:t>σ</a:t>
            </a:r>
            <a:r>
              <a:rPr lang="en-US" altLang="en-US" sz="2400" baseline="-25000">
                <a:latin typeface="Times New Roman" pitchFamily="18" charset="0"/>
                <a:cs typeface="Times New Roman" pitchFamily="18" charset="0"/>
              </a:rPr>
              <a:t>2</a:t>
            </a:r>
            <a:endParaRPr lang="el-GR" altLang="en-US" sz="2400" baseline="-25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6593" name="Text Box 33"/>
          <p:cNvSpPr txBox="1">
            <a:spLocks noChangeArrowheads="1"/>
          </p:cNvSpPr>
          <p:nvPr/>
        </p:nvSpPr>
        <p:spPr bwMode="auto">
          <a:xfrm>
            <a:off x="3429000" y="4038600"/>
            <a:ext cx="45720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2400">
                <a:latin typeface="Times New Roman" pitchFamily="18" charset="0"/>
                <a:cs typeface="Times New Roman" pitchFamily="18" charset="0"/>
              </a:rPr>
              <a:t>S_sol = {(</a:t>
            </a:r>
            <a:r>
              <a:rPr lang="el-GR" altLang="en-US" sz="2400">
                <a:latin typeface="Times New Roman" pitchFamily="18" charset="0"/>
                <a:cs typeface="Times New Roman" pitchFamily="18" charset="0"/>
              </a:rPr>
              <a:t>γ</a:t>
            </a:r>
            <a:r>
              <a:rPr lang="en-US" altLang="en-US" sz="2400" baseline="-25000">
                <a:latin typeface="Times New Roman" pitchFamily="18" charset="0"/>
                <a:cs typeface="Times New Roman" pitchFamily="18" charset="0"/>
              </a:rPr>
              <a:t>7</a:t>
            </a:r>
            <a:r>
              <a:rPr lang="en-US" altLang="en-US" sz="240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l-GR" altLang="en-US" sz="2400">
                <a:latin typeface="Times New Roman" pitchFamily="18" charset="0"/>
                <a:cs typeface="Times New Roman" pitchFamily="18" charset="0"/>
              </a:rPr>
              <a:t>σ</a:t>
            </a:r>
            <a:r>
              <a:rPr lang="en-US" altLang="en-US" sz="2400" baseline="-25000">
                <a:latin typeface="Times New Roman" pitchFamily="18" charset="0"/>
                <a:cs typeface="Times New Roman" pitchFamily="18" charset="0"/>
              </a:rPr>
              <a:t>7</a:t>
            </a:r>
            <a:r>
              <a:rPr lang="en-US" altLang="en-US" sz="2400"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en-US" altLang="en-US" sz="2400">
                <a:latin typeface="Times New Roman" pitchFamily="18" charset="0"/>
              </a:rPr>
              <a:t>(</a:t>
            </a:r>
            <a:r>
              <a:rPr lang="el-GR" altLang="en-US" sz="2400">
                <a:latin typeface="Times New Roman" pitchFamily="18" charset="0"/>
              </a:rPr>
              <a:t>γ</a:t>
            </a:r>
            <a:r>
              <a:rPr lang="en-US" altLang="en-US" sz="2400" baseline="-25000">
                <a:latin typeface="Times New Roman" pitchFamily="18" charset="0"/>
              </a:rPr>
              <a:t>4</a:t>
            </a:r>
            <a:r>
              <a:rPr lang="en-US" altLang="en-US" sz="2400">
                <a:latin typeface="Times New Roman" pitchFamily="18" charset="0"/>
              </a:rPr>
              <a:t>,</a:t>
            </a:r>
            <a:r>
              <a:rPr lang="el-GR" altLang="en-US" sz="2400">
                <a:latin typeface="Times New Roman" pitchFamily="18" charset="0"/>
              </a:rPr>
              <a:t>σ</a:t>
            </a:r>
            <a:r>
              <a:rPr lang="en-US" altLang="en-US" sz="2400" baseline="-25000">
                <a:latin typeface="Times New Roman" pitchFamily="18" charset="0"/>
              </a:rPr>
              <a:t>4</a:t>
            </a:r>
            <a:r>
              <a:rPr lang="en-US" altLang="en-US" sz="2400">
                <a:latin typeface="Times New Roman" pitchFamily="18" charset="0"/>
              </a:rPr>
              <a:t>),(</a:t>
            </a:r>
            <a:r>
              <a:rPr lang="el-GR" altLang="en-US" sz="2400">
                <a:latin typeface="Times New Roman" pitchFamily="18" charset="0"/>
              </a:rPr>
              <a:t>γ</a:t>
            </a:r>
            <a:r>
              <a:rPr lang="en-US" altLang="en-US" sz="2400" baseline="-25000">
                <a:latin typeface="Times New Roman" pitchFamily="18" charset="0"/>
              </a:rPr>
              <a:t>2</a:t>
            </a:r>
            <a:r>
              <a:rPr lang="en-US" altLang="en-US" sz="2400">
                <a:latin typeface="Times New Roman" pitchFamily="18" charset="0"/>
              </a:rPr>
              <a:t>,</a:t>
            </a:r>
            <a:r>
              <a:rPr lang="el-GR" altLang="en-US" sz="2400">
                <a:latin typeface="Times New Roman" pitchFamily="18" charset="0"/>
              </a:rPr>
              <a:t>σ</a:t>
            </a:r>
            <a:r>
              <a:rPr lang="en-US" altLang="en-US" sz="2400" baseline="-25000">
                <a:latin typeface="Times New Roman" pitchFamily="18" charset="0"/>
              </a:rPr>
              <a:t>2</a:t>
            </a:r>
            <a:r>
              <a:rPr lang="en-US" altLang="en-US" sz="2400">
                <a:latin typeface="Times New Roman" pitchFamily="18" charset="0"/>
              </a:rPr>
              <a:t>)</a:t>
            </a:r>
            <a:r>
              <a:rPr lang="en-US" altLang="en-US" sz="2400">
                <a:latin typeface="Times New Roman" pitchFamily="18" charset="0"/>
                <a:cs typeface="Times New Roman" pitchFamily="18" charset="0"/>
              </a:rPr>
              <a:t>}</a:t>
            </a:r>
            <a:endParaRPr lang="el-GR" altLang="en-US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6594" name="Text Box 34"/>
          <p:cNvSpPr txBox="1">
            <a:spLocks noChangeArrowheads="1"/>
          </p:cNvSpPr>
          <p:nvPr/>
        </p:nvSpPr>
        <p:spPr bwMode="auto">
          <a:xfrm>
            <a:off x="3679825" y="2667000"/>
            <a:ext cx="4349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400">
                <a:latin typeface="Times New Roman" pitchFamily="18" charset="0"/>
                <a:sym typeface="Symbol" pitchFamily="18" charset="2"/>
              </a:rPr>
              <a:t>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665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665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665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665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665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665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665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665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665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665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665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665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21 -0.01389 C -0.00851 -0.00533 -0.02101 0.00162 -0.02917 0.0125 C -0.03819 0.02453 -0.05313 0.03657 -0.06545 0.04074 C -0.08056 0.05347 -0.09635 0.06157 -0.1125 0.07106 C -0.12066 0.07592 -0.12882 0.08055 -0.13681 0.08518 C -0.14097 0.0875 -0.14444 0.09213 -0.14879 0.09328 C -0.15625 0.09514 -0.16163 0.09884 -0.16858 0.10139 C -0.1901 0.10972 -0.21319 0.11342 -0.23524 0.11944 C -0.2526 0.1243 -0.28889 0.12477 -0.30486 0.12546 C -0.32396 0.1287 -0.34097 0.13518 -0.35938 0.14166 C -0.36476 0.14652 -0.37135 0.15115 -0.3776 0.1537 C -0.38056 0.15671 -0.39132 0.16412 -0.39132 0.1699 " pathEditMode="relative" rAng="0" ptsTypes="fffffffffffA">
                                      <p:cBhvr>
                                        <p:cTn id="82" dur="2000" fill="hold"/>
                                        <p:tgtEl>
                                          <p:spTgt spid="6657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635" y="919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4" dur="500"/>
                                        <p:tgtEl>
                                          <p:spTgt spid="665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5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 nodeType="clickPar">
                      <p:stCondLst>
                        <p:cond delay="indefinite"/>
                      </p:stCondLst>
                      <p:childTnLst>
                        <p:par>
                          <p:cTn id="9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 nodeType="clickPar">
                      <p:stCondLst>
                        <p:cond delay="indefinite"/>
                      </p:stCondLst>
                      <p:childTnLst>
                        <p:par>
                          <p:cTn id="10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2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3" dur="500"/>
                                        <p:tgtEl>
                                          <p:spTgt spid="665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/>
                                        <p:tgtEl>
                                          <p:spTgt spid="665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5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 nodeType="clickPar">
                      <p:stCondLst>
                        <p:cond delay="indefinite"/>
                      </p:stCondLst>
                      <p:childTnLst>
                        <p:par>
                          <p:cTn id="10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8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9" dur="500"/>
                                        <p:tgtEl>
                                          <p:spTgt spid="665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/>
                                        <p:tgtEl>
                                          <p:spTgt spid="665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5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 nodeType="clickPar">
                      <p:stCondLst>
                        <p:cond delay="indefinite"/>
                      </p:stCondLst>
                      <p:childTnLst>
                        <p:par>
                          <p:cTn id="1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4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5" dur="500"/>
                                        <p:tgtEl>
                                          <p:spTgt spid="665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/>
                                        <p:tgtEl>
                                          <p:spTgt spid="665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 nodeType="clickPar">
                      <p:stCondLst>
                        <p:cond delay="indefinite"/>
                      </p:stCondLst>
                      <p:childTnLst>
                        <p:par>
                          <p:cTn id="1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0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1" dur="500"/>
                                        <p:tgtEl>
                                          <p:spTgt spid="665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/>
                                        <p:tgtEl>
                                          <p:spTgt spid="665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 nodeType="clickPar">
                      <p:stCondLst>
                        <p:cond delay="indefinite"/>
                      </p:stCondLst>
                      <p:childTnLst>
                        <p:par>
                          <p:cTn id="1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6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87 -0.01088 C -0.00521 -0.00717 -0.00851 -0.00208 -0.01302 0.00116 C -0.03611 0.01783 -0.05834 0.03056 -0.0842 0.03565 C -0.10295 0.03426 -0.11198 0.03264 -0.12813 0.02755 C -0.13438 0.02199 -0.13924 0.01621 -0.14636 0.01343 C -0.15261 0.0051 -0.14827 0.01042 -0.16007 -0.00092 C -0.16146 -0.00231 -0.16511 -0.01111 -0.16754 -0.01296 C -0.17639 -0.02014 -0.18785 -0.02245 -0.19792 -0.025 C -0.20348 -0.0243 -0.20903 -0.0243 -0.21459 -0.02314 C -0.21875 -0.02222 -0.22674 -0.01898 -0.22674 -0.01875 C -0.22969 -0.0162 -0.23455 -0.01551 -0.23577 -0.01088 C -0.24132 0.01019 -0.24184 0.0338 -0.24948 0.05371 C -0.25157 0.07153 -0.254 0.0882 -0.254 0.10625 " pathEditMode="relative" rAng="0" ptsTypes="ffffffffffffA">
                                      <p:cBhvr>
                                        <p:cTn id="127" dur="2000" fill="hold"/>
                                        <p:tgtEl>
                                          <p:spTgt spid="6657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656" y="513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 nodeType="clickPar">
                      <p:stCondLst>
                        <p:cond delay="indefinite"/>
                      </p:stCondLst>
                      <p:childTnLst>
                        <p:par>
                          <p:cTn id="1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 nodeType="clickPar">
                      <p:stCondLst>
                        <p:cond delay="indefinite"/>
                      </p:stCondLst>
                      <p:childTnLst>
                        <p:par>
                          <p:cTn id="1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 nodeType="clickPar">
                      <p:stCondLst>
                        <p:cond delay="indefinite"/>
                      </p:stCondLst>
                      <p:childTnLst>
                        <p:par>
                          <p:cTn id="1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8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9" dur="500"/>
                                        <p:tgtEl>
                                          <p:spTgt spid="665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5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2" dur="500"/>
                                        <p:tgtEl>
                                          <p:spTgt spid="6658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58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 nodeType="clickPar">
                      <p:stCondLst>
                        <p:cond delay="indefinite"/>
                      </p:stCondLst>
                      <p:childTnLst>
                        <p:par>
                          <p:cTn id="1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 nodeType="clickPar">
                      <p:stCondLst>
                        <p:cond delay="indefinite"/>
                      </p:stCondLst>
                      <p:childTnLst>
                        <p:par>
                          <p:cTn id="1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0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51" dur="500"/>
                                        <p:tgtEl>
                                          <p:spTgt spid="665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2" dur="500"/>
                                        <p:tgtEl>
                                          <p:spTgt spid="665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 nodeType="clickPar">
                      <p:stCondLst>
                        <p:cond delay="indefinite"/>
                      </p:stCondLst>
                      <p:childTnLst>
                        <p:par>
                          <p:cTn id="1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6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57" dur="500"/>
                                        <p:tgtEl>
                                          <p:spTgt spid="665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8" dur="500"/>
                                        <p:tgtEl>
                                          <p:spTgt spid="665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 nodeType="clickPar">
                      <p:stCondLst>
                        <p:cond delay="indefinite"/>
                      </p:stCondLst>
                      <p:childTnLst>
                        <p:par>
                          <p:cTn id="1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2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63" dur="500"/>
                                        <p:tgtEl>
                                          <p:spTgt spid="665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4" dur="500"/>
                                        <p:tgtEl>
                                          <p:spTgt spid="665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 nodeType="clickPar">
                      <p:stCondLst>
                        <p:cond delay="indefinite"/>
                      </p:stCondLst>
                      <p:childTnLst>
                        <p:par>
                          <p:cTn id="1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8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22 -0.025 C -0.03021 -0.02268 -0.0599 -0.0162 -0.08958 -0.00231 C -0.09792 0.00926 -0.08681 -0.00463 -0.09722 0.00394 C -0.09913 0.00556 -0.10226 0.01227 -0.1033 0.01436 C -0.10486 0.0213 -0.11076 0.03311 -0.11076 0.03334 C -0.11424 0.05116 -0.1099 0.03218 -0.11545 0.04769 C -0.11875 0.05718 -0.11944 0.06852 -0.12135 0.07894 C -0.12309 0.08843 -0.12604 0.10787 -0.12604 0.10811 C -0.12778 0.1382 -0.12899 0.16667 -0.12899 0.19723 " pathEditMode="relative" rAng="0" ptsTypes="ffffffffA">
                                      <p:cBhvr>
                                        <p:cTn id="169" dur="2000" fill="hold"/>
                                        <p:tgtEl>
                                          <p:spTgt spid="6657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510" y="1111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 nodeType="clickPar">
                      <p:stCondLst>
                        <p:cond delay="indefinite"/>
                      </p:stCondLst>
                      <p:childTnLst>
                        <p:par>
                          <p:cTn id="1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4" fill="hold" nodeType="clickPar">
                      <p:stCondLst>
                        <p:cond delay="indefinite"/>
                      </p:stCondLst>
                      <p:childTnLst>
                        <p:par>
                          <p:cTn id="1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 nodeType="clickPar">
                      <p:stCondLst>
                        <p:cond delay="indefinite"/>
                      </p:stCondLst>
                      <p:childTnLst>
                        <p:par>
                          <p:cTn id="1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81" dur="500"/>
                                        <p:tgtEl>
                                          <p:spTgt spid="665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 nodeType="clickPar">
                      <p:stCondLst>
                        <p:cond delay="indefinite"/>
                      </p:stCondLst>
                      <p:childTnLst>
                        <p:par>
                          <p:cTn id="1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 nodeType="clickPar">
                      <p:stCondLst>
                        <p:cond delay="indefinite"/>
                      </p:stCondLst>
                      <p:childTnLst>
                        <p:par>
                          <p:cTn id="1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9" presetID="2" presetClass="exit" presetSubtype="4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90" dur="500"/>
                                        <p:tgtEl>
                                          <p:spTgt spid="665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1" dur="500"/>
                                        <p:tgtEl>
                                          <p:spTgt spid="665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5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 nodeType="clickPar">
                      <p:stCondLst>
                        <p:cond delay="indefinite"/>
                      </p:stCondLst>
                      <p:childTnLst>
                        <p:par>
                          <p:cTn id="1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5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96" dur="500"/>
                                        <p:tgtEl>
                                          <p:spTgt spid="665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7" dur="500"/>
                                        <p:tgtEl>
                                          <p:spTgt spid="665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5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 nodeType="clickPar">
                      <p:stCondLst>
                        <p:cond delay="indefinite"/>
                      </p:stCondLst>
                      <p:childTnLst>
                        <p:par>
                          <p:cTn id="2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 nodeType="clickPar">
                      <p:stCondLst>
                        <p:cond delay="indefinite"/>
                      </p:stCondLst>
                      <p:childTnLst>
                        <p:par>
                          <p:cTn id="2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570" grpId="0" animBg="1"/>
      <p:bldP spid="66571" grpId="0"/>
      <p:bldP spid="66571" grpId="1"/>
      <p:bldP spid="66572" grpId="0"/>
      <p:bldP spid="66572" grpId="1"/>
      <p:bldP spid="66573" grpId="0"/>
      <p:bldP spid="66573" grpId="1"/>
      <p:bldP spid="66573" grpId="2"/>
      <p:bldP spid="66574" grpId="0"/>
      <p:bldP spid="66574" grpId="1"/>
      <p:bldP spid="66575" grpId="0"/>
      <p:bldP spid="66575" grpId="1"/>
      <p:bldP spid="66576" grpId="0"/>
      <p:bldP spid="66576" grpId="1"/>
      <p:bldP spid="66577" grpId="0"/>
      <p:bldP spid="66577" grpId="1"/>
      <p:bldP spid="66578" grpId="0" animBg="1"/>
      <p:bldP spid="66579" grpId="0" animBg="1"/>
      <p:bldP spid="66580" grpId="0" animBg="1"/>
      <p:bldP spid="66581" grpId="0"/>
      <p:bldP spid="66582" grpId="0" build="allAtOnce" animBg="1"/>
      <p:bldP spid="66583" grpId="0" animBg="1"/>
      <p:bldP spid="66583" grpId="1" animBg="1"/>
      <p:bldP spid="66584" grpId="0" animBg="1"/>
      <p:bldP spid="66585" grpId="0" animBg="1"/>
      <p:bldP spid="66586" grpId="0"/>
      <p:bldP spid="66586" grpId="1"/>
      <p:bldP spid="66587" grpId="0"/>
      <p:bldP spid="66587" grpId="1"/>
      <p:bldP spid="66588" grpId="0"/>
      <p:bldP spid="66588" grpId="1"/>
      <p:bldP spid="66589" grpId="0"/>
      <p:bldP spid="66589" grpId="1"/>
      <p:bldP spid="66590" grpId="0" build="allAtOnce"/>
      <p:bldP spid="66591" grpId="0"/>
      <p:bldP spid="66591" grpId="1"/>
      <p:bldP spid="66592" grpId="0" animBg="1"/>
      <p:bldP spid="66593" grpId="0" animBg="1"/>
      <p:bldP spid="66594" grpId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altLang="en-US"/>
              <a:t>The Adversary chooses instances to be graphs K</a:t>
            </a:r>
            <a:r>
              <a:rPr lang="en-US" altLang="en-US" baseline="-25000"/>
              <a:t>n,n</a:t>
            </a:r>
            <a:r>
              <a:rPr lang="en-US" altLang="en-US"/>
              <a:t> 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762000" y="5334000"/>
            <a:ext cx="7467600" cy="949325"/>
          </a:xfrm>
        </p:spPr>
        <p:txBody>
          <a:bodyPr/>
          <a:lstStyle/>
          <a:p>
            <a:pPr marL="469900" indent="-469900">
              <a:buFontTx/>
              <a:buNone/>
            </a:pPr>
            <a:r>
              <a:rPr lang="en-US" altLang="en-US" sz="2800"/>
              <a:t>The weight function </a:t>
            </a:r>
            <a:r>
              <a:rPr lang="el-GR" altLang="en-US" sz="2800">
                <a:cs typeface="Times New Roman" pitchFamily="18" charset="0"/>
              </a:rPr>
              <a:t>ω</a:t>
            </a:r>
            <a:r>
              <a:rPr lang="en-US" altLang="en-US" sz="2800">
                <a:cs typeface="Times New Roman" pitchFamily="18" charset="0"/>
              </a:rPr>
              <a:t>:V→ {1, n</a:t>
            </a:r>
            <a:r>
              <a:rPr lang="en-US" altLang="en-US" sz="2800" baseline="30000">
                <a:cs typeface="Times New Roman" pitchFamily="18" charset="0"/>
              </a:rPr>
              <a:t>2</a:t>
            </a:r>
            <a:r>
              <a:rPr lang="en-US" altLang="en-US" sz="2800">
                <a:cs typeface="Times New Roman" pitchFamily="18" charset="0"/>
              </a:rPr>
              <a:t>}</a:t>
            </a:r>
          </a:p>
          <a:p>
            <a:pPr marL="469900" indent="-469900">
              <a:buFontTx/>
              <a:buNone/>
            </a:pPr>
            <a:endParaRPr lang="en-US" altLang="en-US" sz="2800"/>
          </a:p>
        </p:txBody>
      </p:sp>
      <p:grpSp>
        <p:nvGrpSpPr>
          <p:cNvPr id="68612" name="Group 4"/>
          <p:cNvGrpSpPr>
            <a:grpSpLocks/>
          </p:cNvGrpSpPr>
          <p:nvPr/>
        </p:nvGrpSpPr>
        <p:grpSpPr bwMode="auto">
          <a:xfrm>
            <a:off x="2743200" y="2438400"/>
            <a:ext cx="2667000" cy="2286000"/>
            <a:chOff x="1728" y="1536"/>
            <a:chExt cx="1680" cy="1440"/>
          </a:xfrm>
        </p:grpSpPr>
        <p:sp>
          <p:nvSpPr>
            <p:cNvPr id="68613" name="Oval 5"/>
            <p:cNvSpPr>
              <a:spLocks noChangeArrowheads="1"/>
            </p:cNvSpPr>
            <p:nvPr/>
          </p:nvSpPr>
          <p:spPr bwMode="auto">
            <a:xfrm>
              <a:off x="1728" y="1536"/>
              <a:ext cx="672" cy="1440"/>
            </a:xfrm>
            <a:prstGeom prst="ellips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614" name="Oval 6"/>
            <p:cNvSpPr>
              <a:spLocks noChangeArrowheads="1"/>
            </p:cNvSpPr>
            <p:nvPr/>
          </p:nvSpPr>
          <p:spPr bwMode="auto">
            <a:xfrm>
              <a:off x="2736" y="1536"/>
              <a:ext cx="672" cy="1440"/>
            </a:xfrm>
            <a:prstGeom prst="ellips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615" name="Line 7"/>
            <p:cNvSpPr>
              <a:spLocks noChangeShapeType="1"/>
            </p:cNvSpPr>
            <p:nvPr/>
          </p:nvSpPr>
          <p:spPr bwMode="auto">
            <a:xfrm>
              <a:off x="2112" y="1776"/>
              <a:ext cx="91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616" name="Line 8"/>
            <p:cNvSpPr>
              <a:spLocks noChangeShapeType="1"/>
            </p:cNvSpPr>
            <p:nvPr/>
          </p:nvSpPr>
          <p:spPr bwMode="auto">
            <a:xfrm>
              <a:off x="2112" y="2112"/>
              <a:ext cx="91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617" name="Line 9"/>
            <p:cNvSpPr>
              <a:spLocks noChangeShapeType="1"/>
            </p:cNvSpPr>
            <p:nvPr/>
          </p:nvSpPr>
          <p:spPr bwMode="auto">
            <a:xfrm>
              <a:off x="2112" y="2448"/>
              <a:ext cx="91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618" name="Line 10"/>
            <p:cNvSpPr>
              <a:spLocks noChangeShapeType="1"/>
            </p:cNvSpPr>
            <p:nvPr/>
          </p:nvSpPr>
          <p:spPr bwMode="auto">
            <a:xfrm>
              <a:off x="2112" y="2736"/>
              <a:ext cx="91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619" name="Line 11"/>
            <p:cNvSpPr>
              <a:spLocks noChangeShapeType="1"/>
            </p:cNvSpPr>
            <p:nvPr/>
          </p:nvSpPr>
          <p:spPr bwMode="auto">
            <a:xfrm>
              <a:off x="2112" y="1776"/>
              <a:ext cx="912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620" name="Line 12"/>
            <p:cNvSpPr>
              <a:spLocks noChangeShapeType="1"/>
            </p:cNvSpPr>
            <p:nvPr/>
          </p:nvSpPr>
          <p:spPr bwMode="auto">
            <a:xfrm>
              <a:off x="2112" y="1776"/>
              <a:ext cx="912" cy="6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621" name="Line 13"/>
            <p:cNvSpPr>
              <a:spLocks noChangeShapeType="1"/>
            </p:cNvSpPr>
            <p:nvPr/>
          </p:nvSpPr>
          <p:spPr bwMode="auto">
            <a:xfrm>
              <a:off x="2112" y="1776"/>
              <a:ext cx="912" cy="96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622" name="Line 14"/>
            <p:cNvSpPr>
              <a:spLocks noChangeShapeType="1"/>
            </p:cNvSpPr>
            <p:nvPr/>
          </p:nvSpPr>
          <p:spPr bwMode="auto">
            <a:xfrm flipV="1">
              <a:off x="2112" y="1776"/>
              <a:ext cx="912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623" name="Line 15"/>
            <p:cNvSpPr>
              <a:spLocks noChangeShapeType="1"/>
            </p:cNvSpPr>
            <p:nvPr/>
          </p:nvSpPr>
          <p:spPr bwMode="auto">
            <a:xfrm>
              <a:off x="2112" y="2112"/>
              <a:ext cx="912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624" name="Line 16"/>
            <p:cNvSpPr>
              <a:spLocks noChangeShapeType="1"/>
            </p:cNvSpPr>
            <p:nvPr/>
          </p:nvSpPr>
          <p:spPr bwMode="auto">
            <a:xfrm flipV="1">
              <a:off x="2112" y="1776"/>
              <a:ext cx="912" cy="6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625" name="Line 17"/>
            <p:cNvSpPr>
              <a:spLocks noChangeShapeType="1"/>
            </p:cNvSpPr>
            <p:nvPr/>
          </p:nvSpPr>
          <p:spPr bwMode="auto">
            <a:xfrm flipV="1">
              <a:off x="2112" y="2112"/>
              <a:ext cx="912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626" name="Line 18"/>
            <p:cNvSpPr>
              <a:spLocks noChangeShapeType="1"/>
            </p:cNvSpPr>
            <p:nvPr/>
          </p:nvSpPr>
          <p:spPr bwMode="auto">
            <a:xfrm>
              <a:off x="2160" y="2448"/>
              <a:ext cx="864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627" name="Line 19"/>
            <p:cNvSpPr>
              <a:spLocks noChangeShapeType="1"/>
            </p:cNvSpPr>
            <p:nvPr/>
          </p:nvSpPr>
          <p:spPr bwMode="auto">
            <a:xfrm flipV="1">
              <a:off x="2112" y="1776"/>
              <a:ext cx="912" cy="96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628" name="Line 20"/>
            <p:cNvSpPr>
              <a:spLocks noChangeShapeType="1"/>
            </p:cNvSpPr>
            <p:nvPr/>
          </p:nvSpPr>
          <p:spPr bwMode="auto">
            <a:xfrm flipV="1">
              <a:off x="2112" y="2112"/>
              <a:ext cx="912" cy="6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629" name="Line 21"/>
            <p:cNvSpPr>
              <a:spLocks noChangeShapeType="1"/>
            </p:cNvSpPr>
            <p:nvPr/>
          </p:nvSpPr>
          <p:spPr bwMode="auto">
            <a:xfrm flipV="1">
              <a:off x="2112" y="2448"/>
              <a:ext cx="912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630" name="Line 22"/>
            <p:cNvSpPr>
              <a:spLocks noChangeShapeType="1"/>
            </p:cNvSpPr>
            <p:nvPr/>
          </p:nvSpPr>
          <p:spPr bwMode="auto">
            <a:xfrm>
              <a:off x="2112" y="2112"/>
              <a:ext cx="912" cy="6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631" name="Oval 23"/>
            <p:cNvSpPr>
              <a:spLocks noChangeArrowheads="1"/>
            </p:cNvSpPr>
            <p:nvPr/>
          </p:nvSpPr>
          <p:spPr bwMode="auto">
            <a:xfrm>
              <a:off x="2016" y="2352"/>
              <a:ext cx="170" cy="152"/>
            </a:xfrm>
            <a:prstGeom prst="ellipse">
              <a:avLst/>
            </a:prstGeom>
            <a:solidFill>
              <a:srgbClr val="C0C0C0"/>
            </a:solidFill>
            <a:ln w="3175" algn="ctr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632" name="Oval 24"/>
            <p:cNvSpPr>
              <a:spLocks noChangeArrowheads="1"/>
            </p:cNvSpPr>
            <p:nvPr/>
          </p:nvSpPr>
          <p:spPr bwMode="auto">
            <a:xfrm>
              <a:off x="2016" y="2640"/>
              <a:ext cx="170" cy="152"/>
            </a:xfrm>
            <a:prstGeom prst="ellipse">
              <a:avLst/>
            </a:prstGeom>
            <a:solidFill>
              <a:schemeClr val="tx1"/>
            </a:solidFill>
            <a:ln w="3175" algn="ctr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633" name="Oval 25"/>
            <p:cNvSpPr>
              <a:spLocks noChangeArrowheads="1"/>
            </p:cNvSpPr>
            <p:nvPr/>
          </p:nvSpPr>
          <p:spPr bwMode="auto">
            <a:xfrm>
              <a:off x="2016" y="2016"/>
              <a:ext cx="169" cy="152"/>
            </a:xfrm>
            <a:prstGeom prst="ellipse">
              <a:avLst/>
            </a:prstGeom>
            <a:solidFill>
              <a:srgbClr val="C0C0C0"/>
            </a:solidFill>
            <a:ln w="3175" algn="ctr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634" name="Oval 26"/>
            <p:cNvSpPr>
              <a:spLocks noChangeArrowheads="1"/>
            </p:cNvSpPr>
            <p:nvPr/>
          </p:nvSpPr>
          <p:spPr bwMode="auto">
            <a:xfrm>
              <a:off x="2016" y="1680"/>
              <a:ext cx="169" cy="153"/>
            </a:xfrm>
            <a:prstGeom prst="ellipse">
              <a:avLst/>
            </a:prstGeom>
            <a:solidFill>
              <a:schemeClr val="tx1"/>
            </a:solidFill>
            <a:ln w="3175" algn="ctr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635" name="Oval 27"/>
            <p:cNvSpPr>
              <a:spLocks noChangeArrowheads="1"/>
            </p:cNvSpPr>
            <p:nvPr/>
          </p:nvSpPr>
          <p:spPr bwMode="auto">
            <a:xfrm>
              <a:off x="2928" y="1680"/>
              <a:ext cx="169" cy="153"/>
            </a:xfrm>
            <a:prstGeom prst="ellipse">
              <a:avLst/>
            </a:prstGeom>
            <a:solidFill>
              <a:schemeClr val="tx1"/>
            </a:solidFill>
            <a:ln w="317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636" name="Oval 28"/>
            <p:cNvSpPr>
              <a:spLocks noChangeArrowheads="1"/>
            </p:cNvSpPr>
            <p:nvPr/>
          </p:nvSpPr>
          <p:spPr bwMode="auto">
            <a:xfrm>
              <a:off x="2928" y="2016"/>
              <a:ext cx="169" cy="152"/>
            </a:xfrm>
            <a:prstGeom prst="ellipse">
              <a:avLst/>
            </a:prstGeom>
            <a:solidFill>
              <a:srgbClr val="C0C0C0"/>
            </a:solidFill>
            <a:ln w="3175" algn="ctr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637" name="Oval 29"/>
            <p:cNvSpPr>
              <a:spLocks noChangeArrowheads="1"/>
            </p:cNvSpPr>
            <p:nvPr/>
          </p:nvSpPr>
          <p:spPr bwMode="auto">
            <a:xfrm>
              <a:off x="2928" y="2352"/>
              <a:ext cx="170" cy="152"/>
            </a:xfrm>
            <a:prstGeom prst="ellipse">
              <a:avLst/>
            </a:prstGeom>
            <a:solidFill>
              <a:schemeClr val="tx1"/>
            </a:solidFill>
            <a:ln w="3175" algn="ctr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638" name="Oval 30"/>
            <p:cNvSpPr>
              <a:spLocks noChangeArrowheads="1"/>
            </p:cNvSpPr>
            <p:nvPr/>
          </p:nvSpPr>
          <p:spPr bwMode="auto">
            <a:xfrm>
              <a:off x="2928" y="2640"/>
              <a:ext cx="170" cy="152"/>
            </a:xfrm>
            <a:prstGeom prst="ellipse">
              <a:avLst/>
            </a:prstGeom>
            <a:solidFill>
              <a:srgbClr val="C0C0C0"/>
            </a:solidFill>
            <a:ln w="3175" algn="ctr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639" name="Text Box 31"/>
            <p:cNvSpPr txBox="1">
              <a:spLocks noChangeArrowheads="1"/>
            </p:cNvSpPr>
            <p:nvPr/>
          </p:nvSpPr>
          <p:spPr bwMode="auto">
            <a:xfrm>
              <a:off x="1824" y="1622"/>
              <a:ext cx="248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altLang="en-US" sz="2000">
                  <a:latin typeface="Times New Roman" pitchFamily="18" charset="0"/>
                  <a:sym typeface="Symbol" pitchFamily="18" charset="2"/>
                </a:rPr>
                <a:t>n</a:t>
              </a:r>
              <a:r>
                <a:rPr lang="en-US" altLang="en-US" sz="2000" baseline="30000">
                  <a:latin typeface="Times New Roman" pitchFamily="18" charset="0"/>
                  <a:sym typeface="Symbol" pitchFamily="18" charset="2"/>
                </a:rPr>
                <a:t>2</a:t>
              </a:r>
            </a:p>
          </p:txBody>
        </p:sp>
        <p:sp>
          <p:nvSpPr>
            <p:cNvPr id="68640" name="Text Box 32"/>
            <p:cNvSpPr txBox="1">
              <a:spLocks noChangeArrowheads="1"/>
            </p:cNvSpPr>
            <p:nvPr/>
          </p:nvSpPr>
          <p:spPr bwMode="auto">
            <a:xfrm>
              <a:off x="3068" y="2582"/>
              <a:ext cx="196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altLang="en-US" sz="2000">
                  <a:latin typeface="Times New Roman" pitchFamily="18" charset="0"/>
                  <a:sym typeface="Symbol" pitchFamily="18" charset="2"/>
                </a:rPr>
                <a:t>1</a:t>
              </a:r>
            </a:p>
          </p:txBody>
        </p:sp>
        <p:sp>
          <p:nvSpPr>
            <p:cNvPr id="68641" name="Text Box 33"/>
            <p:cNvSpPr txBox="1">
              <a:spLocks noChangeArrowheads="1"/>
            </p:cNvSpPr>
            <p:nvPr/>
          </p:nvSpPr>
          <p:spPr bwMode="auto">
            <a:xfrm>
              <a:off x="1824" y="2582"/>
              <a:ext cx="248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altLang="en-US" sz="2000">
                  <a:latin typeface="Times New Roman" pitchFamily="18" charset="0"/>
                  <a:sym typeface="Symbol" pitchFamily="18" charset="2"/>
                </a:rPr>
                <a:t>n</a:t>
              </a:r>
              <a:r>
                <a:rPr lang="en-US" altLang="en-US" sz="2000" baseline="30000">
                  <a:latin typeface="Times New Roman" pitchFamily="18" charset="0"/>
                  <a:sym typeface="Symbol" pitchFamily="18" charset="2"/>
                </a:rPr>
                <a:t>2</a:t>
              </a:r>
            </a:p>
          </p:txBody>
        </p:sp>
        <p:sp>
          <p:nvSpPr>
            <p:cNvPr id="68642" name="Text Box 34"/>
            <p:cNvSpPr txBox="1">
              <a:spLocks noChangeArrowheads="1"/>
            </p:cNvSpPr>
            <p:nvPr/>
          </p:nvSpPr>
          <p:spPr bwMode="auto">
            <a:xfrm>
              <a:off x="3072" y="1622"/>
              <a:ext cx="248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altLang="en-US" sz="2000">
                  <a:latin typeface="Times New Roman" pitchFamily="18" charset="0"/>
                  <a:sym typeface="Symbol" pitchFamily="18" charset="2"/>
                </a:rPr>
                <a:t>n</a:t>
              </a:r>
              <a:r>
                <a:rPr lang="en-US" altLang="en-US" sz="2000" baseline="30000">
                  <a:latin typeface="Times New Roman" pitchFamily="18" charset="0"/>
                  <a:sym typeface="Symbol" pitchFamily="18" charset="2"/>
                </a:rPr>
                <a:t>2</a:t>
              </a:r>
            </a:p>
          </p:txBody>
        </p:sp>
        <p:sp>
          <p:nvSpPr>
            <p:cNvPr id="68643" name="Text Box 35"/>
            <p:cNvSpPr txBox="1">
              <a:spLocks noChangeArrowheads="1"/>
            </p:cNvSpPr>
            <p:nvPr/>
          </p:nvSpPr>
          <p:spPr bwMode="auto">
            <a:xfrm>
              <a:off x="3072" y="2294"/>
              <a:ext cx="248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altLang="en-US" sz="2000">
                  <a:latin typeface="Times New Roman" pitchFamily="18" charset="0"/>
                  <a:sym typeface="Symbol" pitchFamily="18" charset="2"/>
                </a:rPr>
                <a:t>n</a:t>
              </a:r>
              <a:r>
                <a:rPr lang="en-US" altLang="en-US" sz="2000" baseline="30000">
                  <a:latin typeface="Times New Roman" pitchFamily="18" charset="0"/>
                  <a:sym typeface="Symbol" pitchFamily="18" charset="2"/>
                </a:rPr>
                <a:t>2</a:t>
              </a:r>
            </a:p>
          </p:txBody>
        </p:sp>
        <p:sp>
          <p:nvSpPr>
            <p:cNvPr id="68644" name="Text Box 36"/>
            <p:cNvSpPr txBox="1">
              <a:spLocks noChangeArrowheads="1"/>
            </p:cNvSpPr>
            <p:nvPr/>
          </p:nvSpPr>
          <p:spPr bwMode="auto">
            <a:xfrm>
              <a:off x="3068" y="1968"/>
              <a:ext cx="196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altLang="en-US" sz="2000">
                  <a:latin typeface="Times New Roman" pitchFamily="18" charset="0"/>
                  <a:sym typeface="Symbol" pitchFamily="18" charset="2"/>
                </a:rPr>
                <a:t>1</a:t>
              </a:r>
            </a:p>
          </p:txBody>
        </p:sp>
        <p:sp>
          <p:nvSpPr>
            <p:cNvPr id="68645" name="Text Box 37"/>
            <p:cNvSpPr txBox="1">
              <a:spLocks noChangeArrowheads="1"/>
            </p:cNvSpPr>
            <p:nvPr/>
          </p:nvSpPr>
          <p:spPr bwMode="auto">
            <a:xfrm>
              <a:off x="1868" y="1968"/>
              <a:ext cx="196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altLang="en-US" sz="2000">
                  <a:latin typeface="Times New Roman" pitchFamily="18" charset="0"/>
                  <a:sym typeface="Symbol" pitchFamily="18" charset="2"/>
                </a:rPr>
                <a:t>1</a:t>
              </a:r>
            </a:p>
          </p:txBody>
        </p:sp>
        <p:sp>
          <p:nvSpPr>
            <p:cNvPr id="68646" name="Text Box 38"/>
            <p:cNvSpPr txBox="1">
              <a:spLocks noChangeArrowheads="1"/>
            </p:cNvSpPr>
            <p:nvPr/>
          </p:nvSpPr>
          <p:spPr bwMode="auto">
            <a:xfrm>
              <a:off x="1868" y="2294"/>
              <a:ext cx="196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altLang="en-US" sz="2000">
                  <a:latin typeface="Times New Roman" pitchFamily="18" charset="0"/>
                  <a:sym typeface="Symbol" pitchFamily="18" charset="2"/>
                </a:rPr>
                <a:t>1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altLang="en-US"/>
              <a:t>The game</a:t>
            </a:r>
          </a:p>
        </p:txBody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/>
              <a:t>Data items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each node appears in </a:t>
            </a:r>
            <a:r>
              <a:rPr lang="en-US" altLang="en-US">
                <a:sym typeface="Symbol" pitchFamily="18" charset="2"/>
              </a:rPr>
              <a:t></a:t>
            </a:r>
            <a:r>
              <a:rPr lang="en-US" altLang="en-US" sz="2600" b="1" baseline="-25000"/>
              <a:t>o</a:t>
            </a:r>
            <a:r>
              <a:rPr lang="en-US" altLang="en-US" sz="2600" b="1"/>
              <a:t> </a:t>
            </a:r>
            <a:r>
              <a:rPr lang="en-US" altLang="en-US" sz="2600"/>
              <a:t>as two separate data items with weights 1, </a:t>
            </a:r>
            <a:r>
              <a:rPr lang="en-US" altLang="en-US">
                <a:cs typeface="Times New Roman" pitchFamily="18" charset="0"/>
              </a:rPr>
              <a:t>n</a:t>
            </a:r>
            <a:r>
              <a:rPr lang="en-US" altLang="en-US" baseline="30000">
                <a:cs typeface="Times New Roman" pitchFamily="18" charset="0"/>
              </a:rPr>
              <a:t>2</a:t>
            </a:r>
            <a:r>
              <a:rPr lang="en-US" altLang="en-US"/>
              <a:t> </a:t>
            </a:r>
          </a:p>
          <a:p>
            <a:pPr>
              <a:lnSpc>
                <a:spcPct val="90000"/>
              </a:lnSpc>
            </a:pPr>
            <a:r>
              <a:rPr lang="en-US" altLang="en-US"/>
              <a:t>Solver moves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Choses a data item, and commits to a decision</a:t>
            </a:r>
          </a:p>
          <a:p>
            <a:pPr>
              <a:lnSpc>
                <a:spcPct val="90000"/>
              </a:lnSpc>
            </a:pPr>
            <a:r>
              <a:rPr lang="en-US" altLang="en-US"/>
              <a:t>Adversary move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Removes from the next </a:t>
            </a:r>
            <a:r>
              <a:rPr lang="en-US" altLang="en-US">
                <a:sym typeface="Symbol" pitchFamily="18" charset="2"/>
              </a:rPr>
              <a:t></a:t>
            </a:r>
            <a:r>
              <a:rPr lang="en-US" altLang="en-US" sz="2600" b="1" baseline="-25000"/>
              <a:t>t</a:t>
            </a:r>
            <a:r>
              <a:rPr lang="en-US" altLang="en-US"/>
              <a:t> the data item, corresponding to the node just committed and..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pPr algn="l"/>
            <a:r>
              <a:rPr lang="en-US" altLang="en-US" sz="4000"/>
              <a:t>Adversary’s strategy is to wait unitl</a:t>
            </a:r>
          </a:p>
        </p:txBody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8077200" cy="4114800"/>
          </a:xfrm>
        </p:spPr>
        <p:txBody>
          <a:bodyPr/>
          <a:lstStyle/>
          <a:p>
            <a:pPr marL="609600" indent="-609600">
              <a:buFontTx/>
              <a:buNone/>
            </a:pPr>
            <a:r>
              <a:rPr lang="en-US" altLang="en-US" sz="2800" b="1"/>
              <a:t>Event 1</a:t>
            </a:r>
            <a:r>
              <a:rPr lang="en-US" altLang="en-US" sz="2800"/>
              <a:t>: Solver </a:t>
            </a:r>
            <a:r>
              <a:rPr lang="en-US" altLang="en-US" sz="2800">
                <a:solidFill>
                  <a:srgbClr val="008000"/>
                </a:solidFill>
              </a:rPr>
              <a:t>accepts</a:t>
            </a:r>
            <a:r>
              <a:rPr lang="en-US" altLang="en-US" sz="2800"/>
              <a:t> a node of weight </a:t>
            </a:r>
            <a:r>
              <a:rPr lang="en-US" altLang="en-US" sz="2800" b="1"/>
              <a:t>n</a:t>
            </a:r>
            <a:r>
              <a:rPr lang="en-US" altLang="en-US" sz="2800" b="1" baseline="30000"/>
              <a:t>2</a:t>
            </a:r>
            <a:r>
              <a:rPr lang="en-US" altLang="en-US" sz="2800"/>
              <a:t> </a:t>
            </a:r>
          </a:p>
          <a:p>
            <a:pPr marL="609600" indent="-609600">
              <a:buFontTx/>
              <a:buNone/>
            </a:pPr>
            <a:r>
              <a:rPr lang="en-US" altLang="en-US" sz="2800" b="1"/>
              <a:t>Event 2</a:t>
            </a:r>
            <a:r>
              <a:rPr lang="en-US" altLang="en-US" sz="2800"/>
              <a:t>: Solver  </a:t>
            </a:r>
            <a:r>
              <a:rPr lang="en-US" altLang="en-US" sz="2800">
                <a:solidFill>
                  <a:srgbClr val="FF0000"/>
                </a:solidFill>
              </a:rPr>
              <a:t>rejects</a:t>
            </a:r>
            <a:r>
              <a:rPr lang="en-US" altLang="en-US" sz="2800"/>
              <a:t> a node of </a:t>
            </a:r>
            <a:r>
              <a:rPr lang="en-US" altLang="en-US" sz="2800" b="1"/>
              <a:t>any</a:t>
            </a:r>
            <a:r>
              <a:rPr lang="en-US" altLang="en-US" sz="2800"/>
              <a:t> weight</a:t>
            </a:r>
          </a:p>
          <a:p>
            <a:pPr marL="609600" indent="-609600">
              <a:buFontTx/>
              <a:buNone/>
            </a:pPr>
            <a:r>
              <a:rPr lang="en-US" altLang="en-US" sz="2800" b="1"/>
              <a:t>Event 3</a:t>
            </a:r>
            <a:r>
              <a:rPr lang="en-US" altLang="en-US" sz="2800"/>
              <a:t>: Solver has committed to all but one nodes on either side of the bipartite</a:t>
            </a:r>
          </a:p>
        </p:txBody>
      </p:sp>
      <p:grpSp>
        <p:nvGrpSpPr>
          <p:cNvPr id="72708" name="Group 4"/>
          <p:cNvGrpSpPr>
            <a:grpSpLocks/>
          </p:cNvGrpSpPr>
          <p:nvPr/>
        </p:nvGrpSpPr>
        <p:grpSpPr bwMode="auto">
          <a:xfrm>
            <a:off x="3200400" y="4114800"/>
            <a:ext cx="1981200" cy="1752600"/>
            <a:chOff x="2016" y="2592"/>
            <a:chExt cx="1248" cy="1104"/>
          </a:xfrm>
        </p:grpSpPr>
        <p:sp>
          <p:nvSpPr>
            <p:cNvPr id="72709" name="Oval 5"/>
            <p:cNvSpPr>
              <a:spLocks noChangeArrowheads="1"/>
            </p:cNvSpPr>
            <p:nvPr/>
          </p:nvSpPr>
          <p:spPr bwMode="auto">
            <a:xfrm>
              <a:off x="2789" y="2592"/>
              <a:ext cx="475" cy="1104"/>
            </a:xfrm>
            <a:prstGeom prst="ellips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710" name="Line 6"/>
            <p:cNvSpPr>
              <a:spLocks noChangeShapeType="1"/>
            </p:cNvSpPr>
            <p:nvPr/>
          </p:nvSpPr>
          <p:spPr bwMode="auto">
            <a:xfrm>
              <a:off x="2326" y="2745"/>
              <a:ext cx="676" cy="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711" name="Line 7"/>
            <p:cNvSpPr>
              <a:spLocks noChangeShapeType="1"/>
            </p:cNvSpPr>
            <p:nvPr/>
          </p:nvSpPr>
          <p:spPr bwMode="auto">
            <a:xfrm>
              <a:off x="2326" y="2960"/>
              <a:ext cx="676" cy="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712" name="Line 8"/>
            <p:cNvSpPr>
              <a:spLocks noChangeShapeType="1"/>
            </p:cNvSpPr>
            <p:nvPr/>
          </p:nvSpPr>
          <p:spPr bwMode="auto">
            <a:xfrm>
              <a:off x="2326" y="3175"/>
              <a:ext cx="676" cy="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713" name="Line 9"/>
            <p:cNvSpPr>
              <a:spLocks noChangeShapeType="1"/>
            </p:cNvSpPr>
            <p:nvPr/>
          </p:nvSpPr>
          <p:spPr bwMode="auto">
            <a:xfrm>
              <a:off x="2326" y="3359"/>
              <a:ext cx="676" cy="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714" name="Line 10"/>
            <p:cNvSpPr>
              <a:spLocks noChangeShapeType="1"/>
            </p:cNvSpPr>
            <p:nvPr/>
          </p:nvSpPr>
          <p:spPr bwMode="auto">
            <a:xfrm>
              <a:off x="2290" y="2745"/>
              <a:ext cx="712" cy="21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715" name="Line 11"/>
            <p:cNvSpPr>
              <a:spLocks noChangeShapeType="1"/>
            </p:cNvSpPr>
            <p:nvPr/>
          </p:nvSpPr>
          <p:spPr bwMode="auto">
            <a:xfrm>
              <a:off x="2326" y="2745"/>
              <a:ext cx="676" cy="43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716" name="Line 12"/>
            <p:cNvSpPr>
              <a:spLocks noChangeShapeType="1"/>
            </p:cNvSpPr>
            <p:nvPr/>
          </p:nvSpPr>
          <p:spPr bwMode="auto">
            <a:xfrm>
              <a:off x="2326" y="2745"/>
              <a:ext cx="676" cy="6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717" name="Line 13"/>
            <p:cNvSpPr>
              <a:spLocks noChangeShapeType="1"/>
            </p:cNvSpPr>
            <p:nvPr/>
          </p:nvSpPr>
          <p:spPr bwMode="auto">
            <a:xfrm>
              <a:off x="2326" y="2745"/>
              <a:ext cx="676" cy="79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718" name="Line 14"/>
            <p:cNvSpPr>
              <a:spLocks noChangeShapeType="1"/>
            </p:cNvSpPr>
            <p:nvPr/>
          </p:nvSpPr>
          <p:spPr bwMode="auto">
            <a:xfrm flipV="1">
              <a:off x="2326" y="2745"/>
              <a:ext cx="676" cy="21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719" name="Line 15"/>
            <p:cNvSpPr>
              <a:spLocks noChangeShapeType="1"/>
            </p:cNvSpPr>
            <p:nvPr/>
          </p:nvSpPr>
          <p:spPr bwMode="auto">
            <a:xfrm>
              <a:off x="2326" y="2960"/>
              <a:ext cx="676" cy="21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720" name="Line 16"/>
            <p:cNvSpPr>
              <a:spLocks noChangeShapeType="1"/>
            </p:cNvSpPr>
            <p:nvPr/>
          </p:nvSpPr>
          <p:spPr bwMode="auto">
            <a:xfrm>
              <a:off x="2326" y="2960"/>
              <a:ext cx="676" cy="39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721" name="Line 17"/>
            <p:cNvSpPr>
              <a:spLocks noChangeShapeType="1"/>
            </p:cNvSpPr>
            <p:nvPr/>
          </p:nvSpPr>
          <p:spPr bwMode="auto">
            <a:xfrm>
              <a:off x="2326" y="2960"/>
              <a:ext cx="676" cy="58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722" name="Line 18"/>
            <p:cNvSpPr>
              <a:spLocks noChangeShapeType="1"/>
            </p:cNvSpPr>
            <p:nvPr/>
          </p:nvSpPr>
          <p:spPr bwMode="auto">
            <a:xfrm flipV="1">
              <a:off x="2326" y="2745"/>
              <a:ext cx="676" cy="43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723" name="Line 19"/>
            <p:cNvSpPr>
              <a:spLocks noChangeShapeType="1"/>
            </p:cNvSpPr>
            <p:nvPr/>
          </p:nvSpPr>
          <p:spPr bwMode="auto">
            <a:xfrm flipV="1">
              <a:off x="2326" y="2960"/>
              <a:ext cx="676" cy="21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724" name="Line 20"/>
            <p:cNvSpPr>
              <a:spLocks noChangeShapeType="1"/>
            </p:cNvSpPr>
            <p:nvPr/>
          </p:nvSpPr>
          <p:spPr bwMode="auto">
            <a:xfrm>
              <a:off x="2326" y="3175"/>
              <a:ext cx="676" cy="1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725" name="Line 21"/>
            <p:cNvSpPr>
              <a:spLocks noChangeShapeType="1"/>
            </p:cNvSpPr>
            <p:nvPr/>
          </p:nvSpPr>
          <p:spPr bwMode="auto">
            <a:xfrm>
              <a:off x="2326" y="3175"/>
              <a:ext cx="676" cy="36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726" name="Line 22"/>
            <p:cNvSpPr>
              <a:spLocks noChangeShapeType="1"/>
            </p:cNvSpPr>
            <p:nvPr/>
          </p:nvSpPr>
          <p:spPr bwMode="auto">
            <a:xfrm flipV="1">
              <a:off x="2290" y="2745"/>
              <a:ext cx="712" cy="6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727" name="Line 23"/>
            <p:cNvSpPr>
              <a:spLocks noChangeShapeType="1"/>
            </p:cNvSpPr>
            <p:nvPr/>
          </p:nvSpPr>
          <p:spPr bwMode="auto">
            <a:xfrm flipV="1">
              <a:off x="2326" y="2960"/>
              <a:ext cx="676" cy="39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728" name="Line 24"/>
            <p:cNvSpPr>
              <a:spLocks noChangeShapeType="1"/>
            </p:cNvSpPr>
            <p:nvPr/>
          </p:nvSpPr>
          <p:spPr bwMode="auto">
            <a:xfrm flipV="1">
              <a:off x="2326" y="3175"/>
              <a:ext cx="641" cy="1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729" name="Line 25"/>
            <p:cNvSpPr>
              <a:spLocks noChangeShapeType="1"/>
            </p:cNvSpPr>
            <p:nvPr/>
          </p:nvSpPr>
          <p:spPr bwMode="auto">
            <a:xfrm>
              <a:off x="2290" y="3359"/>
              <a:ext cx="712" cy="1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730" name="Line 26"/>
            <p:cNvSpPr>
              <a:spLocks noChangeShapeType="1"/>
            </p:cNvSpPr>
            <p:nvPr/>
          </p:nvSpPr>
          <p:spPr bwMode="auto">
            <a:xfrm>
              <a:off x="2326" y="3543"/>
              <a:ext cx="676" cy="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731" name="Line 27"/>
            <p:cNvSpPr>
              <a:spLocks noChangeShapeType="1"/>
            </p:cNvSpPr>
            <p:nvPr/>
          </p:nvSpPr>
          <p:spPr bwMode="auto">
            <a:xfrm flipV="1">
              <a:off x="2326" y="2745"/>
              <a:ext cx="676" cy="79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732" name="Line 28"/>
            <p:cNvSpPr>
              <a:spLocks noChangeShapeType="1"/>
            </p:cNvSpPr>
            <p:nvPr/>
          </p:nvSpPr>
          <p:spPr bwMode="auto">
            <a:xfrm flipV="1">
              <a:off x="2326" y="2960"/>
              <a:ext cx="676" cy="58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733" name="Line 29"/>
            <p:cNvSpPr>
              <a:spLocks noChangeShapeType="1"/>
            </p:cNvSpPr>
            <p:nvPr/>
          </p:nvSpPr>
          <p:spPr bwMode="auto">
            <a:xfrm flipV="1">
              <a:off x="2326" y="3144"/>
              <a:ext cx="676" cy="39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734" name="Line 30"/>
            <p:cNvSpPr>
              <a:spLocks noChangeShapeType="1"/>
            </p:cNvSpPr>
            <p:nvPr/>
          </p:nvSpPr>
          <p:spPr bwMode="auto">
            <a:xfrm flipV="1">
              <a:off x="2326" y="3359"/>
              <a:ext cx="676" cy="1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72735" name="Group 31"/>
            <p:cNvGrpSpPr>
              <a:grpSpLocks/>
            </p:cNvGrpSpPr>
            <p:nvPr/>
          </p:nvGrpSpPr>
          <p:grpSpPr bwMode="auto">
            <a:xfrm>
              <a:off x="2016" y="2592"/>
              <a:ext cx="475" cy="1104"/>
              <a:chOff x="1056" y="1824"/>
              <a:chExt cx="576" cy="1728"/>
            </a:xfrm>
          </p:grpSpPr>
          <p:sp>
            <p:nvSpPr>
              <p:cNvPr id="72736" name="Oval 32"/>
              <p:cNvSpPr>
                <a:spLocks noChangeArrowheads="1"/>
              </p:cNvSpPr>
              <p:nvPr/>
            </p:nvSpPr>
            <p:spPr bwMode="auto">
              <a:xfrm>
                <a:off x="1056" y="1824"/>
                <a:ext cx="576" cy="1728"/>
              </a:xfrm>
              <a:prstGeom prst="ellips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2737" name="Oval 33"/>
              <p:cNvSpPr>
                <a:spLocks noChangeArrowheads="1"/>
              </p:cNvSpPr>
              <p:nvPr/>
            </p:nvSpPr>
            <p:spPr bwMode="auto">
              <a:xfrm>
                <a:off x="1248" y="1968"/>
                <a:ext cx="169" cy="167"/>
              </a:xfrm>
              <a:prstGeom prst="ellipse">
                <a:avLst/>
              </a:prstGeom>
              <a:solidFill>
                <a:schemeClr val="bg1"/>
              </a:solidFill>
              <a:ln w="3175" algn="ctr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2738" name="Oval 34"/>
              <p:cNvSpPr>
                <a:spLocks noChangeArrowheads="1"/>
              </p:cNvSpPr>
              <p:nvPr/>
            </p:nvSpPr>
            <p:spPr bwMode="auto">
              <a:xfrm>
                <a:off x="1248" y="2304"/>
                <a:ext cx="169" cy="167"/>
              </a:xfrm>
              <a:prstGeom prst="ellipse">
                <a:avLst/>
              </a:prstGeom>
              <a:solidFill>
                <a:srgbClr val="008000"/>
              </a:solidFill>
              <a:ln w="3175" algn="ctr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2739" name="Oval 35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170" cy="167"/>
              </a:xfrm>
              <a:prstGeom prst="ellipse">
                <a:avLst/>
              </a:prstGeom>
              <a:solidFill>
                <a:schemeClr val="bg1"/>
              </a:solidFill>
              <a:ln w="3175" algn="ctr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2740" name="Oval 36"/>
              <p:cNvSpPr>
                <a:spLocks noChangeArrowheads="1"/>
              </p:cNvSpPr>
              <p:nvPr/>
            </p:nvSpPr>
            <p:spPr bwMode="auto">
              <a:xfrm>
                <a:off x="1248" y="2928"/>
                <a:ext cx="170" cy="167"/>
              </a:xfrm>
              <a:prstGeom prst="ellipse">
                <a:avLst/>
              </a:prstGeom>
              <a:solidFill>
                <a:srgbClr val="008000"/>
              </a:solidFill>
              <a:ln w="3175" algn="ctr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2741" name="Oval 37"/>
              <p:cNvSpPr>
                <a:spLocks noChangeArrowheads="1"/>
              </p:cNvSpPr>
              <p:nvPr/>
            </p:nvSpPr>
            <p:spPr bwMode="auto">
              <a:xfrm>
                <a:off x="1248" y="3241"/>
                <a:ext cx="170" cy="167"/>
              </a:xfrm>
              <a:prstGeom prst="ellipse">
                <a:avLst/>
              </a:prstGeom>
              <a:solidFill>
                <a:schemeClr val="bg1"/>
              </a:solidFill>
              <a:ln w="3175" algn="ctr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72742" name="Oval 38"/>
            <p:cNvSpPr>
              <a:spLocks noChangeArrowheads="1"/>
            </p:cNvSpPr>
            <p:nvPr/>
          </p:nvSpPr>
          <p:spPr bwMode="auto">
            <a:xfrm>
              <a:off x="2931" y="3497"/>
              <a:ext cx="126" cy="107"/>
            </a:xfrm>
            <a:prstGeom prst="ellipse">
              <a:avLst/>
            </a:prstGeom>
            <a:solidFill>
              <a:srgbClr val="008000"/>
            </a:solidFill>
            <a:ln w="3175" algn="ctr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743" name="Oval 39"/>
            <p:cNvSpPr>
              <a:spLocks noChangeArrowheads="1"/>
            </p:cNvSpPr>
            <p:nvPr/>
          </p:nvSpPr>
          <p:spPr bwMode="auto">
            <a:xfrm>
              <a:off x="2931" y="3297"/>
              <a:ext cx="126" cy="107"/>
            </a:xfrm>
            <a:prstGeom prst="ellipse">
              <a:avLst/>
            </a:prstGeom>
            <a:solidFill>
              <a:schemeClr val="bg1"/>
            </a:solidFill>
            <a:ln w="3175" algn="ctr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744" name="Oval 40"/>
            <p:cNvSpPr>
              <a:spLocks noChangeArrowheads="1"/>
            </p:cNvSpPr>
            <p:nvPr/>
          </p:nvSpPr>
          <p:spPr bwMode="auto">
            <a:xfrm>
              <a:off x="2931" y="3113"/>
              <a:ext cx="126" cy="107"/>
            </a:xfrm>
            <a:prstGeom prst="ellipse">
              <a:avLst/>
            </a:prstGeom>
            <a:solidFill>
              <a:schemeClr val="bg1"/>
            </a:solidFill>
            <a:ln w="3175" algn="ctr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745" name="Oval 41"/>
            <p:cNvSpPr>
              <a:spLocks noChangeArrowheads="1"/>
            </p:cNvSpPr>
            <p:nvPr/>
          </p:nvSpPr>
          <p:spPr bwMode="auto">
            <a:xfrm>
              <a:off x="2931" y="2899"/>
              <a:ext cx="125" cy="106"/>
            </a:xfrm>
            <a:prstGeom prst="ellipse">
              <a:avLst/>
            </a:prstGeom>
            <a:solidFill>
              <a:srgbClr val="008000"/>
            </a:solidFill>
            <a:ln w="3175" algn="ctr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746" name="Oval 42"/>
            <p:cNvSpPr>
              <a:spLocks noChangeArrowheads="1"/>
            </p:cNvSpPr>
            <p:nvPr/>
          </p:nvSpPr>
          <p:spPr bwMode="auto">
            <a:xfrm>
              <a:off x="2931" y="2684"/>
              <a:ext cx="125" cy="107"/>
            </a:xfrm>
            <a:prstGeom prst="ellipse">
              <a:avLst/>
            </a:prstGeom>
            <a:solidFill>
              <a:srgbClr val="008000"/>
            </a:solidFill>
            <a:ln w="317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747" name="Text Box 43"/>
            <p:cNvSpPr txBox="1">
              <a:spLocks noChangeArrowheads="1"/>
            </p:cNvSpPr>
            <p:nvPr/>
          </p:nvSpPr>
          <p:spPr bwMode="auto">
            <a:xfrm>
              <a:off x="3024" y="3408"/>
              <a:ext cx="18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>
                  <a:latin typeface="Times New Roman" pitchFamily="18" charset="0"/>
                </a:rPr>
                <a:t>1</a:t>
              </a:r>
            </a:p>
          </p:txBody>
        </p:sp>
        <p:sp>
          <p:nvSpPr>
            <p:cNvPr id="72748" name="Text Box 44"/>
            <p:cNvSpPr txBox="1">
              <a:spLocks noChangeArrowheads="1"/>
            </p:cNvSpPr>
            <p:nvPr/>
          </p:nvSpPr>
          <p:spPr bwMode="auto">
            <a:xfrm>
              <a:off x="2016" y="2832"/>
              <a:ext cx="18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>
                  <a:latin typeface="Times New Roman" pitchFamily="18" charset="0"/>
                </a:rPr>
                <a:t>1</a:t>
              </a:r>
            </a:p>
          </p:txBody>
        </p:sp>
        <p:sp>
          <p:nvSpPr>
            <p:cNvPr id="72749" name="Text Box 45"/>
            <p:cNvSpPr txBox="1">
              <a:spLocks noChangeArrowheads="1"/>
            </p:cNvSpPr>
            <p:nvPr/>
          </p:nvSpPr>
          <p:spPr bwMode="auto">
            <a:xfrm>
              <a:off x="2016" y="3216"/>
              <a:ext cx="18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>
                  <a:latin typeface="Times New Roman" pitchFamily="18" charset="0"/>
                </a:rPr>
                <a:t>1</a:t>
              </a:r>
            </a:p>
          </p:txBody>
        </p:sp>
        <p:sp>
          <p:nvSpPr>
            <p:cNvPr id="72750" name="Text Box 46"/>
            <p:cNvSpPr txBox="1">
              <a:spLocks noChangeArrowheads="1"/>
            </p:cNvSpPr>
            <p:nvPr/>
          </p:nvSpPr>
          <p:spPr bwMode="auto">
            <a:xfrm>
              <a:off x="3024" y="2649"/>
              <a:ext cx="18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>
                  <a:latin typeface="Times New Roman" pitchFamily="18" charset="0"/>
                </a:rPr>
                <a:t>1</a:t>
              </a:r>
            </a:p>
          </p:txBody>
        </p:sp>
        <p:sp>
          <p:nvSpPr>
            <p:cNvPr id="72751" name="Text Box 47"/>
            <p:cNvSpPr txBox="1">
              <a:spLocks noChangeArrowheads="1"/>
            </p:cNvSpPr>
            <p:nvPr/>
          </p:nvSpPr>
          <p:spPr bwMode="auto">
            <a:xfrm>
              <a:off x="3024" y="2841"/>
              <a:ext cx="18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>
                  <a:latin typeface="Times New Roman" pitchFamily="18" charset="0"/>
                </a:rPr>
                <a:t>1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85800"/>
            <a:ext cx="8229600" cy="1143000"/>
          </a:xfrm>
        </p:spPr>
        <p:txBody>
          <a:bodyPr/>
          <a:lstStyle/>
          <a:p>
            <a:pPr algn="l"/>
            <a:r>
              <a:rPr lang="en-US" altLang="en-US"/>
              <a:t>Event 1: Solver </a:t>
            </a:r>
            <a:r>
              <a:rPr lang="en-US" altLang="en-US">
                <a:solidFill>
                  <a:srgbClr val="008000"/>
                </a:solidFill>
              </a:rPr>
              <a:t>accepts</a:t>
            </a:r>
            <a:r>
              <a:rPr lang="en-US" altLang="en-US"/>
              <a:t> a node </a:t>
            </a:r>
            <a:r>
              <a:rPr lang="el-GR" altLang="en-US">
                <a:cs typeface="Times New Roman" pitchFamily="18" charset="0"/>
              </a:rPr>
              <a:t>ω</a:t>
            </a:r>
            <a:r>
              <a:rPr lang="en-US" altLang="en-US"/>
              <a:t>(v)=n</a:t>
            </a:r>
            <a:r>
              <a:rPr lang="en-US" altLang="en-US" baseline="30000"/>
              <a:t>2</a:t>
            </a:r>
            <a:endParaRPr lang="en-US" altLang="en-US"/>
          </a:p>
        </p:txBody>
      </p:sp>
      <p:graphicFrame>
        <p:nvGraphicFramePr>
          <p:cNvPr id="74755" name="Object 3"/>
          <p:cNvGraphicFramePr>
            <a:graphicFrameLocks noChangeAspect="1"/>
          </p:cNvGraphicFramePr>
          <p:nvPr>
            <p:ph sz="quarter" idx="1"/>
          </p:nvPr>
        </p:nvGraphicFramePr>
        <p:xfrm>
          <a:off x="2571750" y="4416425"/>
          <a:ext cx="306388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805" name="Equation" r:id="rId4" imgW="152280" imgH="164880" progId="Equation.DSMT4">
                  <p:embed/>
                </p:oleObj>
              </mc:Choice>
              <mc:Fallback>
                <p:oleObj name="Equation" r:id="rId4" imgW="152280" imgH="16488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71750" y="4416425"/>
                        <a:ext cx="306388" cy="342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4756" name="Object 4"/>
          <p:cNvGraphicFramePr>
            <a:graphicFrameLocks noChangeAspect="1"/>
          </p:cNvGraphicFramePr>
          <p:nvPr>
            <p:ph sz="quarter" idx="2"/>
          </p:nvPr>
        </p:nvGraphicFramePr>
        <p:xfrm>
          <a:off x="4206875" y="4416425"/>
          <a:ext cx="300038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806" name="Equation" r:id="rId6" imgW="152280" imgH="164880" progId="Equation.DSMT4">
                  <p:embed/>
                </p:oleObj>
              </mc:Choice>
              <mc:Fallback>
                <p:oleObj name="Equation" r:id="rId6" imgW="152280" imgH="16488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06875" y="4416425"/>
                        <a:ext cx="300038" cy="342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4757" name="Rectangle 5"/>
          <p:cNvSpPr>
            <a:spLocks noGrp="1" noChangeArrowheads="1"/>
          </p:cNvSpPr>
          <p:nvPr>
            <p:ph type="body" sz="half" idx="3"/>
          </p:nvPr>
        </p:nvSpPr>
        <p:spPr>
          <a:xfrm>
            <a:off x="533400" y="5008563"/>
            <a:ext cx="7767638" cy="615950"/>
          </a:xfrm>
        </p:spPr>
        <p:txBody>
          <a:bodyPr/>
          <a:lstStyle/>
          <a:p>
            <a:pPr marL="469900" indent="-469900">
              <a:lnSpc>
                <a:spcPct val="80000"/>
              </a:lnSpc>
              <a:buFontTx/>
              <a:buNone/>
            </a:pPr>
            <a:r>
              <a:rPr lang="en-US" altLang="en-US" sz="2000"/>
              <a:t>The Adversary chooses part B of the bipartite as a cover, and incurs cost </a:t>
            </a:r>
            <a:r>
              <a:rPr lang="en-US" altLang="en-US" sz="2000" b="1" i="1"/>
              <a:t>n</a:t>
            </a:r>
          </a:p>
          <a:p>
            <a:pPr marL="469900" indent="-469900">
              <a:lnSpc>
                <a:spcPct val="80000"/>
              </a:lnSpc>
              <a:buFontTx/>
              <a:buNone/>
            </a:pPr>
            <a:r>
              <a:rPr lang="en-US" altLang="en-US" sz="2000"/>
              <a:t>The cost of a cover for the Solver is at least </a:t>
            </a:r>
            <a:r>
              <a:rPr lang="en-US" altLang="en-US" sz="2000" b="1" i="1"/>
              <a:t>n</a:t>
            </a:r>
            <a:r>
              <a:rPr lang="en-US" altLang="en-US" sz="2000" b="1" i="1" baseline="30000"/>
              <a:t>2</a:t>
            </a:r>
            <a:r>
              <a:rPr lang="en-US" altLang="en-US" sz="2000" b="1" i="1"/>
              <a:t>+n-1</a:t>
            </a:r>
          </a:p>
        </p:txBody>
      </p:sp>
      <p:sp>
        <p:nvSpPr>
          <p:cNvPr id="74758" name="Oval 6"/>
          <p:cNvSpPr>
            <a:spLocks noChangeArrowheads="1"/>
          </p:cNvSpPr>
          <p:nvPr/>
        </p:nvSpPr>
        <p:spPr bwMode="auto">
          <a:xfrm>
            <a:off x="2514600" y="2057400"/>
            <a:ext cx="914400" cy="2286000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4759" name="Oval 7"/>
          <p:cNvSpPr>
            <a:spLocks noChangeArrowheads="1"/>
          </p:cNvSpPr>
          <p:nvPr/>
        </p:nvSpPr>
        <p:spPr bwMode="auto">
          <a:xfrm>
            <a:off x="3962400" y="2057400"/>
            <a:ext cx="914400" cy="2286000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4760" name="Line 8"/>
          <p:cNvSpPr>
            <a:spLocks noChangeShapeType="1"/>
          </p:cNvSpPr>
          <p:nvPr/>
        </p:nvSpPr>
        <p:spPr bwMode="auto">
          <a:xfrm>
            <a:off x="2971800" y="2438400"/>
            <a:ext cx="1447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4761" name="Line 9"/>
          <p:cNvSpPr>
            <a:spLocks noChangeShapeType="1"/>
          </p:cNvSpPr>
          <p:nvPr/>
        </p:nvSpPr>
        <p:spPr bwMode="auto">
          <a:xfrm>
            <a:off x="2971800" y="2971800"/>
            <a:ext cx="1447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4762" name="Line 10"/>
          <p:cNvSpPr>
            <a:spLocks noChangeShapeType="1"/>
          </p:cNvSpPr>
          <p:nvPr/>
        </p:nvSpPr>
        <p:spPr bwMode="auto">
          <a:xfrm>
            <a:off x="2971800" y="3505200"/>
            <a:ext cx="1447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4763" name="Line 11"/>
          <p:cNvSpPr>
            <a:spLocks noChangeShapeType="1"/>
          </p:cNvSpPr>
          <p:nvPr/>
        </p:nvSpPr>
        <p:spPr bwMode="auto">
          <a:xfrm>
            <a:off x="2971800" y="3962400"/>
            <a:ext cx="1447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4764" name="Line 12"/>
          <p:cNvSpPr>
            <a:spLocks noChangeShapeType="1"/>
          </p:cNvSpPr>
          <p:nvPr/>
        </p:nvSpPr>
        <p:spPr bwMode="auto">
          <a:xfrm>
            <a:off x="2971800" y="2438400"/>
            <a:ext cx="14478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4765" name="Line 13"/>
          <p:cNvSpPr>
            <a:spLocks noChangeShapeType="1"/>
          </p:cNvSpPr>
          <p:nvPr/>
        </p:nvSpPr>
        <p:spPr bwMode="auto">
          <a:xfrm>
            <a:off x="2971800" y="2438400"/>
            <a:ext cx="144780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4766" name="Line 14"/>
          <p:cNvSpPr>
            <a:spLocks noChangeShapeType="1"/>
          </p:cNvSpPr>
          <p:nvPr/>
        </p:nvSpPr>
        <p:spPr bwMode="auto">
          <a:xfrm>
            <a:off x="2971800" y="2438400"/>
            <a:ext cx="144780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4767" name="Line 15"/>
          <p:cNvSpPr>
            <a:spLocks noChangeShapeType="1"/>
          </p:cNvSpPr>
          <p:nvPr/>
        </p:nvSpPr>
        <p:spPr bwMode="auto">
          <a:xfrm flipV="1">
            <a:off x="2971800" y="2438400"/>
            <a:ext cx="14478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4768" name="Line 16"/>
          <p:cNvSpPr>
            <a:spLocks noChangeShapeType="1"/>
          </p:cNvSpPr>
          <p:nvPr/>
        </p:nvSpPr>
        <p:spPr bwMode="auto">
          <a:xfrm>
            <a:off x="2971800" y="2971800"/>
            <a:ext cx="14478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4769" name="Line 17"/>
          <p:cNvSpPr>
            <a:spLocks noChangeShapeType="1"/>
          </p:cNvSpPr>
          <p:nvPr/>
        </p:nvSpPr>
        <p:spPr bwMode="auto">
          <a:xfrm flipV="1">
            <a:off x="2971800" y="2438400"/>
            <a:ext cx="144780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4770" name="Line 18"/>
          <p:cNvSpPr>
            <a:spLocks noChangeShapeType="1"/>
          </p:cNvSpPr>
          <p:nvPr/>
        </p:nvSpPr>
        <p:spPr bwMode="auto">
          <a:xfrm flipV="1">
            <a:off x="2971800" y="2971800"/>
            <a:ext cx="14478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4771" name="Line 19"/>
          <p:cNvSpPr>
            <a:spLocks noChangeShapeType="1"/>
          </p:cNvSpPr>
          <p:nvPr/>
        </p:nvSpPr>
        <p:spPr bwMode="auto">
          <a:xfrm>
            <a:off x="3048000" y="3505200"/>
            <a:ext cx="1371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4772" name="Line 20"/>
          <p:cNvSpPr>
            <a:spLocks noChangeShapeType="1"/>
          </p:cNvSpPr>
          <p:nvPr/>
        </p:nvSpPr>
        <p:spPr bwMode="auto">
          <a:xfrm flipV="1">
            <a:off x="2971800" y="2438400"/>
            <a:ext cx="144780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4773" name="Line 21"/>
          <p:cNvSpPr>
            <a:spLocks noChangeShapeType="1"/>
          </p:cNvSpPr>
          <p:nvPr/>
        </p:nvSpPr>
        <p:spPr bwMode="auto">
          <a:xfrm flipV="1">
            <a:off x="2971800" y="2971800"/>
            <a:ext cx="144780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4774" name="Line 22"/>
          <p:cNvSpPr>
            <a:spLocks noChangeShapeType="1"/>
          </p:cNvSpPr>
          <p:nvPr/>
        </p:nvSpPr>
        <p:spPr bwMode="auto">
          <a:xfrm flipV="1">
            <a:off x="2971800" y="3505200"/>
            <a:ext cx="14478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4775" name="Line 23"/>
          <p:cNvSpPr>
            <a:spLocks noChangeShapeType="1"/>
          </p:cNvSpPr>
          <p:nvPr/>
        </p:nvSpPr>
        <p:spPr bwMode="auto">
          <a:xfrm>
            <a:off x="2971800" y="2971800"/>
            <a:ext cx="144780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4776" name="Oval 24"/>
          <p:cNvSpPr>
            <a:spLocks noChangeArrowheads="1"/>
          </p:cNvSpPr>
          <p:nvPr/>
        </p:nvSpPr>
        <p:spPr bwMode="auto">
          <a:xfrm>
            <a:off x="2819400" y="3352800"/>
            <a:ext cx="269875" cy="241300"/>
          </a:xfrm>
          <a:prstGeom prst="ellipse">
            <a:avLst/>
          </a:prstGeom>
          <a:solidFill>
            <a:srgbClr val="008000"/>
          </a:solidFill>
          <a:ln w="3175" algn="ctr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4777" name="Oval 25"/>
          <p:cNvSpPr>
            <a:spLocks noChangeArrowheads="1"/>
          </p:cNvSpPr>
          <p:nvPr/>
        </p:nvSpPr>
        <p:spPr bwMode="auto">
          <a:xfrm>
            <a:off x="2819400" y="3810000"/>
            <a:ext cx="269875" cy="241300"/>
          </a:xfrm>
          <a:prstGeom prst="ellipse">
            <a:avLst/>
          </a:prstGeom>
          <a:solidFill>
            <a:schemeClr val="bg1"/>
          </a:solidFill>
          <a:ln w="3175" algn="ctr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4778" name="Oval 26"/>
          <p:cNvSpPr>
            <a:spLocks noChangeArrowheads="1"/>
          </p:cNvSpPr>
          <p:nvPr/>
        </p:nvSpPr>
        <p:spPr bwMode="auto">
          <a:xfrm>
            <a:off x="2819400" y="2819400"/>
            <a:ext cx="268288" cy="241300"/>
          </a:xfrm>
          <a:prstGeom prst="ellipse">
            <a:avLst/>
          </a:prstGeom>
          <a:solidFill>
            <a:schemeClr val="bg1"/>
          </a:solidFill>
          <a:ln w="3175" algn="ctr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4779" name="Oval 27"/>
          <p:cNvSpPr>
            <a:spLocks noChangeArrowheads="1"/>
          </p:cNvSpPr>
          <p:nvPr/>
        </p:nvSpPr>
        <p:spPr bwMode="auto">
          <a:xfrm>
            <a:off x="2819400" y="2286000"/>
            <a:ext cx="268288" cy="242888"/>
          </a:xfrm>
          <a:prstGeom prst="ellipse">
            <a:avLst/>
          </a:prstGeom>
          <a:solidFill>
            <a:schemeClr val="bg1"/>
          </a:solidFill>
          <a:ln w="3175" algn="ctr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4780" name="Oval 28"/>
          <p:cNvSpPr>
            <a:spLocks noChangeArrowheads="1"/>
          </p:cNvSpPr>
          <p:nvPr/>
        </p:nvSpPr>
        <p:spPr bwMode="auto">
          <a:xfrm>
            <a:off x="4267200" y="2286000"/>
            <a:ext cx="268288" cy="242888"/>
          </a:xfrm>
          <a:prstGeom prst="ellipse">
            <a:avLst/>
          </a:prstGeom>
          <a:solidFill>
            <a:schemeClr val="bg1"/>
          </a:solidFill>
          <a:ln w="3175" algn="ctr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4781" name="Oval 29"/>
          <p:cNvSpPr>
            <a:spLocks noChangeArrowheads="1"/>
          </p:cNvSpPr>
          <p:nvPr/>
        </p:nvSpPr>
        <p:spPr bwMode="auto">
          <a:xfrm>
            <a:off x="4267200" y="2819400"/>
            <a:ext cx="268288" cy="241300"/>
          </a:xfrm>
          <a:prstGeom prst="ellipse">
            <a:avLst/>
          </a:prstGeom>
          <a:solidFill>
            <a:srgbClr val="008000"/>
          </a:solidFill>
          <a:ln w="3175" algn="ctr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4782" name="Oval 30"/>
          <p:cNvSpPr>
            <a:spLocks noChangeArrowheads="1"/>
          </p:cNvSpPr>
          <p:nvPr/>
        </p:nvSpPr>
        <p:spPr bwMode="auto">
          <a:xfrm>
            <a:off x="4267200" y="3352800"/>
            <a:ext cx="269875" cy="241300"/>
          </a:xfrm>
          <a:prstGeom prst="ellipse">
            <a:avLst/>
          </a:prstGeom>
          <a:solidFill>
            <a:schemeClr val="bg1"/>
          </a:solidFill>
          <a:ln w="3175" algn="ctr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4783" name="Oval 31"/>
          <p:cNvSpPr>
            <a:spLocks noChangeArrowheads="1"/>
          </p:cNvSpPr>
          <p:nvPr/>
        </p:nvSpPr>
        <p:spPr bwMode="auto">
          <a:xfrm>
            <a:off x="4267200" y="3810000"/>
            <a:ext cx="269875" cy="241300"/>
          </a:xfrm>
          <a:prstGeom prst="ellipse">
            <a:avLst/>
          </a:prstGeom>
          <a:solidFill>
            <a:schemeClr val="bg1"/>
          </a:solidFill>
          <a:ln w="3175" algn="ctr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74784" name="Rectangle 32"/>
          <p:cNvGraphicFramePr>
            <a:graphicFrameLocks/>
          </p:cNvGraphicFramePr>
          <p:nvPr/>
        </p:nvGraphicFramePr>
        <p:xfrm>
          <a:off x="1524000" y="1397000"/>
          <a:ext cx="6096000" cy="406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807" name="Equation" r:id="rId8" imgW="0" imgH="0" progId="Equation.DSMT4">
                  <p:embed/>
                </p:oleObj>
              </mc:Choice>
              <mc:Fallback>
                <p:oleObj name="Equation" r:id="rId8" imgW="0" imgH="0" progId="Equation.DSMT4">
                  <p:embed/>
                  <p:pic>
                    <p:nvPicPr>
                      <p:cNvPr id="0" name="Rectangle 32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1397000"/>
                        <a:ext cx="6096000" cy="4064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4785" name="Object 33"/>
          <p:cNvGraphicFramePr>
            <a:graphicFrameLocks noChangeAspect="1"/>
          </p:cNvGraphicFramePr>
          <p:nvPr/>
        </p:nvGraphicFramePr>
        <p:xfrm>
          <a:off x="2743200" y="5684838"/>
          <a:ext cx="1816100" cy="868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808" name="Equation" r:id="rId9" imgW="876240" imgH="419040" progId="Equation.DSMT4">
                  <p:embed/>
                </p:oleObj>
              </mc:Choice>
              <mc:Fallback>
                <p:oleObj name="Equation" r:id="rId9" imgW="876240" imgH="419040" progId="Equation.DSMT4">
                  <p:embed/>
                  <p:pic>
                    <p:nvPicPr>
                      <p:cNvPr id="0" name="Object 3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43200" y="5684838"/>
                        <a:ext cx="1816100" cy="8683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4786" name="Text Box 34"/>
          <p:cNvSpPr txBox="1">
            <a:spLocks noChangeArrowheads="1"/>
          </p:cNvSpPr>
          <p:nvPr/>
        </p:nvSpPr>
        <p:spPr bwMode="auto">
          <a:xfrm>
            <a:off x="4495800" y="2743200"/>
            <a:ext cx="304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>
                <a:latin typeface="Times New Roman" pitchFamily="18" charset="0"/>
              </a:rPr>
              <a:t>1</a:t>
            </a:r>
          </a:p>
        </p:txBody>
      </p:sp>
      <p:sp>
        <p:nvSpPr>
          <p:cNvPr id="74787" name="Text Box 35"/>
          <p:cNvSpPr txBox="1">
            <a:spLocks noChangeArrowheads="1"/>
          </p:cNvSpPr>
          <p:nvPr/>
        </p:nvSpPr>
        <p:spPr bwMode="auto">
          <a:xfrm>
            <a:off x="2590800" y="3290888"/>
            <a:ext cx="3048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>
                <a:latin typeface="Times New Roman" pitchFamily="18" charset="0"/>
              </a:rPr>
              <a:t>1</a:t>
            </a:r>
          </a:p>
        </p:txBody>
      </p:sp>
      <p:grpSp>
        <p:nvGrpSpPr>
          <p:cNvPr id="74788" name="Group 36"/>
          <p:cNvGrpSpPr>
            <a:grpSpLocks/>
          </p:cNvGrpSpPr>
          <p:nvPr/>
        </p:nvGrpSpPr>
        <p:grpSpPr bwMode="auto">
          <a:xfrm>
            <a:off x="5200650" y="1981200"/>
            <a:ext cx="2266950" cy="2070100"/>
            <a:chOff x="3276" y="1248"/>
            <a:chExt cx="1428" cy="1304"/>
          </a:xfrm>
        </p:grpSpPr>
        <p:grpSp>
          <p:nvGrpSpPr>
            <p:cNvPr id="74789" name="Group 37"/>
            <p:cNvGrpSpPr>
              <a:grpSpLocks/>
            </p:cNvGrpSpPr>
            <p:nvPr/>
          </p:nvGrpSpPr>
          <p:grpSpPr bwMode="auto">
            <a:xfrm>
              <a:off x="3276" y="1248"/>
              <a:ext cx="1262" cy="1304"/>
              <a:chOff x="3276" y="1248"/>
              <a:chExt cx="1262" cy="1304"/>
            </a:xfrm>
          </p:grpSpPr>
          <p:grpSp>
            <p:nvGrpSpPr>
              <p:cNvPr id="74790" name="Group 38"/>
              <p:cNvGrpSpPr>
                <a:grpSpLocks/>
              </p:cNvGrpSpPr>
              <p:nvPr/>
            </p:nvGrpSpPr>
            <p:grpSpPr bwMode="auto">
              <a:xfrm>
                <a:off x="3456" y="1440"/>
                <a:ext cx="1082" cy="1112"/>
                <a:chOff x="1776" y="1440"/>
                <a:chExt cx="1082" cy="1112"/>
              </a:xfrm>
            </p:grpSpPr>
            <p:sp>
              <p:nvSpPr>
                <p:cNvPr id="74791" name="Line 39"/>
                <p:cNvSpPr>
                  <a:spLocks noChangeShapeType="1"/>
                </p:cNvSpPr>
                <p:nvPr/>
              </p:nvSpPr>
              <p:spPr bwMode="auto">
                <a:xfrm>
                  <a:off x="1872" y="1536"/>
                  <a:ext cx="912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4792" name="Line 40"/>
                <p:cNvSpPr>
                  <a:spLocks noChangeShapeType="1"/>
                </p:cNvSpPr>
                <p:nvPr/>
              </p:nvSpPr>
              <p:spPr bwMode="auto">
                <a:xfrm>
                  <a:off x="1872" y="1536"/>
                  <a:ext cx="912" cy="33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4793" name="Line 41"/>
                <p:cNvSpPr>
                  <a:spLocks noChangeShapeType="1"/>
                </p:cNvSpPr>
                <p:nvPr/>
              </p:nvSpPr>
              <p:spPr bwMode="auto">
                <a:xfrm>
                  <a:off x="1872" y="1536"/>
                  <a:ext cx="912" cy="67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4794" name="Line 42"/>
                <p:cNvSpPr>
                  <a:spLocks noChangeShapeType="1"/>
                </p:cNvSpPr>
                <p:nvPr/>
              </p:nvSpPr>
              <p:spPr bwMode="auto">
                <a:xfrm>
                  <a:off x="1872" y="1536"/>
                  <a:ext cx="912" cy="96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4795" name="Oval 43"/>
                <p:cNvSpPr>
                  <a:spLocks noChangeArrowheads="1"/>
                </p:cNvSpPr>
                <p:nvPr/>
              </p:nvSpPr>
              <p:spPr bwMode="auto">
                <a:xfrm>
                  <a:off x="1776" y="1440"/>
                  <a:ext cx="169" cy="153"/>
                </a:xfrm>
                <a:prstGeom prst="ellipse">
                  <a:avLst/>
                </a:prstGeom>
                <a:solidFill>
                  <a:srgbClr val="008000"/>
                </a:solidFill>
                <a:ln w="3175" algn="ctr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4796" name="Oval 44"/>
                <p:cNvSpPr>
                  <a:spLocks noChangeArrowheads="1"/>
                </p:cNvSpPr>
                <p:nvPr/>
              </p:nvSpPr>
              <p:spPr bwMode="auto">
                <a:xfrm>
                  <a:off x="2688" y="1440"/>
                  <a:ext cx="169" cy="153"/>
                </a:xfrm>
                <a:prstGeom prst="ellipse">
                  <a:avLst/>
                </a:prstGeom>
                <a:solidFill>
                  <a:schemeClr val="bg1"/>
                </a:solidFill>
                <a:ln w="3175" algn="ctr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4797" name="Oval 45"/>
                <p:cNvSpPr>
                  <a:spLocks noChangeArrowheads="1"/>
                </p:cNvSpPr>
                <p:nvPr/>
              </p:nvSpPr>
              <p:spPr bwMode="auto">
                <a:xfrm>
                  <a:off x="2688" y="1776"/>
                  <a:ext cx="169" cy="152"/>
                </a:xfrm>
                <a:prstGeom prst="ellipse">
                  <a:avLst/>
                </a:prstGeom>
                <a:solidFill>
                  <a:srgbClr val="008000"/>
                </a:solidFill>
                <a:ln w="3175" algn="ctr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4798" name="Oval 46"/>
                <p:cNvSpPr>
                  <a:spLocks noChangeArrowheads="1"/>
                </p:cNvSpPr>
                <p:nvPr/>
              </p:nvSpPr>
              <p:spPr bwMode="auto">
                <a:xfrm>
                  <a:off x="2688" y="2112"/>
                  <a:ext cx="170" cy="152"/>
                </a:xfrm>
                <a:prstGeom prst="ellipse">
                  <a:avLst/>
                </a:prstGeom>
                <a:solidFill>
                  <a:schemeClr val="bg1"/>
                </a:solidFill>
                <a:ln w="3175" algn="ctr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4799" name="Oval 47"/>
                <p:cNvSpPr>
                  <a:spLocks noChangeArrowheads="1"/>
                </p:cNvSpPr>
                <p:nvPr/>
              </p:nvSpPr>
              <p:spPr bwMode="auto">
                <a:xfrm>
                  <a:off x="2688" y="2400"/>
                  <a:ext cx="170" cy="152"/>
                </a:xfrm>
                <a:prstGeom prst="ellipse">
                  <a:avLst/>
                </a:prstGeom>
                <a:solidFill>
                  <a:schemeClr val="bg1"/>
                </a:solidFill>
                <a:ln w="3175" algn="ctr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74800" name="Text Box 48"/>
              <p:cNvSpPr txBox="1">
                <a:spLocks noChangeArrowheads="1"/>
              </p:cNvSpPr>
              <p:nvPr/>
            </p:nvSpPr>
            <p:spPr bwMode="auto">
              <a:xfrm>
                <a:off x="3276" y="1248"/>
                <a:ext cx="276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en-US" sz="2400">
                    <a:latin typeface="Times New Roman" pitchFamily="18" charset="0"/>
                  </a:rPr>
                  <a:t>n</a:t>
                </a:r>
                <a:r>
                  <a:rPr lang="en-US" altLang="en-US" sz="2400" baseline="30000">
                    <a:latin typeface="Times New Roman" pitchFamily="18" charset="0"/>
                  </a:rPr>
                  <a:t>2</a:t>
                </a:r>
              </a:p>
            </p:txBody>
          </p:sp>
        </p:grpSp>
        <p:sp>
          <p:nvSpPr>
            <p:cNvPr id="74801" name="Text Box 49"/>
            <p:cNvSpPr txBox="1">
              <a:spLocks noChangeArrowheads="1"/>
            </p:cNvSpPr>
            <p:nvPr/>
          </p:nvSpPr>
          <p:spPr bwMode="auto">
            <a:xfrm>
              <a:off x="4512" y="1728"/>
              <a:ext cx="19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>
                  <a:latin typeface="Times New Roman" pitchFamily="18" charset="0"/>
                </a:rPr>
                <a:t>1</a:t>
              </a:r>
            </a:p>
          </p:txBody>
        </p:sp>
      </p:grpSp>
      <p:sp>
        <p:nvSpPr>
          <p:cNvPr id="74802" name="Text Box 50"/>
          <p:cNvSpPr txBox="1">
            <a:spLocks noChangeArrowheads="1"/>
          </p:cNvSpPr>
          <p:nvPr/>
        </p:nvSpPr>
        <p:spPr bwMode="auto">
          <a:xfrm>
            <a:off x="4502150" y="3748088"/>
            <a:ext cx="2984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b="1">
                <a:latin typeface="Times New Roman" pitchFamily="18" charset="0"/>
              </a:rPr>
              <a:t>1</a:t>
            </a:r>
          </a:p>
        </p:txBody>
      </p:sp>
      <p:sp>
        <p:nvSpPr>
          <p:cNvPr id="74803" name="Text Box 51"/>
          <p:cNvSpPr txBox="1">
            <a:spLocks noChangeArrowheads="1"/>
          </p:cNvSpPr>
          <p:nvPr/>
        </p:nvSpPr>
        <p:spPr bwMode="auto">
          <a:xfrm>
            <a:off x="4502150" y="3290888"/>
            <a:ext cx="2984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b="1">
                <a:latin typeface="Times New Roman" pitchFamily="18" charset="0"/>
              </a:rPr>
              <a:t>1</a:t>
            </a:r>
          </a:p>
        </p:txBody>
      </p:sp>
      <p:sp>
        <p:nvSpPr>
          <p:cNvPr id="74804" name="Text Box 52"/>
          <p:cNvSpPr txBox="1">
            <a:spLocks noChangeArrowheads="1"/>
          </p:cNvSpPr>
          <p:nvPr/>
        </p:nvSpPr>
        <p:spPr bwMode="auto">
          <a:xfrm>
            <a:off x="4502150" y="22098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b="1">
                <a:latin typeface="Times New Roman" pitchFamily="18" charset="0"/>
              </a:rPr>
              <a:t>1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7.3494E-6 L -0.29167 7.3494E-6 " pathEditMode="relative" ptsTypes="AA">
                                      <p:cBhvr>
                                        <p:cTn id="10" dur="2000" fill="hold"/>
                                        <p:tgtEl>
                                          <p:spTgt spid="7478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48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48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8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48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48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8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48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48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757" grpId="0" build="p"/>
      <p:bldP spid="74802" grpId="0"/>
      <p:bldP spid="74803" grpId="0"/>
      <p:bldP spid="74804" grpId="0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85800"/>
            <a:ext cx="8229600" cy="1143000"/>
          </a:xfrm>
        </p:spPr>
        <p:txBody>
          <a:bodyPr/>
          <a:lstStyle/>
          <a:p>
            <a:pPr algn="l"/>
            <a:r>
              <a:rPr lang="en-US" altLang="en-US"/>
              <a:t>Event 2:  Solver </a:t>
            </a:r>
            <a:r>
              <a:rPr lang="en-US" altLang="en-US">
                <a:solidFill>
                  <a:srgbClr val="FF0000"/>
                </a:solidFill>
              </a:rPr>
              <a:t>rejects</a:t>
            </a:r>
            <a:r>
              <a:rPr lang="en-US" altLang="en-US"/>
              <a:t> a node of any weight</a:t>
            </a:r>
          </a:p>
        </p:txBody>
      </p:sp>
      <p:graphicFrame>
        <p:nvGraphicFramePr>
          <p:cNvPr id="76803" name="Object 3"/>
          <p:cNvGraphicFramePr>
            <a:graphicFrameLocks noChangeAspect="1"/>
          </p:cNvGraphicFramePr>
          <p:nvPr>
            <p:ph sz="quarter" idx="1"/>
          </p:nvPr>
        </p:nvGraphicFramePr>
        <p:xfrm>
          <a:off x="2571750" y="4416425"/>
          <a:ext cx="306388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6846" name="Equation" r:id="rId4" imgW="152280" imgH="164880" progId="Equation.DSMT4">
                  <p:embed/>
                </p:oleObj>
              </mc:Choice>
              <mc:Fallback>
                <p:oleObj name="Equation" r:id="rId4" imgW="152280" imgH="16488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71750" y="4416425"/>
                        <a:ext cx="306388" cy="342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6804" name="Object 4"/>
          <p:cNvGraphicFramePr>
            <a:graphicFrameLocks noChangeAspect="1"/>
          </p:cNvGraphicFramePr>
          <p:nvPr>
            <p:ph sz="quarter" idx="2"/>
          </p:nvPr>
        </p:nvGraphicFramePr>
        <p:xfrm>
          <a:off x="4206875" y="4416425"/>
          <a:ext cx="300038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6847" name="Equation" r:id="rId6" imgW="152280" imgH="164880" progId="Equation.DSMT4">
                  <p:embed/>
                </p:oleObj>
              </mc:Choice>
              <mc:Fallback>
                <p:oleObj name="Equation" r:id="rId6" imgW="152280" imgH="16488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06875" y="4416425"/>
                        <a:ext cx="300038" cy="342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6805" name="Rectangle 5"/>
          <p:cNvSpPr>
            <a:spLocks noGrp="1" noChangeArrowheads="1"/>
          </p:cNvSpPr>
          <p:nvPr>
            <p:ph type="body" sz="half" idx="3"/>
          </p:nvPr>
        </p:nvSpPr>
        <p:spPr>
          <a:xfrm>
            <a:off x="533400" y="5008563"/>
            <a:ext cx="7540625" cy="615950"/>
          </a:xfrm>
        </p:spPr>
        <p:txBody>
          <a:bodyPr/>
          <a:lstStyle/>
          <a:p>
            <a:pPr marL="469900" indent="-469900">
              <a:lnSpc>
                <a:spcPct val="80000"/>
              </a:lnSpc>
              <a:buFontTx/>
              <a:buNone/>
            </a:pPr>
            <a:r>
              <a:rPr lang="en-US" altLang="en-US" sz="2000"/>
              <a:t>The Adversary chooses part A of the bipartite as a cover.</a:t>
            </a:r>
            <a:endParaRPr lang="en-US" altLang="en-US" sz="2000" b="1" i="1"/>
          </a:p>
          <a:p>
            <a:pPr marL="469900" indent="-469900">
              <a:lnSpc>
                <a:spcPct val="80000"/>
              </a:lnSpc>
              <a:buFontTx/>
              <a:buNone/>
            </a:pPr>
            <a:r>
              <a:rPr lang="en-US" altLang="en-US" sz="2000"/>
              <a:t>The Solver must choose part B of the bipartite as a cover.</a:t>
            </a:r>
            <a:endParaRPr lang="en-US" altLang="en-US" sz="2000" b="1" i="1" baseline="30000"/>
          </a:p>
        </p:txBody>
      </p:sp>
      <p:sp>
        <p:nvSpPr>
          <p:cNvPr id="76806" name="Oval 6"/>
          <p:cNvSpPr>
            <a:spLocks noChangeArrowheads="1"/>
          </p:cNvSpPr>
          <p:nvPr/>
        </p:nvSpPr>
        <p:spPr bwMode="auto">
          <a:xfrm>
            <a:off x="2514600" y="2057400"/>
            <a:ext cx="914400" cy="2286000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6807" name="Oval 7"/>
          <p:cNvSpPr>
            <a:spLocks noChangeArrowheads="1"/>
          </p:cNvSpPr>
          <p:nvPr/>
        </p:nvSpPr>
        <p:spPr bwMode="auto">
          <a:xfrm>
            <a:off x="3962400" y="2057400"/>
            <a:ext cx="914400" cy="2286000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6808" name="Line 8"/>
          <p:cNvSpPr>
            <a:spLocks noChangeShapeType="1"/>
          </p:cNvSpPr>
          <p:nvPr/>
        </p:nvSpPr>
        <p:spPr bwMode="auto">
          <a:xfrm>
            <a:off x="2971800" y="2438400"/>
            <a:ext cx="1447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6809" name="Line 9"/>
          <p:cNvSpPr>
            <a:spLocks noChangeShapeType="1"/>
          </p:cNvSpPr>
          <p:nvPr/>
        </p:nvSpPr>
        <p:spPr bwMode="auto">
          <a:xfrm>
            <a:off x="2971800" y="2971800"/>
            <a:ext cx="1447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6810" name="Line 10"/>
          <p:cNvSpPr>
            <a:spLocks noChangeShapeType="1"/>
          </p:cNvSpPr>
          <p:nvPr/>
        </p:nvSpPr>
        <p:spPr bwMode="auto">
          <a:xfrm>
            <a:off x="2971800" y="3505200"/>
            <a:ext cx="1447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6811" name="Line 11"/>
          <p:cNvSpPr>
            <a:spLocks noChangeShapeType="1"/>
          </p:cNvSpPr>
          <p:nvPr/>
        </p:nvSpPr>
        <p:spPr bwMode="auto">
          <a:xfrm>
            <a:off x="2971800" y="3962400"/>
            <a:ext cx="1447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6812" name="Line 12"/>
          <p:cNvSpPr>
            <a:spLocks noChangeShapeType="1"/>
          </p:cNvSpPr>
          <p:nvPr/>
        </p:nvSpPr>
        <p:spPr bwMode="auto">
          <a:xfrm>
            <a:off x="2971800" y="2438400"/>
            <a:ext cx="14478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6813" name="Line 13"/>
          <p:cNvSpPr>
            <a:spLocks noChangeShapeType="1"/>
          </p:cNvSpPr>
          <p:nvPr/>
        </p:nvSpPr>
        <p:spPr bwMode="auto">
          <a:xfrm>
            <a:off x="2971800" y="2438400"/>
            <a:ext cx="144780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6814" name="Line 14"/>
          <p:cNvSpPr>
            <a:spLocks noChangeShapeType="1"/>
          </p:cNvSpPr>
          <p:nvPr/>
        </p:nvSpPr>
        <p:spPr bwMode="auto">
          <a:xfrm>
            <a:off x="2971800" y="2438400"/>
            <a:ext cx="144780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6815" name="Line 15"/>
          <p:cNvSpPr>
            <a:spLocks noChangeShapeType="1"/>
          </p:cNvSpPr>
          <p:nvPr/>
        </p:nvSpPr>
        <p:spPr bwMode="auto">
          <a:xfrm flipV="1">
            <a:off x="2971800" y="2438400"/>
            <a:ext cx="14478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6816" name="Line 16"/>
          <p:cNvSpPr>
            <a:spLocks noChangeShapeType="1"/>
          </p:cNvSpPr>
          <p:nvPr/>
        </p:nvSpPr>
        <p:spPr bwMode="auto">
          <a:xfrm>
            <a:off x="2971800" y="2971800"/>
            <a:ext cx="14478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6817" name="Line 17"/>
          <p:cNvSpPr>
            <a:spLocks noChangeShapeType="1"/>
          </p:cNvSpPr>
          <p:nvPr/>
        </p:nvSpPr>
        <p:spPr bwMode="auto">
          <a:xfrm flipV="1">
            <a:off x="2971800" y="2438400"/>
            <a:ext cx="144780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6818" name="Line 18"/>
          <p:cNvSpPr>
            <a:spLocks noChangeShapeType="1"/>
          </p:cNvSpPr>
          <p:nvPr/>
        </p:nvSpPr>
        <p:spPr bwMode="auto">
          <a:xfrm flipV="1">
            <a:off x="2971800" y="2971800"/>
            <a:ext cx="14478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6819" name="Line 19"/>
          <p:cNvSpPr>
            <a:spLocks noChangeShapeType="1"/>
          </p:cNvSpPr>
          <p:nvPr/>
        </p:nvSpPr>
        <p:spPr bwMode="auto">
          <a:xfrm>
            <a:off x="3048000" y="3505200"/>
            <a:ext cx="1371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6820" name="Line 20"/>
          <p:cNvSpPr>
            <a:spLocks noChangeShapeType="1"/>
          </p:cNvSpPr>
          <p:nvPr/>
        </p:nvSpPr>
        <p:spPr bwMode="auto">
          <a:xfrm flipV="1">
            <a:off x="2971800" y="2438400"/>
            <a:ext cx="144780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6821" name="Line 21"/>
          <p:cNvSpPr>
            <a:spLocks noChangeShapeType="1"/>
          </p:cNvSpPr>
          <p:nvPr/>
        </p:nvSpPr>
        <p:spPr bwMode="auto">
          <a:xfrm flipV="1">
            <a:off x="2971800" y="2971800"/>
            <a:ext cx="144780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6822" name="Line 22"/>
          <p:cNvSpPr>
            <a:spLocks noChangeShapeType="1"/>
          </p:cNvSpPr>
          <p:nvPr/>
        </p:nvSpPr>
        <p:spPr bwMode="auto">
          <a:xfrm flipV="1">
            <a:off x="2971800" y="3505200"/>
            <a:ext cx="14478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6823" name="Line 23"/>
          <p:cNvSpPr>
            <a:spLocks noChangeShapeType="1"/>
          </p:cNvSpPr>
          <p:nvPr/>
        </p:nvSpPr>
        <p:spPr bwMode="auto">
          <a:xfrm>
            <a:off x="2971800" y="2971800"/>
            <a:ext cx="144780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6824" name="Oval 24"/>
          <p:cNvSpPr>
            <a:spLocks noChangeArrowheads="1"/>
          </p:cNvSpPr>
          <p:nvPr/>
        </p:nvSpPr>
        <p:spPr bwMode="auto">
          <a:xfrm>
            <a:off x="2819400" y="3352800"/>
            <a:ext cx="269875" cy="241300"/>
          </a:xfrm>
          <a:prstGeom prst="ellipse">
            <a:avLst/>
          </a:prstGeom>
          <a:solidFill>
            <a:srgbClr val="008000"/>
          </a:solidFill>
          <a:ln w="3175" algn="ctr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6825" name="Oval 25"/>
          <p:cNvSpPr>
            <a:spLocks noChangeArrowheads="1"/>
          </p:cNvSpPr>
          <p:nvPr/>
        </p:nvSpPr>
        <p:spPr bwMode="auto">
          <a:xfrm>
            <a:off x="2819400" y="3810000"/>
            <a:ext cx="269875" cy="241300"/>
          </a:xfrm>
          <a:prstGeom prst="ellipse">
            <a:avLst/>
          </a:prstGeom>
          <a:solidFill>
            <a:schemeClr val="bg1"/>
          </a:solidFill>
          <a:ln w="3175" algn="ctr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6826" name="Oval 26"/>
          <p:cNvSpPr>
            <a:spLocks noChangeArrowheads="1"/>
          </p:cNvSpPr>
          <p:nvPr/>
        </p:nvSpPr>
        <p:spPr bwMode="auto">
          <a:xfrm>
            <a:off x="2819400" y="2819400"/>
            <a:ext cx="268288" cy="241300"/>
          </a:xfrm>
          <a:prstGeom prst="ellipse">
            <a:avLst/>
          </a:prstGeom>
          <a:solidFill>
            <a:schemeClr val="bg1"/>
          </a:solidFill>
          <a:ln w="3175" algn="ctr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6827" name="Oval 27"/>
          <p:cNvSpPr>
            <a:spLocks noChangeArrowheads="1"/>
          </p:cNvSpPr>
          <p:nvPr/>
        </p:nvSpPr>
        <p:spPr bwMode="auto">
          <a:xfrm>
            <a:off x="2819400" y="2286000"/>
            <a:ext cx="268288" cy="242888"/>
          </a:xfrm>
          <a:prstGeom prst="ellipse">
            <a:avLst/>
          </a:prstGeom>
          <a:solidFill>
            <a:schemeClr val="bg1"/>
          </a:solidFill>
          <a:ln w="3175" algn="ctr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6828" name="Oval 28"/>
          <p:cNvSpPr>
            <a:spLocks noChangeArrowheads="1"/>
          </p:cNvSpPr>
          <p:nvPr/>
        </p:nvSpPr>
        <p:spPr bwMode="auto">
          <a:xfrm>
            <a:off x="4267200" y="2286000"/>
            <a:ext cx="268288" cy="242888"/>
          </a:xfrm>
          <a:prstGeom prst="ellipse">
            <a:avLst/>
          </a:prstGeom>
          <a:solidFill>
            <a:schemeClr val="bg1"/>
          </a:solidFill>
          <a:ln w="3175" algn="ctr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6829" name="Oval 29"/>
          <p:cNvSpPr>
            <a:spLocks noChangeArrowheads="1"/>
          </p:cNvSpPr>
          <p:nvPr/>
        </p:nvSpPr>
        <p:spPr bwMode="auto">
          <a:xfrm>
            <a:off x="4267200" y="2819400"/>
            <a:ext cx="268288" cy="241300"/>
          </a:xfrm>
          <a:prstGeom prst="ellipse">
            <a:avLst/>
          </a:prstGeom>
          <a:solidFill>
            <a:srgbClr val="008000"/>
          </a:solidFill>
          <a:ln w="3175" algn="ctr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6830" name="Oval 30"/>
          <p:cNvSpPr>
            <a:spLocks noChangeArrowheads="1"/>
          </p:cNvSpPr>
          <p:nvPr/>
        </p:nvSpPr>
        <p:spPr bwMode="auto">
          <a:xfrm>
            <a:off x="4267200" y="3352800"/>
            <a:ext cx="269875" cy="241300"/>
          </a:xfrm>
          <a:prstGeom prst="ellipse">
            <a:avLst/>
          </a:prstGeom>
          <a:solidFill>
            <a:schemeClr val="bg1"/>
          </a:solidFill>
          <a:ln w="3175" algn="ctr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6831" name="Oval 31"/>
          <p:cNvSpPr>
            <a:spLocks noChangeArrowheads="1"/>
          </p:cNvSpPr>
          <p:nvPr/>
        </p:nvSpPr>
        <p:spPr bwMode="auto">
          <a:xfrm>
            <a:off x="4267200" y="3810000"/>
            <a:ext cx="269875" cy="241300"/>
          </a:xfrm>
          <a:prstGeom prst="ellipse">
            <a:avLst/>
          </a:prstGeom>
          <a:solidFill>
            <a:schemeClr val="bg1"/>
          </a:solidFill>
          <a:ln w="3175" algn="ctr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76832" name="Group 32"/>
          <p:cNvGrpSpPr>
            <a:grpSpLocks/>
          </p:cNvGrpSpPr>
          <p:nvPr/>
        </p:nvGrpSpPr>
        <p:grpSpPr bwMode="auto">
          <a:xfrm>
            <a:off x="5486400" y="2286000"/>
            <a:ext cx="1717675" cy="1765300"/>
            <a:chOff x="1776" y="1440"/>
            <a:chExt cx="1082" cy="1112"/>
          </a:xfrm>
        </p:grpSpPr>
        <p:sp>
          <p:nvSpPr>
            <p:cNvPr id="76833" name="Line 33"/>
            <p:cNvSpPr>
              <a:spLocks noChangeShapeType="1"/>
            </p:cNvSpPr>
            <p:nvPr/>
          </p:nvSpPr>
          <p:spPr bwMode="auto">
            <a:xfrm>
              <a:off x="1872" y="1536"/>
              <a:ext cx="91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834" name="Line 34"/>
            <p:cNvSpPr>
              <a:spLocks noChangeShapeType="1"/>
            </p:cNvSpPr>
            <p:nvPr/>
          </p:nvSpPr>
          <p:spPr bwMode="auto">
            <a:xfrm>
              <a:off x="1872" y="1536"/>
              <a:ext cx="912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835" name="Line 35"/>
            <p:cNvSpPr>
              <a:spLocks noChangeShapeType="1"/>
            </p:cNvSpPr>
            <p:nvPr/>
          </p:nvSpPr>
          <p:spPr bwMode="auto">
            <a:xfrm>
              <a:off x="1872" y="1536"/>
              <a:ext cx="912" cy="6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836" name="Line 36"/>
            <p:cNvSpPr>
              <a:spLocks noChangeShapeType="1"/>
            </p:cNvSpPr>
            <p:nvPr/>
          </p:nvSpPr>
          <p:spPr bwMode="auto">
            <a:xfrm>
              <a:off x="1872" y="1536"/>
              <a:ext cx="912" cy="96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837" name="Oval 37"/>
            <p:cNvSpPr>
              <a:spLocks noChangeArrowheads="1"/>
            </p:cNvSpPr>
            <p:nvPr/>
          </p:nvSpPr>
          <p:spPr bwMode="auto">
            <a:xfrm>
              <a:off x="1776" y="1440"/>
              <a:ext cx="169" cy="153"/>
            </a:xfrm>
            <a:prstGeom prst="ellipse">
              <a:avLst/>
            </a:prstGeom>
            <a:solidFill>
              <a:srgbClr val="FF0000"/>
            </a:solidFill>
            <a:ln w="3175" algn="ctr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838" name="Oval 38"/>
            <p:cNvSpPr>
              <a:spLocks noChangeArrowheads="1"/>
            </p:cNvSpPr>
            <p:nvPr/>
          </p:nvSpPr>
          <p:spPr bwMode="auto">
            <a:xfrm>
              <a:off x="2688" y="1440"/>
              <a:ext cx="169" cy="153"/>
            </a:xfrm>
            <a:prstGeom prst="ellipse">
              <a:avLst/>
            </a:prstGeom>
            <a:solidFill>
              <a:schemeClr val="bg1"/>
            </a:solidFill>
            <a:ln w="3175" algn="ctr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839" name="Oval 39"/>
            <p:cNvSpPr>
              <a:spLocks noChangeArrowheads="1"/>
            </p:cNvSpPr>
            <p:nvPr/>
          </p:nvSpPr>
          <p:spPr bwMode="auto">
            <a:xfrm>
              <a:off x="2688" y="1776"/>
              <a:ext cx="169" cy="152"/>
            </a:xfrm>
            <a:prstGeom prst="ellipse">
              <a:avLst/>
            </a:prstGeom>
            <a:solidFill>
              <a:srgbClr val="008000"/>
            </a:solidFill>
            <a:ln w="3175" algn="ctr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840" name="Oval 40"/>
            <p:cNvSpPr>
              <a:spLocks noChangeArrowheads="1"/>
            </p:cNvSpPr>
            <p:nvPr/>
          </p:nvSpPr>
          <p:spPr bwMode="auto">
            <a:xfrm>
              <a:off x="2688" y="2112"/>
              <a:ext cx="170" cy="152"/>
            </a:xfrm>
            <a:prstGeom prst="ellipse">
              <a:avLst/>
            </a:prstGeom>
            <a:solidFill>
              <a:schemeClr val="bg1"/>
            </a:solidFill>
            <a:ln w="3175" algn="ctr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841" name="Oval 41"/>
            <p:cNvSpPr>
              <a:spLocks noChangeArrowheads="1"/>
            </p:cNvSpPr>
            <p:nvPr/>
          </p:nvSpPr>
          <p:spPr bwMode="auto">
            <a:xfrm>
              <a:off x="2688" y="2400"/>
              <a:ext cx="170" cy="152"/>
            </a:xfrm>
            <a:prstGeom prst="ellipse">
              <a:avLst/>
            </a:prstGeom>
            <a:solidFill>
              <a:schemeClr val="bg1"/>
            </a:solidFill>
            <a:ln w="3175" algn="ctr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aphicFrame>
        <p:nvGraphicFramePr>
          <p:cNvPr id="76842" name="Rectangle 42"/>
          <p:cNvGraphicFramePr>
            <a:graphicFrameLocks/>
          </p:cNvGraphicFramePr>
          <p:nvPr/>
        </p:nvGraphicFramePr>
        <p:xfrm>
          <a:off x="1524000" y="1397000"/>
          <a:ext cx="6096000" cy="406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6848" name="Equation" r:id="rId8" imgW="0" imgH="0" progId="Equation.DSMT4">
                  <p:embed/>
                </p:oleObj>
              </mc:Choice>
              <mc:Fallback>
                <p:oleObj name="Equation" r:id="rId8" imgW="0" imgH="0" progId="Equation.DSMT4">
                  <p:embed/>
                  <p:pic>
                    <p:nvPicPr>
                      <p:cNvPr id="0" name="Rectangle 42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1397000"/>
                        <a:ext cx="6096000" cy="4064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6843" name="Object 43"/>
          <p:cNvGraphicFramePr>
            <a:graphicFrameLocks noChangeAspect="1"/>
          </p:cNvGraphicFramePr>
          <p:nvPr/>
        </p:nvGraphicFramePr>
        <p:xfrm>
          <a:off x="2716213" y="5638800"/>
          <a:ext cx="2236787" cy="868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6849" name="Equation" r:id="rId9" imgW="1079280" imgH="419040" progId="Equation.DSMT4">
                  <p:embed/>
                </p:oleObj>
              </mc:Choice>
              <mc:Fallback>
                <p:oleObj name="Equation" r:id="rId9" imgW="1079280" imgH="419040" progId="Equation.DSMT4">
                  <p:embed/>
                  <p:pic>
                    <p:nvPicPr>
                      <p:cNvPr id="0" name="Object 4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16213" y="5638800"/>
                        <a:ext cx="2236787" cy="8683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6844" name="Text Box 44"/>
          <p:cNvSpPr txBox="1">
            <a:spLocks noChangeArrowheads="1"/>
          </p:cNvSpPr>
          <p:nvPr/>
        </p:nvSpPr>
        <p:spPr bwMode="auto">
          <a:xfrm>
            <a:off x="4495800" y="3200400"/>
            <a:ext cx="438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400">
                <a:latin typeface="Times New Roman" pitchFamily="18" charset="0"/>
              </a:rPr>
              <a:t>n</a:t>
            </a:r>
            <a:r>
              <a:rPr lang="en-US" altLang="en-US" sz="2400" baseline="30000">
                <a:latin typeface="Times New Roman" pitchFamily="18" charset="0"/>
              </a:rPr>
              <a:t>2</a:t>
            </a:r>
          </a:p>
        </p:txBody>
      </p:sp>
      <p:sp>
        <p:nvSpPr>
          <p:cNvPr id="76845" name="Text Box 45"/>
          <p:cNvSpPr txBox="1">
            <a:spLocks noChangeArrowheads="1"/>
          </p:cNvSpPr>
          <p:nvPr/>
        </p:nvSpPr>
        <p:spPr bwMode="auto">
          <a:xfrm>
            <a:off x="4495800" y="2133600"/>
            <a:ext cx="438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400">
                <a:latin typeface="Times New Roman" pitchFamily="18" charset="0"/>
              </a:rPr>
              <a:t>n</a:t>
            </a:r>
            <a:r>
              <a:rPr lang="en-US" altLang="en-US" sz="2400" baseline="30000">
                <a:latin typeface="Times New Roman" pitchFamily="18" charset="0"/>
              </a:rPr>
              <a:t>2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1.66821E-7 L -0.29167 1.66821E-7 " pathEditMode="relative" ptsTypes="AA">
                                      <p:cBhvr>
                                        <p:cTn id="10" dur="2000" fill="hold"/>
                                        <p:tgtEl>
                                          <p:spTgt spid="768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68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68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68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68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805" grpId="0" build="p"/>
      <p:bldP spid="76844" grpId="0"/>
      <p:bldP spid="76845" grpId="0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85800"/>
            <a:ext cx="8686800" cy="1143000"/>
          </a:xfrm>
        </p:spPr>
        <p:txBody>
          <a:bodyPr/>
          <a:lstStyle/>
          <a:p>
            <a:pPr algn="l"/>
            <a:r>
              <a:rPr lang="en-US" altLang="en-US"/>
              <a:t>Event 3: Solver commits to n-1 nodes w(v)=1, on either side of K</a:t>
            </a:r>
            <a:r>
              <a:rPr lang="en-US" altLang="en-US" baseline="-25000"/>
              <a:t>n,n</a:t>
            </a:r>
            <a:r>
              <a:rPr lang="en-US" altLang="en-US"/>
              <a:t> </a:t>
            </a:r>
          </a:p>
        </p:txBody>
      </p:sp>
      <p:graphicFrame>
        <p:nvGraphicFramePr>
          <p:cNvPr id="78851" name="Object 3"/>
          <p:cNvGraphicFramePr>
            <a:graphicFrameLocks noChangeAspect="1"/>
          </p:cNvGraphicFramePr>
          <p:nvPr>
            <p:ph sz="quarter" idx="1"/>
          </p:nvPr>
        </p:nvGraphicFramePr>
        <p:xfrm>
          <a:off x="2571750" y="4416425"/>
          <a:ext cx="306388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8903" name="Equation" r:id="rId4" imgW="152280" imgH="164880" progId="Equation.DSMT4">
                  <p:embed/>
                </p:oleObj>
              </mc:Choice>
              <mc:Fallback>
                <p:oleObj name="Equation" r:id="rId4" imgW="152280" imgH="16488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71750" y="4416425"/>
                        <a:ext cx="306388" cy="342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8852" name="Object 4"/>
          <p:cNvGraphicFramePr>
            <a:graphicFrameLocks noChangeAspect="1"/>
          </p:cNvGraphicFramePr>
          <p:nvPr>
            <p:ph sz="quarter" idx="2"/>
          </p:nvPr>
        </p:nvGraphicFramePr>
        <p:xfrm>
          <a:off x="4206875" y="4416425"/>
          <a:ext cx="300038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8904" name="Equation" r:id="rId6" imgW="152280" imgH="164880" progId="Equation.DSMT4">
                  <p:embed/>
                </p:oleObj>
              </mc:Choice>
              <mc:Fallback>
                <p:oleObj name="Equation" r:id="rId6" imgW="152280" imgH="16488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06875" y="4416425"/>
                        <a:ext cx="300038" cy="342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8853" name="Rectangle 5"/>
          <p:cNvSpPr>
            <a:spLocks noGrp="1" noChangeArrowheads="1"/>
          </p:cNvSpPr>
          <p:nvPr>
            <p:ph type="body" sz="half" idx="3"/>
          </p:nvPr>
        </p:nvSpPr>
        <p:spPr>
          <a:xfrm>
            <a:off x="457200" y="4946650"/>
            <a:ext cx="7924800" cy="615950"/>
          </a:xfrm>
        </p:spPr>
        <p:txBody>
          <a:bodyPr/>
          <a:lstStyle/>
          <a:p>
            <a:pPr marL="469900" indent="-469900">
              <a:lnSpc>
                <a:spcPct val="80000"/>
              </a:lnSpc>
              <a:buFontTx/>
              <a:buNone/>
            </a:pPr>
            <a:r>
              <a:rPr lang="en-US" altLang="en-US" sz="2000"/>
              <a:t>The Adversary chooses part B of the bipartite as a cover, and incurs cost </a:t>
            </a:r>
            <a:r>
              <a:rPr lang="en-US" altLang="en-US" sz="2000" b="1" i="1"/>
              <a:t>n</a:t>
            </a:r>
          </a:p>
          <a:p>
            <a:pPr marL="469900" indent="-469900">
              <a:lnSpc>
                <a:spcPct val="80000"/>
              </a:lnSpc>
              <a:buFontTx/>
              <a:buNone/>
            </a:pPr>
            <a:r>
              <a:rPr lang="en-US" altLang="en-US" sz="2000"/>
              <a:t>The cost of a cover for the Solver is </a:t>
            </a:r>
            <a:r>
              <a:rPr lang="en-US" altLang="en-US" sz="2000" b="1" i="1"/>
              <a:t>2n-1</a:t>
            </a:r>
          </a:p>
        </p:txBody>
      </p:sp>
      <p:sp>
        <p:nvSpPr>
          <p:cNvPr id="78854" name="Oval 6"/>
          <p:cNvSpPr>
            <a:spLocks noChangeArrowheads="1"/>
          </p:cNvSpPr>
          <p:nvPr/>
        </p:nvSpPr>
        <p:spPr bwMode="auto">
          <a:xfrm>
            <a:off x="2514600" y="2057400"/>
            <a:ext cx="914400" cy="2286000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8855" name="Oval 7"/>
          <p:cNvSpPr>
            <a:spLocks noChangeArrowheads="1"/>
          </p:cNvSpPr>
          <p:nvPr/>
        </p:nvSpPr>
        <p:spPr bwMode="auto">
          <a:xfrm>
            <a:off x="3962400" y="2057400"/>
            <a:ext cx="914400" cy="2286000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8856" name="Line 8"/>
          <p:cNvSpPr>
            <a:spLocks noChangeShapeType="1"/>
          </p:cNvSpPr>
          <p:nvPr/>
        </p:nvSpPr>
        <p:spPr bwMode="auto">
          <a:xfrm>
            <a:off x="2971800" y="2438400"/>
            <a:ext cx="1447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8857" name="Line 9"/>
          <p:cNvSpPr>
            <a:spLocks noChangeShapeType="1"/>
          </p:cNvSpPr>
          <p:nvPr/>
        </p:nvSpPr>
        <p:spPr bwMode="auto">
          <a:xfrm>
            <a:off x="2971800" y="2971800"/>
            <a:ext cx="1447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8858" name="Line 10"/>
          <p:cNvSpPr>
            <a:spLocks noChangeShapeType="1"/>
          </p:cNvSpPr>
          <p:nvPr/>
        </p:nvSpPr>
        <p:spPr bwMode="auto">
          <a:xfrm>
            <a:off x="2971800" y="3505200"/>
            <a:ext cx="1447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8859" name="Line 11"/>
          <p:cNvSpPr>
            <a:spLocks noChangeShapeType="1"/>
          </p:cNvSpPr>
          <p:nvPr/>
        </p:nvSpPr>
        <p:spPr bwMode="auto">
          <a:xfrm>
            <a:off x="2971800" y="3962400"/>
            <a:ext cx="1447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8860" name="Line 12"/>
          <p:cNvSpPr>
            <a:spLocks noChangeShapeType="1"/>
          </p:cNvSpPr>
          <p:nvPr/>
        </p:nvSpPr>
        <p:spPr bwMode="auto">
          <a:xfrm>
            <a:off x="2971800" y="2438400"/>
            <a:ext cx="14478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8861" name="Line 13"/>
          <p:cNvSpPr>
            <a:spLocks noChangeShapeType="1"/>
          </p:cNvSpPr>
          <p:nvPr/>
        </p:nvSpPr>
        <p:spPr bwMode="auto">
          <a:xfrm>
            <a:off x="2971800" y="2438400"/>
            <a:ext cx="144780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8862" name="Line 14"/>
          <p:cNvSpPr>
            <a:spLocks noChangeShapeType="1"/>
          </p:cNvSpPr>
          <p:nvPr/>
        </p:nvSpPr>
        <p:spPr bwMode="auto">
          <a:xfrm>
            <a:off x="2971800" y="2438400"/>
            <a:ext cx="144780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8863" name="Line 15"/>
          <p:cNvSpPr>
            <a:spLocks noChangeShapeType="1"/>
          </p:cNvSpPr>
          <p:nvPr/>
        </p:nvSpPr>
        <p:spPr bwMode="auto">
          <a:xfrm flipV="1">
            <a:off x="2971800" y="2438400"/>
            <a:ext cx="14478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8864" name="Line 16"/>
          <p:cNvSpPr>
            <a:spLocks noChangeShapeType="1"/>
          </p:cNvSpPr>
          <p:nvPr/>
        </p:nvSpPr>
        <p:spPr bwMode="auto">
          <a:xfrm>
            <a:off x="2971800" y="2971800"/>
            <a:ext cx="14478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8865" name="Line 17"/>
          <p:cNvSpPr>
            <a:spLocks noChangeShapeType="1"/>
          </p:cNvSpPr>
          <p:nvPr/>
        </p:nvSpPr>
        <p:spPr bwMode="auto">
          <a:xfrm flipV="1">
            <a:off x="2971800" y="2438400"/>
            <a:ext cx="144780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8866" name="Line 18"/>
          <p:cNvSpPr>
            <a:spLocks noChangeShapeType="1"/>
          </p:cNvSpPr>
          <p:nvPr/>
        </p:nvSpPr>
        <p:spPr bwMode="auto">
          <a:xfrm flipV="1">
            <a:off x="2971800" y="2971800"/>
            <a:ext cx="14478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8867" name="Line 19"/>
          <p:cNvSpPr>
            <a:spLocks noChangeShapeType="1"/>
          </p:cNvSpPr>
          <p:nvPr/>
        </p:nvSpPr>
        <p:spPr bwMode="auto">
          <a:xfrm>
            <a:off x="3048000" y="3505200"/>
            <a:ext cx="1371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8868" name="Line 20"/>
          <p:cNvSpPr>
            <a:spLocks noChangeShapeType="1"/>
          </p:cNvSpPr>
          <p:nvPr/>
        </p:nvSpPr>
        <p:spPr bwMode="auto">
          <a:xfrm flipV="1">
            <a:off x="2971800" y="2438400"/>
            <a:ext cx="144780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8869" name="Line 21"/>
          <p:cNvSpPr>
            <a:spLocks noChangeShapeType="1"/>
          </p:cNvSpPr>
          <p:nvPr/>
        </p:nvSpPr>
        <p:spPr bwMode="auto">
          <a:xfrm flipV="1">
            <a:off x="2971800" y="2971800"/>
            <a:ext cx="144780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8870" name="Line 22"/>
          <p:cNvSpPr>
            <a:spLocks noChangeShapeType="1"/>
          </p:cNvSpPr>
          <p:nvPr/>
        </p:nvSpPr>
        <p:spPr bwMode="auto">
          <a:xfrm flipV="1">
            <a:off x="2971800" y="3505200"/>
            <a:ext cx="14478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8871" name="Line 23"/>
          <p:cNvSpPr>
            <a:spLocks noChangeShapeType="1"/>
          </p:cNvSpPr>
          <p:nvPr/>
        </p:nvSpPr>
        <p:spPr bwMode="auto">
          <a:xfrm>
            <a:off x="2971800" y="2971800"/>
            <a:ext cx="144780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8872" name="Oval 24"/>
          <p:cNvSpPr>
            <a:spLocks noChangeArrowheads="1"/>
          </p:cNvSpPr>
          <p:nvPr/>
        </p:nvSpPr>
        <p:spPr bwMode="auto">
          <a:xfrm>
            <a:off x="2819400" y="3810000"/>
            <a:ext cx="269875" cy="241300"/>
          </a:xfrm>
          <a:prstGeom prst="ellipse">
            <a:avLst/>
          </a:prstGeom>
          <a:solidFill>
            <a:schemeClr val="bg1"/>
          </a:solidFill>
          <a:ln w="3175" algn="ctr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8873" name="Oval 25"/>
          <p:cNvSpPr>
            <a:spLocks noChangeArrowheads="1"/>
          </p:cNvSpPr>
          <p:nvPr/>
        </p:nvSpPr>
        <p:spPr bwMode="auto">
          <a:xfrm>
            <a:off x="2819400" y="2819400"/>
            <a:ext cx="268288" cy="241300"/>
          </a:xfrm>
          <a:prstGeom prst="ellipse">
            <a:avLst/>
          </a:prstGeom>
          <a:solidFill>
            <a:schemeClr val="bg1"/>
          </a:solidFill>
          <a:ln w="3175" algn="ctr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8874" name="Oval 26"/>
          <p:cNvSpPr>
            <a:spLocks noChangeArrowheads="1"/>
          </p:cNvSpPr>
          <p:nvPr/>
        </p:nvSpPr>
        <p:spPr bwMode="auto">
          <a:xfrm>
            <a:off x="2819400" y="2286000"/>
            <a:ext cx="268288" cy="242888"/>
          </a:xfrm>
          <a:prstGeom prst="ellipse">
            <a:avLst/>
          </a:prstGeom>
          <a:solidFill>
            <a:schemeClr val="bg1"/>
          </a:solidFill>
          <a:ln w="3175" algn="ctr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8875" name="Oval 27"/>
          <p:cNvSpPr>
            <a:spLocks noChangeArrowheads="1"/>
          </p:cNvSpPr>
          <p:nvPr/>
        </p:nvSpPr>
        <p:spPr bwMode="auto">
          <a:xfrm>
            <a:off x="4267200" y="2286000"/>
            <a:ext cx="268288" cy="242888"/>
          </a:xfrm>
          <a:prstGeom prst="ellipse">
            <a:avLst/>
          </a:prstGeom>
          <a:solidFill>
            <a:schemeClr val="bg1"/>
          </a:solidFill>
          <a:ln w="3175" algn="ctr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8876" name="Oval 28"/>
          <p:cNvSpPr>
            <a:spLocks noChangeArrowheads="1"/>
          </p:cNvSpPr>
          <p:nvPr/>
        </p:nvSpPr>
        <p:spPr bwMode="auto">
          <a:xfrm>
            <a:off x="4267200" y="2819400"/>
            <a:ext cx="268288" cy="241300"/>
          </a:xfrm>
          <a:prstGeom prst="ellipse">
            <a:avLst/>
          </a:prstGeom>
          <a:solidFill>
            <a:schemeClr val="bg1"/>
          </a:solidFill>
          <a:ln w="3175" algn="ctr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8877" name="Oval 29"/>
          <p:cNvSpPr>
            <a:spLocks noChangeArrowheads="1"/>
          </p:cNvSpPr>
          <p:nvPr/>
        </p:nvSpPr>
        <p:spPr bwMode="auto">
          <a:xfrm>
            <a:off x="4267200" y="3352800"/>
            <a:ext cx="269875" cy="241300"/>
          </a:xfrm>
          <a:prstGeom prst="ellipse">
            <a:avLst/>
          </a:prstGeom>
          <a:solidFill>
            <a:schemeClr val="bg1"/>
          </a:solidFill>
          <a:ln w="3175" algn="ctr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8878" name="Oval 30"/>
          <p:cNvSpPr>
            <a:spLocks noChangeArrowheads="1"/>
          </p:cNvSpPr>
          <p:nvPr/>
        </p:nvSpPr>
        <p:spPr bwMode="auto">
          <a:xfrm>
            <a:off x="4267200" y="3810000"/>
            <a:ext cx="269875" cy="241300"/>
          </a:xfrm>
          <a:prstGeom prst="ellipse">
            <a:avLst/>
          </a:prstGeom>
          <a:solidFill>
            <a:schemeClr val="bg1"/>
          </a:solidFill>
          <a:ln w="3175" algn="ctr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78879" name="Rectangle 31"/>
          <p:cNvGraphicFramePr>
            <a:graphicFrameLocks/>
          </p:cNvGraphicFramePr>
          <p:nvPr/>
        </p:nvGraphicFramePr>
        <p:xfrm>
          <a:off x="1524000" y="1397000"/>
          <a:ext cx="6096000" cy="406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8905" name="Equation" r:id="rId8" imgW="0" imgH="0" progId="Equation.DSMT4">
                  <p:embed/>
                </p:oleObj>
              </mc:Choice>
              <mc:Fallback>
                <p:oleObj name="Equation" r:id="rId8" imgW="0" imgH="0" progId="Equation.DSMT4">
                  <p:embed/>
                  <p:pic>
                    <p:nvPicPr>
                      <p:cNvPr id="0" name="Rectangle 3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1397000"/>
                        <a:ext cx="6096000" cy="4064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8880" name="Object 32"/>
          <p:cNvGraphicFramePr>
            <a:graphicFrameLocks noChangeAspect="1"/>
          </p:cNvGraphicFramePr>
          <p:nvPr/>
        </p:nvGraphicFramePr>
        <p:xfrm>
          <a:off x="2667000" y="5638800"/>
          <a:ext cx="2209800" cy="815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8906" name="Equation" r:id="rId9" imgW="1066680" imgH="393480" progId="Equation.DSMT4">
                  <p:embed/>
                </p:oleObj>
              </mc:Choice>
              <mc:Fallback>
                <p:oleObj name="Equation" r:id="rId9" imgW="1066680" imgH="393480" progId="Equation.DSMT4">
                  <p:embed/>
                  <p:pic>
                    <p:nvPicPr>
                      <p:cNvPr id="0" name="Object 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67000" y="5638800"/>
                        <a:ext cx="2209800" cy="815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8881" name="Oval 33"/>
          <p:cNvSpPr>
            <a:spLocks noChangeArrowheads="1"/>
          </p:cNvSpPr>
          <p:nvPr/>
        </p:nvSpPr>
        <p:spPr bwMode="auto">
          <a:xfrm>
            <a:off x="2819400" y="2819400"/>
            <a:ext cx="268288" cy="241300"/>
          </a:xfrm>
          <a:prstGeom prst="ellipse">
            <a:avLst/>
          </a:prstGeom>
          <a:solidFill>
            <a:srgbClr val="008000"/>
          </a:solidFill>
          <a:ln w="3175" algn="ctr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8882" name="Oval 34"/>
          <p:cNvSpPr>
            <a:spLocks noChangeArrowheads="1"/>
          </p:cNvSpPr>
          <p:nvPr/>
        </p:nvSpPr>
        <p:spPr bwMode="auto">
          <a:xfrm>
            <a:off x="2819400" y="3352800"/>
            <a:ext cx="269875" cy="241300"/>
          </a:xfrm>
          <a:prstGeom prst="ellipse">
            <a:avLst/>
          </a:prstGeom>
          <a:solidFill>
            <a:schemeClr val="bg1"/>
          </a:solidFill>
          <a:ln w="3175" algn="ctr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8883" name="Oval 35"/>
          <p:cNvSpPr>
            <a:spLocks noChangeArrowheads="1"/>
          </p:cNvSpPr>
          <p:nvPr/>
        </p:nvSpPr>
        <p:spPr bwMode="auto">
          <a:xfrm>
            <a:off x="2819400" y="3352800"/>
            <a:ext cx="269875" cy="241300"/>
          </a:xfrm>
          <a:prstGeom prst="ellipse">
            <a:avLst/>
          </a:prstGeom>
          <a:solidFill>
            <a:srgbClr val="008000"/>
          </a:solidFill>
          <a:ln w="3175" algn="ctr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78884" name="Group 36"/>
          <p:cNvGrpSpPr>
            <a:grpSpLocks/>
          </p:cNvGrpSpPr>
          <p:nvPr/>
        </p:nvGrpSpPr>
        <p:grpSpPr bwMode="auto">
          <a:xfrm>
            <a:off x="5264150" y="2209800"/>
            <a:ext cx="1939925" cy="1841500"/>
            <a:chOff x="3316" y="1392"/>
            <a:chExt cx="1222" cy="1160"/>
          </a:xfrm>
        </p:grpSpPr>
        <p:grpSp>
          <p:nvGrpSpPr>
            <p:cNvPr id="78885" name="Group 37"/>
            <p:cNvGrpSpPr>
              <a:grpSpLocks/>
            </p:cNvGrpSpPr>
            <p:nvPr/>
          </p:nvGrpSpPr>
          <p:grpSpPr bwMode="auto">
            <a:xfrm>
              <a:off x="3456" y="1440"/>
              <a:ext cx="1082" cy="1112"/>
              <a:chOff x="1776" y="1440"/>
              <a:chExt cx="1082" cy="1112"/>
            </a:xfrm>
          </p:grpSpPr>
          <p:sp>
            <p:nvSpPr>
              <p:cNvPr id="78886" name="Line 38"/>
              <p:cNvSpPr>
                <a:spLocks noChangeShapeType="1"/>
              </p:cNvSpPr>
              <p:nvPr/>
            </p:nvSpPr>
            <p:spPr bwMode="auto">
              <a:xfrm>
                <a:off x="1872" y="1536"/>
                <a:ext cx="91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887" name="Line 39"/>
              <p:cNvSpPr>
                <a:spLocks noChangeShapeType="1"/>
              </p:cNvSpPr>
              <p:nvPr/>
            </p:nvSpPr>
            <p:spPr bwMode="auto">
              <a:xfrm>
                <a:off x="1872" y="1536"/>
                <a:ext cx="912" cy="3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888" name="Line 40"/>
              <p:cNvSpPr>
                <a:spLocks noChangeShapeType="1"/>
              </p:cNvSpPr>
              <p:nvPr/>
            </p:nvSpPr>
            <p:spPr bwMode="auto">
              <a:xfrm>
                <a:off x="1872" y="1536"/>
                <a:ext cx="912" cy="67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889" name="Line 41"/>
              <p:cNvSpPr>
                <a:spLocks noChangeShapeType="1"/>
              </p:cNvSpPr>
              <p:nvPr/>
            </p:nvSpPr>
            <p:spPr bwMode="auto">
              <a:xfrm>
                <a:off x="1872" y="1536"/>
                <a:ext cx="912" cy="96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890" name="Oval 42"/>
              <p:cNvSpPr>
                <a:spLocks noChangeArrowheads="1"/>
              </p:cNvSpPr>
              <p:nvPr/>
            </p:nvSpPr>
            <p:spPr bwMode="auto">
              <a:xfrm>
                <a:off x="1776" y="1440"/>
                <a:ext cx="169" cy="153"/>
              </a:xfrm>
              <a:prstGeom prst="ellipse">
                <a:avLst/>
              </a:prstGeom>
              <a:solidFill>
                <a:srgbClr val="008000"/>
              </a:solidFill>
              <a:ln w="3175" algn="ctr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891" name="Oval 43"/>
              <p:cNvSpPr>
                <a:spLocks noChangeArrowheads="1"/>
              </p:cNvSpPr>
              <p:nvPr/>
            </p:nvSpPr>
            <p:spPr bwMode="auto">
              <a:xfrm>
                <a:off x="2688" y="1440"/>
                <a:ext cx="169" cy="153"/>
              </a:xfrm>
              <a:prstGeom prst="ellipse">
                <a:avLst/>
              </a:prstGeom>
              <a:solidFill>
                <a:schemeClr val="bg1"/>
              </a:solidFill>
              <a:ln w="3175" algn="ctr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892" name="Oval 44"/>
              <p:cNvSpPr>
                <a:spLocks noChangeArrowheads="1"/>
              </p:cNvSpPr>
              <p:nvPr/>
            </p:nvSpPr>
            <p:spPr bwMode="auto">
              <a:xfrm>
                <a:off x="2688" y="1776"/>
                <a:ext cx="169" cy="152"/>
              </a:xfrm>
              <a:prstGeom prst="ellipse">
                <a:avLst/>
              </a:prstGeom>
              <a:solidFill>
                <a:schemeClr val="bg1"/>
              </a:solidFill>
              <a:ln w="3175" algn="ctr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893" name="Oval 45"/>
              <p:cNvSpPr>
                <a:spLocks noChangeArrowheads="1"/>
              </p:cNvSpPr>
              <p:nvPr/>
            </p:nvSpPr>
            <p:spPr bwMode="auto">
              <a:xfrm>
                <a:off x="2688" y="2112"/>
                <a:ext cx="170" cy="152"/>
              </a:xfrm>
              <a:prstGeom prst="ellipse">
                <a:avLst/>
              </a:prstGeom>
              <a:solidFill>
                <a:schemeClr val="bg1"/>
              </a:solidFill>
              <a:ln w="3175" algn="ctr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894" name="Oval 46"/>
              <p:cNvSpPr>
                <a:spLocks noChangeArrowheads="1"/>
              </p:cNvSpPr>
              <p:nvPr/>
            </p:nvSpPr>
            <p:spPr bwMode="auto">
              <a:xfrm>
                <a:off x="2688" y="2400"/>
                <a:ext cx="170" cy="152"/>
              </a:xfrm>
              <a:prstGeom prst="ellipse">
                <a:avLst/>
              </a:prstGeom>
              <a:solidFill>
                <a:schemeClr val="bg1"/>
              </a:solidFill>
              <a:ln w="3175" algn="ctr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78895" name="Text Box 47"/>
            <p:cNvSpPr txBox="1">
              <a:spLocks noChangeArrowheads="1"/>
            </p:cNvSpPr>
            <p:nvPr/>
          </p:nvSpPr>
          <p:spPr bwMode="auto">
            <a:xfrm>
              <a:off x="3316" y="1392"/>
              <a:ext cx="18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>
                  <a:latin typeface="Times New Roman" pitchFamily="18" charset="0"/>
                </a:rPr>
                <a:t>1</a:t>
              </a:r>
            </a:p>
          </p:txBody>
        </p:sp>
      </p:grpSp>
      <p:sp>
        <p:nvSpPr>
          <p:cNvPr id="78896" name="Text Box 48"/>
          <p:cNvSpPr txBox="1">
            <a:spLocks noChangeArrowheads="1"/>
          </p:cNvSpPr>
          <p:nvPr/>
        </p:nvSpPr>
        <p:spPr bwMode="auto">
          <a:xfrm>
            <a:off x="2597150" y="2757488"/>
            <a:ext cx="2984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>
                <a:latin typeface="Times New Roman" pitchFamily="18" charset="0"/>
              </a:rPr>
              <a:t>1</a:t>
            </a:r>
          </a:p>
        </p:txBody>
      </p:sp>
      <p:sp>
        <p:nvSpPr>
          <p:cNvPr id="78897" name="Text Box 49"/>
          <p:cNvSpPr txBox="1">
            <a:spLocks noChangeArrowheads="1"/>
          </p:cNvSpPr>
          <p:nvPr/>
        </p:nvSpPr>
        <p:spPr bwMode="auto">
          <a:xfrm>
            <a:off x="2597150" y="3290888"/>
            <a:ext cx="2984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>
                <a:latin typeface="Times New Roman" pitchFamily="18" charset="0"/>
              </a:rPr>
              <a:t>1</a:t>
            </a:r>
          </a:p>
        </p:txBody>
      </p:sp>
      <p:sp>
        <p:nvSpPr>
          <p:cNvPr id="78898" name="Text Box 50"/>
          <p:cNvSpPr txBox="1">
            <a:spLocks noChangeArrowheads="1"/>
          </p:cNvSpPr>
          <p:nvPr/>
        </p:nvSpPr>
        <p:spPr bwMode="auto">
          <a:xfrm>
            <a:off x="4502150" y="3748088"/>
            <a:ext cx="2984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b="1">
                <a:latin typeface="Times New Roman" pitchFamily="18" charset="0"/>
              </a:rPr>
              <a:t>1</a:t>
            </a:r>
          </a:p>
        </p:txBody>
      </p:sp>
      <p:sp>
        <p:nvSpPr>
          <p:cNvPr id="78899" name="Text Box 51"/>
          <p:cNvSpPr txBox="1">
            <a:spLocks noChangeArrowheads="1"/>
          </p:cNvSpPr>
          <p:nvPr/>
        </p:nvSpPr>
        <p:spPr bwMode="auto">
          <a:xfrm>
            <a:off x="4502150" y="32766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b="1">
                <a:latin typeface="Times New Roman" pitchFamily="18" charset="0"/>
              </a:rPr>
              <a:t>1</a:t>
            </a:r>
          </a:p>
        </p:txBody>
      </p:sp>
      <p:sp>
        <p:nvSpPr>
          <p:cNvPr id="78900" name="Text Box 52"/>
          <p:cNvSpPr txBox="1">
            <a:spLocks noChangeArrowheads="1"/>
          </p:cNvSpPr>
          <p:nvPr/>
        </p:nvSpPr>
        <p:spPr bwMode="auto">
          <a:xfrm>
            <a:off x="4502150" y="2757488"/>
            <a:ext cx="2984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b="1">
                <a:latin typeface="Times New Roman" pitchFamily="18" charset="0"/>
              </a:rPr>
              <a:t>1</a:t>
            </a:r>
          </a:p>
        </p:txBody>
      </p:sp>
      <p:sp>
        <p:nvSpPr>
          <p:cNvPr id="78901" name="Text Box 53"/>
          <p:cNvSpPr txBox="1">
            <a:spLocks noChangeArrowheads="1"/>
          </p:cNvSpPr>
          <p:nvPr/>
        </p:nvSpPr>
        <p:spPr bwMode="auto">
          <a:xfrm>
            <a:off x="4502150" y="22098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b="1">
                <a:latin typeface="Times New Roman" pitchFamily="18" charset="0"/>
              </a:rPr>
              <a:t>1</a:t>
            </a:r>
          </a:p>
        </p:txBody>
      </p:sp>
      <p:sp>
        <p:nvSpPr>
          <p:cNvPr id="78902" name="Text Box 54"/>
          <p:cNvSpPr txBox="1">
            <a:spLocks noChangeArrowheads="1"/>
          </p:cNvSpPr>
          <p:nvPr/>
        </p:nvSpPr>
        <p:spPr bwMode="auto">
          <a:xfrm>
            <a:off x="2533650" y="3581400"/>
            <a:ext cx="438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400">
                <a:latin typeface="Times New Roman" pitchFamily="18" charset="0"/>
              </a:rPr>
              <a:t>n</a:t>
            </a:r>
            <a:r>
              <a:rPr lang="en-US" altLang="en-US" sz="2400" baseline="30000">
                <a:latin typeface="Times New Roman" pitchFamily="18" charset="0"/>
              </a:rPr>
              <a:t>2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9.46247E-6 L -0.29167 9.46247E-6 " pathEditMode="relative" ptsTypes="AA">
                                      <p:cBhvr>
                                        <p:cTn id="10" dur="2000" fill="hold"/>
                                        <p:tgtEl>
                                          <p:spTgt spid="7888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9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89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89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9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89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89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88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88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788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788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9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789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789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853" grpId="0" build="p"/>
      <p:bldP spid="78898" grpId="0"/>
      <p:bldP spid="78899" grpId="0"/>
      <p:bldP spid="78900" grpId="0"/>
      <p:bldP spid="78902" grpId="0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0"/>
            <a:ext cx="8915400" cy="1143000"/>
          </a:xfrm>
        </p:spPr>
        <p:txBody>
          <a:bodyPr/>
          <a:lstStyle/>
          <a:p>
            <a:r>
              <a:rPr lang="en-US" altLang="en-US" sz="4000"/>
              <a:t>Some of our results</a:t>
            </a:r>
          </a:p>
        </p:txBody>
      </p:sp>
      <p:sp>
        <p:nvSpPr>
          <p:cNvPr id="152579" name="Freeform 3"/>
          <p:cNvSpPr>
            <a:spLocks/>
          </p:cNvSpPr>
          <p:nvPr/>
        </p:nvSpPr>
        <p:spPr bwMode="auto">
          <a:xfrm>
            <a:off x="533400" y="2133600"/>
            <a:ext cx="8305800" cy="3810000"/>
          </a:xfrm>
          <a:custGeom>
            <a:avLst/>
            <a:gdLst>
              <a:gd name="T0" fmla="*/ 0 w 1632"/>
              <a:gd name="T1" fmla="*/ 584 h 584"/>
              <a:gd name="T2" fmla="*/ 144 w 1632"/>
              <a:gd name="T3" fmla="*/ 344 h 584"/>
              <a:gd name="T4" fmla="*/ 288 w 1632"/>
              <a:gd name="T5" fmla="*/ 200 h 584"/>
              <a:gd name="T6" fmla="*/ 576 w 1632"/>
              <a:gd name="T7" fmla="*/ 56 h 584"/>
              <a:gd name="T8" fmla="*/ 864 w 1632"/>
              <a:gd name="T9" fmla="*/ 8 h 584"/>
              <a:gd name="T10" fmla="*/ 1200 w 1632"/>
              <a:gd name="T11" fmla="*/ 104 h 584"/>
              <a:gd name="T12" fmla="*/ 1440 w 1632"/>
              <a:gd name="T13" fmla="*/ 248 h 584"/>
              <a:gd name="T14" fmla="*/ 1632 w 1632"/>
              <a:gd name="T15" fmla="*/ 584 h 5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632" h="584">
                <a:moveTo>
                  <a:pt x="0" y="584"/>
                </a:moveTo>
                <a:cubicBezTo>
                  <a:pt x="48" y="496"/>
                  <a:pt x="96" y="408"/>
                  <a:pt x="144" y="344"/>
                </a:cubicBezTo>
                <a:cubicBezTo>
                  <a:pt x="192" y="280"/>
                  <a:pt x="216" y="248"/>
                  <a:pt x="288" y="200"/>
                </a:cubicBezTo>
                <a:cubicBezTo>
                  <a:pt x="360" y="152"/>
                  <a:pt x="480" y="88"/>
                  <a:pt x="576" y="56"/>
                </a:cubicBezTo>
                <a:cubicBezTo>
                  <a:pt x="672" y="24"/>
                  <a:pt x="760" y="0"/>
                  <a:pt x="864" y="8"/>
                </a:cubicBezTo>
                <a:cubicBezTo>
                  <a:pt x="968" y="16"/>
                  <a:pt x="1104" y="64"/>
                  <a:pt x="1200" y="104"/>
                </a:cubicBezTo>
                <a:cubicBezTo>
                  <a:pt x="1296" y="144"/>
                  <a:pt x="1368" y="168"/>
                  <a:pt x="1440" y="248"/>
                </a:cubicBezTo>
                <a:cubicBezTo>
                  <a:pt x="1512" y="328"/>
                  <a:pt x="1600" y="528"/>
                  <a:pt x="1632" y="584"/>
                </a:cubicBezTo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2580" name="Freeform 4"/>
          <p:cNvSpPr>
            <a:spLocks/>
          </p:cNvSpPr>
          <p:nvPr/>
        </p:nvSpPr>
        <p:spPr bwMode="auto">
          <a:xfrm>
            <a:off x="1743075" y="2936875"/>
            <a:ext cx="6029325" cy="3006725"/>
          </a:xfrm>
          <a:custGeom>
            <a:avLst/>
            <a:gdLst>
              <a:gd name="T0" fmla="*/ 0 w 1632"/>
              <a:gd name="T1" fmla="*/ 584 h 584"/>
              <a:gd name="T2" fmla="*/ 144 w 1632"/>
              <a:gd name="T3" fmla="*/ 344 h 584"/>
              <a:gd name="T4" fmla="*/ 288 w 1632"/>
              <a:gd name="T5" fmla="*/ 200 h 584"/>
              <a:gd name="T6" fmla="*/ 576 w 1632"/>
              <a:gd name="T7" fmla="*/ 56 h 584"/>
              <a:gd name="T8" fmla="*/ 864 w 1632"/>
              <a:gd name="T9" fmla="*/ 8 h 584"/>
              <a:gd name="T10" fmla="*/ 1200 w 1632"/>
              <a:gd name="T11" fmla="*/ 104 h 584"/>
              <a:gd name="T12" fmla="*/ 1440 w 1632"/>
              <a:gd name="T13" fmla="*/ 248 h 584"/>
              <a:gd name="T14" fmla="*/ 1632 w 1632"/>
              <a:gd name="T15" fmla="*/ 584 h 5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632" h="584">
                <a:moveTo>
                  <a:pt x="0" y="584"/>
                </a:moveTo>
                <a:cubicBezTo>
                  <a:pt x="48" y="496"/>
                  <a:pt x="96" y="408"/>
                  <a:pt x="144" y="344"/>
                </a:cubicBezTo>
                <a:cubicBezTo>
                  <a:pt x="192" y="280"/>
                  <a:pt x="216" y="248"/>
                  <a:pt x="288" y="200"/>
                </a:cubicBezTo>
                <a:cubicBezTo>
                  <a:pt x="360" y="152"/>
                  <a:pt x="480" y="88"/>
                  <a:pt x="576" y="56"/>
                </a:cubicBezTo>
                <a:cubicBezTo>
                  <a:pt x="672" y="24"/>
                  <a:pt x="760" y="0"/>
                  <a:pt x="864" y="8"/>
                </a:cubicBezTo>
                <a:cubicBezTo>
                  <a:pt x="968" y="16"/>
                  <a:pt x="1104" y="64"/>
                  <a:pt x="1200" y="104"/>
                </a:cubicBezTo>
                <a:cubicBezTo>
                  <a:pt x="1296" y="144"/>
                  <a:pt x="1368" y="168"/>
                  <a:pt x="1440" y="248"/>
                </a:cubicBezTo>
                <a:cubicBezTo>
                  <a:pt x="1512" y="328"/>
                  <a:pt x="1600" y="528"/>
                  <a:pt x="1632" y="584"/>
                </a:cubicBezTo>
              </a:path>
            </a:pathLst>
          </a:cu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2581" name="Text Box 5"/>
          <p:cNvSpPr txBox="1">
            <a:spLocks noChangeArrowheads="1"/>
          </p:cNvSpPr>
          <p:nvPr/>
        </p:nvSpPr>
        <p:spPr bwMode="auto">
          <a:xfrm>
            <a:off x="3848100" y="5084763"/>
            <a:ext cx="17097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400" b="1">
                <a:solidFill>
                  <a:srgbClr val="003399"/>
                </a:solidFill>
                <a:latin typeface="Times New Roman" pitchFamily="18" charset="0"/>
              </a:rPr>
              <a:t>PRIORITY</a:t>
            </a:r>
          </a:p>
        </p:txBody>
      </p:sp>
      <p:sp>
        <p:nvSpPr>
          <p:cNvPr id="152582" name="Text Box 6"/>
          <p:cNvSpPr txBox="1">
            <a:spLocks noChangeArrowheads="1"/>
          </p:cNvSpPr>
          <p:nvPr/>
        </p:nvSpPr>
        <p:spPr bwMode="auto">
          <a:xfrm>
            <a:off x="3352800" y="3443288"/>
            <a:ext cx="855663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800" b="1">
                <a:solidFill>
                  <a:srgbClr val="CC0000"/>
                </a:solidFill>
                <a:latin typeface="Times New Roman" pitchFamily="18" charset="0"/>
              </a:rPr>
              <a:t>pBT</a:t>
            </a:r>
            <a:endParaRPr lang="en-US" altLang="en-US" sz="2000">
              <a:latin typeface="Times New Roman" pitchFamily="18" charset="0"/>
            </a:endParaRPr>
          </a:p>
        </p:txBody>
      </p:sp>
      <p:sp>
        <p:nvSpPr>
          <p:cNvPr id="152583" name="Text Box 7"/>
          <p:cNvSpPr txBox="1">
            <a:spLocks noChangeArrowheads="1"/>
          </p:cNvSpPr>
          <p:nvPr/>
        </p:nvSpPr>
        <p:spPr bwMode="auto">
          <a:xfrm>
            <a:off x="2590800" y="2833688"/>
            <a:ext cx="836613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800" b="1">
                <a:solidFill>
                  <a:srgbClr val="008000"/>
                </a:solidFill>
                <a:latin typeface="Times New Roman" pitchFamily="18" charset="0"/>
              </a:rPr>
              <a:t>pBP</a:t>
            </a:r>
            <a:endParaRPr lang="en-US" altLang="en-US" sz="2000">
              <a:latin typeface="Times New Roman" pitchFamily="18" charset="0"/>
            </a:endParaRPr>
          </a:p>
        </p:txBody>
      </p:sp>
      <p:sp>
        <p:nvSpPr>
          <p:cNvPr id="152584" name="Line 8"/>
          <p:cNvSpPr>
            <a:spLocks noChangeShapeType="1"/>
          </p:cNvSpPr>
          <p:nvPr/>
        </p:nvSpPr>
        <p:spPr bwMode="auto">
          <a:xfrm>
            <a:off x="304800" y="5943600"/>
            <a:ext cx="8686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2585" name="Freeform 9"/>
          <p:cNvSpPr>
            <a:spLocks/>
          </p:cNvSpPr>
          <p:nvPr/>
        </p:nvSpPr>
        <p:spPr bwMode="auto">
          <a:xfrm>
            <a:off x="2700338" y="3860800"/>
            <a:ext cx="4419600" cy="2057400"/>
          </a:xfrm>
          <a:custGeom>
            <a:avLst/>
            <a:gdLst>
              <a:gd name="T0" fmla="*/ 0 w 1632"/>
              <a:gd name="T1" fmla="*/ 584 h 584"/>
              <a:gd name="T2" fmla="*/ 144 w 1632"/>
              <a:gd name="T3" fmla="*/ 344 h 584"/>
              <a:gd name="T4" fmla="*/ 288 w 1632"/>
              <a:gd name="T5" fmla="*/ 200 h 584"/>
              <a:gd name="T6" fmla="*/ 576 w 1632"/>
              <a:gd name="T7" fmla="*/ 56 h 584"/>
              <a:gd name="T8" fmla="*/ 864 w 1632"/>
              <a:gd name="T9" fmla="*/ 8 h 584"/>
              <a:gd name="T10" fmla="*/ 1200 w 1632"/>
              <a:gd name="T11" fmla="*/ 104 h 584"/>
              <a:gd name="T12" fmla="*/ 1440 w 1632"/>
              <a:gd name="T13" fmla="*/ 248 h 584"/>
              <a:gd name="T14" fmla="*/ 1632 w 1632"/>
              <a:gd name="T15" fmla="*/ 584 h 5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632" h="584">
                <a:moveTo>
                  <a:pt x="0" y="584"/>
                </a:moveTo>
                <a:cubicBezTo>
                  <a:pt x="48" y="496"/>
                  <a:pt x="96" y="408"/>
                  <a:pt x="144" y="344"/>
                </a:cubicBezTo>
                <a:cubicBezTo>
                  <a:pt x="192" y="280"/>
                  <a:pt x="216" y="248"/>
                  <a:pt x="288" y="200"/>
                </a:cubicBezTo>
                <a:cubicBezTo>
                  <a:pt x="360" y="152"/>
                  <a:pt x="480" y="88"/>
                  <a:pt x="576" y="56"/>
                </a:cubicBezTo>
                <a:cubicBezTo>
                  <a:pt x="672" y="24"/>
                  <a:pt x="760" y="0"/>
                  <a:pt x="864" y="8"/>
                </a:cubicBezTo>
                <a:cubicBezTo>
                  <a:pt x="968" y="16"/>
                  <a:pt x="1104" y="64"/>
                  <a:pt x="1200" y="104"/>
                </a:cubicBezTo>
                <a:cubicBezTo>
                  <a:pt x="1296" y="144"/>
                  <a:pt x="1368" y="168"/>
                  <a:pt x="1440" y="248"/>
                </a:cubicBezTo>
                <a:cubicBezTo>
                  <a:pt x="1512" y="328"/>
                  <a:pt x="1600" y="528"/>
                  <a:pt x="1632" y="584"/>
                </a:cubicBezTo>
              </a:path>
            </a:pathLst>
          </a:custGeom>
          <a:solidFill>
            <a:srgbClr val="FFFFC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2586" name="Text Box 10"/>
          <p:cNvSpPr txBox="1">
            <a:spLocks noChangeArrowheads="1"/>
          </p:cNvSpPr>
          <p:nvPr/>
        </p:nvSpPr>
        <p:spPr bwMode="auto">
          <a:xfrm>
            <a:off x="3819525" y="4098925"/>
            <a:ext cx="18954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2400">
                <a:solidFill>
                  <a:schemeClr val="accent2"/>
                </a:solidFill>
                <a:latin typeface="Times New Roman" pitchFamily="18" charset="0"/>
              </a:rPr>
              <a:t>ADAPTIVE</a:t>
            </a:r>
          </a:p>
          <a:p>
            <a:pPr algn="ctr"/>
            <a:r>
              <a:rPr lang="en-US" altLang="en-US" sz="1600">
                <a:solidFill>
                  <a:schemeClr val="accent2"/>
                </a:solidFill>
                <a:latin typeface="Times New Roman" pitchFamily="18" charset="0"/>
              </a:rPr>
              <a:t>PRIORITY</a:t>
            </a:r>
          </a:p>
        </p:txBody>
      </p:sp>
      <p:sp>
        <p:nvSpPr>
          <p:cNvPr id="152587" name="Text Box 11"/>
          <p:cNvSpPr txBox="1">
            <a:spLocks noChangeArrowheads="1"/>
          </p:cNvSpPr>
          <p:nvPr/>
        </p:nvSpPr>
        <p:spPr bwMode="auto">
          <a:xfrm>
            <a:off x="3276600" y="5029200"/>
            <a:ext cx="10826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400">
                <a:solidFill>
                  <a:schemeClr val="accent2"/>
                </a:solidFill>
                <a:latin typeface="Times New Roman" pitchFamily="18" charset="0"/>
              </a:rPr>
              <a:t>FIXED</a:t>
            </a:r>
          </a:p>
        </p:txBody>
      </p:sp>
      <p:sp>
        <p:nvSpPr>
          <p:cNvPr id="152588" name="Freeform 12"/>
          <p:cNvSpPr>
            <a:spLocks/>
          </p:cNvSpPr>
          <p:nvPr/>
        </p:nvSpPr>
        <p:spPr bwMode="auto">
          <a:xfrm>
            <a:off x="2667000" y="4953000"/>
            <a:ext cx="2362200" cy="990600"/>
          </a:xfrm>
          <a:custGeom>
            <a:avLst/>
            <a:gdLst>
              <a:gd name="T0" fmla="*/ 0 w 1488"/>
              <a:gd name="T1" fmla="*/ 624 h 624"/>
              <a:gd name="T2" fmla="*/ 720 w 1488"/>
              <a:gd name="T3" fmla="*/ 0 h 624"/>
              <a:gd name="T4" fmla="*/ 1488 w 1488"/>
              <a:gd name="T5" fmla="*/ 624 h 6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488" h="624">
                <a:moveTo>
                  <a:pt x="0" y="624"/>
                </a:moveTo>
                <a:cubicBezTo>
                  <a:pt x="236" y="312"/>
                  <a:pt x="472" y="0"/>
                  <a:pt x="720" y="0"/>
                </a:cubicBezTo>
                <a:cubicBezTo>
                  <a:pt x="968" y="0"/>
                  <a:pt x="1360" y="520"/>
                  <a:pt x="1488" y="624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2589" name="Text Box 13"/>
          <p:cNvSpPr txBox="1">
            <a:spLocks noChangeArrowheads="1"/>
          </p:cNvSpPr>
          <p:nvPr/>
        </p:nvSpPr>
        <p:spPr bwMode="auto">
          <a:xfrm>
            <a:off x="6553200" y="1916113"/>
            <a:ext cx="2590800" cy="8318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2400">
                <a:latin typeface="Times New Roman" pitchFamily="18" charset="0"/>
              </a:rPr>
              <a:t>Weighted </a:t>
            </a:r>
            <a:br>
              <a:rPr lang="en-US" altLang="en-US" sz="2400">
                <a:latin typeface="Times New Roman" pitchFamily="18" charset="0"/>
              </a:rPr>
            </a:br>
            <a:r>
              <a:rPr lang="en-US" altLang="en-US" sz="2400">
                <a:latin typeface="Times New Roman" pitchFamily="18" charset="0"/>
              </a:rPr>
              <a:t>Vertex Cover</a:t>
            </a:r>
          </a:p>
        </p:txBody>
      </p:sp>
      <p:grpSp>
        <p:nvGrpSpPr>
          <p:cNvPr id="152590" name="Group 14"/>
          <p:cNvGrpSpPr>
            <a:grpSpLocks/>
          </p:cNvGrpSpPr>
          <p:nvPr/>
        </p:nvGrpSpPr>
        <p:grpSpPr bwMode="auto">
          <a:xfrm>
            <a:off x="5003800" y="2749550"/>
            <a:ext cx="2447925" cy="2808288"/>
            <a:chOff x="3152" y="1732"/>
            <a:chExt cx="1542" cy="1769"/>
          </a:xfrm>
        </p:grpSpPr>
        <p:grpSp>
          <p:nvGrpSpPr>
            <p:cNvPr id="152591" name="Group 15"/>
            <p:cNvGrpSpPr>
              <a:grpSpLocks/>
            </p:cNvGrpSpPr>
            <p:nvPr/>
          </p:nvGrpSpPr>
          <p:grpSpPr bwMode="auto">
            <a:xfrm>
              <a:off x="3152" y="3203"/>
              <a:ext cx="1056" cy="298"/>
              <a:chOff x="3456" y="2832"/>
              <a:chExt cx="1056" cy="298"/>
            </a:xfrm>
          </p:grpSpPr>
          <p:sp>
            <p:nvSpPr>
              <p:cNvPr id="152592" name="Oval 16"/>
              <p:cNvSpPr>
                <a:spLocks noChangeArrowheads="1"/>
              </p:cNvSpPr>
              <p:nvPr/>
            </p:nvSpPr>
            <p:spPr bwMode="auto">
              <a:xfrm>
                <a:off x="3696" y="2832"/>
                <a:ext cx="96" cy="96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2593" name="Text Box 17"/>
              <p:cNvSpPr txBox="1">
                <a:spLocks noChangeArrowheads="1"/>
              </p:cNvSpPr>
              <p:nvPr/>
            </p:nvSpPr>
            <p:spPr bwMode="auto">
              <a:xfrm>
                <a:off x="3456" y="2880"/>
                <a:ext cx="1056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r>
                  <a:rPr lang="en-US" altLang="en-US" sz="2000">
                    <a:latin typeface="Times New Roman" pitchFamily="18" charset="0"/>
                  </a:rPr>
                  <a:t>Factor of 2</a:t>
                </a:r>
              </a:p>
            </p:txBody>
          </p:sp>
        </p:grpSp>
        <p:sp>
          <p:nvSpPr>
            <p:cNvPr id="152594" name="Line 18"/>
            <p:cNvSpPr>
              <a:spLocks noChangeShapeType="1"/>
            </p:cNvSpPr>
            <p:nvPr/>
          </p:nvSpPr>
          <p:spPr bwMode="auto">
            <a:xfrm flipH="1">
              <a:off x="3470" y="1732"/>
              <a:ext cx="1224" cy="145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52595" name="Text Box 19"/>
          <p:cNvSpPr txBox="1">
            <a:spLocks noChangeArrowheads="1"/>
          </p:cNvSpPr>
          <p:nvPr/>
        </p:nvSpPr>
        <p:spPr bwMode="auto">
          <a:xfrm>
            <a:off x="2987675" y="5589588"/>
            <a:ext cx="10128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400">
                <a:solidFill>
                  <a:schemeClr val="accent2"/>
                </a:solidFill>
                <a:latin typeface="Times New Roman" pitchFamily="18" charset="0"/>
              </a:rPr>
              <a:t>Online</a:t>
            </a:r>
          </a:p>
        </p:txBody>
      </p:sp>
      <p:sp>
        <p:nvSpPr>
          <p:cNvPr id="152596" name="Freeform 20"/>
          <p:cNvSpPr>
            <a:spLocks/>
          </p:cNvSpPr>
          <p:nvPr/>
        </p:nvSpPr>
        <p:spPr bwMode="auto">
          <a:xfrm>
            <a:off x="2700338" y="5445125"/>
            <a:ext cx="1727200" cy="504825"/>
          </a:xfrm>
          <a:custGeom>
            <a:avLst/>
            <a:gdLst>
              <a:gd name="T0" fmla="*/ 0 w 1488"/>
              <a:gd name="T1" fmla="*/ 624 h 624"/>
              <a:gd name="T2" fmla="*/ 720 w 1488"/>
              <a:gd name="T3" fmla="*/ 0 h 624"/>
              <a:gd name="T4" fmla="*/ 1488 w 1488"/>
              <a:gd name="T5" fmla="*/ 624 h 6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488" h="624">
                <a:moveTo>
                  <a:pt x="0" y="624"/>
                </a:moveTo>
                <a:cubicBezTo>
                  <a:pt x="236" y="312"/>
                  <a:pt x="472" y="0"/>
                  <a:pt x="720" y="0"/>
                </a:cubicBezTo>
                <a:cubicBezTo>
                  <a:pt x="968" y="0"/>
                  <a:pt x="1360" y="520"/>
                  <a:pt x="1488" y="624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2597" name="Freeform 21"/>
          <p:cNvSpPr>
            <a:spLocks/>
          </p:cNvSpPr>
          <p:nvPr/>
        </p:nvSpPr>
        <p:spPr bwMode="auto">
          <a:xfrm>
            <a:off x="5580063" y="2781300"/>
            <a:ext cx="2232025" cy="2447925"/>
          </a:xfrm>
          <a:custGeom>
            <a:avLst/>
            <a:gdLst>
              <a:gd name="T0" fmla="*/ 1980 w 2067"/>
              <a:gd name="T1" fmla="*/ 0 h 1902"/>
              <a:gd name="T2" fmla="*/ 2044 w 2067"/>
              <a:gd name="T3" fmla="*/ 158 h 1902"/>
              <a:gd name="T4" fmla="*/ 1949 w 2067"/>
              <a:gd name="T5" fmla="*/ 631 h 1902"/>
              <a:gd name="T6" fmla="*/ 1925 w 2067"/>
              <a:gd name="T7" fmla="*/ 821 h 1902"/>
              <a:gd name="T8" fmla="*/ 1909 w 2067"/>
              <a:gd name="T9" fmla="*/ 852 h 1902"/>
              <a:gd name="T10" fmla="*/ 1815 w 2067"/>
              <a:gd name="T11" fmla="*/ 1018 h 1902"/>
              <a:gd name="T12" fmla="*/ 1760 w 2067"/>
              <a:gd name="T13" fmla="*/ 1144 h 1902"/>
              <a:gd name="T14" fmla="*/ 1728 w 2067"/>
              <a:gd name="T15" fmla="*/ 1199 h 1902"/>
              <a:gd name="T16" fmla="*/ 1657 w 2067"/>
              <a:gd name="T17" fmla="*/ 1239 h 1902"/>
              <a:gd name="T18" fmla="*/ 1625 w 2067"/>
              <a:gd name="T19" fmla="*/ 1278 h 1902"/>
              <a:gd name="T20" fmla="*/ 1554 w 2067"/>
              <a:gd name="T21" fmla="*/ 1341 h 1902"/>
              <a:gd name="T22" fmla="*/ 1404 w 2067"/>
              <a:gd name="T23" fmla="*/ 1484 h 1902"/>
              <a:gd name="T24" fmla="*/ 1255 w 2067"/>
              <a:gd name="T25" fmla="*/ 1491 h 1902"/>
              <a:gd name="T26" fmla="*/ 986 w 2067"/>
              <a:gd name="T27" fmla="*/ 1515 h 1902"/>
              <a:gd name="T28" fmla="*/ 505 w 2067"/>
              <a:gd name="T29" fmla="*/ 1570 h 1902"/>
              <a:gd name="T30" fmla="*/ 466 w 2067"/>
              <a:gd name="T31" fmla="*/ 1586 h 1902"/>
              <a:gd name="T32" fmla="*/ 418 w 2067"/>
              <a:gd name="T33" fmla="*/ 1602 h 1902"/>
              <a:gd name="T34" fmla="*/ 276 w 2067"/>
              <a:gd name="T35" fmla="*/ 1673 h 1902"/>
              <a:gd name="T36" fmla="*/ 205 w 2067"/>
              <a:gd name="T37" fmla="*/ 1697 h 1902"/>
              <a:gd name="T38" fmla="*/ 110 w 2067"/>
              <a:gd name="T39" fmla="*/ 1775 h 1902"/>
              <a:gd name="T40" fmla="*/ 0 w 2067"/>
              <a:gd name="T41" fmla="*/ 1902 h 19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2067" h="1902">
                <a:moveTo>
                  <a:pt x="1980" y="0"/>
                </a:moveTo>
                <a:cubicBezTo>
                  <a:pt x="2030" y="69"/>
                  <a:pt x="2023" y="75"/>
                  <a:pt x="2044" y="158"/>
                </a:cubicBezTo>
                <a:cubicBezTo>
                  <a:pt x="2037" y="400"/>
                  <a:pt x="2067" y="461"/>
                  <a:pt x="1949" y="631"/>
                </a:cubicBezTo>
                <a:cubicBezTo>
                  <a:pt x="1928" y="693"/>
                  <a:pt x="1937" y="757"/>
                  <a:pt x="1925" y="821"/>
                </a:cubicBezTo>
                <a:cubicBezTo>
                  <a:pt x="1923" y="832"/>
                  <a:pt x="1913" y="841"/>
                  <a:pt x="1909" y="852"/>
                </a:cubicBezTo>
                <a:cubicBezTo>
                  <a:pt x="1882" y="916"/>
                  <a:pt x="1853" y="961"/>
                  <a:pt x="1815" y="1018"/>
                </a:cubicBezTo>
                <a:cubicBezTo>
                  <a:pt x="1803" y="1066"/>
                  <a:pt x="1784" y="1101"/>
                  <a:pt x="1760" y="1144"/>
                </a:cubicBezTo>
                <a:cubicBezTo>
                  <a:pt x="1754" y="1154"/>
                  <a:pt x="1739" y="1190"/>
                  <a:pt x="1728" y="1199"/>
                </a:cubicBezTo>
                <a:cubicBezTo>
                  <a:pt x="1631" y="1278"/>
                  <a:pt x="1772" y="1137"/>
                  <a:pt x="1657" y="1239"/>
                </a:cubicBezTo>
                <a:cubicBezTo>
                  <a:pt x="1644" y="1250"/>
                  <a:pt x="1637" y="1266"/>
                  <a:pt x="1625" y="1278"/>
                </a:cubicBezTo>
                <a:cubicBezTo>
                  <a:pt x="1595" y="1308"/>
                  <a:pt x="1580" y="1308"/>
                  <a:pt x="1554" y="1341"/>
                </a:cubicBezTo>
                <a:cubicBezTo>
                  <a:pt x="1497" y="1413"/>
                  <a:pt x="1498" y="1453"/>
                  <a:pt x="1404" y="1484"/>
                </a:cubicBezTo>
                <a:cubicBezTo>
                  <a:pt x="1357" y="1500"/>
                  <a:pt x="1305" y="1489"/>
                  <a:pt x="1255" y="1491"/>
                </a:cubicBezTo>
                <a:cubicBezTo>
                  <a:pt x="1153" y="1503"/>
                  <a:pt x="1104" y="1510"/>
                  <a:pt x="986" y="1515"/>
                </a:cubicBezTo>
                <a:cubicBezTo>
                  <a:pt x="796" y="1580"/>
                  <a:pt x="843" y="1557"/>
                  <a:pt x="505" y="1570"/>
                </a:cubicBezTo>
                <a:cubicBezTo>
                  <a:pt x="492" y="1575"/>
                  <a:pt x="479" y="1581"/>
                  <a:pt x="466" y="1586"/>
                </a:cubicBezTo>
                <a:cubicBezTo>
                  <a:pt x="450" y="1592"/>
                  <a:pt x="418" y="1602"/>
                  <a:pt x="418" y="1602"/>
                </a:cubicBezTo>
                <a:cubicBezTo>
                  <a:pt x="373" y="1637"/>
                  <a:pt x="326" y="1650"/>
                  <a:pt x="276" y="1673"/>
                </a:cubicBezTo>
                <a:cubicBezTo>
                  <a:pt x="253" y="1683"/>
                  <a:pt x="226" y="1684"/>
                  <a:pt x="205" y="1697"/>
                </a:cubicBezTo>
                <a:cubicBezTo>
                  <a:pt x="169" y="1719"/>
                  <a:pt x="146" y="1753"/>
                  <a:pt x="110" y="1775"/>
                </a:cubicBezTo>
                <a:cubicBezTo>
                  <a:pt x="79" y="1825"/>
                  <a:pt x="27" y="1848"/>
                  <a:pt x="0" y="1902"/>
                </a:cubicBezTo>
              </a:path>
            </a:pathLst>
          </a:custGeom>
          <a:noFill/>
          <a:ln w="38100">
            <a:solidFill>
              <a:srgbClr val="CC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25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25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2597" grpId="0" animBg="1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6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0"/>
            <a:ext cx="8915400" cy="1143000"/>
          </a:xfrm>
        </p:spPr>
        <p:txBody>
          <a:bodyPr/>
          <a:lstStyle/>
          <a:p>
            <a:r>
              <a:rPr lang="en-US" altLang="en-US" sz="4000"/>
              <a:t>Some of our results</a:t>
            </a:r>
          </a:p>
        </p:txBody>
      </p:sp>
      <p:sp>
        <p:nvSpPr>
          <p:cNvPr id="154627" name="Freeform 3"/>
          <p:cNvSpPr>
            <a:spLocks/>
          </p:cNvSpPr>
          <p:nvPr/>
        </p:nvSpPr>
        <p:spPr bwMode="auto">
          <a:xfrm>
            <a:off x="533400" y="2133600"/>
            <a:ext cx="8305800" cy="3810000"/>
          </a:xfrm>
          <a:custGeom>
            <a:avLst/>
            <a:gdLst>
              <a:gd name="T0" fmla="*/ 0 w 1632"/>
              <a:gd name="T1" fmla="*/ 584 h 584"/>
              <a:gd name="T2" fmla="*/ 144 w 1632"/>
              <a:gd name="T3" fmla="*/ 344 h 584"/>
              <a:gd name="T4" fmla="*/ 288 w 1632"/>
              <a:gd name="T5" fmla="*/ 200 h 584"/>
              <a:gd name="T6" fmla="*/ 576 w 1632"/>
              <a:gd name="T7" fmla="*/ 56 h 584"/>
              <a:gd name="T8" fmla="*/ 864 w 1632"/>
              <a:gd name="T9" fmla="*/ 8 h 584"/>
              <a:gd name="T10" fmla="*/ 1200 w 1632"/>
              <a:gd name="T11" fmla="*/ 104 h 584"/>
              <a:gd name="T12" fmla="*/ 1440 w 1632"/>
              <a:gd name="T13" fmla="*/ 248 h 584"/>
              <a:gd name="T14" fmla="*/ 1632 w 1632"/>
              <a:gd name="T15" fmla="*/ 584 h 5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632" h="584">
                <a:moveTo>
                  <a:pt x="0" y="584"/>
                </a:moveTo>
                <a:cubicBezTo>
                  <a:pt x="48" y="496"/>
                  <a:pt x="96" y="408"/>
                  <a:pt x="144" y="344"/>
                </a:cubicBezTo>
                <a:cubicBezTo>
                  <a:pt x="192" y="280"/>
                  <a:pt x="216" y="248"/>
                  <a:pt x="288" y="200"/>
                </a:cubicBezTo>
                <a:cubicBezTo>
                  <a:pt x="360" y="152"/>
                  <a:pt x="480" y="88"/>
                  <a:pt x="576" y="56"/>
                </a:cubicBezTo>
                <a:cubicBezTo>
                  <a:pt x="672" y="24"/>
                  <a:pt x="760" y="0"/>
                  <a:pt x="864" y="8"/>
                </a:cubicBezTo>
                <a:cubicBezTo>
                  <a:pt x="968" y="16"/>
                  <a:pt x="1104" y="64"/>
                  <a:pt x="1200" y="104"/>
                </a:cubicBezTo>
                <a:cubicBezTo>
                  <a:pt x="1296" y="144"/>
                  <a:pt x="1368" y="168"/>
                  <a:pt x="1440" y="248"/>
                </a:cubicBezTo>
                <a:cubicBezTo>
                  <a:pt x="1512" y="328"/>
                  <a:pt x="1600" y="528"/>
                  <a:pt x="1632" y="584"/>
                </a:cubicBezTo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4628" name="Freeform 4"/>
          <p:cNvSpPr>
            <a:spLocks/>
          </p:cNvSpPr>
          <p:nvPr/>
        </p:nvSpPr>
        <p:spPr bwMode="auto">
          <a:xfrm>
            <a:off x="1743075" y="2936875"/>
            <a:ext cx="6029325" cy="3006725"/>
          </a:xfrm>
          <a:custGeom>
            <a:avLst/>
            <a:gdLst>
              <a:gd name="T0" fmla="*/ 0 w 1632"/>
              <a:gd name="T1" fmla="*/ 584 h 584"/>
              <a:gd name="T2" fmla="*/ 144 w 1632"/>
              <a:gd name="T3" fmla="*/ 344 h 584"/>
              <a:gd name="T4" fmla="*/ 288 w 1632"/>
              <a:gd name="T5" fmla="*/ 200 h 584"/>
              <a:gd name="T6" fmla="*/ 576 w 1632"/>
              <a:gd name="T7" fmla="*/ 56 h 584"/>
              <a:gd name="T8" fmla="*/ 864 w 1632"/>
              <a:gd name="T9" fmla="*/ 8 h 584"/>
              <a:gd name="T10" fmla="*/ 1200 w 1632"/>
              <a:gd name="T11" fmla="*/ 104 h 584"/>
              <a:gd name="T12" fmla="*/ 1440 w 1632"/>
              <a:gd name="T13" fmla="*/ 248 h 584"/>
              <a:gd name="T14" fmla="*/ 1632 w 1632"/>
              <a:gd name="T15" fmla="*/ 584 h 5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632" h="584">
                <a:moveTo>
                  <a:pt x="0" y="584"/>
                </a:moveTo>
                <a:cubicBezTo>
                  <a:pt x="48" y="496"/>
                  <a:pt x="96" y="408"/>
                  <a:pt x="144" y="344"/>
                </a:cubicBezTo>
                <a:cubicBezTo>
                  <a:pt x="192" y="280"/>
                  <a:pt x="216" y="248"/>
                  <a:pt x="288" y="200"/>
                </a:cubicBezTo>
                <a:cubicBezTo>
                  <a:pt x="360" y="152"/>
                  <a:pt x="480" y="88"/>
                  <a:pt x="576" y="56"/>
                </a:cubicBezTo>
                <a:cubicBezTo>
                  <a:pt x="672" y="24"/>
                  <a:pt x="760" y="0"/>
                  <a:pt x="864" y="8"/>
                </a:cubicBezTo>
                <a:cubicBezTo>
                  <a:pt x="968" y="16"/>
                  <a:pt x="1104" y="64"/>
                  <a:pt x="1200" y="104"/>
                </a:cubicBezTo>
                <a:cubicBezTo>
                  <a:pt x="1296" y="144"/>
                  <a:pt x="1368" y="168"/>
                  <a:pt x="1440" y="248"/>
                </a:cubicBezTo>
                <a:cubicBezTo>
                  <a:pt x="1512" y="328"/>
                  <a:pt x="1600" y="528"/>
                  <a:pt x="1632" y="584"/>
                </a:cubicBezTo>
              </a:path>
            </a:pathLst>
          </a:cu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4629" name="Text Box 5"/>
          <p:cNvSpPr txBox="1">
            <a:spLocks noChangeArrowheads="1"/>
          </p:cNvSpPr>
          <p:nvPr/>
        </p:nvSpPr>
        <p:spPr bwMode="auto">
          <a:xfrm>
            <a:off x="3848100" y="5084763"/>
            <a:ext cx="17097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400" b="1">
                <a:solidFill>
                  <a:srgbClr val="003399"/>
                </a:solidFill>
                <a:latin typeface="Times New Roman" pitchFamily="18" charset="0"/>
              </a:rPr>
              <a:t>PRIORITY</a:t>
            </a:r>
          </a:p>
        </p:txBody>
      </p:sp>
      <p:sp>
        <p:nvSpPr>
          <p:cNvPr id="154630" name="Text Box 6"/>
          <p:cNvSpPr txBox="1">
            <a:spLocks noChangeArrowheads="1"/>
          </p:cNvSpPr>
          <p:nvPr/>
        </p:nvSpPr>
        <p:spPr bwMode="auto">
          <a:xfrm>
            <a:off x="3352800" y="3443288"/>
            <a:ext cx="855663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800" b="1">
                <a:solidFill>
                  <a:srgbClr val="CC0000"/>
                </a:solidFill>
                <a:latin typeface="Times New Roman" pitchFamily="18" charset="0"/>
              </a:rPr>
              <a:t>pBT</a:t>
            </a:r>
            <a:endParaRPr lang="en-US" altLang="en-US" sz="2000">
              <a:latin typeface="Times New Roman" pitchFamily="18" charset="0"/>
            </a:endParaRPr>
          </a:p>
        </p:txBody>
      </p:sp>
      <p:sp>
        <p:nvSpPr>
          <p:cNvPr id="154631" name="Text Box 7"/>
          <p:cNvSpPr txBox="1">
            <a:spLocks noChangeArrowheads="1"/>
          </p:cNvSpPr>
          <p:nvPr/>
        </p:nvSpPr>
        <p:spPr bwMode="auto">
          <a:xfrm>
            <a:off x="2590800" y="2833688"/>
            <a:ext cx="836613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800" b="1">
                <a:solidFill>
                  <a:srgbClr val="008000"/>
                </a:solidFill>
                <a:latin typeface="Times New Roman" pitchFamily="18" charset="0"/>
              </a:rPr>
              <a:t>pBP</a:t>
            </a:r>
            <a:endParaRPr lang="en-US" altLang="en-US" sz="2000">
              <a:latin typeface="Times New Roman" pitchFamily="18" charset="0"/>
            </a:endParaRPr>
          </a:p>
        </p:txBody>
      </p:sp>
      <p:sp>
        <p:nvSpPr>
          <p:cNvPr id="154632" name="Line 8"/>
          <p:cNvSpPr>
            <a:spLocks noChangeShapeType="1"/>
          </p:cNvSpPr>
          <p:nvPr/>
        </p:nvSpPr>
        <p:spPr bwMode="auto">
          <a:xfrm>
            <a:off x="304800" y="5943600"/>
            <a:ext cx="8686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4633" name="Freeform 9"/>
          <p:cNvSpPr>
            <a:spLocks/>
          </p:cNvSpPr>
          <p:nvPr/>
        </p:nvSpPr>
        <p:spPr bwMode="auto">
          <a:xfrm>
            <a:off x="2700338" y="3860800"/>
            <a:ext cx="4419600" cy="2057400"/>
          </a:xfrm>
          <a:custGeom>
            <a:avLst/>
            <a:gdLst>
              <a:gd name="T0" fmla="*/ 0 w 1632"/>
              <a:gd name="T1" fmla="*/ 584 h 584"/>
              <a:gd name="T2" fmla="*/ 144 w 1632"/>
              <a:gd name="T3" fmla="*/ 344 h 584"/>
              <a:gd name="T4" fmla="*/ 288 w 1632"/>
              <a:gd name="T5" fmla="*/ 200 h 584"/>
              <a:gd name="T6" fmla="*/ 576 w 1632"/>
              <a:gd name="T7" fmla="*/ 56 h 584"/>
              <a:gd name="T8" fmla="*/ 864 w 1632"/>
              <a:gd name="T9" fmla="*/ 8 h 584"/>
              <a:gd name="T10" fmla="*/ 1200 w 1632"/>
              <a:gd name="T11" fmla="*/ 104 h 584"/>
              <a:gd name="T12" fmla="*/ 1440 w 1632"/>
              <a:gd name="T13" fmla="*/ 248 h 584"/>
              <a:gd name="T14" fmla="*/ 1632 w 1632"/>
              <a:gd name="T15" fmla="*/ 584 h 5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632" h="584">
                <a:moveTo>
                  <a:pt x="0" y="584"/>
                </a:moveTo>
                <a:cubicBezTo>
                  <a:pt x="48" y="496"/>
                  <a:pt x="96" y="408"/>
                  <a:pt x="144" y="344"/>
                </a:cubicBezTo>
                <a:cubicBezTo>
                  <a:pt x="192" y="280"/>
                  <a:pt x="216" y="248"/>
                  <a:pt x="288" y="200"/>
                </a:cubicBezTo>
                <a:cubicBezTo>
                  <a:pt x="360" y="152"/>
                  <a:pt x="480" y="88"/>
                  <a:pt x="576" y="56"/>
                </a:cubicBezTo>
                <a:cubicBezTo>
                  <a:pt x="672" y="24"/>
                  <a:pt x="760" y="0"/>
                  <a:pt x="864" y="8"/>
                </a:cubicBezTo>
                <a:cubicBezTo>
                  <a:pt x="968" y="16"/>
                  <a:pt x="1104" y="64"/>
                  <a:pt x="1200" y="104"/>
                </a:cubicBezTo>
                <a:cubicBezTo>
                  <a:pt x="1296" y="144"/>
                  <a:pt x="1368" y="168"/>
                  <a:pt x="1440" y="248"/>
                </a:cubicBezTo>
                <a:cubicBezTo>
                  <a:pt x="1512" y="328"/>
                  <a:pt x="1600" y="528"/>
                  <a:pt x="1632" y="584"/>
                </a:cubicBezTo>
              </a:path>
            </a:pathLst>
          </a:custGeom>
          <a:solidFill>
            <a:srgbClr val="FFFFC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4634" name="Text Box 10"/>
          <p:cNvSpPr txBox="1">
            <a:spLocks noChangeArrowheads="1"/>
          </p:cNvSpPr>
          <p:nvPr/>
        </p:nvSpPr>
        <p:spPr bwMode="auto">
          <a:xfrm>
            <a:off x="3819525" y="4098925"/>
            <a:ext cx="18954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2400">
                <a:solidFill>
                  <a:schemeClr val="accent2"/>
                </a:solidFill>
                <a:latin typeface="Times New Roman" pitchFamily="18" charset="0"/>
              </a:rPr>
              <a:t>ADAPTIVE</a:t>
            </a:r>
          </a:p>
          <a:p>
            <a:pPr algn="ctr"/>
            <a:r>
              <a:rPr lang="en-US" altLang="en-US" sz="1600">
                <a:solidFill>
                  <a:schemeClr val="accent2"/>
                </a:solidFill>
                <a:latin typeface="Times New Roman" pitchFamily="18" charset="0"/>
              </a:rPr>
              <a:t>PRIORITY</a:t>
            </a:r>
          </a:p>
        </p:txBody>
      </p:sp>
      <p:sp>
        <p:nvSpPr>
          <p:cNvPr id="154635" name="Text Box 11"/>
          <p:cNvSpPr txBox="1">
            <a:spLocks noChangeArrowheads="1"/>
          </p:cNvSpPr>
          <p:nvPr/>
        </p:nvSpPr>
        <p:spPr bwMode="auto">
          <a:xfrm>
            <a:off x="3276600" y="5029200"/>
            <a:ext cx="10826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400">
                <a:solidFill>
                  <a:schemeClr val="accent2"/>
                </a:solidFill>
                <a:latin typeface="Times New Roman" pitchFamily="18" charset="0"/>
              </a:rPr>
              <a:t>FIXED</a:t>
            </a:r>
          </a:p>
        </p:txBody>
      </p:sp>
      <p:sp>
        <p:nvSpPr>
          <p:cNvPr id="154636" name="Freeform 12"/>
          <p:cNvSpPr>
            <a:spLocks/>
          </p:cNvSpPr>
          <p:nvPr/>
        </p:nvSpPr>
        <p:spPr bwMode="auto">
          <a:xfrm>
            <a:off x="2667000" y="4953000"/>
            <a:ext cx="2362200" cy="990600"/>
          </a:xfrm>
          <a:custGeom>
            <a:avLst/>
            <a:gdLst>
              <a:gd name="T0" fmla="*/ 0 w 1488"/>
              <a:gd name="T1" fmla="*/ 624 h 624"/>
              <a:gd name="T2" fmla="*/ 720 w 1488"/>
              <a:gd name="T3" fmla="*/ 0 h 624"/>
              <a:gd name="T4" fmla="*/ 1488 w 1488"/>
              <a:gd name="T5" fmla="*/ 624 h 6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488" h="624">
                <a:moveTo>
                  <a:pt x="0" y="624"/>
                </a:moveTo>
                <a:cubicBezTo>
                  <a:pt x="236" y="312"/>
                  <a:pt x="472" y="0"/>
                  <a:pt x="720" y="0"/>
                </a:cubicBezTo>
                <a:cubicBezTo>
                  <a:pt x="968" y="0"/>
                  <a:pt x="1360" y="520"/>
                  <a:pt x="1488" y="624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4637" name="Text Box 13"/>
          <p:cNvSpPr txBox="1">
            <a:spLocks noChangeArrowheads="1"/>
          </p:cNvSpPr>
          <p:nvPr/>
        </p:nvSpPr>
        <p:spPr bwMode="auto">
          <a:xfrm>
            <a:off x="6553200" y="2349500"/>
            <a:ext cx="259080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2400"/>
              <a:t>Facility Location</a:t>
            </a:r>
          </a:p>
        </p:txBody>
      </p:sp>
      <p:grpSp>
        <p:nvGrpSpPr>
          <p:cNvPr id="154638" name="Group 14"/>
          <p:cNvGrpSpPr>
            <a:grpSpLocks/>
          </p:cNvGrpSpPr>
          <p:nvPr/>
        </p:nvGrpSpPr>
        <p:grpSpPr bwMode="auto">
          <a:xfrm>
            <a:off x="5003800" y="2749550"/>
            <a:ext cx="2447925" cy="2808288"/>
            <a:chOff x="3152" y="1732"/>
            <a:chExt cx="1542" cy="1769"/>
          </a:xfrm>
        </p:grpSpPr>
        <p:grpSp>
          <p:nvGrpSpPr>
            <p:cNvPr id="154639" name="Group 15"/>
            <p:cNvGrpSpPr>
              <a:grpSpLocks/>
            </p:cNvGrpSpPr>
            <p:nvPr/>
          </p:nvGrpSpPr>
          <p:grpSpPr bwMode="auto">
            <a:xfrm>
              <a:off x="3152" y="3203"/>
              <a:ext cx="1056" cy="298"/>
              <a:chOff x="3456" y="2832"/>
              <a:chExt cx="1056" cy="298"/>
            </a:xfrm>
          </p:grpSpPr>
          <p:sp>
            <p:nvSpPr>
              <p:cNvPr id="154640" name="Oval 16"/>
              <p:cNvSpPr>
                <a:spLocks noChangeArrowheads="1"/>
              </p:cNvSpPr>
              <p:nvPr/>
            </p:nvSpPr>
            <p:spPr bwMode="auto">
              <a:xfrm>
                <a:off x="3696" y="2832"/>
                <a:ext cx="96" cy="96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4641" name="Text Box 17"/>
              <p:cNvSpPr txBox="1">
                <a:spLocks noChangeArrowheads="1"/>
              </p:cNvSpPr>
              <p:nvPr/>
            </p:nvSpPr>
            <p:spPr bwMode="auto">
              <a:xfrm>
                <a:off x="3456" y="2880"/>
                <a:ext cx="1056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r>
                  <a:rPr lang="en-US" altLang="en-US" sz="2000">
                    <a:latin typeface="Times New Roman" pitchFamily="18" charset="0"/>
                  </a:rPr>
                  <a:t>Factor of logn</a:t>
                </a:r>
              </a:p>
            </p:txBody>
          </p:sp>
        </p:grpSp>
        <p:sp>
          <p:nvSpPr>
            <p:cNvPr id="154642" name="Line 18"/>
            <p:cNvSpPr>
              <a:spLocks noChangeShapeType="1"/>
            </p:cNvSpPr>
            <p:nvPr/>
          </p:nvSpPr>
          <p:spPr bwMode="auto">
            <a:xfrm flipH="1">
              <a:off x="3470" y="1732"/>
              <a:ext cx="1224" cy="145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54643" name="Text Box 19"/>
          <p:cNvSpPr txBox="1">
            <a:spLocks noChangeArrowheads="1"/>
          </p:cNvSpPr>
          <p:nvPr/>
        </p:nvSpPr>
        <p:spPr bwMode="auto">
          <a:xfrm>
            <a:off x="2987675" y="5589588"/>
            <a:ext cx="10128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400">
                <a:solidFill>
                  <a:schemeClr val="accent2"/>
                </a:solidFill>
                <a:latin typeface="Times New Roman" pitchFamily="18" charset="0"/>
              </a:rPr>
              <a:t>Online</a:t>
            </a:r>
          </a:p>
        </p:txBody>
      </p:sp>
      <p:sp>
        <p:nvSpPr>
          <p:cNvPr id="154644" name="Freeform 20"/>
          <p:cNvSpPr>
            <a:spLocks/>
          </p:cNvSpPr>
          <p:nvPr/>
        </p:nvSpPr>
        <p:spPr bwMode="auto">
          <a:xfrm>
            <a:off x="2700338" y="5445125"/>
            <a:ext cx="1727200" cy="504825"/>
          </a:xfrm>
          <a:custGeom>
            <a:avLst/>
            <a:gdLst>
              <a:gd name="T0" fmla="*/ 0 w 1488"/>
              <a:gd name="T1" fmla="*/ 624 h 624"/>
              <a:gd name="T2" fmla="*/ 720 w 1488"/>
              <a:gd name="T3" fmla="*/ 0 h 624"/>
              <a:gd name="T4" fmla="*/ 1488 w 1488"/>
              <a:gd name="T5" fmla="*/ 624 h 6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488" h="624">
                <a:moveTo>
                  <a:pt x="0" y="624"/>
                </a:moveTo>
                <a:cubicBezTo>
                  <a:pt x="236" y="312"/>
                  <a:pt x="472" y="0"/>
                  <a:pt x="720" y="0"/>
                </a:cubicBezTo>
                <a:cubicBezTo>
                  <a:pt x="968" y="0"/>
                  <a:pt x="1360" y="520"/>
                  <a:pt x="1488" y="624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4645" name="Freeform 21"/>
          <p:cNvSpPr>
            <a:spLocks/>
          </p:cNvSpPr>
          <p:nvPr/>
        </p:nvSpPr>
        <p:spPr bwMode="auto">
          <a:xfrm>
            <a:off x="5580063" y="2781300"/>
            <a:ext cx="2232025" cy="2447925"/>
          </a:xfrm>
          <a:custGeom>
            <a:avLst/>
            <a:gdLst>
              <a:gd name="T0" fmla="*/ 1980 w 2067"/>
              <a:gd name="T1" fmla="*/ 0 h 1902"/>
              <a:gd name="T2" fmla="*/ 2044 w 2067"/>
              <a:gd name="T3" fmla="*/ 158 h 1902"/>
              <a:gd name="T4" fmla="*/ 1949 w 2067"/>
              <a:gd name="T5" fmla="*/ 631 h 1902"/>
              <a:gd name="T6" fmla="*/ 1925 w 2067"/>
              <a:gd name="T7" fmla="*/ 821 h 1902"/>
              <a:gd name="T8" fmla="*/ 1909 w 2067"/>
              <a:gd name="T9" fmla="*/ 852 h 1902"/>
              <a:gd name="T10" fmla="*/ 1815 w 2067"/>
              <a:gd name="T11" fmla="*/ 1018 h 1902"/>
              <a:gd name="T12" fmla="*/ 1760 w 2067"/>
              <a:gd name="T13" fmla="*/ 1144 h 1902"/>
              <a:gd name="T14" fmla="*/ 1728 w 2067"/>
              <a:gd name="T15" fmla="*/ 1199 h 1902"/>
              <a:gd name="T16" fmla="*/ 1657 w 2067"/>
              <a:gd name="T17" fmla="*/ 1239 h 1902"/>
              <a:gd name="T18" fmla="*/ 1625 w 2067"/>
              <a:gd name="T19" fmla="*/ 1278 h 1902"/>
              <a:gd name="T20" fmla="*/ 1554 w 2067"/>
              <a:gd name="T21" fmla="*/ 1341 h 1902"/>
              <a:gd name="T22" fmla="*/ 1404 w 2067"/>
              <a:gd name="T23" fmla="*/ 1484 h 1902"/>
              <a:gd name="T24" fmla="*/ 1255 w 2067"/>
              <a:gd name="T25" fmla="*/ 1491 h 1902"/>
              <a:gd name="T26" fmla="*/ 986 w 2067"/>
              <a:gd name="T27" fmla="*/ 1515 h 1902"/>
              <a:gd name="T28" fmla="*/ 505 w 2067"/>
              <a:gd name="T29" fmla="*/ 1570 h 1902"/>
              <a:gd name="T30" fmla="*/ 466 w 2067"/>
              <a:gd name="T31" fmla="*/ 1586 h 1902"/>
              <a:gd name="T32" fmla="*/ 418 w 2067"/>
              <a:gd name="T33" fmla="*/ 1602 h 1902"/>
              <a:gd name="T34" fmla="*/ 276 w 2067"/>
              <a:gd name="T35" fmla="*/ 1673 h 1902"/>
              <a:gd name="T36" fmla="*/ 205 w 2067"/>
              <a:gd name="T37" fmla="*/ 1697 h 1902"/>
              <a:gd name="T38" fmla="*/ 110 w 2067"/>
              <a:gd name="T39" fmla="*/ 1775 h 1902"/>
              <a:gd name="T40" fmla="*/ 0 w 2067"/>
              <a:gd name="T41" fmla="*/ 1902 h 19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2067" h="1902">
                <a:moveTo>
                  <a:pt x="1980" y="0"/>
                </a:moveTo>
                <a:cubicBezTo>
                  <a:pt x="2030" y="69"/>
                  <a:pt x="2023" y="75"/>
                  <a:pt x="2044" y="158"/>
                </a:cubicBezTo>
                <a:cubicBezTo>
                  <a:pt x="2037" y="400"/>
                  <a:pt x="2067" y="461"/>
                  <a:pt x="1949" y="631"/>
                </a:cubicBezTo>
                <a:cubicBezTo>
                  <a:pt x="1928" y="693"/>
                  <a:pt x="1937" y="757"/>
                  <a:pt x="1925" y="821"/>
                </a:cubicBezTo>
                <a:cubicBezTo>
                  <a:pt x="1923" y="832"/>
                  <a:pt x="1913" y="841"/>
                  <a:pt x="1909" y="852"/>
                </a:cubicBezTo>
                <a:cubicBezTo>
                  <a:pt x="1882" y="916"/>
                  <a:pt x="1853" y="961"/>
                  <a:pt x="1815" y="1018"/>
                </a:cubicBezTo>
                <a:cubicBezTo>
                  <a:pt x="1803" y="1066"/>
                  <a:pt x="1784" y="1101"/>
                  <a:pt x="1760" y="1144"/>
                </a:cubicBezTo>
                <a:cubicBezTo>
                  <a:pt x="1754" y="1154"/>
                  <a:pt x="1739" y="1190"/>
                  <a:pt x="1728" y="1199"/>
                </a:cubicBezTo>
                <a:cubicBezTo>
                  <a:pt x="1631" y="1278"/>
                  <a:pt x="1772" y="1137"/>
                  <a:pt x="1657" y="1239"/>
                </a:cubicBezTo>
                <a:cubicBezTo>
                  <a:pt x="1644" y="1250"/>
                  <a:pt x="1637" y="1266"/>
                  <a:pt x="1625" y="1278"/>
                </a:cubicBezTo>
                <a:cubicBezTo>
                  <a:pt x="1595" y="1308"/>
                  <a:pt x="1580" y="1308"/>
                  <a:pt x="1554" y="1341"/>
                </a:cubicBezTo>
                <a:cubicBezTo>
                  <a:pt x="1497" y="1413"/>
                  <a:pt x="1498" y="1453"/>
                  <a:pt x="1404" y="1484"/>
                </a:cubicBezTo>
                <a:cubicBezTo>
                  <a:pt x="1357" y="1500"/>
                  <a:pt x="1305" y="1489"/>
                  <a:pt x="1255" y="1491"/>
                </a:cubicBezTo>
                <a:cubicBezTo>
                  <a:pt x="1153" y="1503"/>
                  <a:pt x="1104" y="1510"/>
                  <a:pt x="986" y="1515"/>
                </a:cubicBezTo>
                <a:cubicBezTo>
                  <a:pt x="796" y="1580"/>
                  <a:pt x="843" y="1557"/>
                  <a:pt x="505" y="1570"/>
                </a:cubicBezTo>
                <a:cubicBezTo>
                  <a:pt x="492" y="1575"/>
                  <a:pt x="479" y="1581"/>
                  <a:pt x="466" y="1586"/>
                </a:cubicBezTo>
                <a:cubicBezTo>
                  <a:pt x="450" y="1592"/>
                  <a:pt x="418" y="1602"/>
                  <a:pt x="418" y="1602"/>
                </a:cubicBezTo>
                <a:cubicBezTo>
                  <a:pt x="373" y="1637"/>
                  <a:pt x="326" y="1650"/>
                  <a:pt x="276" y="1673"/>
                </a:cubicBezTo>
                <a:cubicBezTo>
                  <a:pt x="253" y="1683"/>
                  <a:pt x="226" y="1684"/>
                  <a:pt x="205" y="1697"/>
                </a:cubicBezTo>
                <a:cubicBezTo>
                  <a:pt x="169" y="1719"/>
                  <a:pt x="146" y="1753"/>
                  <a:pt x="110" y="1775"/>
                </a:cubicBezTo>
                <a:cubicBezTo>
                  <a:pt x="79" y="1825"/>
                  <a:pt x="27" y="1848"/>
                  <a:pt x="0" y="1902"/>
                </a:cubicBezTo>
              </a:path>
            </a:pathLst>
          </a:custGeom>
          <a:noFill/>
          <a:ln w="38100">
            <a:solidFill>
              <a:srgbClr val="CC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46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46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46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46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546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546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4637" grpId="0" animBg="1"/>
      <p:bldP spid="15464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60350"/>
            <a:ext cx="8229600" cy="1143000"/>
          </a:xfrm>
        </p:spPr>
        <p:txBody>
          <a:bodyPr/>
          <a:lstStyle/>
          <a:p>
            <a:r>
              <a:rPr lang="en-US" altLang="en-US" sz="4000"/>
              <a:t>Using the framework we can answer the following questions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51025"/>
            <a:ext cx="8229600" cy="4275138"/>
          </a:xfrm>
        </p:spPr>
        <p:txBody>
          <a:bodyPr/>
          <a:lstStyle/>
          <a:p>
            <a:pPr marL="609600" indent="-609600">
              <a:lnSpc>
                <a:spcPct val="80000"/>
              </a:lnSpc>
              <a:buFontTx/>
              <a:buNone/>
            </a:pPr>
            <a:r>
              <a:rPr lang="en-US" altLang="en-US" sz="2000" b="1" u="sng"/>
              <a:t>1. When solving problems exactly:</a:t>
            </a:r>
          </a:p>
          <a:p>
            <a:pPr marL="609600" indent="-609600">
              <a:lnSpc>
                <a:spcPct val="80000"/>
              </a:lnSpc>
              <a:buFontTx/>
              <a:buNone/>
            </a:pPr>
            <a:r>
              <a:rPr lang="en-US" altLang="en-US" sz="2000" b="1"/>
              <a:t>What algorithmic design paradigm can help?</a:t>
            </a:r>
          </a:p>
          <a:p>
            <a:pPr marL="609600" indent="-609600">
              <a:lnSpc>
                <a:spcPct val="80000"/>
              </a:lnSpc>
            </a:pPr>
            <a:r>
              <a:rPr lang="en-US" altLang="en-US" sz="2000" i="1"/>
              <a:t>No algorithm within a given formal model can solve the problem exactly.</a:t>
            </a:r>
          </a:p>
          <a:p>
            <a:pPr marL="609600" indent="-609600">
              <a:lnSpc>
                <a:spcPct val="80000"/>
              </a:lnSpc>
            </a:pPr>
            <a:r>
              <a:rPr lang="en-US" altLang="en-US" sz="2000" i="1"/>
              <a:t>We</a:t>
            </a:r>
            <a:r>
              <a:rPr lang="en-US" altLang="en-US" sz="2000"/>
              <a:t> </a:t>
            </a:r>
            <a:r>
              <a:rPr lang="en-US" altLang="en-US" sz="2000" i="1"/>
              <a:t>find an algorithm that fits a given formal model.</a:t>
            </a:r>
            <a:endParaRPr lang="en-US" altLang="en-US" sz="2000"/>
          </a:p>
          <a:p>
            <a:pPr marL="609600" indent="-609600">
              <a:lnSpc>
                <a:spcPct val="80000"/>
              </a:lnSpc>
            </a:pPr>
            <a:endParaRPr lang="en-US" altLang="en-US" sz="2000"/>
          </a:p>
          <a:p>
            <a:pPr marL="609600" indent="-609600">
              <a:lnSpc>
                <a:spcPct val="80000"/>
              </a:lnSpc>
              <a:buFontTx/>
              <a:buNone/>
            </a:pPr>
            <a:r>
              <a:rPr lang="en-US" altLang="en-US" sz="2000" b="1" u="sng"/>
              <a:t>2. Is a given algorithm optimal?</a:t>
            </a:r>
          </a:p>
          <a:p>
            <a:pPr marL="609600" indent="-609600">
              <a:lnSpc>
                <a:spcPct val="80000"/>
              </a:lnSpc>
            </a:pPr>
            <a:r>
              <a:rPr lang="en-US" altLang="en-US" sz="2000" i="1"/>
              <a:t>Prove a lower bound matching the upper bound for all algorithms in the class.</a:t>
            </a:r>
          </a:p>
          <a:p>
            <a:pPr marL="609600" indent="-609600">
              <a:lnSpc>
                <a:spcPct val="80000"/>
              </a:lnSpc>
              <a:buFontTx/>
              <a:buNone/>
            </a:pPr>
            <a:endParaRPr lang="en-US" altLang="en-US" sz="2000"/>
          </a:p>
          <a:p>
            <a:pPr marL="609600" indent="-609600">
              <a:lnSpc>
                <a:spcPct val="80000"/>
              </a:lnSpc>
              <a:buFontTx/>
              <a:buNone/>
            </a:pPr>
            <a:r>
              <a:rPr lang="en-US" altLang="en-US" sz="2000" b="1" u="sng"/>
              <a:t>3. Solving the problems approximately:</a:t>
            </a:r>
          </a:p>
          <a:p>
            <a:pPr marL="609600" indent="-609600">
              <a:lnSpc>
                <a:spcPct val="80000"/>
              </a:lnSpc>
            </a:pPr>
            <a:r>
              <a:rPr lang="en-US" altLang="en-US" sz="2000" i="1"/>
              <a:t>What algorithmic paradigm can help?</a:t>
            </a:r>
          </a:p>
          <a:p>
            <a:pPr marL="609600" indent="-609600">
              <a:lnSpc>
                <a:spcPct val="80000"/>
              </a:lnSpc>
            </a:pPr>
            <a:r>
              <a:rPr lang="en-US" altLang="en-US" sz="2000" i="1"/>
              <a:t>Is a given approximation scheme optimal within the formal model?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13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133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33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133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Facility location problem</a:t>
            </a:r>
          </a:p>
        </p:txBody>
      </p:sp>
      <p:sp>
        <p:nvSpPr>
          <p:cNvPr id="160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600200"/>
            <a:ext cx="8382000" cy="4530725"/>
          </a:xfrm>
        </p:spPr>
        <p:txBody>
          <a:bodyPr/>
          <a:lstStyle/>
          <a:p>
            <a:pPr>
              <a:lnSpc>
                <a:spcPct val="90000"/>
              </a:lnSpc>
            </a:pPr>
            <a:endParaRPr lang="en-US" altLang="en-US" sz="2800" u="sng"/>
          </a:p>
          <a:p>
            <a:pPr>
              <a:lnSpc>
                <a:spcPct val="90000"/>
              </a:lnSpc>
            </a:pPr>
            <a:r>
              <a:rPr lang="en-US" altLang="en-US" sz="2800" u="sng"/>
              <a:t>Instance </a:t>
            </a:r>
            <a:r>
              <a:rPr lang="en-US" altLang="en-US" sz="2800"/>
              <a:t>is a set of cities and set of facilities</a:t>
            </a:r>
          </a:p>
          <a:p>
            <a:pPr lvl="1">
              <a:lnSpc>
                <a:spcPct val="90000"/>
              </a:lnSpc>
            </a:pPr>
            <a:r>
              <a:rPr lang="en-US" altLang="en-US" sz="2400"/>
              <a:t>The set of cities is C=</a:t>
            </a:r>
            <a:r>
              <a:rPr lang="en-US" altLang="en-US" sz="2400">
                <a:sym typeface="Symbol" pitchFamily="18" charset="2"/>
              </a:rPr>
              <a:t>{</a:t>
            </a:r>
            <a:r>
              <a:rPr lang="en-US" altLang="en-US" sz="2400"/>
              <a:t>1,2,…,n}</a:t>
            </a:r>
          </a:p>
          <a:p>
            <a:pPr lvl="1">
              <a:lnSpc>
                <a:spcPct val="90000"/>
              </a:lnSpc>
            </a:pPr>
            <a:r>
              <a:rPr lang="en-US" altLang="en-US" sz="2400"/>
              <a:t>Each facility f</a:t>
            </a:r>
            <a:r>
              <a:rPr lang="en-US" altLang="en-US" sz="2400" baseline="-25000"/>
              <a:t>i </a:t>
            </a:r>
            <a:r>
              <a:rPr lang="en-US" altLang="en-US" sz="2400"/>
              <a:t>has an opening cost cost(f</a:t>
            </a:r>
            <a:r>
              <a:rPr lang="en-US" altLang="en-US" sz="2400" baseline="-25000"/>
              <a:t>i</a:t>
            </a:r>
            <a:r>
              <a:rPr lang="en-US" altLang="en-US" sz="2400"/>
              <a:t>) and connection costs for each city: </a:t>
            </a:r>
            <a:r>
              <a:rPr lang="en-US" altLang="en-US" sz="2400">
                <a:sym typeface="Symbol" pitchFamily="18" charset="2"/>
              </a:rPr>
              <a:t>{</a:t>
            </a:r>
            <a:r>
              <a:rPr lang="en-US" altLang="en-US" sz="2400"/>
              <a:t>c</a:t>
            </a:r>
            <a:r>
              <a:rPr lang="en-US" altLang="en-US" sz="2400" baseline="-25000"/>
              <a:t>i1</a:t>
            </a:r>
            <a:r>
              <a:rPr lang="en-US" altLang="en-US" sz="2400"/>
              <a:t>, c</a:t>
            </a:r>
            <a:r>
              <a:rPr lang="en-US" altLang="en-US" sz="2400" baseline="-25000"/>
              <a:t>i2</a:t>
            </a:r>
            <a:r>
              <a:rPr lang="en-US" altLang="en-US" sz="2400"/>
              <a:t>,…, c</a:t>
            </a:r>
            <a:r>
              <a:rPr lang="en-US" altLang="en-US" sz="2400" baseline="-25000"/>
              <a:t>in</a:t>
            </a:r>
            <a:r>
              <a:rPr lang="en-US" altLang="en-US" sz="2400"/>
              <a:t>}</a:t>
            </a:r>
            <a:endParaRPr lang="en-US" altLang="en-US" sz="2400">
              <a:latin typeface="Monotype Corsiva" pitchFamily="66" charset="0"/>
            </a:endParaRPr>
          </a:p>
          <a:p>
            <a:pPr>
              <a:lnSpc>
                <a:spcPct val="90000"/>
              </a:lnSpc>
            </a:pPr>
            <a:endParaRPr lang="en-US" altLang="en-US" sz="2800" u="sng"/>
          </a:p>
          <a:p>
            <a:pPr>
              <a:lnSpc>
                <a:spcPct val="90000"/>
              </a:lnSpc>
            </a:pPr>
            <a:r>
              <a:rPr lang="en-US" altLang="en-US" sz="2800" u="sng"/>
              <a:t>Problem</a:t>
            </a:r>
            <a:r>
              <a:rPr lang="en-US" altLang="en-US" sz="2800"/>
              <a:t>: open a collection of facilities such that each city is connected to at least one facility</a:t>
            </a:r>
            <a:endParaRPr lang="en-US" altLang="en-US" sz="2800" baseline="-25000"/>
          </a:p>
          <a:p>
            <a:pPr>
              <a:lnSpc>
                <a:spcPct val="90000"/>
              </a:lnSpc>
            </a:pPr>
            <a:endParaRPr lang="en-US" altLang="en-US" sz="2800" u="sng"/>
          </a:p>
          <a:p>
            <a:pPr>
              <a:lnSpc>
                <a:spcPct val="90000"/>
              </a:lnSpc>
            </a:pPr>
            <a:r>
              <a:rPr lang="en-US" altLang="en-US" sz="2800" u="sng"/>
              <a:t>Objective function</a:t>
            </a:r>
            <a:r>
              <a:rPr lang="en-US" altLang="en-US" sz="2800"/>
              <a:t>: minimize the opening and connection costs min(</a:t>
            </a:r>
            <a:r>
              <a:rPr lang="el-GR" altLang="en-US" sz="2800"/>
              <a:t>Σ</a:t>
            </a:r>
            <a:r>
              <a:rPr lang="en-US" altLang="en-US" sz="2800" baseline="-25000"/>
              <a:t>f</a:t>
            </a:r>
            <a:r>
              <a:rPr lang="en-US" altLang="en-US" sz="2800" baseline="-25000">
                <a:sym typeface="Symbol" pitchFamily="18" charset="2"/>
              </a:rPr>
              <a:t>S</a:t>
            </a:r>
            <a:r>
              <a:rPr lang="en-US" altLang="en-US" sz="2800">
                <a:sym typeface="Symbol" pitchFamily="18" charset="2"/>
              </a:rPr>
              <a:t>cost(f</a:t>
            </a:r>
            <a:r>
              <a:rPr lang="en-US" altLang="en-US" sz="2800" baseline="-25000">
                <a:sym typeface="Symbol" pitchFamily="18" charset="2"/>
              </a:rPr>
              <a:t>i</a:t>
            </a:r>
            <a:r>
              <a:rPr lang="en-US" altLang="en-US" sz="2800">
                <a:sym typeface="Symbol" pitchFamily="18" charset="2"/>
              </a:rPr>
              <a:t>) + </a:t>
            </a:r>
            <a:r>
              <a:rPr lang="el-GR" altLang="en-US" sz="2800"/>
              <a:t>Σ</a:t>
            </a:r>
            <a:r>
              <a:rPr lang="en-US" altLang="en-US" sz="2800" baseline="-25000"/>
              <a:t>j</a:t>
            </a:r>
            <a:r>
              <a:rPr lang="en-US" altLang="en-US" sz="2800" baseline="-25000">
                <a:sym typeface="Symbol" pitchFamily="18" charset="2"/>
              </a:rPr>
              <a:t>C</a:t>
            </a:r>
            <a:r>
              <a:rPr lang="en-US" altLang="en-US" sz="2800">
                <a:sym typeface="Symbol" pitchFamily="18" charset="2"/>
              </a:rPr>
              <a:t>min </a:t>
            </a:r>
            <a:r>
              <a:rPr lang="en-US" altLang="en-US" sz="2800" baseline="-25000"/>
              <a:t>fi</a:t>
            </a:r>
            <a:r>
              <a:rPr lang="en-US" altLang="en-US" sz="2800" baseline="-25000">
                <a:sym typeface="Symbol" pitchFamily="18" charset="2"/>
              </a:rPr>
              <a:t>S</a:t>
            </a:r>
            <a:r>
              <a:rPr lang="en-US" altLang="en-US" sz="2800">
                <a:sym typeface="Symbol" pitchFamily="18" charset="2"/>
              </a:rPr>
              <a:t>c</a:t>
            </a:r>
            <a:r>
              <a:rPr lang="en-US" altLang="en-US" sz="2800" baseline="-25000">
                <a:sym typeface="Symbol" pitchFamily="18" charset="2"/>
              </a:rPr>
              <a:t>ij </a:t>
            </a:r>
            <a:r>
              <a:rPr lang="en-US" altLang="en-US" sz="2800">
                <a:sym typeface="Symbol" pitchFamily="18" charset="2"/>
              </a:rPr>
              <a:t>)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[AB02] result</a:t>
            </a:r>
          </a:p>
        </p:txBody>
      </p:sp>
      <p:sp>
        <p:nvSpPr>
          <p:cNvPr id="156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  <a:p>
            <a:endParaRPr lang="en-US" altLang="en-US"/>
          </a:p>
          <a:p>
            <a:r>
              <a:rPr lang="en-US" altLang="en-US"/>
              <a:t>Theorem: </a:t>
            </a:r>
            <a:r>
              <a:rPr lang="en-US" altLang="en-US" i="1"/>
              <a:t>No adaptive priority algorithm can achieve an approximation ratio better than </a:t>
            </a:r>
            <a:r>
              <a:rPr lang="en-US" altLang="en-US"/>
              <a:t>log</a:t>
            </a:r>
            <a:r>
              <a:rPr lang="en-US" altLang="en-US" i="1"/>
              <a:t>(n) for facility location in arbitrary spaces</a:t>
            </a:r>
          </a:p>
          <a:p>
            <a:endParaRPr lang="en-US" alt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Adversary presents the instance:</a:t>
            </a:r>
          </a:p>
        </p:txBody>
      </p:sp>
      <p:sp>
        <p:nvSpPr>
          <p:cNvPr id="162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382000" cy="453072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u="sng"/>
              <a:t>Cities</a:t>
            </a:r>
            <a:r>
              <a:rPr lang="en-US" altLang="en-US"/>
              <a:t>: C={1,2,…,n}, where </a:t>
            </a:r>
            <a:r>
              <a:rPr lang="en-US" altLang="en-US" b="1"/>
              <a:t>n</a:t>
            </a:r>
            <a:r>
              <a:rPr lang="en-US" altLang="en-US" b="1" i="1"/>
              <a:t>=2</a:t>
            </a:r>
            <a:r>
              <a:rPr lang="en-US" altLang="en-US" b="1" i="1" baseline="30000"/>
              <a:t>k</a:t>
            </a:r>
            <a:endParaRPr lang="en-US" altLang="en-US"/>
          </a:p>
          <a:p>
            <a:pPr>
              <a:lnSpc>
                <a:spcPct val="90000"/>
              </a:lnSpc>
            </a:pPr>
            <a:r>
              <a:rPr lang="en-US" altLang="en-US" u="sng"/>
              <a:t>Facilities: 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Each facility has opening cost </a:t>
            </a:r>
            <a:r>
              <a:rPr lang="en-US" altLang="en-US" b="1"/>
              <a:t>n</a:t>
            </a:r>
            <a:endParaRPr lang="en-US" altLang="en-US" b="1">
              <a:latin typeface="Monotype Corsiva" pitchFamily="66" charset="0"/>
            </a:endParaRPr>
          </a:p>
          <a:p>
            <a:pPr lvl="1">
              <a:lnSpc>
                <a:spcPct val="90000"/>
              </a:lnSpc>
            </a:pPr>
            <a:r>
              <a:rPr lang="en-US" altLang="en-US"/>
              <a:t>City connection costs are </a:t>
            </a:r>
            <a:r>
              <a:rPr lang="en-US" altLang="en-US" b="1"/>
              <a:t>1 </a:t>
            </a:r>
            <a:r>
              <a:rPr lang="en-US" altLang="en-US"/>
              <a:t>or</a:t>
            </a:r>
            <a:r>
              <a:rPr lang="en-US" altLang="en-US" b="1"/>
              <a:t> </a:t>
            </a:r>
            <a:r>
              <a:rPr lang="en-US" altLang="en-US" b="1">
                <a:latin typeface="Sylfaen" pitchFamily="18" charset="0"/>
              </a:rPr>
              <a:t>∞ 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Each facility covers exactly </a:t>
            </a:r>
            <a:r>
              <a:rPr lang="en-US" altLang="en-US" b="1"/>
              <a:t>n/2</a:t>
            </a:r>
            <a:r>
              <a:rPr lang="en-US" altLang="en-US"/>
              <a:t> cities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cover(f</a:t>
            </a:r>
            <a:r>
              <a:rPr lang="en-US" altLang="en-US" baseline="-25000"/>
              <a:t>j</a:t>
            </a:r>
            <a:r>
              <a:rPr lang="en-US" altLang="en-US"/>
              <a:t>) = {i | i </a:t>
            </a:r>
            <a:r>
              <a:rPr lang="en-US" altLang="en-US">
                <a:sym typeface="Symbol" pitchFamily="18" charset="2"/>
              </a:rPr>
              <a:t> C,c</a:t>
            </a:r>
            <a:r>
              <a:rPr lang="en-US" altLang="en-US" baseline="-25000">
                <a:sym typeface="Symbol" pitchFamily="18" charset="2"/>
              </a:rPr>
              <a:t>ji</a:t>
            </a:r>
            <a:r>
              <a:rPr lang="en-US" altLang="en-US">
                <a:sym typeface="Symbol" pitchFamily="18" charset="2"/>
              </a:rPr>
              <a:t>=1} 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altLang="en-US">
              <a:sym typeface="Symbol" pitchFamily="18" charset="2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>
                <a:sym typeface="Symbol" pitchFamily="18" charset="2"/>
              </a:rPr>
              <a:t>C</a:t>
            </a:r>
            <a:r>
              <a:rPr lang="en-US" altLang="en-US" baseline="-25000">
                <a:sym typeface="Symbol" pitchFamily="18" charset="2"/>
              </a:rPr>
              <a:t>u </a:t>
            </a:r>
            <a:r>
              <a:rPr lang="en-US" altLang="en-US">
                <a:sym typeface="Symbol" pitchFamily="18" charset="2"/>
              </a:rPr>
              <a:t>denotes the set of cities not yet covered by the solution of the Algorithm</a:t>
            </a:r>
          </a:p>
          <a:p>
            <a:pPr lvl="1">
              <a:lnSpc>
                <a:spcPct val="90000"/>
              </a:lnSpc>
              <a:buFontTx/>
              <a:buNone/>
            </a:pPr>
            <a:endParaRPr lang="en-US" altLang="en-US">
              <a:sym typeface="Symbol" pitchFamily="18" charset="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Adversary’s strategy</a:t>
            </a:r>
          </a:p>
        </p:txBody>
      </p:sp>
      <p:sp>
        <p:nvSpPr>
          <p:cNvPr id="16486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717675"/>
            <a:ext cx="8458200" cy="4530725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n-US" sz="3300"/>
              <a:t>At the beginning of each round </a:t>
            </a:r>
            <a:r>
              <a:rPr lang="en-US" altLang="en-US" sz="3300" b="1"/>
              <a:t>t</a:t>
            </a:r>
            <a:r>
              <a:rPr lang="en-US" altLang="en-US" sz="3300"/>
              <a:t> </a:t>
            </a:r>
            <a:endParaRPr lang="en-US" altLang="en-US" sz="3600"/>
          </a:p>
          <a:p>
            <a:pPr lvl="1"/>
            <a:r>
              <a:rPr lang="en-US" altLang="en-US" sz="2900"/>
              <a:t>The Adversary chooses </a:t>
            </a:r>
            <a:r>
              <a:rPr lang="en-US" altLang="en-US" sz="2900" b="1">
                <a:sym typeface="Symbol" pitchFamily="18" charset="2"/>
              </a:rPr>
              <a:t>S</a:t>
            </a:r>
            <a:r>
              <a:rPr lang="en-US" altLang="en-US" sz="2900" b="1" baseline="-25000">
                <a:sym typeface="Symbol" pitchFamily="18" charset="2"/>
              </a:rPr>
              <a:t>t</a:t>
            </a:r>
            <a:r>
              <a:rPr lang="en-US" altLang="en-US" sz="2900"/>
              <a:t>  to consist of facilities </a:t>
            </a:r>
            <a:r>
              <a:rPr lang="en-US" altLang="en-US" sz="2900" b="1"/>
              <a:t>f </a:t>
            </a:r>
            <a:r>
              <a:rPr lang="en-US" altLang="en-US" sz="2900"/>
              <a:t> such that</a:t>
            </a:r>
            <a:r>
              <a:rPr lang="en-US" altLang="en-US" sz="2500"/>
              <a:t> </a:t>
            </a:r>
            <a:r>
              <a:rPr lang="en-US" altLang="en-US" sz="2500" b="1"/>
              <a:t>f</a:t>
            </a:r>
            <a:r>
              <a:rPr lang="en-US" altLang="en-US" sz="2500" b="1">
                <a:sym typeface="Symbol" pitchFamily="18" charset="2"/>
              </a:rPr>
              <a:t>S</a:t>
            </a:r>
            <a:r>
              <a:rPr lang="en-US" altLang="en-US" sz="2500" b="1" baseline="-25000">
                <a:sym typeface="Symbol" pitchFamily="18" charset="2"/>
              </a:rPr>
              <a:t>t</a:t>
            </a:r>
            <a:r>
              <a:rPr lang="en-US" altLang="en-US" sz="2500" b="1">
                <a:sym typeface="Symbol" pitchFamily="18" charset="2"/>
              </a:rPr>
              <a:t> </a:t>
            </a:r>
            <a:r>
              <a:rPr lang="en-US" altLang="en-US" sz="2500">
                <a:sym typeface="Symbol" pitchFamily="18" charset="2"/>
              </a:rPr>
              <a:t>iff  </a:t>
            </a:r>
            <a:r>
              <a:rPr lang="en-US" altLang="en-US" sz="2500" b="1" i="1">
                <a:sym typeface="Symbol" pitchFamily="18" charset="2"/>
              </a:rPr>
              <a:t>|</a:t>
            </a:r>
            <a:r>
              <a:rPr lang="en-US" altLang="en-US" sz="2500" b="1">
                <a:sym typeface="Symbol" pitchFamily="18" charset="2"/>
              </a:rPr>
              <a:t>cover(f)</a:t>
            </a:r>
            <a:r>
              <a:rPr lang="en-US" altLang="en-US" sz="2500" b="1" i="1">
                <a:sym typeface="Symbol" pitchFamily="18" charset="2"/>
              </a:rPr>
              <a:t> </a:t>
            </a:r>
            <a:r>
              <a:rPr lang="en-US" altLang="en-US" sz="2500" b="1">
                <a:sym typeface="Symbol" pitchFamily="18" charset="2"/>
              </a:rPr>
              <a:t>∩ C</a:t>
            </a:r>
            <a:r>
              <a:rPr lang="en-US" altLang="en-US" sz="2500" b="1" baseline="-25000">
                <a:sym typeface="Symbol" pitchFamily="18" charset="2"/>
              </a:rPr>
              <a:t>u</a:t>
            </a:r>
            <a:r>
              <a:rPr lang="en-US" altLang="en-US" sz="2500" b="1" i="1">
                <a:sym typeface="Symbol" pitchFamily="18" charset="2"/>
              </a:rPr>
              <a:t>|</a:t>
            </a:r>
            <a:r>
              <a:rPr lang="en-US" altLang="en-US" sz="2500" b="1">
                <a:latin typeface="Lucida Sans Unicode" pitchFamily="34" charset="0"/>
              </a:rPr>
              <a:t> =</a:t>
            </a:r>
            <a:r>
              <a:rPr lang="en-US" altLang="en-US" sz="2500" b="1"/>
              <a:t> n/(2</a:t>
            </a:r>
            <a:r>
              <a:rPr lang="en-US" altLang="en-US" sz="2500" b="1" baseline="30000"/>
              <a:t>t</a:t>
            </a:r>
            <a:r>
              <a:rPr lang="en-US" altLang="en-US" sz="2500" b="1"/>
              <a:t>)</a:t>
            </a:r>
          </a:p>
          <a:p>
            <a:pPr lvl="1"/>
            <a:r>
              <a:rPr lang="en-US" altLang="en-US" sz="2900"/>
              <a:t>The number of uncovered cities </a:t>
            </a:r>
            <a:r>
              <a:rPr lang="en-US" altLang="en-US" sz="2900" b="1"/>
              <a:t>C</a:t>
            </a:r>
            <a:r>
              <a:rPr lang="en-US" altLang="en-US" sz="2900" b="1" baseline="-25000"/>
              <a:t>u</a:t>
            </a:r>
            <a:r>
              <a:rPr lang="en-US" altLang="en-US" sz="2900"/>
              <a:t> is  </a:t>
            </a:r>
            <a:r>
              <a:rPr lang="en-US" altLang="en-US" sz="2900" b="1"/>
              <a:t>n/(2</a:t>
            </a:r>
            <a:r>
              <a:rPr lang="en-US" altLang="en-US" sz="2900" b="1" baseline="30000"/>
              <a:t>t-1</a:t>
            </a:r>
            <a:r>
              <a:rPr lang="en-US" altLang="en-US" sz="2900" b="1"/>
              <a:t>)</a:t>
            </a:r>
          </a:p>
          <a:p>
            <a:pPr>
              <a:buFontTx/>
              <a:buNone/>
            </a:pPr>
            <a:endParaRPr lang="en-US" altLang="en-US" b="1" i="1"/>
          </a:p>
          <a:p>
            <a:pPr>
              <a:buFontTx/>
              <a:buNone/>
            </a:pPr>
            <a:r>
              <a:rPr lang="en-US" altLang="en-US"/>
              <a:t>Two facilities are complementary if together they cover all cities in C. For any round t S</a:t>
            </a:r>
            <a:r>
              <a:rPr lang="en-US" altLang="en-US" baseline="-25000"/>
              <a:t>t</a:t>
            </a:r>
            <a:r>
              <a:rPr lang="en-US" altLang="en-US"/>
              <a:t> consists of complementary facilities</a:t>
            </a:r>
            <a:endParaRPr lang="en-US" altLang="en-US" baseline="-250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The game </a:t>
            </a:r>
          </a:p>
        </p:txBody>
      </p:sp>
      <p:sp>
        <p:nvSpPr>
          <p:cNvPr id="166915" name="Text Box 3"/>
          <p:cNvSpPr txBox="1">
            <a:spLocks noChangeArrowheads="1"/>
          </p:cNvSpPr>
          <p:nvPr/>
        </p:nvSpPr>
        <p:spPr bwMode="auto">
          <a:xfrm>
            <a:off x="4800600" y="3200400"/>
            <a:ext cx="219551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Uncovered cities </a:t>
            </a:r>
            <a:r>
              <a:rPr lang="en-US" altLang="en-US" b="1"/>
              <a:t>C</a:t>
            </a:r>
            <a:r>
              <a:rPr lang="en-US" altLang="en-US" b="1" baseline="-25000"/>
              <a:t>u</a:t>
            </a:r>
            <a:endParaRPr lang="en-US" altLang="en-US" b="1"/>
          </a:p>
        </p:txBody>
      </p:sp>
      <p:grpSp>
        <p:nvGrpSpPr>
          <p:cNvPr id="166916" name="Group 4"/>
          <p:cNvGrpSpPr>
            <a:grpSpLocks/>
          </p:cNvGrpSpPr>
          <p:nvPr/>
        </p:nvGrpSpPr>
        <p:grpSpPr bwMode="auto">
          <a:xfrm>
            <a:off x="3352800" y="1143000"/>
            <a:ext cx="838200" cy="4724400"/>
            <a:chOff x="2640" y="720"/>
            <a:chExt cx="528" cy="2976"/>
          </a:xfrm>
        </p:grpSpPr>
        <p:sp>
          <p:nvSpPr>
            <p:cNvPr id="166917" name="Rectangle 5"/>
            <p:cNvSpPr>
              <a:spLocks noChangeArrowheads="1"/>
            </p:cNvSpPr>
            <p:nvPr/>
          </p:nvSpPr>
          <p:spPr bwMode="auto">
            <a:xfrm>
              <a:off x="2640" y="720"/>
              <a:ext cx="528" cy="297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66918" name="Group 6"/>
            <p:cNvGrpSpPr>
              <a:grpSpLocks/>
            </p:cNvGrpSpPr>
            <p:nvPr/>
          </p:nvGrpSpPr>
          <p:grpSpPr bwMode="auto">
            <a:xfrm>
              <a:off x="2736" y="768"/>
              <a:ext cx="96" cy="2832"/>
              <a:chOff x="1248" y="816"/>
              <a:chExt cx="96" cy="2832"/>
            </a:xfrm>
          </p:grpSpPr>
          <p:sp>
            <p:nvSpPr>
              <p:cNvPr id="166919" name="Oval 7"/>
              <p:cNvSpPr>
                <a:spLocks noChangeArrowheads="1"/>
              </p:cNvSpPr>
              <p:nvPr/>
            </p:nvSpPr>
            <p:spPr bwMode="auto">
              <a:xfrm>
                <a:off x="1248" y="1872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6920" name="Oval 8"/>
              <p:cNvSpPr>
                <a:spLocks noChangeArrowheads="1"/>
              </p:cNvSpPr>
              <p:nvPr/>
            </p:nvSpPr>
            <p:spPr bwMode="auto">
              <a:xfrm>
                <a:off x="1248" y="2064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6921" name="Oval 9"/>
              <p:cNvSpPr>
                <a:spLocks noChangeArrowheads="1"/>
              </p:cNvSpPr>
              <p:nvPr/>
            </p:nvSpPr>
            <p:spPr bwMode="auto">
              <a:xfrm>
                <a:off x="1248" y="2256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6922" name="Oval 10"/>
              <p:cNvSpPr>
                <a:spLocks noChangeArrowheads="1"/>
              </p:cNvSpPr>
              <p:nvPr/>
            </p:nvSpPr>
            <p:spPr bwMode="auto">
              <a:xfrm>
                <a:off x="1248" y="2448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6923" name="Oval 11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6924" name="Oval 12"/>
              <p:cNvSpPr>
                <a:spLocks noChangeArrowheads="1"/>
              </p:cNvSpPr>
              <p:nvPr/>
            </p:nvSpPr>
            <p:spPr bwMode="auto">
              <a:xfrm>
                <a:off x="1248" y="2784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6925" name="Oval 13"/>
              <p:cNvSpPr>
                <a:spLocks noChangeArrowheads="1"/>
              </p:cNvSpPr>
              <p:nvPr/>
            </p:nvSpPr>
            <p:spPr bwMode="auto">
              <a:xfrm>
                <a:off x="1248" y="2976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6926" name="Oval 14"/>
              <p:cNvSpPr>
                <a:spLocks noChangeArrowheads="1"/>
              </p:cNvSpPr>
              <p:nvPr/>
            </p:nvSpPr>
            <p:spPr bwMode="auto">
              <a:xfrm>
                <a:off x="1248" y="3168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6927" name="Oval 15"/>
              <p:cNvSpPr>
                <a:spLocks noChangeArrowheads="1"/>
              </p:cNvSpPr>
              <p:nvPr/>
            </p:nvSpPr>
            <p:spPr bwMode="auto">
              <a:xfrm>
                <a:off x="1248" y="3552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6928" name="Oval 16"/>
              <p:cNvSpPr>
                <a:spLocks noChangeArrowheads="1"/>
              </p:cNvSpPr>
              <p:nvPr/>
            </p:nvSpPr>
            <p:spPr bwMode="auto">
              <a:xfrm>
                <a:off x="1248" y="3360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6929" name="Oval 17"/>
              <p:cNvSpPr>
                <a:spLocks noChangeArrowheads="1"/>
              </p:cNvSpPr>
              <p:nvPr/>
            </p:nvSpPr>
            <p:spPr bwMode="auto">
              <a:xfrm>
                <a:off x="1248" y="1680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6930" name="Oval 18"/>
              <p:cNvSpPr>
                <a:spLocks noChangeArrowheads="1"/>
              </p:cNvSpPr>
              <p:nvPr/>
            </p:nvSpPr>
            <p:spPr bwMode="auto">
              <a:xfrm>
                <a:off x="1248" y="1536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6931" name="Oval 19"/>
              <p:cNvSpPr>
                <a:spLocks noChangeArrowheads="1"/>
              </p:cNvSpPr>
              <p:nvPr/>
            </p:nvSpPr>
            <p:spPr bwMode="auto">
              <a:xfrm>
                <a:off x="1248" y="1344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6932" name="Oval 20"/>
              <p:cNvSpPr>
                <a:spLocks noChangeArrowheads="1"/>
              </p:cNvSpPr>
              <p:nvPr/>
            </p:nvSpPr>
            <p:spPr bwMode="auto">
              <a:xfrm>
                <a:off x="1248" y="1200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6933" name="Oval 21"/>
              <p:cNvSpPr>
                <a:spLocks noChangeArrowheads="1"/>
              </p:cNvSpPr>
              <p:nvPr/>
            </p:nvSpPr>
            <p:spPr bwMode="auto">
              <a:xfrm>
                <a:off x="1248" y="1008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6934" name="Oval 22"/>
              <p:cNvSpPr>
                <a:spLocks noChangeArrowheads="1"/>
              </p:cNvSpPr>
              <p:nvPr/>
            </p:nvSpPr>
            <p:spPr bwMode="auto">
              <a:xfrm>
                <a:off x="1248" y="816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66935" name="Group 23"/>
            <p:cNvGrpSpPr>
              <a:grpSpLocks/>
            </p:cNvGrpSpPr>
            <p:nvPr/>
          </p:nvGrpSpPr>
          <p:grpSpPr bwMode="auto">
            <a:xfrm>
              <a:off x="2976" y="768"/>
              <a:ext cx="96" cy="2832"/>
              <a:chOff x="1248" y="816"/>
              <a:chExt cx="96" cy="2832"/>
            </a:xfrm>
          </p:grpSpPr>
          <p:sp>
            <p:nvSpPr>
              <p:cNvPr id="166936" name="Oval 24"/>
              <p:cNvSpPr>
                <a:spLocks noChangeArrowheads="1"/>
              </p:cNvSpPr>
              <p:nvPr/>
            </p:nvSpPr>
            <p:spPr bwMode="auto">
              <a:xfrm>
                <a:off x="1248" y="1872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6937" name="Oval 25"/>
              <p:cNvSpPr>
                <a:spLocks noChangeArrowheads="1"/>
              </p:cNvSpPr>
              <p:nvPr/>
            </p:nvSpPr>
            <p:spPr bwMode="auto">
              <a:xfrm>
                <a:off x="1248" y="2064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6938" name="Oval 26"/>
              <p:cNvSpPr>
                <a:spLocks noChangeArrowheads="1"/>
              </p:cNvSpPr>
              <p:nvPr/>
            </p:nvSpPr>
            <p:spPr bwMode="auto">
              <a:xfrm>
                <a:off x="1248" y="2256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6939" name="Oval 27"/>
              <p:cNvSpPr>
                <a:spLocks noChangeArrowheads="1"/>
              </p:cNvSpPr>
              <p:nvPr/>
            </p:nvSpPr>
            <p:spPr bwMode="auto">
              <a:xfrm>
                <a:off x="1248" y="2448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6940" name="Oval 2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6941" name="Oval 29"/>
              <p:cNvSpPr>
                <a:spLocks noChangeArrowheads="1"/>
              </p:cNvSpPr>
              <p:nvPr/>
            </p:nvSpPr>
            <p:spPr bwMode="auto">
              <a:xfrm>
                <a:off x="1248" y="2784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6942" name="Oval 30"/>
              <p:cNvSpPr>
                <a:spLocks noChangeArrowheads="1"/>
              </p:cNvSpPr>
              <p:nvPr/>
            </p:nvSpPr>
            <p:spPr bwMode="auto">
              <a:xfrm>
                <a:off x="1248" y="2976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6943" name="Oval 31"/>
              <p:cNvSpPr>
                <a:spLocks noChangeArrowheads="1"/>
              </p:cNvSpPr>
              <p:nvPr/>
            </p:nvSpPr>
            <p:spPr bwMode="auto">
              <a:xfrm>
                <a:off x="1248" y="3168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6944" name="Oval 32"/>
              <p:cNvSpPr>
                <a:spLocks noChangeArrowheads="1"/>
              </p:cNvSpPr>
              <p:nvPr/>
            </p:nvSpPr>
            <p:spPr bwMode="auto">
              <a:xfrm>
                <a:off x="1248" y="3552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6945" name="Oval 33"/>
              <p:cNvSpPr>
                <a:spLocks noChangeArrowheads="1"/>
              </p:cNvSpPr>
              <p:nvPr/>
            </p:nvSpPr>
            <p:spPr bwMode="auto">
              <a:xfrm>
                <a:off x="1248" y="3360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6946" name="Oval 34"/>
              <p:cNvSpPr>
                <a:spLocks noChangeArrowheads="1"/>
              </p:cNvSpPr>
              <p:nvPr/>
            </p:nvSpPr>
            <p:spPr bwMode="auto">
              <a:xfrm>
                <a:off x="1248" y="1680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6947" name="Oval 35"/>
              <p:cNvSpPr>
                <a:spLocks noChangeArrowheads="1"/>
              </p:cNvSpPr>
              <p:nvPr/>
            </p:nvSpPr>
            <p:spPr bwMode="auto">
              <a:xfrm>
                <a:off x="1248" y="1536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6948" name="Oval 36"/>
              <p:cNvSpPr>
                <a:spLocks noChangeArrowheads="1"/>
              </p:cNvSpPr>
              <p:nvPr/>
            </p:nvSpPr>
            <p:spPr bwMode="auto">
              <a:xfrm>
                <a:off x="1248" y="1344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6949" name="Oval 37"/>
              <p:cNvSpPr>
                <a:spLocks noChangeArrowheads="1"/>
              </p:cNvSpPr>
              <p:nvPr/>
            </p:nvSpPr>
            <p:spPr bwMode="auto">
              <a:xfrm>
                <a:off x="1248" y="1200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6950" name="Oval 38"/>
              <p:cNvSpPr>
                <a:spLocks noChangeArrowheads="1"/>
              </p:cNvSpPr>
              <p:nvPr/>
            </p:nvSpPr>
            <p:spPr bwMode="auto">
              <a:xfrm>
                <a:off x="1248" y="1008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6951" name="Oval 39"/>
              <p:cNvSpPr>
                <a:spLocks noChangeArrowheads="1"/>
              </p:cNvSpPr>
              <p:nvPr/>
            </p:nvSpPr>
            <p:spPr bwMode="auto">
              <a:xfrm>
                <a:off x="1248" y="816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166952" name="Line 40"/>
          <p:cNvSpPr>
            <a:spLocks noChangeShapeType="1"/>
          </p:cNvSpPr>
          <p:nvPr/>
        </p:nvSpPr>
        <p:spPr bwMode="auto">
          <a:xfrm>
            <a:off x="3352800" y="3429000"/>
            <a:ext cx="83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6953" name="Rectangle 41"/>
          <p:cNvSpPr>
            <a:spLocks noChangeArrowheads="1"/>
          </p:cNvSpPr>
          <p:nvPr/>
        </p:nvSpPr>
        <p:spPr bwMode="auto">
          <a:xfrm>
            <a:off x="3352800" y="3429000"/>
            <a:ext cx="838200" cy="24384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6954" name="Line 42"/>
          <p:cNvSpPr>
            <a:spLocks noChangeShapeType="1"/>
          </p:cNvSpPr>
          <p:nvPr/>
        </p:nvSpPr>
        <p:spPr bwMode="auto">
          <a:xfrm>
            <a:off x="3352800" y="2286000"/>
            <a:ext cx="83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6955" name="Rectangle 43"/>
          <p:cNvSpPr>
            <a:spLocks noChangeArrowheads="1"/>
          </p:cNvSpPr>
          <p:nvPr/>
        </p:nvSpPr>
        <p:spPr bwMode="auto">
          <a:xfrm>
            <a:off x="3352800" y="2286000"/>
            <a:ext cx="838200" cy="11430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6956" name="Line 44"/>
          <p:cNvSpPr>
            <a:spLocks noChangeShapeType="1"/>
          </p:cNvSpPr>
          <p:nvPr/>
        </p:nvSpPr>
        <p:spPr bwMode="auto">
          <a:xfrm>
            <a:off x="3352800" y="1752600"/>
            <a:ext cx="83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6957" name="Rectangle 45"/>
          <p:cNvSpPr>
            <a:spLocks noChangeArrowheads="1"/>
          </p:cNvSpPr>
          <p:nvPr/>
        </p:nvSpPr>
        <p:spPr bwMode="auto">
          <a:xfrm>
            <a:off x="3352800" y="1752600"/>
            <a:ext cx="838200" cy="6096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6958" name="Line 46"/>
          <p:cNvSpPr>
            <a:spLocks noChangeShapeType="1"/>
          </p:cNvSpPr>
          <p:nvPr/>
        </p:nvSpPr>
        <p:spPr bwMode="auto">
          <a:xfrm>
            <a:off x="3352800" y="1447800"/>
            <a:ext cx="83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6959" name="Rectangle 47"/>
          <p:cNvSpPr>
            <a:spLocks noChangeArrowheads="1"/>
          </p:cNvSpPr>
          <p:nvPr/>
        </p:nvSpPr>
        <p:spPr bwMode="auto">
          <a:xfrm>
            <a:off x="3352800" y="1447800"/>
            <a:ext cx="838200" cy="3810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6960" name="Line 48"/>
          <p:cNvSpPr>
            <a:spLocks noChangeShapeType="1"/>
          </p:cNvSpPr>
          <p:nvPr/>
        </p:nvSpPr>
        <p:spPr bwMode="auto">
          <a:xfrm>
            <a:off x="3733800" y="11430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6961" name="Rectangle 49"/>
          <p:cNvSpPr>
            <a:spLocks noChangeArrowheads="1"/>
          </p:cNvSpPr>
          <p:nvPr/>
        </p:nvSpPr>
        <p:spPr bwMode="auto">
          <a:xfrm>
            <a:off x="3352800" y="1143000"/>
            <a:ext cx="381000" cy="3048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6962" name="Rectangle 50"/>
          <p:cNvSpPr>
            <a:spLocks noChangeArrowheads="1"/>
          </p:cNvSpPr>
          <p:nvPr/>
        </p:nvSpPr>
        <p:spPr bwMode="auto">
          <a:xfrm>
            <a:off x="3733800" y="1143000"/>
            <a:ext cx="457200" cy="3810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66963" name="Group 51"/>
          <p:cNvGrpSpPr>
            <a:grpSpLocks/>
          </p:cNvGrpSpPr>
          <p:nvPr/>
        </p:nvGrpSpPr>
        <p:grpSpPr bwMode="auto">
          <a:xfrm>
            <a:off x="3352800" y="1143000"/>
            <a:ext cx="838200" cy="4724400"/>
            <a:chOff x="2640" y="720"/>
            <a:chExt cx="528" cy="2976"/>
          </a:xfrm>
        </p:grpSpPr>
        <p:sp>
          <p:nvSpPr>
            <p:cNvPr id="166964" name="Rectangle 52"/>
            <p:cNvSpPr>
              <a:spLocks noChangeArrowheads="1"/>
            </p:cNvSpPr>
            <p:nvPr/>
          </p:nvSpPr>
          <p:spPr bwMode="auto">
            <a:xfrm>
              <a:off x="2640" y="720"/>
              <a:ext cx="528" cy="297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66965" name="Group 53"/>
            <p:cNvGrpSpPr>
              <a:grpSpLocks/>
            </p:cNvGrpSpPr>
            <p:nvPr/>
          </p:nvGrpSpPr>
          <p:grpSpPr bwMode="auto">
            <a:xfrm>
              <a:off x="2736" y="768"/>
              <a:ext cx="96" cy="2832"/>
              <a:chOff x="1248" y="816"/>
              <a:chExt cx="96" cy="2832"/>
            </a:xfrm>
          </p:grpSpPr>
          <p:sp>
            <p:nvSpPr>
              <p:cNvPr id="166966" name="Oval 54"/>
              <p:cNvSpPr>
                <a:spLocks noChangeArrowheads="1"/>
              </p:cNvSpPr>
              <p:nvPr/>
            </p:nvSpPr>
            <p:spPr bwMode="auto">
              <a:xfrm>
                <a:off x="1248" y="1872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6967" name="Oval 55"/>
              <p:cNvSpPr>
                <a:spLocks noChangeArrowheads="1"/>
              </p:cNvSpPr>
              <p:nvPr/>
            </p:nvSpPr>
            <p:spPr bwMode="auto">
              <a:xfrm>
                <a:off x="1248" y="2064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6968" name="Oval 56"/>
              <p:cNvSpPr>
                <a:spLocks noChangeArrowheads="1"/>
              </p:cNvSpPr>
              <p:nvPr/>
            </p:nvSpPr>
            <p:spPr bwMode="auto">
              <a:xfrm>
                <a:off x="1248" y="2256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6969" name="Oval 57"/>
              <p:cNvSpPr>
                <a:spLocks noChangeArrowheads="1"/>
              </p:cNvSpPr>
              <p:nvPr/>
            </p:nvSpPr>
            <p:spPr bwMode="auto">
              <a:xfrm>
                <a:off x="1248" y="2448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6970" name="Oval 5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6971" name="Oval 59"/>
              <p:cNvSpPr>
                <a:spLocks noChangeArrowheads="1"/>
              </p:cNvSpPr>
              <p:nvPr/>
            </p:nvSpPr>
            <p:spPr bwMode="auto">
              <a:xfrm>
                <a:off x="1248" y="2784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6972" name="Oval 60"/>
              <p:cNvSpPr>
                <a:spLocks noChangeArrowheads="1"/>
              </p:cNvSpPr>
              <p:nvPr/>
            </p:nvSpPr>
            <p:spPr bwMode="auto">
              <a:xfrm>
                <a:off x="1248" y="2976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6973" name="Oval 61"/>
              <p:cNvSpPr>
                <a:spLocks noChangeArrowheads="1"/>
              </p:cNvSpPr>
              <p:nvPr/>
            </p:nvSpPr>
            <p:spPr bwMode="auto">
              <a:xfrm>
                <a:off x="1248" y="3168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6974" name="Oval 62"/>
              <p:cNvSpPr>
                <a:spLocks noChangeArrowheads="1"/>
              </p:cNvSpPr>
              <p:nvPr/>
            </p:nvSpPr>
            <p:spPr bwMode="auto">
              <a:xfrm>
                <a:off x="1248" y="3552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6975" name="Oval 63"/>
              <p:cNvSpPr>
                <a:spLocks noChangeArrowheads="1"/>
              </p:cNvSpPr>
              <p:nvPr/>
            </p:nvSpPr>
            <p:spPr bwMode="auto">
              <a:xfrm>
                <a:off x="1248" y="3360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6976" name="Oval 64"/>
              <p:cNvSpPr>
                <a:spLocks noChangeArrowheads="1"/>
              </p:cNvSpPr>
              <p:nvPr/>
            </p:nvSpPr>
            <p:spPr bwMode="auto">
              <a:xfrm>
                <a:off x="1248" y="1680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6977" name="Oval 65"/>
              <p:cNvSpPr>
                <a:spLocks noChangeArrowheads="1"/>
              </p:cNvSpPr>
              <p:nvPr/>
            </p:nvSpPr>
            <p:spPr bwMode="auto">
              <a:xfrm>
                <a:off x="1248" y="1536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6978" name="Oval 66"/>
              <p:cNvSpPr>
                <a:spLocks noChangeArrowheads="1"/>
              </p:cNvSpPr>
              <p:nvPr/>
            </p:nvSpPr>
            <p:spPr bwMode="auto">
              <a:xfrm>
                <a:off x="1248" y="1344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6979" name="Oval 67"/>
              <p:cNvSpPr>
                <a:spLocks noChangeArrowheads="1"/>
              </p:cNvSpPr>
              <p:nvPr/>
            </p:nvSpPr>
            <p:spPr bwMode="auto">
              <a:xfrm>
                <a:off x="1248" y="1200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6980" name="Oval 68"/>
              <p:cNvSpPr>
                <a:spLocks noChangeArrowheads="1"/>
              </p:cNvSpPr>
              <p:nvPr/>
            </p:nvSpPr>
            <p:spPr bwMode="auto">
              <a:xfrm>
                <a:off x="1248" y="1008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6981" name="Oval 69"/>
              <p:cNvSpPr>
                <a:spLocks noChangeArrowheads="1"/>
              </p:cNvSpPr>
              <p:nvPr/>
            </p:nvSpPr>
            <p:spPr bwMode="auto">
              <a:xfrm>
                <a:off x="1248" y="816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66982" name="Group 70"/>
            <p:cNvGrpSpPr>
              <a:grpSpLocks/>
            </p:cNvGrpSpPr>
            <p:nvPr/>
          </p:nvGrpSpPr>
          <p:grpSpPr bwMode="auto">
            <a:xfrm>
              <a:off x="2976" y="768"/>
              <a:ext cx="96" cy="2832"/>
              <a:chOff x="1248" y="816"/>
              <a:chExt cx="96" cy="2832"/>
            </a:xfrm>
          </p:grpSpPr>
          <p:sp>
            <p:nvSpPr>
              <p:cNvPr id="166983" name="Oval 71"/>
              <p:cNvSpPr>
                <a:spLocks noChangeArrowheads="1"/>
              </p:cNvSpPr>
              <p:nvPr/>
            </p:nvSpPr>
            <p:spPr bwMode="auto">
              <a:xfrm>
                <a:off x="1248" y="1872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6984" name="Oval 72"/>
              <p:cNvSpPr>
                <a:spLocks noChangeArrowheads="1"/>
              </p:cNvSpPr>
              <p:nvPr/>
            </p:nvSpPr>
            <p:spPr bwMode="auto">
              <a:xfrm>
                <a:off x="1248" y="2064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6985" name="Oval 73"/>
              <p:cNvSpPr>
                <a:spLocks noChangeArrowheads="1"/>
              </p:cNvSpPr>
              <p:nvPr/>
            </p:nvSpPr>
            <p:spPr bwMode="auto">
              <a:xfrm>
                <a:off x="1248" y="2256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6986" name="Oval 74"/>
              <p:cNvSpPr>
                <a:spLocks noChangeArrowheads="1"/>
              </p:cNvSpPr>
              <p:nvPr/>
            </p:nvSpPr>
            <p:spPr bwMode="auto">
              <a:xfrm>
                <a:off x="1248" y="2448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6987" name="Oval 75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6988" name="Oval 76"/>
              <p:cNvSpPr>
                <a:spLocks noChangeArrowheads="1"/>
              </p:cNvSpPr>
              <p:nvPr/>
            </p:nvSpPr>
            <p:spPr bwMode="auto">
              <a:xfrm>
                <a:off x="1248" y="2784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6989" name="Oval 77"/>
              <p:cNvSpPr>
                <a:spLocks noChangeArrowheads="1"/>
              </p:cNvSpPr>
              <p:nvPr/>
            </p:nvSpPr>
            <p:spPr bwMode="auto">
              <a:xfrm>
                <a:off x="1248" y="2976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6990" name="Oval 78"/>
              <p:cNvSpPr>
                <a:spLocks noChangeArrowheads="1"/>
              </p:cNvSpPr>
              <p:nvPr/>
            </p:nvSpPr>
            <p:spPr bwMode="auto">
              <a:xfrm>
                <a:off x="1248" y="3168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6991" name="Oval 79"/>
              <p:cNvSpPr>
                <a:spLocks noChangeArrowheads="1"/>
              </p:cNvSpPr>
              <p:nvPr/>
            </p:nvSpPr>
            <p:spPr bwMode="auto">
              <a:xfrm>
                <a:off x="1248" y="3552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6992" name="Oval 80"/>
              <p:cNvSpPr>
                <a:spLocks noChangeArrowheads="1"/>
              </p:cNvSpPr>
              <p:nvPr/>
            </p:nvSpPr>
            <p:spPr bwMode="auto">
              <a:xfrm>
                <a:off x="1248" y="3360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6993" name="Oval 81"/>
              <p:cNvSpPr>
                <a:spLocks noChangeArrowheads="1"/>
              </p:cNvSpPr>
              <p:nvPr/>
            </p:nvSpPr>
            <p:spPr bwMode="auto">
              <a:xfrm>
                <a:off x="1248" y="1680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6994" name="Oval 82"/>
              <p:cNvSpPr>
                <a:spLocks noChangeArrowheads="1"/>
              </p:cNvSpPr>
              <p:nvPr/>
            </p:nvSpPr>
            <p:spPr bwMode="auto">
              <a:xfrm>
                <a:off x="1248" y="1536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6995" name="Oval 83"/>
              <p:cNvSpPr>
                <a:spLocks noChangeArrowheads="1"/>
              </p:cNvSpPr>
              <p:nvPr/>
            </p:nvSpPr>
            <p:spPr bwMode="auto">
              <a:xfrm>
                <a:off x="1248" y="1344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6996" name="Oval 84"/>
              <p:cNvSpPr>
                <a:spLocks noChangeArrowheads="1"/>
              </p:cNvSpPr>
              <p:nvPr/>
            </p:nvSpPr>
            <p:spPr bwMode="auto">
              <a:xfrm>
                <a:off x="1248" y="1200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6997" name="Oval 85"/>
              <p:cNvSpPr>
                <a:spLocks noChangeArrowheads="1"/>
              </p:cNvSpPr>
              <p:nvPr/>
            </p:nvSpPr>
            <p:spPr bwMode="auto">
              <a:xfrm>
                <a:off x="1248" y="1008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6998" name="Oval 86"/>
              <p:cNvSpPr>
                <a:spLocks noChangeArrowheads="1"/>
              </p:cNvSpPr>
              <p:nvPr/>
            </p:nvSpPr>
            <p:spPr bwMode="auto">
              <a:xfrm>
                <a:off x="1248" y="816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166999" name="Rectangle 87"/>
          <p:cNvSpPr>
            <a:spLocks noChangeArrowheads="1"/>
          </p:cNvSpPr>
          <p:nvPr/>
        </p:nvSpPr>
        <p:spPr bwMode="auto">
          <a:xfrm>
            <a:off x="3352800" y="1143000"/>
            <a:ext cx="457200" cy="47244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7000" name="Rectangle 88"/>
          <p:cNvSpPr>
            <a:spLocks noChangeArrowheads="1"/>
          </p:cNvSpPr>
          <p:nvPr/>
        </p:nvSpPr>
        <p:spPr bwMode="auto">
          <a:xfrm>
            <a:off x="3733800" y="1143000"/>
            <a:ext cx="457200" cy="47244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0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6952" grpId="0" animBg="1"/>
      <p:bldP spid="166953" grpId="0" animBg="1"/>
      <p:bldP spid="166954" grpId="0" animBg="1"/>
      <p:bldP spid="166955" grpId="0" animBg="1"/>
      <p:bldP spid="166956" grpId="0" animBg="1"/>
      <p:bldP spid="166957" grpId="0" animBg="1"/>
      <p:bldP spid="166958" grpId="0" animBg="1"/>
      <p:bldP spid="166959" grpId="0" animBg="1"/>
      <p:bldP spid="166960" grpId="0" animBg="1"/>
      <p:bldP spid="166961" grpId="0" animBg="1"/>
      <p:bldP spid="166962" grpId="0" animBg="1"/>
      <p:bldP spid="166999" grpId="0" animBg="1"/>
      <p:bldP spid="167000" grpId="0" animBg="1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End of the game</a:t>
            </a:r>
          </a:p>
        </p:txBody>
      </p:sp>
      <p:sp>
        <p:nvSpPr>
          <p:cNvPr id="168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  <a:p>
            <a:r>
              <a:rPr lang="en-US" altLang="en-US"/>
              <a:t>Either Algorithm opened log(n)  facilities or failed to produce a valid solution</a:t>
            </a:r>
          </a:p>
          <a:p>
            <a:endParaRPr lang="en-US" altLang="en-US"/>
          </a:p>
          <a:p>
            <a:r>
              <a:rPr lang="en-US" altLang="en-US"/>
              <a:t>Cost of Algorithm’s solution is n.log(n)+n</a:t>
            </a:r>
          </a:p>
          <a:p>
            <a:endParaRPr lang="en-US" altLang="en-US"/>
          </a:p>
          <a:p>
            <a:r>
              <a:rPr lang="en-US" altLang="en-US"/>
              <a:t>Adversary opens two facilities incurs total cost 2n+n</a:t>
            </a:r>
          </a:p>
          <a:p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058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0"/>
            <a:ext cx="8915400" cy="1143000"/>
          </a:xfrm>
        </p:spPr>
        <p:txBody>
          <a:bodyPr/>
          <a:lstStyle/>
          <a:p>
            <a:r>
              <a:rPr lang="en-US" altLang="en-US" sz="4000"/>
              <a:t>Some of our results</a:t>
            </a:r>
          </a:p>
        </p:txBody>
      </p:sp>
      <p:sp>
        <p:nvSpPr>
          <p:cNvPr id="173059" name="Freeform 3"/>
          <p:cNvSpPr>
            <a:spLocks/>
          </p:cNvSpPr>
          <p:nvPr/>
        </p:nvSpPr>
        <p:spPr bwMode="auto">
          <a:xfrm>
            <a:off x="533400" y="2133600"/>
            <a:ext cx="8305800" cy="3810000"/>
          </a:xfrm>
          <a:custGeom>
            <a:avLst/>
            <a:gdLst>
              <a:gd name="T0" fmla="*/ 0 w 1632"/>
              <a:gd name="T1" fmla="*/ 584 h 584"/>
              <a:gd name="T2" fmla="*/ 144 w 1632"/>
              <a:gd name="T3" fmla="*/ 344 h 584"/>
              <a:gd name="T4" fmla="*/ 288 w 1632"/>
              <a:gd name="T5" fmla="*/ 200 h 584"/>
              <a:gd name="T6" fmla="*/ 576 w 1632"/>
              <a:gd name="T7" fmla="*/ 56 h 584"/>
              <a:gd name="T8" fmla="*/ 864 w 1632"/>
              <a:gd name="T9" fmla="*/ 8 h 584"/>
              <a:gd name="T10" fmla="*/ 1200 w 1632"/>
              <a:gd name="T11" fmla="*/ 104 h 584"/>
              <a:gd name="T12" fmla="*/ 1440 w 1632"/>
              <a:gd name="T13" fmla="*/ 248 h 584"/>
              <a:gd name="T14" fmla="*/ 1632 w 1632"/>
              <a:gd name="T15" fmla="*/ 584 h 5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632" h="584">
                <a:moveTo>
                  <a:pt x="0" y="584"/>
                </a:moveTo>
                <a:cubicBezTo>
                  <a:pt x="48" y="496"/>
                  <a:pt x="96" y="408"/>
                  <a:pt x="144" y="344"/>
                </a:cubicBezTo>
                <a:cubicBezTo>
                  <a:pt x="192" y="280"/>
                  <a:pt x="216" y="248"/>
                  <a:pt x="288" y="200"/>
                </a:cubicBezTo>
                <a:cubicBezTo>
                  <a:pt x="360" y="152"/>
                  <a:pt x="480" y="88"/>
                  <a:pt x="576" y="56"/>
                </a:cubicBezTo>
                <a:cubicBezTo>
                  <a:pt x="672" y="24"/>
                  <a:pt x="760" y="0"/>
                  <a:pt x="864" y="8"/>
                </a:cubicBezTo>
                <a:cubicBezTo>
                  <a:pt x="968" y="16"/>
                  <a:pt x="1104" y="64"/>
                  <a:pt x="1200" y="104"/>
                </a:cubicBezTo>
                <a:cubicBezTo>
                  <a:pt x="1296" y="144"/>
                  <a:pt x="1368" y="168"/>
                  <a:pt x="1440" y="248"/>
                </a:cubicBezTo>
                <a:cubicBezTo>
                  <a:pt x="1512" y="328"/>
                  <a:pt x="1600" y="528"/>
                  <a:pt x="1632" y="584"/>
                </a:cubicBezTo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3060" name="Freeform 4"/>
          <p:cNvSpPr>
            <a:spLocks/>
          </p:cNvSpPr>
          <p:nvPr/>
        </p:nvSpPr>
        <p:spPr bwMode="auto">
          <a:xfrm>
            <a:off x="1743075" y="2936875"/>
            <a:ext cx="6029325" cy="3006725"/>
          </a:xfrm>
          <a:custGeom>
            <a:avLst/>
            <a:gdLst>
              <a:gd name="T0" fmla="*/ 0 w 1632"/>
              <a:gd name="T1" fmla="*/ 584 h 584"/>
              <a:gd name="T2" fmla="*/ 144 w 1632"/>
              <a:gd name="T3" fmla="*/ 344 h 584"/>
              <a:gd name="T4" fmla="*/ 288 w 1632"/>
              <a:gd name="T5" fmla="*/ 200 h 584"/>
              <a:gd name="T6" fmla="*/ 576 w 1632"/>
              <a:gd name="T7" fmla="*/ 56 h 584"/>
              <a:gd name="T8" fmla="*/ 864 w 1632"/>
              <a:gd name="T9" fmla="*/ 8 h 584"/>
              <a:gd name="T10" fmla="*/ 1200 w 1632"/>
              <a:gd name="T11" fmla="*/ 104 h 584"/>
              <a:gd name="T12" fmla="*/ 1440 w 1632"/>
              <a:gd name="T13" fmla="*/ 248 h 584"/>
              <a:gd name="T14" fmla="*/ 1632 w 1632"/>
              <a:gd name="T15" fmla="*/ 584 h 5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632" h="584">
                <a:moveTo>
                  <a:pt x="0" y="584"/>
                </a:moveTo>
                <a:cubicBezTo>
                  <a:pt x="48" y="496"/>
                  <a:pt x="96" y="408"/>
                  <a:pt x="144" y="344"/>
                </a:cubicBezTo>
                <a:cubicBezTo>
                  <a:pt x="192" y="280"/>
                  <a:pt x="216" y="248"/>
                  <a:pt x="288" y="200"/>
                </a:cubicBezTo>
                <a:cubicBezTo>
                  <a:pt x="360" y="152"/>
                  <a:pt x="480" y="88"/>
                  <a:pt x="576" y="56"/>
                </a:cubicBezTo>
                <a:cubicBezTo>
                  <a:pt x="672" y="24"/>
                  <a:pt x="760" y="0"/>
                  <a:pt x="864" y="8"/>
                </a:cubicBezTo>
                <a:cubicBezTo>
                  <a:pt x="968" y="16"/>
                  <a:pt x="1104" y="64"/>
                  <a:pt x="1200" y="104"/>
                </a:cubicBezTo>
                <a:cubicBezTo>
                  <a:pt x="1296" y="144"/>
                  <a:pt x="1368" y="168"/>
                  <a:pt x="1440" y="248"/>
                </a:cubicBezTo>
                <a:cubicBezTo>
                  <a:pt x="1512" y="328"/>
                  <a:pt x="1600" y="528"/>
                  <a:pt x="1632" y="584"/>
                </a:cubicBezTo>
              </a:path>
            </a:pathLst>
          </a:cu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3061" name="Text Box 5"/>
          <p:cNvSpPr txBox="1">
            <a:spLocks noChangeArrowheads="1"/>
          </p:cNvSpPr>
          <p:nvPr/>
        </p:nvSpPr>
        <p:spPr bwMode="auto">
          <a:xfrm>
            <a:off x="3848100" y="5084763"/>
            <a:ext cx="17097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400" b="1">
                <a:solidFill>
                  <a:srgbClr val="003399"/>
                </a:solidFill>
                <a:latin typeface="Times New Roman" pitchFamily="18" charset="0"/>
              </a:rPr>
              <a:t>PRIORITY</a:t>
            </a:r>
          </a:p>
        </p:txBody>
      </p:sp>
      <p:sp>
        <p:nvSpPr>
          <p:cNvPr id="173062" name="Text Box 6"/>
          <p:cNvSpPr txBox="1">
            <a:spLocks noChangeArrowheads="1"/>
          </p:cNvSpPr>
          <p:nvPr/>
        </p:nvSpPr>
        <p:spPr bwMode="auto">
          <a:xfrm>
            <a:off x="3352800" y="3443288"/>
            <a:ext cx="855663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800" b="1">
                <a:solidFill>
                  <a:srgbClr val="CC0000"/>
                </a:solidFill>
                <a:latin typeface="Times New Roman" pitchFamily="18" charset="0"/>
              </a:rPr>
              <a:t>pBT</a:t>
            </a:r>
            <a:endParaRPr lang="en-US" altLang="en-US" sz="2000">
              <a:latin typeface="Times New Roman" pitchFamily="18" charset="0"/>
            </a:endParaRPr>
          </a:p>
        </p:txBody>
      </p:sp>
      <p:sp>
        <p:nvSpPr>
          <p:cNvPr id="173063" name="Text Box 7"/>
          <p:cNvSpPr txBox="1">
            <a:spLocks noChangeArrowheads="1"/>
          </p:cNvSpPr>
          <p:nvPr/>
        </p:nvSpPr>
        <p:spPr bwMode="auto">
          <a:xfrm>
            <a:off x="2590800" y="2833688"/>
            <a:ext cx="836613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800" b="1">
                <a:solidFill>
                  <a:srgbClr val="008000"/>
                </a:solidFill>
                <a:latin typeface="Times New Roman" pitchFamily="18" charset="0"/>
              </a:rPr>
              <a:t>pBP</a:t>
            </a:r>
            <a:endParaRPr lang="en-US" altLang="en-US" sz="2000">
              <a:latin typeface="Times New Roman" pitchFamily="18" charset="0"/>
            </a:endParaRPr>
          </a:p>
        </p:txBody>
      </p:sp>
      <p:sp>
        <p:nvSpPr>
          <p:cNvPr id="173064" name="Line 8"/>
          <p:cNvSpPr>
            <a:spLocks noChangeShapeType="1"/>
          </p:cNvSpPr>
          <p:nvPr/>
        </p:nvSpPr>
        <p:spPr bwMode="auto">
          <a:xfrm>
            <a:off x="304800" y="5943600"/>
            <a:ext cx="8686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3065" name="Freeform 9"/>
          <p:cNvSpPr>
            <a:spLocks/>
          </p:cNvSpPr>
          <p:nvPr/>
        </p:nvSpPr>
        <p:spPr bwMode="auto">
          <a:xfrm>
            <a:off x="2700338" y="3860800"/>
            <a:ext cx="4419600" cy="2057400"/>
          </a:xfrm>
          <a:custGeom>
            <a:avLst/>
            <a:gdLst>
              <a:gd name="T0" fmla="*/ 0 w 1632"/>
              <a:gd name="T1" fmla="*/ 584 h 584"/>
              <a:gd name="T2" fmla="*/ 144 w 1632"/>
              <a:gd name="T3" fmla="*/ 344 h 584"/>
              <a:gd name="T4" fmla="*/ 288 w 1632"/>
              <a:gd name="T5" fmla="*/ 200 h 584"/>
              <a:gd name="T6" fmla="*/ 576 w 1632"/>
              <a:gd name="T7" fmla="*/ 56 h 584"/>
              <a:gd name="T8" fmla="*/ 864 w 1632"/>
              <a:gd name="T9" fmla="*/ 8 h 584"/>
              <a:gd name="T10" fmla="*/ 1200 w 1632"/>
              <a:gd name="T11" fmla="*/ 104 h 584"/>
              <a:gd name="T12" fmla="*/ 1440 w 1632"/>
              <a:gd name="T13" fmla="*/ 248 h 584"/>
              <a:gd name="T14" fmla="*/ 1632 w 1632"/>
              <a:gd name="T15" fmla="*/ 584 h 5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632" h="584">
                <a:moveTo>
                  <a:pt x="0" y="584"/>
                </a:moveTo>
                <a:cubicBezTo>
                  <a:pt x="48" y="496"/>
                  <a:pt x="96" y="408"/>
                  <a:pt x="144" y="344"/>
                </a:cubicBezTo>
                <a:cubicBezTo>
                  <a:pt x="192" y="280"/>
                  <a:pt x="216" y="248"/>
                  <a:pt x="288" y="200"/>
                </a:cubicBezTo>
                <a:cubicBezTo>
                  <a:pt x="360" y="152"/>
                  <a:pt x="480" y="88"/>
                  <a:pt x="576" y="56"/>
                </a:cubicBezTo>
                <a:cubicBezTo>
                  <a:pt x="672" y="24"/>
                  <a:pt x="760" y="0"/>
                  <a:pt x="864" y="8"/>
                </a:cubicBezTo>
                <a:cubicBezTo>
                  <a:pt x="968" y="16"/>
                  <a:pt x="1104" y="64"/>
                  <a:pt x="1200" y="104"/>
                </a:cubicBezTo>
                <a:cubicBezTo>
                  <a:pt x="1296" y="144"/>
                  <a:pt x="1368" y="168"/>
                  <a:pt x="1440" y="248"/>
                </a:cubicBezTo>
                <a:cubicBezTo>
                  <a:pt x="1512" y="328"/>
                  <a:pt x="1600" y="528"/>
                  <a:pt x="1632" y="584"/>
                </a:cubicBezTo>
              </a:path>
            </a:pathLst>
          </a:custGeom>
          <a:solidFill>
            <a:srgbClr val="FFFFC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3066" name="Text Box 10"/>
          <p:cNvSpPr txBox="1">
            <a:spLocks noChangeArrowheads="1"/>
          </p:cNvSpPr>
          <p:nvPr/>
        </p:nvSpPr>
        <p:spPr bwMode="auto">
          <a:xfrm>
            <a:off x="3819525" y="4098925"/>
            <a:ext cx="18954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2400">
                <a:solidFill>
                  <a:schemeClr val="accent2"/>
                </a:solidFill>
                <a:latin typeface="Times New Roman" pitchFamily="18" charset="0"/>
              </a:rPr>
              <a:t>ADAPTIVE</a:t>
            </a:r>
          </a:p>
          <a:p>
            <a:pPr algn="ctr"/>
            <a:r>
              <a:rPr lang="en-US" altLang="en-US" sz="1600">
                <a:solidFill>
                  <a:schemeClr val="accent2"/>
                </a:solidFill>
                <a:latin typeface="Times New Roman" pitchFamily="18" charset="0"/>
              </a:rPr>
              <a:t>PRIORITY</a:t>
            </a: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3276600" y="5029200"/>
            <a:ext cx="10826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400">
                <a:solidFill>
                  <a:schemeClr val="accent2"/>
                </a:solidFill>
                <a:latin typeface="Times New Roman" pitchFamily="18" charset="0"/>
              </a:rPr>
              <a:t>FIXED</a:t>
            </a:r>
          </a:p>
        </p:txBody>
      </p:sp>
      <p:sp>
        <p:nvSpPr>
          <p:cNvPr id="173068" name="Freeform 12"/>
          <p:cNvSpPr>
            <a:spLocks/>
          </p:cNvSpPr>
          <p:nvPr/>
        </p:nvSpPr>
        <p:spPr bwMode="auto">
          <a:xfrm>
            <a:off x="2667000" y="4953000"/>
            <a:ext cx="2362200" cy="990600"/>
          </a:xfrm>
          <a:custGeom>
            <a:avLst/>
            <a:gdLst>
              <a:gd name="T0" fmla="*/ 0 w 1488"/>
              <a:gd name="T1" fmla="*/ 624 h 624"/>
              <a:gd name="T2" fmla="*/ 720 w 1488"/>
              <a:gd name="T3" fmla="*/ 0 h 624"/>
              <a:gd name="T4" fmla="*/ 1488 w 1488"/>
              <a:gd name="T5" fmla="*/ 624 h 6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488" h="624">
                <a:moveTo>
                  <a:pt x="0" y="624"/>
                </a:moveTo>
                <a:cubicBezTo>
                  <a:pt x="236" y="312"/>
                  <a:pt x="472" y="0"/>
                  <a:pt x="720" y="0"/>
                </a:cubicBezTo>
                <a:cubicBezTo>
                  <a:pt x="968" y="0"/>
                  <a:pt x="1360" y="520"/>
                  <a:pt x="1488" y="624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3069" name="Text Box 13"/>
          <p:cNvSpPr txBox="1">
            <a:spLocks noChangeArrowheads="1"/>
          </p:cNvSpPr>
          <p:nvPr/>
        </p:nvSpPr>
        <p:spPr bwMode="auto">
          <a:xfrm>
            <a:off x="6553200" y="2349500"/>
            <a:ext cx="259080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2400"/>
              <a:t>Facility Location</a:t>
            </a:r>
          </a:p>
        </p:txBody>
      </p:sp>
      <p:grpSp>
        <p:nvGrpSpPr>
          <p:cNvPr id="173070" name="Group 14"/>
          <p:cNvGrpSpPr>
            <a:grpSpLocks/>
          </p:cNvGrpSpPr>
          <p:nvPr/>
        </p:nvGrpSpPr>
        <p:grpSpPr bwMode="auto">
          <a:xfrm>
            <a:off x="5003800" y="2749550"/>
            <a:ext cx="2447925" cy="2808288"/>
            <a:chOff x="3152" y="1732"/>
            <a:chExt cx="1542" cy="1769"/>
          </a:xfrm>
        </p:grpSpPr>
        <p:grpSp>
          <p:nvGrpSpPr>
            <p:cNvPr id="173071" name="Group 15"/>
            <p:cNvGrpSpPr>
              <a:grpSpLocks/>
            </p:cNvGrpSpPr>
            <p:nvPr/>
          </p:nvGrpSpPr>
          <p:grpSpPr bwMode="auto">
            <a:xfrm>
              <a:off x="3152" y="3203"/>
              <a:ext cx="1056" cy="298"/>
              <a:chOff x="3456" y="2832"/>
              <a:chExt cx="1056" cy="298"/>
            </a:xfrm>
          </p:grpSpPr>
          <p:sp>
            <p:nvSpPr>
              <p:cNvPr id="173072" name="Oval 16"/>
              <p:cNvSpPr>
                <a:spLocks noChangeArrowheads="1"/>
              </p:cNvSpPr>
              <p:nvPr/>
            </p:nvSpPr>
            <p:spPr bwMode="auto">
              <a:xfrm>
                <a:off x="3696" y="2832"/>
                <a:ext cx="96" cy="96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3073" name="Text Box 17"/>
              <p:cNvSpPr txBox="1">
                <a:spLocks noChangeArrowheads="1"/>
              </p:cNvSpPr>
              <p:nvPr/>
            </p:nvSpPr>
            <p:spPr bwMode="auto">
              <a:xfrm>
                <a:off x="3456" y="2880"/>
                <a:ext cx="1056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r>
                  <a:rPr lang="en-US" altLang="en-US" sz="2000">
                    <a:latin typeface="Times New Roman" pitchFamily="18" charset="0"/>
                  </a:rPr>
                  <a:t>Factor of logn</a:t>
                </a:r>
              </a:p>
            </p:txBody>
          </p:sp>
        </p:grpSp>
        <p:sp>
          <p:nvSpPr>
            <p:cNvPr id="173074" name="Line 18"/>
            <p:cNvSpPr>
              <a:spLocks noChangeShapeType="1"/>
            </p:cNvSpPr>
            <p:nvPr/>
          </p:nvSpPr>
          <p:spPr bwMode="auto">
            <a:xfrm flipH="1">
              <a:off x="3470" y="1732"/>
              <a:ext cx="1224" cy="145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73075" name="Text Box 19"/>
          <p:cNvSpPr txBox="1">
            <a:spLocks noChangeArrowheads="1"/>
          </p:cNvSpPr>
          <p:nvPr/>
        </p:nvSpPr>
        <p:spPr bwMode="auto">
          <a:xfrm>
            <a:off x="2987675" y="5589588"/>
            <a:ext cx="10128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400">
                <a:solidFill>
                  <a:schemeClr val="accent2"/>
                </a:solidFill>
                <a:latin typeface="Times New Roman" pitchFamily="18" charset="0"/>
              </a:rPr>
              <a:t>Online</a:t>
            </a:r>
          </a:p>
        </p:txBody>
      </p:sp>
      <p:sp>
        <p:nvSpPr>
          <p:cNvPr id="173076" name="Freeform 20"/>
          <p:cNvSpPr>
            <a:spLocks/>
          </p:cNvSpPr>
          <p:nvPr/>
        </p:nvSpPr>
        <p:spPr bwMode="auto">
          <a:xfrm>
            <a:off x="2700338" y="5445125"/>
            <a:ext cx="1727200" cy="504825"/>
          </a:xfrm>
          <a:custGeom>
            <a:avLst/>
            <a:gdLst>
              <a:gd name="T0" fmla="*/ 0 w 1488"/>
              <a:gd name="T1" fmla="*/ 624 h 624"/>
              <a:gd name="T2" fmla="*/ 720 w 1488"/>
              <a:gd name="T3" fmla="*/ 0 h 624"/>
              <a:gd name="T4" fmla="*/ 1488 w 1488"/>
              <a:gd name="T5" fmla="*/ 624 h 6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488" h="624">
                <a:moveTo>
                  <a:pt x="0" y="624"/>
                </a:moveTo>
                <a:cubicBezTo>
                  <a:pt x="236" y="312"/>
                  <a:pt x="472" y="0"/>
                  <a:pt x="720" y="0"/>
                </a:cubicBezTo>
                <a:cubicBezTo>
                  <a:pt x="968" y="0"/>
                  <a:pt x="1360" y="520"/>
                  <a:pt x="1488" y="624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3077" name="Freeform 21"/>
          <p:cNvSpPr>
            <a:spLocks/>
          </p:cNvSpPr>
          <p:nvPr/>
        </p:nvSpPr>
        <p:spPr bwMode="auto">
          <a:xfrm>
            <a:off x="5580063" y="2781300"/>
            <a:ext cx="2232025" cy="2447925"/>
          </a:xfrm>
          <a:custGeom>
            <a:avLst/>
            <a:gdLst>
              <a:gd name="T0" fmla="*/ 1980 w 2067"/>
              <a:gd name="T1" fmla="*/ 0 h 1902"/>
              <a:gd name="T2" fmla="*/ 2044 w 2067"/>
              <a:gd name="T3" fmla="*/ 158 h 1902"/>
              <a:gd name="T4" fmla="*/ 1949 w 2067"/>
              <a:gd name="T5" fmla="*/ 631 h 1902"/>
              <a:gd name="T6" fmla="*/ 1925 w 2067"/>
              <a:gd name="T7" fmla="*/ 821 h 1902"/>
              <a:gd name="T8" fmla="*/ 1909 w 2067"/>
              <a:gd name="T9" fmla="*/ 852 h 1902"/>
              <a:gd name="T10" fmla="*/ 1815 w 2067"/>
              <a:gd name="T11" fmla="*/ 1018 h 1902"/>
              <a:gd name="T12" fmla="*/ 1760 w 2067"/>
              <a:gd name="T13" fmla="*/ 1144 h 1902"/>
              <a:gd name="T14" fmla="*/ 1728 w 2067"/>
              <a:gd name="T15" fmla="*/ 1199 h 1902"/>
              <a:gd name="T16" fmla="*/ 1657 w 2067"/>
              <a:gd name="T17" fmla="*/ 1239 h 1902"/>
              <a:gd name="T18" fmla="*/ 1625 w 2067"/>
              <a:gd name="T19" fmla="*/ 1278 h 1902"/>
              <a:gd name="T20" fmla="*/ 1554 w 2067"/>
              <a:gd name="T21" fmla="*/ 1341 h 1902"/>
              <a:gd name="T22" fmla="*/ 1404 w 2067"/>
              <a:gd name="T23" fmla="*/ 1484 h 1902"/>
              <a:gd name="T24" fmla="*/ 1255 w 2067"/>
              <a:gd name="T25" fmla="*/ 1491 h 1902"/>
              <a:gd name="T26" fmla="*/ 986 w 2067"/>
              <a:gd name="T27" fmla="*/ 1515 h 1902"/>
              <a:gd name="T28" fmla="*/ 505 w 2067"/>
              <a:gd name="T29" fmla="*/ 1570 h 1902"/>
              <a:gd name="T30" fmla="*/ 466 w 2067"/>
              <a:gd name="T31" fmla="*/ 1586 h 1902"/>
              <a:gd name="T32" fmla="*/ 418 w 2067"/>
              <a:gd name="T33" fmla="*/ 1602 h 1902"/>
              <a:gd name="T34" fmla="*/ 276 w 2067"/>
              <a:gd name="T35" fmla="*/ 1673 h 1902"/>
              <a:gd name="T36" fmla="*/ 205 w 2067"/>
              <a:gd name="T37" fmla="*/ 1697 h 1902"/>
              <a:gd name="T38" fmla="*/ 110 w 2067"/>
              <a:gd name="T39" fmla="*/ 1775 h 1902"/>
              <a:gd name="T40" fmla="*/ 0 w 2067"/>
              <a:gd name="T41" fmla="*/ 1902 h 19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2067" h="1902">
                <a:moveTo>
                  <a:pt x="1980" y="0"/>
                </a:moveTo>
                <a:cubicBezTo>
                  <a:pt x="2030" y="69"/>
                  <a:pt x="2023" y="75"/>
                  <a:pt x="2044" y="158"/>
                </a:cubicBezTo>
                <a:cubicBezTo>
                  <a:pt x="2037" y="400"/>
                  <a:pt x="2067" y="461"/>
                  <a:pt x="1949" y="631"/>
                </a:cubicBezTo>
                <a:cubicBezTo>
                  <a:pt x="1928" y="693"/>
                  <a:pt x="1937" y="757"/>
                  <a:pt x="1925" y="821"/>
                </a:cubicBezTo>
                <a:cubicBezTo>
                  <a:pt x="1923" y="832"/>
                  <a:pt x="1913" y="841"/>
                  <a:pt x="1909" y="852"/>
                </a:cubicBezTo>
                <a:cubicBezTo>
                  <a:pt x="1882" y="916"/>
                  <a:pt x="1853" y="961"/>
                  <a:pt x="1815" y="1018"/>
                </a:cubicBezTo>
                <a:cubicBezTo>
                  <a:pt x="1803" y="1066"/>
                  <a:pt x="1784" y="1101"/>
                  <a:pt x="1760" y="1144"/>
                </a:cubicBezTo>
                <a:cubicBezTo>
                  <a:pt x="1754" y="1154"/>
                  <a:pt x="1739" y="1190"/>
                  <a:pt x="1728" y="1199"/>
                </a:cubicBezTo>
                <a:cubicBezTo>
                  <a:pt x="1631" y="1278"/>
                  <a:pt x="1772" y="1137"/>
                  <a:pt x="1657" y="1239"/>
                </a:cubicBezTo>
                <a:cubicBezTo>
                  <a:pt x="1644" y="1250"/>
                  <a:pt x="1637" y="1266"/>
                  <a:pt x="1625" y="1278"/>
                </a:cubicBezTo>
                <a:cubicBezTo>
                  <a:pt x="1595" y="1308"/>
                  <a:pt x="1580" y="1308"/>
                  <a:pt x="1554" y="1341"/>
                </a:cubicBezTo>
                <a:cubicBezTo>
                  <a:pt x="1497" y="1413"/>
                  <a:pt x="1498" y="1453"/>
                  <a:pt x="1404" y="1484"/>
                </a:cubicBezTo>
                <a:cubicBezTo>
                  <a:pt x="1357" y="1500"/>
                  <a:pt x="1305" y="1489"/>
                  <a:pt x="1255" y="1491"/>
                </a:cubicBezTo>
                <a:cubicBezTo>
                  <a:pt x="1153" y="1503"/>
                  <a:pt x="1104" y="1510"/>
                  <a:pt x="986" y="1515"/>
                </a:cubicBezTo>
                <a:cubicBezTo>
                  <a:pt x="796" y="1580"/>
                  <a:pt x="843" y="1557"/>
                  <a:pt x="505" y="1570"/>
                </a:cubicBezTo>
                <a:cubicBezTo>
                  <a:pt x="492" y="1575"/>
                  <a:pt x="479" y="1581"/>
                  <a:pt x="466" y="1586"/>
                </a:cubicBezTo>
                <a:cubicBezTo>
                  <a:pt x="450" y="1592"/>
                  <a:pt x="418" y="1602"/>
                  <a:pt x="418" y="1602"/>
                </a:cubicBezTo>
                <a:cubicBezTo>
                  <a:pt x="373" y="1637"/>
                  <a:pt x="326" y="1650"/>
                  <a:pt x="276" y="1673"/>
                </a:cubicBezTo>
                <a:cubicBezTo>
                  <a:pt x="253" y="1683"/>
                  <a:pt x="226" y="1684"/>
                  <a:pt x="205" y="1697"/>
                </a:cubicBezTo>
                <a:cubicBezTo>
                  <a:pt x="169" y="1719"/>
                  <a:pt x="146" y="1753"/>
                  <a:pt x="110" y="1775"/>
                </a:cubicBezTo>
                <a:cubicBezTo>
                  <a:pt x="79" y="1825"/>
                  <a:pt x="27" y="1848"/>
                  <a:pt x="0" y="1902"/>
                </a:cubicBezTo>
              </a:path>
            </a:pathLst>
          </a:custGeom>
          <a:noFill/>
          <a:ln w="38100">
            <a:solidFill>
              <a:srgbClr val="CC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30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30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30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730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30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730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3069" grpId="0" animBg="1"/>
      <p:bldP spid="17307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0"/>
            <a:ext cx="8915400" cy="1143000"/>
          </a:xfrm>
        </p:spPr>
        <p:txBody>
          <a:bodyPr/>
          <a:lstStyle/>
          <a:p>
            <a:r>
              <a:rPr lang="en-US" altLang="en-US" sz="4000"/>
              <a:t>Some of our results</a:t>
            </a:r>
          </a:p>
        </p:txBody>
      </p:sp>
      <p:sp>
        <p:nvSpPr>
          <p:cNvPr id="19459" name="Freeform 3"/>
          <p:cNvSpPr>
            <a:spLocks/>
          </p:cNvSpPr>
          <p:nvPr/>
        </p:nvSpPr>
        <p:spPr bwMode="auto">
          <a:xfrm>
            <a:off x="533400" y="2133600"/>
            <a:ext cx="8305800" cy="3810000"/>
          </a:xfrm>
          <a:custGeom>
            <a:avLst/>
            <a:gdLst>
              <a:gd name="T0" fmla="*/ 0 w 1632"/>
              <a:gd name="T1" fmla="*/ 584 h 584"/>
              <a:gd name="T2" fmla="*/ 144 w 1632"/>
              <a:gd name="T3" fmla="*/ 344 h 584"/>
              <a:gd name="T4" fmla="*/ 288 w 1632"/>
              <a:gd name="T5" fmla="*/ 200 h 584"/>
              <a:gd name="T6" fmla="*/ 576 w 1632"/>
              <a:gd name="T7" fmla="*/ 56 h 584"/>
              <a:gd name="T8" fmla="*/ 864 w 1632"/>
              <a:gd name="T9" fmla="*/ 8 h 584"/>
              <a:gd name="T10" fmla="*/ 1200 w 1632"/>
              <a:gd name="T11" fmla="*/ 104 h 584"/>
              <a:gd name="T12" fmla="*/ 1440 w 1632"/>
              <a:gd name="T13" fmla="*/ 248 h 584"/>
              <a:gd name="T14" fmla="*/ 1632 w 1632"/>
              <a:gd name="T15" fmla="*/ 584 h 5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632" h="584">
                <a:moveTo>
                  <a:pt x="0" y="584"/>
                </a:moveTo>
                <a:cubicBezTo>
                  <a:pt x="48" y="496"/>
                  <a:pt x="96" y="408"/>
                  <a:pt x="144" y="344"/>
                </a:cubicBezTo>
                <a:cubicBezTo>
                  <a:pt x="192" y="280"/>
                  <a:pt x="216" y="248"/>
                  <a:pt x="288" y="200"/>
                </a:cubicBezTo>
                <a:cubicBezTo>
                  <a:pt x="360" y="152"/>
                  <a:pt x="480" y="88"/>
                  <a:pt x="576" y="56"/>
                </a:cubicBezTo>
                <a:cubicBezTo>
                  <a:pt x="672" y="24"/>
                  <a:pt x="760" y="0"/>
                  <a:pt x="864" y="8"/>
                </a:cubicBezTo>
                <a:cubicBezTo>
                  <a:pt x="968" y="16"/>
                  <a:pt x="1104" y="64"/>
                  <a:pt x="1200" y="104"/>
                </a:cubicBezTo>
                <a:cubicBezTo>
                  <a:pt x="1296" y="144"/>
                  <a:pt x="1368" y="168"/>
                  <a:pt x="1440" y="248"/>
                </a:cubicBezTo>
                <a:cubicBezTo>
                  <a:pt x="1512" y="328"/>
                  <a:pt x="1600" y="528"/>
                  <a:pt x="1632" y="584"/>
                </a:cubicBezTo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0" name="Freeform 4"/>
          <p:cNvSpPr>
            <a:spLocks/>
          </p:cNvSpPr>
          <p:nvPr/>
        </p:nvSpPr>
        <p:spPr bwMode="auto">
          <a:xfrm>
            <a:off x="1763713" y="2924175"/>
            <a:ext cx="6029325" cy="3006725"/>
          </a:xfrm>
          <a:custGeom>
            <a:avLst/>
            <a:gdLst>
              <a:gd name="T0" fmla="*/ 0 w 1632"/>
              <a:gd name="T1" fmla="*/ 584 h 584"/>
              <a:gd name="T2" fmla="*/ 144 w 1632"/>
              <a:gd name="T3" fmla="*/ 344 h 584"/>
              <a:gd name="T4" fmla="*/ 288 w 1632"/>
              <a:gd name="T5" fmla="*/ 200 h 584"/>
              <a:gd name="T6" fmla="*/ 576 w 1632"/>
              <a:gd name="T7" fmla="*/ 56 h 584"/>
              <a:gd name="T8" fmla="*/ 864 w 1632"/>
              <a:gd name="T9" fmla="*/ 8 h 584"/>
              <a:gd name="T10" fmla="*/ 1200 w 1632"/>
              <a:gd name="T11" fmla="*/ 104 h 584"/>
              <a:gd name="T12" fmla="*/ 1440 w 1632"/>
              <a:gd name="T13" fmla="*/ 248 h 584"/>
              <a:gd name="T14" fmla="*/ 1632 w 1632"/>
              <a:gd name="T15" fmla="*/ 584 h 5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632" h="584">
                <a:moveTo>
                  <a:pt x="0" y="584"/>
                </a:moveTo>
                <a:cubicBezTo>
                  <a:pt x="48" y="496"/>
                  <a:pt x="96" y="408"/>
                  <a:pt x="144" y="344"/>
                </a:cubicBezTo>
                <a:cubicBezTo>
                  <a:pt x="192" y="280"/>
                  <a:pt x="216" y="248"/>
                  <a:pt x="288" y="200"/>
                </a:cubicBezTo>
                <a:cubicBezTo>
                  <a:pt x="360" y="152"/>
                  <a:pt x="480" y="88"/>
                  <a:pt x="576" y="56"/>
                </a:cubicBezTo>
                <a:cubicBezTo>
                  <a:pt x="672" y="24"/>
                  <a:pt x="760" y="0"/>
                  <a:pt x="864" y="8"/>
                </a:cubicBezTo>
                <a:cubicBezTo>
                  <a:pt x="968" y="16"/>
                  <a:pt x="1104" y="64"/>
                  <a:pt x="1200" y="104"/>
                </a:cubicBezTo>
                <a:cubicBezTo>
                  <a:pt x="1296" y="144"/>
                  <a:pt x="1368" y="168"/>
                  <a:pt x="1440" y="248"/>
                </a:cubicBezTo>
                <a:cubicBezTo>
                  <a:pt x="1512" y="328"/>
                  <a:pt x="1600" y="528"/>
                  <a:pt x="1632" y="584"/>
                </a:cubicBezTo>
              </a:path>
            </a:pathLst>
          </a:cu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4" name="Line 8"/>
          <p:cNvSpPr>
            <a:spLocks noChangeShapeType="1"/>
          </p:cNvSpPr>
          <p:nvPr/>
        </p:nvSpPr>
        <p:spPr bwMode="auto">
          <a:xfrm>
            <a:off x="304800" y="5943600"/>
            <a:ext cx="8686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5" name="Freeform 9"/>
          <p:cNvSpPr>
            <a:spLocks/>
          </p:cNvSpPr>
          <p:nvPr/>
        </p:nvSpPr>
        <p:spPr bwMode="auto">
          <a:xfrm>
            <a:off x="2667000" y="3886200"/>
            <a:ext cx="4419600" cy="2057400"/>
          </a:xfrm>
          <a:custGeom>
            <a:avLst/>
            <a:gdLst>
              <a:gd name="T0" fmla="*/ 0 w 1632"/>
              <a:gd name="T1" fmla="*/ 584 h 584"/>
              <a:gd name="T2" fmla="*/ 144 w 1632"/>
              <a:gd name="T3" fmla="*/ 344 h 584"/>
              <a:gd name="T4" fmla="*/ 288 w 1632"/>
              <a:gd name="T5" fmla="*/ 200 h 584"/>
              <a:gd name="T6" fmla="*/ 576 w 1632"/>
              <a:gd name="T7" fmla="*/ 56 h 584"/>
              <a:gd name="T8" fmla="*/ 864 w 1632"/>
              <a:gd name="T9" fmla="*/ 8 h 584"/>
              <a:gd name="T10" fmla="*/ 1200 w 1632"/>
              <a:gd name="T11" fmla="*/ 104 h 584"/>
              <a:gd name="T12" fmla="*/ 1440 w 1632"/>
              <a:gd name="T13" fmla="*/ 248 h 584"/>
              <a:gd name="T14" fmla="*/ 1632 w 1632"/>
              <a:gd name="T15" fmla="*/ 584 h 5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632" h="584">
                <a:moveTo>
                  <a:pt x="0" y="584"/>
                </a:moveTo>
                <a:cubicBezTo>
                  <a:pt x="48" y="496"/>
                  <a:pt x="96" y="408"/>
                  <a:pt x="144" y="344"/>
                </a:cubicBezTo>
                <a:cubicBezTo>
                  <a:pt x="192" y="280"/>
                  <a:pt x="216" y="248"/>
                  <a:pt x="288" y="200"/>
                </a:cubicBezTo>
                <a:cubicBezTo>
                  <a:pt x="360" y="152"/>
                  <a:pt x="480" y="88"/>
                  <a:pt x="576" y="56"/>
                </a:cubicBezTo>
                <a:cubicBezTo>
                  <a:pt x="672" y="24"/>
                  <a:pt x="760" y="0"/>
                  <a:pt x="864" y="8"/>
                </a:cubicBezTo>
                <a:cubicBezTo>
                  <a:pt x="968" y="16"/>
                  <a:pt x="1104" y="64"/>
                  <a:pt x="1200" y="104"/>
                </a:cubicBezTo>
                <a:cubicBezTo>
                  <a:pt x="1296" y="144"/>
                  <a:pt x="1368" y="168"/>
                  <a:pt x="1440" y="248"/>
                </a:cubicBezTo>
                <a:cubicBezTo>
                  <a:pt x="1512" y="328"/>
                  <a:pt x="1600" y="528"/>
                  <a:pt x="1632" y="584"/>
                </a:cubicBezTo>
              </a:path>
            </a:pathLst>
          </a:custGeom>
          <a:solidFill>
            <a:srgbClr val="FFFFC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6" name="Text Box 10"/>
          <p:cNvSpPr txBox="1">
            <a:spLocks noChangeArrowheads="1"/>
          </p:cNvSpPr>
          <p:nvPr/>
        </p:nvSpPr>
        <p:spPr bwMode="auto">
          <a:xfrm>
            <a:off x="3819525" y="4098925"/>
            <a:ext cx="18954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2400">
                <a:solidFill>
                  <a:schemeClr val="accent2"/>
                </a:solidFill>
                <a:latin typeface="Times New Roman" pitchFamily="18" charset="0"/>
              </a:rPr>
              <a:t>ADAPTIVE</a:t>
            </a:r>
          </a:p>
          <a:p>
            <a:pPr algn="ctr"/>
            <a:r>
              <a:rPr lang="en-US" altLang="en-US" sz="1600">
                <a:solidFill>
                  <a:schemeClr val="accent2"/>
                </a:solidFill>
                <a:latin typeface="Times New Roman" pitchFamily="18" charset="0"/>
              </a:rPr>
              <a:t>PRIORITY</a:t>
            </a:r>
          </a:p>
        </p:txBody>
      </p:sp>
      <p:sp>
        <p:nvSpPr>
          <p:cNvPr id="19467" name="Text Box 11"/>
          <p:cNvSpPr txBox="1">
            <a:spLocks noChangeArrowheads="1"/>
          </p:cNvSpPr>
          <p:nvPr/>
        </p:nvSpPr>
        <p:spPr bwMode="auto">
          <a:xfrm>
            <a:off x="3276600" y="5013325"/>
            <a:ext cx="10826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400">
                <a:solidFill>
                  <a:schemeClr val="accent2"/>
                </a:solidFill>
                <a:latin typeface="Times New Roman" pitchFamily="18" charset="0"/>
              </a:rPr>
              <a:t>FIXED</a:t>
            </a:r>
          </a:p>
        </p:txBody>
      </p:sp>
      <p:sp>
        <p:nvSpPr>
          <p:cNvPr id="19471" name="Freeform 15"/>
          <p:cNvSpPr>
            <a:spLocks/>
          </p:cNvSpPr>
          <p:nvPr/>
        </p:nvSpPr>
        <p:spPr bwMode="auto">
          <a:xfrm>
            <a:off x="2667000" y="4953000"/>
            <a:ext cx="2362200" cy="990600"/>
          </a:xfrm>
          <a:custGeom>
            <a:avLst/>
            <a:gdLst>
              <a:gd name="T0" fmla="*/ 0 w 1488"/>
              <a:gd name="T1" fmla="*/ 624 h 624"/>
              <a:gd name="T2" fmla="*/ 720 w 1488"/>
              <a:gd name="T3" fmla="*/ 0 h 624"/>
              <a:gd name="T4" fmla="*/ 1488 w 1488"/>
              <a:gd name="T5" fmla="*/ 624 h 6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488" h="624">
                <a:moveTo>
                  <a:pt x="0" y="624"/>
                </a:moveTo>
                <a:cubicBezTo>
                  <a:pt x="236" y="312"/>
                  <a:pt x="472" y="0"/>
                  <a:pt x="720" y="0"/>
                </a:cubicBezTo>
                <a:cubicBezTo>
                  <a:pt x="968" y="0"/>
                  <a:pt x="1360" y="520"/>
                  <a:pt x="1488" y="624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99" name="Cloud"/>
          <p:cNvSpPr>
            <a:spLocks noChangeAspect="1" noEditPoints="1" noChangeArrowheads="1"/>
          </p:cNvSpPr>
          <p:nvPr/>
        </p:nvSpPr>
        <p:spPr bwMode="auto">
          <a:xfrm>
            <a:off x="107950" y="2349500"/>
            <a:ext cx="1752600" cy="841375"/>
          </a:xfrm>
          <a:custGeom>
            <a:avLst/>
            <a:gdLst>
              <a:gd name="T0" fmla="*/ 67 w 21600"/>
              <a:gd name="T1" fmla="*/ 10800 h 21600"/>
              <a:gd name="T2" fmla="*/ 10800 w 21600"/>
              <a:gd name="T3" fmla="*/ 21577 h 21600"/>
              <a:gd name="T4" fmla="*/ 21582 w 21600"/>
              <a:gd name="T5" fmla="*/ 10800 h 21600"/>
              <a:gd name="T6" fmla="*/ 10800 w 21600"/>
              <a:gd name="T7" fmla="*/ 1235 h 21600"/>
              <a:gd name="T8" fmla="*/ 2977 w 21600"/>
              <a:gd name="T9" fmla="*/ 3262 h 21600"/>
              <a:gd name="T10" fmla="*/ 17087 w 21600"/>
              <a:gd name="T11" fmla="*/ 173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solidFill>
            <a:srgbClr val="FFFFCC"/>
          </a:solidFill>
          <a:ln w="9525">
            <a:solidFill>
              <a:srgbClr val="00008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 algn="ctr"/>
            <a:r>
              <a:rPr lang="en-US" altLang="en-US" sz="2400" b="1">
                <a:solidFill>
                  <a:srgbClr val="003399"/>
                </a:solidFill>
                <a:latin typeface="Times New Roman" pitchFamily="18" charset="0"/>
              </a:rPr>
              <a:t>Greedy</a:t>
            </a:r>
          </a:p>
        </p:txBody>
      </p:sp>
      <p:sp>
        <p:nvSpPr>
          <p:cNvPr id="19500" name="Cloud"/>
          <p:cNvSpPr>
            <a:spLocks noChangeAspect="1" noEditPoints="1" noChangeArrowheads="1"/>
          </p:cNvSpPr>
          <p:nvPr/>
        </p:nvSpPr>
        <p:spPr bwMode="auto">
          <a:xfrm>
            <a:off x="5446713" y="1311275"/>
            <a:ext cx="3733800" cy="1295400"/>
          </a:xfrm>
          <a:custGeom>
            <a:avLst/>
            <a:gdLst>
              <a:gd name="T0" fmla="*/ 67 w 21600"/>
              <a:gd name="T1" fmla="*/ 10800 h 21600"/>
              <a:gd name="T2" fmla="*/ 10800 w 21600"/>
              <a:gd name="T3" fmla="*/ 21577 h 21600"/>
              <a:gd name="T4" fmla="*/ 21582 w 21600"/>
              <a:gd name="T5" fmla="*/ 10800 h 21600"/>
              <a:gd name="T6" fmla="*/ 10800 w 21600"/>
              <a:gd name="T7" fmla="*/ 1235 h 21600"/>
              <a:gd name="T8" fmla="*/ 2977 w 21600"/>
              <a:gd name="T9" fmla="*/ 3262 h 21600"/>
              <a:gd name="T10" fmla="*/ 17087 w 21600"/>
              <a:gd name="T11" fmla="*/ 173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solidFill>
            <a:srgbClr val="FFFF99"/>
          </a:solidFill>
          <a:ln w="9525">
            <a:solidFill>
              <a:srgbClr val="CC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 algn="ctr"/>
            <a:r>
              <a:rPr lang="en-US" altLang="en-US" sz="2400">
                <a:latin typeface="Times New Roman" pitchFamily="18" charset="0"/>
              </a:rPr>
              <a:t>    </a:t>
            </a:r>
            <a:r>
              <a:rPr lang="en-US" altLang="en-US" sz="2400" b="1">
                <a:solidFill>
                  <a:srgbClr val="800000"/>
                </a:solidFill>
                <a:latin typeface="Times New Roman" pitchFamily="18" charset="0"/>
              </a:rPr>
              <a:t>Backtracking &amp; Simple DP</a:t>
            </a:r>
          </a:p>
          <a:p>
            <a:pPr algn="ctr"/>
            <a:r>
              <a:rPr lang="en-US" altLang="en-US" sz="2400" b="1">
                <a:solidFill>
                  <a:srgbClr val="800000"/>
                </a:solidFill>
                <a:latin typeface="Times New Roman" pitchFamily="18" charset="0"/>
              </a:rPr>
              <a:t>(tree)</a:t>
            </a:r>
          </a:p>
        </p:txBody>
      </p:sp>
      <p:sp>
        <p:nvSpPr>
          <p:cNvPr id="19501" name="Cloud"/>
          <p:cNvSpPr>
            <a:spLocks noChangeAspect="1" noEditPoints="1" noChangeArrowheads="1"/>
          </p:cNvSpPr>
          <p:nvPr/>
        </p:nvSpPr>
        <p:spPr bwMode="auto">
          <a:xfrm>
            <a:off x="971550" y="836613"/>
            <a:ext cx="4648200" cy="1697037"/>
          </a:xfrm>
          <a:custGeom>
            <a:avLst/>
            <a:gdLst>
              <a:gd name="T0" fmla="*/ 67 w 21600"/>
              <a:gd name="T1" fmla="*/ 10800 h 21600"/>
              <a:gd name="T2" fmla="*/ 10800 w 21600"/>
              <a:gd name="T3" fmla="*/ 21577 h 21600"/>
              <a:gd name="T4" fmla="*/ 21582 w 21600"/>
              <a:gd name="T5" fmla="*/ 10800 h 21600"/>
              <a:gd name="T6" fmla="*/ 10800 w 21600"/>
              <a:gd name="T7" fmla="*/ 1235 h 21600"/>
              <a:gd name="T8" fmla="*/ 2977 w 21600"/>
              <a:gd name="T9" fmla="*/ 3262 h 21600"/>
              <a:gd name="T10" fmla="*/ 17087 w 21600"/>
              <a:gd name="T11" fmla="*/ 173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solidFill>
            <a:srgbClr val="FFFF00"/>
          </a:solidFill>
          <a:ln w="9525">
            <a:solidFill>
              <a:srgbClr val="008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 algn="ctr"/>
            <a:r>
              <a:rPr lang="en-US" altLang="en-US" sz="2800" b="1">
                <a:solidFill>
                  <a:srgbClr val="003300"/>
                </a:solidFill>
                <a:latin typeface="Times New Roman" pitchFamily="18" charset="0"/>
              </a:rPr>
              <a:t>Dynamic</a:t>
            </a:r>
          </a:p>
          <a:p>
            <a:pPr algn="ctr"/>
            <a:r>
              <a:rPr lang="en-US" altLang="en-US" sz="2800" b="1">
                <a:solidFill>
                  <a:srgbClr val="003300"/>
                </a:solidFill>
                <a:latin typeface="Times New Roman" pitchFamily="18" charset="0"/>
              </a:rPr>
              <a:t>Programming</a:t>
            </a:r>
          </a:p>
        </p:txBody>
      </p:sp>
      <p:sp>
        <p:nvSpPr>
          <p:cNvPr id="19502" name="Line 46"/>
          <p:cNvSpPr>
            <a:spLocks noChangeShapeType="1"/>
          </p:cNvSpPr>
          <p:nvPr/>
        </p:nvSpPr>
        <p:spPr bwMode="auto">
          <a:xfrm flipH="1" flipV="1">
            <a:off x="4075113" y="1598613"/>
            <a:ext cx="457200" cy="99060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503" name="Line 47"/>
          <p:cNvSpPr>
            <a:spLocks noChangeShapeType="1"/>
          </p:cNvSpPr>
          <p:nvPr/>
        </p:nvSpPr>
        <p:spPr bwMode="auto">
          <a:xfrm flipV="1">
            <a:off x="5218113" y="2255838"/>
            <a:ext cx="2209800" cy="1524000"/>
          </a:xfrm>
          <a:prstGeom prst="line">
            <a:avLst/>
          </a:prstGeom>
          <a:noFill/>
          <a:ln w="9525">
            <a:solidFill>
              <a:srgbClr val="CC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504" name="Line 48"/>
          <p:cNvSpPr>
            <a:spLocks noChangeShapeType="1"/>
          </p:cNvSpPr>
          <p:nvPr/>
        </p:nvSpPr>
        <p:spPr bwMode="auto">
          <a:xfrm flipH="1" flipV="1">
            <a:off x="1331913" y="2954338"/>
            <a:ext cx="2362200" cy="1905000"/>
          </a:xfrm>
          <a:prstGeom prst="line">
            <a:avLst/>
          </a:prstGeom>
          <a:noFill/>
          <a:ln w="9525">
            <a:solidFill>
              <a:srgbClr val="003399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518" name="Text Box 62"/>
          <p:cNvSpPr txBox="1">
            <a:spLocks noChangeArrowheads="1"/>
          </p:cNvSpPr>
          <p:nvPr/>
        </p:nvSpPr>
        <p:spPr bwMode="auto">
          <a:xfrm>
            <a:off x="3348038" y="3429000"/>
            <a:ext cx="855662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800" b="1">
                <a:solidFill>
                  <a:srgbClr val="CC0000"/>
                </a:solidFill>
                <a:latin typeface="Times New Roman" pitchFamily="18" charset="0"/>
              </a:rPr>
              <a:t>pBT</a:t>
            </a:r>
            <a:endParaRPr lang="en-US" altLang="en-US" sz="2000">
              <a:latin typeface="Times New Roman" pitchFamily="18" charset="0"/>
            </a:endParaRPr>
          </a:p>
        </p:txBody>
      </p:sp>
      <p:sp>
        <p:nvSpPr>
          <p:cNvPr id="19519" name="Text Box 63"/>
          <p:cNvSpPr txBox="1">
            <a:spLocks noChangeArrowheads="1"/>
          </p:cNvSpPr>
          <p:nvPr/>
        </p:nvSpPr>
        <p:spPr bwMode="auto">
          <a:xfrm>
            <a:off x="2586038" y="2819400"/>
            <a:ext cx="836612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800" b="1">
                <a:solidFill>
                  <a:srgbClr val="008000"/>
                </a:solidFill>
                <a:latin typeface="Times New Roman" pitchFamily="18" charset="0"/>
              </a:rPr>
              <a:t>pBP</a:t>
            </a:r>
            <a:endParaRPr lang="en-US" altLang="en-US" sz="2000">
              <a:latin typeface="Times New Roman" pitchFamily="18" charset="0"/>
            </a:endParaRPr>
          </a:p>
        </p:txBody>
      </p:sp>
      <p:sp>
        <p:nvSpPr>
          <p:cNvPr id="19520" name="Freeform 64"/>
          <p:cNvSpPr>
            <a:spLocks/>
          </p:cNvSpPr>
          <p:nvPr/>
        </p:nvSpPr>
        <p:spPr bwMode="auto">
          <a:xfrm>
            <a:off x="2700338" y="5445125"/>
            <a:ext cx="1727200" cy="504825"/>
          </a:xfrm>
          <a:custGeom>
            <a:avLst/>
            <a:gdLst>
              <a:gd name="T0" fmla="*/ 0 w 1488"/>
              <a:gd name="T1" fmla="*/ 624 h 624"/>
              <a:gd name="T2" fmla="*/ 720 w 1488"/>
              <a:gd name="T3" fmla="*/ 0 h 624"/>
              <a:gd name="T4" fmla="*/ 1488 w 1488"/>
              <a:gd name="T5" fmla="*/ 624 h 6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488" h="624">
                <a:moveTo>
                  <a:pt x="0" y="624"/>
                </a:moveTo>
                <a:cubicBezTo>
                  <a:pt x="236" y="312"/>
                  <a:pt x="472" y="0"/>
                  <a:pt x="720" y="0"/>
                </a:cubicBezTo>
                <a:cubicBezTo>
                  <a:pt x="968" y="0"/>
                  <a:pt x="1360" y="520"/>
                  <a:pt x="1488" y="624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521" name="Text Box 65"/>
          <p:cNvSpPr txBox="1">
            <a:spLocks noChangeArrowheads="1"/>
          </p:cNvSpPr>
          <p:nvPr/>
        </p:nvSpPr>
        <p:spPr bwMode="auto">
          <a:xfrm>
            <a:off x="2987675" y="5564188"/>
            <a:ext cx="10128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400">
                <a:solidFill>
                  <a:schemeClr val="accent2"/>
                </a:solidFill>
                <a:latin typeface="Times New Roman" pitchFamily="18" charset="0"/>
              </a:rPr>
              <a:t>Online</a:t>
            </a:r>
          </a:p>
        </p:txBody>
      </p:sp>
      <p:sp>
        <p:nvSpPr>
          <p:cNvPr id="19522" name="Freeform 66"/>
          <p:cNvSpPr>
            <a:spLocks/>
          </p:cNvSpPr>
          <p:nvPr/>
        </p:nvSpPr>
        <p:spPr bwMode="auto">
          <a:xfrm>
            <a:off x="2700338" y="5445125"/>
            <a:ext cx="1727200" cy="504825"/>
          </a:xfrm>
          <a:custGeom>
            <a:avLst/>
            <a:gdLst>
              <a:gd name="T0" fmla="*/ 0 w 1488"/>
              <a:gd name="T1" fmla="*/ 624 h 624"/>
              <a:gd name="T2" fmla="*/ 720 w 1488"/>
              <a:gd name="T3" fmla="*/ 0 h 624"/>
              <a:gd name="T4" fmla="*/ 1488 w 1488"/>
              <a:gd name="T5" fmla="*/ 624 h 6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488" h="624">
                <a:moveTo>
                  <a:pt x="0" y="624"/>
                </a:moveTo>
                <a:cubicBezTo>
                  <a:pt x="236" y="312"/>
                  <a:pt x="472" y="0"/>
                  <a:pt x="720" y="0"/>
                </a:cubicBezTo>
                <a:cubicBezTo>
                  <a:pt x="968" y="0"/>
                  <a:pt x="1360" y="520"/>
                  <a:pt x="1488" y="624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ChangeArrowheads="1"/>
          </p:cNvSpPr>
          <p:nvPr/>
        </p:nvSpPr>
        <p:spPr bwMode="auto">
          <a:xfrm>
            <a:off x="685800" y="1219200"/>
            <a:ext cx="7924800" cy="502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609600" indent="-609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990600" indent="-519113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371600" indent="-461963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752600" indent="-363538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209800" indent="-3810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667000" indent="-3810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3124200" indent="-3810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581400" indent="-3810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4038600" indent="-3810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buFont typeface="Symbol" pitchFamily="18" charset="2"/>
              <a:buNone/>
            </a:pPr>
            <a:r>
              <a:rPr lang="en-US" altLang="en-US" sz="2400">
                <a:sym typeface="Symbol" pitchFamily="18" charset="2"/>
              </a:rPr>
              <a:t></a:t>
            </a:r>
            <a:r>
              <a:rPr lang="en-US" altLang="en-US" sz="2400" i="1">
                <a:sym typeface="Symbol" pitchFamily="18" charset="2"/>
              </a:rPr>
              <a:t> is a set of data items; </a:t>
            </a:r>
            <a:r>
              <a:rPr lang="en-US" altLang="en-US" sz="2400">
                <a:sym typeface="Symbol" pitchFamily="18" charset="2"/>
              </a:rPr>
              <a:t></a:t>
            </a:r>
            <a:r>
              <a:rPr lang="en-US" altLang="en-US" sz="2400" i="1">
                <a:sym typeface="Symbol" pitchFamily="18" charset="2"/>
              </a:rPr>
              <a:t> is a set of options</a:t>
            </a:r>
            <a:endParaRPr lang="en-US" altLang="en-US" sz="2400" i="1" u="sng"/>
          </a:p>
          <a:p>
            <a:pPr>
              <a:buFontTx/>
              <a:buNone/>
            </a:pPr>
            <a:r>
              <a:rPr lang="en-US" altLang="en-US" sz="2400" u="sng"/>
              <a:t>Input</a:t>
            </a:r>
            <a:r>
              <a:rPr lang="en-US" altLang="en-US" sz="2400"/>
              <a:t>: instance </a:t>
            </a:r>
            <a:r>
              <a:rPr lang="en-US" altLang="en-US" sz="2400">
                <a:sym typeface="Symbol" pitchFamily="18" charset="2"/>
              </a:rPr>
              <a:t>I={</a:t>
            </a:r>
            <a:r>
              <a:rPr lang="en-US" altLang="en-US" sz="2400" baseline="-25000">
                <a:sym typeface="Symbol" pitchFamily="18" charset="2"/>
              </a:rPr>
              <a:t>1</a:t>
            </a:r>
            <a:r>
              <a:rPr lang="en-US" altLang="en-US" sz="2400">
                <a:sym typeface="Symbol" pitchFamily="18" charset="2"/>
              </a:rPr>
              <a:t> ,</a:t>
            </a:r>
            <a:r>
              <a:rPr lang="en-US" altLang="en-US" sz="2400" baseline="-25000">
                <a:sym typeface="Symbol" pitchFamily="18" charset="2"/>
              </a:rPr>
              <a:t>2</a:t>
            </a:r>
            <a:r>
              <a:rPr lang="en-US" altLang="en-US" sz="2400">
                <a:sym typeface="Symbol" pitchFamily="18" charset="2"/>
              </a:rPr>
              <a:t> ,…,</a:t>
            </a:r>
            <a:r>
              <a:rPr lang="en-US" altLang="en-US" sz="2400" baseline="-25000">
                <a:sym typeface="Symbol" pitchFamily="18" charset="2"/>
              </a:rPr>
              <a:t>n</a:t>
            </a:r>
            <a:r>
              <a:rPr lang="en-US" altLang="en-US" sz="2400">
                <a:sym typeface="Symbol" pitchFamily="18" charset="2"/>
              </a:rPr>
              <a:t> }, I</a:t>
            </a:r>
            <a:r>
              <a:rPr lang="en-US" altLang="en-US" sz="2400" baseline="14000">
                <a:sym typeface="Symbol" pitchFamily="18" charset="2"/>
              </a:rPr>
              <a:t> </a:t>
            </a:r>
            <a:r>
              <a:rPr lang="en-US" altLang="en-US" sz="2400">
                <a:sym typeface="Symbol" pitchFamily="18" charset="2"/>
              </a:rPr>
              <a:t></a:t>
            </a:r>
          </a:p>
          <a:p>
            <a:pPr>
              <a:buFontTx/>
              <a:buNone/>
            </a:pPr>
            <a:r>
              <a:rPr lang="en-US" altLang="en-US" sz="2400" u="sng">
                <a:sym typeface="Symbol" pitchFamily="18" charset="2"/>
              </a:rPr>
              <a:t>Output</a:t>
            </a:r>
            <a:r>
              <a:rPr lang="en-US" altLang="en-US" sz="2400">
                <a:sym typeface="Symbol" pitchFamily="18" charset="2"/>
              </a:rPr>
              <a:t>: solution S={(</a:t>
            </a:r>
            <a:r>
              <a:rPr lang="en-US" altLang="en-US" sz="2400" baseline="-25000">
                <a:sym typeface="Symbol" pitchFamily="18" charset="2"/>
              </a:rPr>
              <a:t>i</a:t>
            </a:r>
            <a:r>
              <a:rPr lang="en-US" altLang="en-US" sz="2400">
                <a:sym typeface="Symbol" pitchFamily="18" charset="2"/>
              </a:rPr>
              <a:t> , </a:t>
            </a:r>
            <a:r>
              <a:rPr lang="en-US" altLang="en-US" sz="2400" baseline="-25000">
                <a:sym typeface="Symbol" pitchFamily="18" charset="2"/>
              </a:rPr>
              <a:t>i</a:t>
            </a:r>
            <a:r>
              <a:rPr lang="en-US" altLang="en-US" sz="2400">
                <a:sym typeface="Symbol" pitchFamily="18" charset="2"/>
              </a:rPr>
              <a:t>) | i= 1,2,…,d}; </a:t>
            </a:r>
            <a:r>
              <a:rPr lang="en-US" altLang="en-US" sz="2400" baseline="-25000">
                <a:sym typeface="Symbol" pitchFamily="18" charset="2"/>
              </a:rPr>
              <a:t>i </a:t>
            </a:r>
            <a:r>
              <a:rPr lang="en-US" altLang="en-US" sz="2400">
                <a:sym typeface="Symbol" pitchFamily="18" charset="2"/>
              </a:rPr>
              <a:t></a:t>
            </a:r>
            <a:r>
              <a:rPr lang="en-US" altLang="en-US" sz="2400" baseline="-25000">
                <a:sym typeface="Symbol" pitchFamily="18" charset="2"/>
              </a:rPr>
              <a:t> </a:t>
            </a:r>
            <a:r>
              <a:rPr lang="en-US" altLang="en-US" sz="2400">
                <a:sym typeface="Symbol" pitchFamily="18" charset="2"/>
              </a:rPr>
              <a:t></a:t>
            </a:r>
            <a:r>
              <a:rPr lang="en-US" altLang="en-US" sz="2400"/>
              <a:t> </a:t>
            </a:r>
            <a:endParaRPr lang="en-US" altLang="en-US" sz="2400">
              <a:sym typeface="Symbol" pitchFamily="18" charset="2"/>
            </a:endParaRPr>
          </a:p>
          <a:p>
            <a:pPr>
              <a:buFontTx/>
              <a:buNone/>
            </a:pPr>
            <a:r>
              <a:rPr lang="en-US" altLang="en-US" sz="2400">
                <a:sym typeface="Symbol" pitchFamily="18" charset="2"/>
              </a:rPr>
              <a:t>1. Order: </a:t>
            </a:r>
            <a:r>
              <a:rPr lang="en-US" altLang="en-US" sz="2400"/>
              <a:t>Objects arrive in </a:t>
            </a:r>
            <a:r>
              <a:rPr lang="en-US" altLang="en-US" sz="2400">
                <a:solidFill>
                  <a:srgbClr val="CC3300"/>
                </a:solidFill>
              </a:rPr>
              <a:t>worst case order</a:t>
            </a:r>
            <a:r>
              <a:rPr lang="en-US" altLang="en-US" sz="2400"/>
              <a:t>                    			chosen by adversary.</a:t>
            </a:r>
            <a:endParaRPr lang="en-US" altLang="en-US" sz="2400">
              <a:sym typeface="Symbol" pitchFamily="18" charset="2"/>
            </a:endParaRPr>
          </a:p>
          <a:p>
            <a:pPr>
              <a:buFontTx/>
              <a:buNone/>
            </a:pPr>
            <a:r>
              <a:rPr lang="en-US" altLang="en-US" sz="2400"/>
              <a:t>2. Loop considering </a:t>
            </a:r>
            <a:r>
              <a:rPr lang="en-US" altLang="en-US" sz="2400">
                <a:sym typeface="Symbol" pitchFamily="18" charset="2"/>
              </a:rPr>
              <a:t></a:t>
            </a:r>
            <a:r>
              <a:rPr lang="en-US" altLang="en-US" sz="2400" baseline="-25000">
                <a:sym typeface="Symbol" pitchFamily="18" charset="2"/>
              </a:rPr>
              <a:t>i</a:t>
            </a:r>
            <a:r>
              <a:rPr lang="en-US" altLang="en-US" sz="2400">
                <a:sym typeface="Symbol" pitchFamily="18" charset="2"/>
              </a:rPr>
              <a:t> in order.</a:t>
            </a:r>
            <a:endParaRPr lang="en-US" altLang="en-US" sz="2400"/>
          </a:p>
          <a:p>
            <a:pPr lvl="1"/>
            <a:r>
              <a:rPr lang="en-US" altLang="en-US"/>
              <a:t>Make a irrevocable decision </a:t>
            </a:r>
            <a:r>
              <a:rPr lang="en-US" altLang="en-US">
                <a:sym typeface="Symbol" pitchFamily="18" charset="2"/>
              </a:rPr>
              <a:t></a:t>
            </a:r>
            <a:r>
              <a:rPr lang="en-US" altLang="en-US" baseline="-25000">
                <a:sym typeface="Symbol" pitchFamily="18" charset="2"/>
              </a:rPr>
              <a:t>i </a:t>
            </a:r>
            <a:r>
              <a:rPr lang="en-US" altLang="en-US">
                <a:sym typeface="Symbol" pitchFamily="18" charset="2"/>
              </a:rPr>
              <a:t></a:t>
            </a:r>
            <a:r>
              <a:rPr lang="en-US" altLang="en-US" baseline="-25000">
                <a:sym typeface="Symbol" pitchFamily="18" charset="2"/>
              </a:rPr>
              <a:t> </a:t>
            </a:r>
            <a:r>
              <a:rPr lang="en-US" altLang="en-US">
                <a:sym typeface="Symbol" pitchFamily="18" charset="2"/>
              </a:rPr>
              <a:t></a:t>
            </a:r>
            <a:r>
              <a:rPr lang="en-US" altLang="en-US"/>
              <a:t> </a:t>
            </a:r>
          </a:p>
        </p:txBody>
      </p:sp>
      <p:sp>
        <p:nvSpPr>
          <p:cNvPr id="95235" name="Rectangle 3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772400" cy="1143000"/>
          </a:xfrm>
        </p:spPr>
        <p:txBody>
          <a:bodyPr/>
          <a:lstStyle/>
          <a:p>
            <a:pPr algn="l"/>
            <a:r>
              <a:rPr lang="en-US" altLang="en-US"/>
              <a:t>On-line algorithms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ChangeArrowheads="1"/>
          </p:cNvSpPr>
          <p:nvPr/>
        </p:nvSpPr>
        <p:spPr bwMode="auto">
          <a:xfrm>
            <a:off x="685800" y="1219200"/>
            <a:ext cx="7924800" cy="502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609600" indent="-609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990600" indent="-519113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371600" indent="-461963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752600" indent="-363538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209800" indent="-3810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667000" indent="-3810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3124200" indent="-3810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581400" indent="-3810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4038600" indent="-3810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buFont typeface="Symbol" pitchFamily="18" charset="2"/>
              <a:buNone/>
            </a:pPr>
            <a:r>
              <a:rPr lang="en-US" altLang="en-US" sz="2400">
                <a:sym typeface="Symbol" pitchFamily="18" charset="2"/>
              </a:rPr>
              <a:t></a:t>
            </a:r>
            <a:r>
              <a:rPr lang="en-US" altLang="en-US" sz="2400" i="1">
                <a:sym typeface="Symbol" pitchFamily="18" charset="2"/>
              </a:rPr>
              <a:t> is a set of data items; </a:t>
            </a:r>
            <a:r>
              <a:rPr lang="en-US" altLang="en-US" sz="2400">
                <a:sym typeface="Symbol" pitchFamily="18" charset="2"/>
              </a:rPr>
              <a:t></a:t>
            </a:r>
            <a:r>
              <a:rPr lang="en-US" altLang="en-US" sz="2400" i="1">
                <a:sym typeface="Symbol" pitchFamily="18" charset="2"/>
              </a:rPr>
              <a:t> is a set of options</a:t>
            </a:r>
            <a:endParaRPr lang="en-US" altLang="en-US" sz="2400" i="1" u="sng"/>
          </a:p>
          <a:p>
            <a:pPr>
              <a:buFontTx/>
              <a:buNone/>
            </a:pPr>
            <a:r>
              <a:rPr lang="en-US" altLang="en-US" sz="2400" u="sng"/>
              <a:t>Input</a:t>
            </a:r>
            <a:r>
              <a:rPr lang="en-US" altLang="en-US" sz="2400"/>
              <a:t>: instance </a:t>
            </a:r>
            <a:r>
              <a:rPr lang="en-US" altLang="en-US" sz="2400">
                <a:sym typeface="Symbol" pitchFamily="18" charset="2"/>
              </a:rPr>
              <a:t>I={</a:t>
            </a:r>
            <a:r>
              <a:rPr lang="en-US" altLang="en-US" sz="2400" baseline="-25000">
                <a:sym typeface="Symbol" pitchFamily="18" charset="2"/>
              </a:rPr>
              <a:t>1</a:t>
            </a:r>
            <a:r>
              <a:rPr lang="en-US" altLang="en-US" sz="2400">
                <a:sym typeface="Symbol" pitchFamily="18" charset="2"/>
              </a:rPr>
              <a:t> ,</a:t>
            </a:r>
            <a:r>
              <a:rPr lang="en-US" altLang="en-US" sz="2400" baseline="-25000">
                <a:sym typeface="Symbol" pitchFamily="18" charset="2"/>
              </a:rPr>
              <a:t>2</a:t>
            </a:r>
            <a:r>
              <a:rPr lang="en-US" altLang="en-US" sz="2400">
                <a:sym typeface="Symbol" pitchFamily="18" charset="2"/>
              </a:rPr>
              <a:t> ,…,</a:t>
            </a:r>
            <a:r>
              <a:rPr lang="en-US" altLang="en-US" sz="2400" baseline="-25000">
                <a:sym typeface="Symbol" pitchFamily="18" charset="2"/>
              </a:rPr>
              <a:t>n</a:t>
            </a:r>
            <a:r>
              <a:rPr lang="en-US" altLang="en-US" sz="2400">
                <a:sym typeface="Symbol" pitchFamily="18" charset="2"/>
              </a:rPr>
              <a:t> }, I</a:t>
            </a:r>
            <a:r>
              <a:rPr lang="en-US" altLang="en-US" sz="2400" baseline="14000">
                <a:sym typeface="Symbol" pitchFamily="18" charset="2"/>
              </a:rPr>
              <a:t> </a:t>
            </a:r>
            <a:r>
              <a:rPr lang="en-US" altLang="en-US" sz="2400">
                <a:sym typeface="Symbol" pitchFamily="18" charset="2"/>
              </a:rPr>
              <a:t></a:t>
            </a:r>
          </a:p>
          <a:p>
            <a:pPr>
              <a:buFontTx/>
              <a:buNone/>
            </a:pPr>
            <a:r>
              <a:rPr lang="en-US" altLang="en-US" sz="2400" u="sng">
                <a:sym typeface="Symbol" pitchFamily="18" charset="2"/>
              </a:rPr>
              <a:t>Output</a:t>
            </a:r>
            <a:r>
              <a:rPr lang="en-US" altLang="en-US" sz="2400">
                <a:sym typeface="Symbol" pitchFamily="18" charset="2"/>
              </a:rPr>
              <a:t>: solution S={(</a:t>
            </a:r>
            <a:r>
              <a:rPr lang="en-US" altLang="en-US" sz="2400" baseline="-25000">
                <a:sym typeface="Symbol" pitchFamily="18" charset="2"/>
              </a:rPr>
              <a:t>i</a:t>
            </a:r>
            <a:r>
              <a:rPr lang="en-US" altLang="en-US" sz="2400">
                <a:sym typeface="Symbol" pitchFamily="18" charset="2"/>
              </a:rPr>
              <a:t> , </a:t>
            </a:r>
            <a:r>
              <a:rPr lang="en-US" altLang="en-US" sz="2400" baseline="-25000">
                <a:sym typeface="Symbol" pitchFamily="18" charset="2"/>
              </a:rPr>
              <a:t>i</a:t>
            </a:r>
            <a:r>
              <a:rPr lang="en-US" altLang="en-US" sz="2400">
                <a:sym typeface="Symbol" pitchFamily="18" charset="2"/>
              </a:rPr>
              <a:t>) | i= 1,2,…,d}; </a:t>
            </a:r>
            <a:r>
              <a:rPr lang="en-US" altLang="en-US" sz="2400" baseline="-25000">
                <a:sym typeface="Symbol" pitchFamily="18" charset="2"/>
              </a:rPr>
              <a:t>i </a:t>
            </a:r>
            <a:r>
              <a:rPr lang="en-US" altLang="en-US" sz="2400">
                <a:sym typeface="Symbol" pitchFamily="18" charset="2"/>
              </a:rPr>
              <a:t></a:t>
            </a:r>
            <a:r>
              <a:rPr lang="en-US" altLang="en-US" sz="2400" baseline="-25000">
                <a:sym typeface="Symbol" pitchFamily="18" charset="2"/>
              </a:rPr>
              <a:t> </a:t>
            </a:r>
            <a:r>
              <a:rPr lang="en-US" altLang="en-US" sz="2400">
                <a:sym typeface="Symbol" pitchFamily="18" charset="2"/>
              </a:rPr>
              <a:t></a:t>
            </a:r>
            <a:r>
              <a:rPr lang="en-US" altLang="en-US" sz="2400"/>
              <a:t> </a:t>
            </a:r>
            <a:endParaRPr lang="en-US" altLang="en-US" sz="2400">
              <a:sym typeface="Symbol" pitchFamily="18" charset="2"/>
            </a:endParaRPr>
          </a:p>
          <a:p>
            <a:pPr>
              <a:buFontTx/>
              <a:buNone/>
            </a:pPr>
            <a:r>
              <a:rPr lang="en-US" altLang="en-US" sz="2400">
                <a:sym typeface="Symbol" pitchFamily="18" charset="2"/>
              </a:rPr>
              <a:t>1. Order: </a:t>
            </a:r>
            <a:r>
              <a:rPr lang="en-US" altLang="en-US" sz="2400">
                <a:solidFill>
                  <a:srgbClr val="CC3300"/>
                </a:solidFill>
              </a:rPr>
              <a:t>Algorithm chooses fixed</a:t>
            </a:r>
            <a:r>
              <a:rPr lang="en-US" altLang="en-US" sz="2400"/>
              <a:t> </a:t>
            </a:r>
            <a:r>
              <a:rPr lang="el-GR" altLang="en-US" sz="2400">
                <a:cs typeface="Times New Roman" pitchFamily="18" charset="0"/>
              </a:rPr>
              <a:t>π</a:t>
            </a:r>
            <a:r>
              <a:rPr lang="en-US" altLang="en-US" sz="2400">
                <a:cs typeface="Times New Roman" pitchFamily="18" charset="0"/>
              </a:rPr>
              <a:t> </a:t>
            </a:r>
            <a:r>
              <a:rPr lang="en-US" altLang="en-US" sz="2400"/>
              <a:t>: </a:t>
            </a:r>
            <a:r>
              <a:rPr lang="en-US" altLang="en-US" sz="2400">
                <a:sym typeface="Symbol" pitchFamily="18" charset="2"/>
              </a:rPr>
              <a:t></a:t>
            </a:r>
            <a:r>
              <a:rPr lang="el-GR" altLang="en-US" sz="2400"/>
              <a:t>→</a:t>
            </a:r>
            <a:r>
              <a:rPr lang="en-US" altLang="en-US" sz="2400">
                <a:latin typeface="Batang" pitchFamily="18" charset="-127"/>
                <a:ea typeface="Batang" pitchFamily="18" charset="-127"/>
              </a:rPr>
              <a:t>R</a:t>
            </a:r>
            <a:r>
              <a:rPr lang="en-US" altLang="en-US" sz="2400" baseline="36000">
                <a:latin typeface="Batang" pitchFamily="18" charset="-127"/>
                <a:ea typeface="Batang" pitchFamily="18" charset="-127"/>
              </a:rPr>
              <a:t>+ </a:t>
            </a:r>
            <a:br>
              <a:rPr lang="en-US" altLang="en-US" sz="2400" baseline="36000">
                <a:latin typeface="Batang" pitchFamily="18" charset="-127"/>
                <a:ea typeface="Batang" pitchFamily="18" charset="-127"/>
              </a:rPr>
            </a:br>
            <a:r>
              <a:rPr lang="en-US" altLang="en-US" sz="2400" baseline="36000">
                <a:latin typeface="Batang" pitchFamily="18" charset="-127"/>
                <a:ea typeface="Batang" pitchFamily="18" charset="-127"/>
              </a:rPr>
              <a:t>		</a:t>
            </a:r>
            <a:r>
              <a:rPr lang="en-US" altLang="en-US" sz="2400"/>
              <a:t>without looking at I. </a:t>
            </a:r>
            <a:endParaRPr lang="en-US" altLang="en-US" sz="2400">
              <a:sym typeface="Symbol" pitchFamily="18" charset="2"/>
            </a:endParaRPr>
          </a:p>
          <a:p>
            <a:pPr>
              <a:buFontTx/>
              <a:buNone/>
            </a:pPr>
            <a:r>
              <a:rPr lang="en-US" altLang="en-US" sz="2400"/>
              <a:t>2. Loop considering </a:t>
            </a:r>
            <a:r>
              <a:rPr lang="en-US" altLang="en-US" sz="2400">
                <a:sym typeface="Symbol" pitchFamily="18" charset="2"/>
              </a:rPr>
              <a:t></a:t>
            </a:r>
            <a:r>
              <a:rPr lang="en-US" altLang="en-US" sz="2400" baseline="-25000">
                <a:sym typeface="Symbol" pitchFamily="18" charset="2"/>
              </a:rPr>
              <a:t>i</a:t>
            </a:r>
            <a:r>
              <a:rPr lang="en-US" altLang="en-US" sz="2400">
                <a:sym typeface="Symbol" pitchFamily="18" charset="2"/>
              </a:rPr>
              <a:t> in order.</a:t>
            </a:r>
            <a:endParaRPr lang="en-US" altLang="en-US" sz="2400"/>
          </a:p>
          <a:p>
            <a:pPr lvl="1"/>
            <a:r>
              <a:rPr lang="en-US" altLang="en-US"/>
              <a:t>Make a irrevocable decision </a:t>
            </a:r>
            <a:r>
              <a:rPr lang="en-US" altLang="en-US">
                <a:sym typeface="Symbol" pitchFamily="18" charset="2"/>
              </a:rPr>
              <a:t></a:t>
            </a:r>
            <a:r>
              <a:rPr lang="en-US" altLang="en-US" baseline="-25000">
                <a:sym typeface="Symbol" pitchFamily="18" charset="2"/>
              </a:rPr>
              <a:t>i </a:t>
            </a:r>
            <a:r>
              <a:rPr lang="en-US" altLang="en-US">
                <a:sym typeface="Symbol" pitchFamily="18" charset="2"/>
              </a:rPr>
              <a:t></a:t>
            </a:r>
            <a:r>
              <a:rPr lang="en-US" altLang="en-US" baseline="-25000">
                <a:sym typeface="Symbol" pitchFamily="18" charset="2"/>
              </a:rPr>
              <a:t> </a:t>
            </a:r>
            <a:r>
              <a:rPr lang="en-US" altLang="en-US">
                <a:sym typeface="Symbol" pitchFamily="18" charset="2"/>
              </a:rPr>
              <a:t></a:t>
            </a:r>
            <a:r>
              <a:rPr lang="en-US" altLang="en-US"/>
              <a:t> </a:t>
            </a:r>
          </a:p>
        </p:txBody>
      </p:sp>
      <p:sp>
        <p:nvSpPr>
          <p:cNvPr id="97283" name="Rectangle 3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772400" cy="1143000"/>
          </a:xfrm>
        </p:spPr>
        <p:txBody>
          <a:bodyPr/>
          <a:lstStyle/>
          <a:p>
            <a:pPr algn="l"/>
            <a:r>
              <a:rPr lang="en-US" altLang="en-US"/>
              <a:t>Fixed priority algorithms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ChangeArrowheads="1"/>
          </p:cNvSpPr>
          <p:nvPr/>
        </p:nvSpPr>
        <p:spPr bwMode="auto">
          <a:xfrm>
            <a:off x="685800" y="1219200"/>
            <a:ext cx="7924800" cy="502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609600" indent="-609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990600" indent="-519113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371600" indent="-461963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752600" indent="-363538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209800" indent="-3810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667000" indent="-3810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3124200" indent="-3810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581400" indent="-3810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4038600" indent="-3810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buFont typeface="Symbol" pitchFamily="18" charset="2"/>
              <a:buNone/>
            </a:pPr>
            <a:r>
              <a:rPr lang="en-US" altLang="en-US" sz="2400">
                <a:sym typeface="Symbol" pitchFamily="18" charset="2"/>
              </a:rPr>
              <a:t></a:t>
            </a:r>
            <a:r>
              <a:rPr lang="en-US" altLang="en-US" sz="2400" i="1">
                <a:sym typeface="Symbol" pitchFamily="18" charset="2"/>
              </a:rPr>
              <a:t> is a set of data items; </a:t>
            </a:r>
            <a:r>
              <a:rPr lang="en-US" altLang="en-US" sz="2400">
                <a:sym typeface="Symbol" pitchFamily="18" charset="2"/>
              </a:rPr>
              <a:t></a:t>
            </a:r>
            <a:r>
              <a:rPr lang="en-US" altLang="en-US" sz="2400" i="1">
                <a:sym typeface="Symbol" pitchFamily="18" charset="2"/>
              </a:rPr>
              <a:t> is a set of options</a:t>
            </a:r>
            <a:endParaRPr lang="en-US" altLang="en-US" sz="2400" i="1" u="sng"/>
          </a:p>
          <a:p>
            <a:pPr>
              <a:buFontTx/>
              <a:buNone/>
            </a:pPr>
            <a:r>
              <a:rPr lang="en-US" altLang="en-US" sz="2400" u="sng"/>
              <a:t>Input</a:t>
            </a:r>
            <a:r>
              <a:rPr lang="en-US" altLang="en-US" sz="2400"/>
              <a:t>: instance </a:t>
            </a:r>
            <a:r>
              <a:rPr lang="en-US" altLang="en-US" sz="2400">
                <a:sym typeface="Symbol" pitchFamily="18" charset="2"/>
              </a:rPr>
              <a:t>I={</a:t>
            </a:r>
            <a:r>
              <a:rPr lang="en-US" altLang="en-US" sz="2400" baseline="-25000">
                <a:sym typeface="Symbol" pitchFamily="18" charset="2"/>
              </a:rPr>
              <a:t>1</a:t>
            </a:r>
            <a:r>
              <a:rPr lang="en-US" altLang="en-US" sz="2400">
                <a:sym typeface="Symbol" pitchFamily="18" charset="2"/>
              </a:rPr>
              <a:t> ,</a:t>
            </a:r>
            <a:r>
              <a:rPr lang="en-US" altLang="en-US" sz="2400" baseline="-25000">
                <a:sym typeface="Symbol" pitchFamily="18" charset="2"/>
              </a:rPr>
              <a:t>2</a:t>
            </a:r>
            <a:r>
              <a:rPr lang="en-US" altLang="en-US" sz="2400">
                <a:sym typeface="Symbol" pitchFamily="18" charset="2"/>
              </a:rPr>
              <a:t> ,…,</a:t>
            </a:r>
            <a:r>
              <a:rPr lang="en-US" altLang="en-US" sz="2400" baseline="-25000">
                <a:sym typeface="Symbol" pitchFamily="18" charset="2"/>
              </a:rPr>
              <a:t>n</a:t>
            </a:r>
            <a:r>
              <a:rPr lang="en-US" altLang="en-US" sz="2400">
                <a:sym typeface="Symbol" pitchFamily="18" charset="2"/>
              </a:rPr>
              <a:t> }, I</a:t>
            </a:r>
            <a:r>
              <a:rPr lang="en-US" altLang="en-US" sz="2400" baseline="14000">
                <a:sym typeface="Symbol" pitchFamily="18" charset="2"/>
              </a:rPr>
              <a:t> </a:t>
            </a:r>
            <a:r>
              <a:rPr lang="en-US" altLang="en-US" sz="2400">
                <a:sym typeface="Symbol" pitchFamily="18" charset="2"/>
              </a:rPr>
              <a:t></a:t>
            </a:r>
          </a:p>
          <a:p>
            <a:pPr>
              <a:buFontTx/>
              <a:buNone/>
            </a:pPr>
            <a:r>
              <a:rPr lang="en-US" altLang="en-US" sz="2400" u="sng">
                <a:sym typeface="Symbol" pitchFamily="18" charset="2"/>
              </a:rPr>
              <a:t>Output</a:t>
            </a:r>
            <a:r>
              <a:rPr lang="en-US" altLang="en-US" sz="2400">
                <a:sym typeface="Symbol" pitchFamily="18" charset="2"/>
              </a:rPr>
              <a:t>: solution S={(</a:t>
            </a:r>
            <a:r>
              <a:rPr lang="en-US" altLang="en-US" sz="2400" baseline="-25000">
                <a:sym typeface="Symbol" pitchFamily="18" charset="2"/>
              </a:rPr>
              <a:t>i</a:t>
            </a:r>
            <a:r>
              <a:rPr lang="en-US" altLang="en-US" sz="2400">
                <a:sym typeface="Symbol" pitchFamily="18" charset="2"/>
              </a:rPr>
              <a:t> , </a:t>
            </a:r>
            <a:r>
              <a:rPr lang="en-US" altLang="en-US" sz="2400" baseline="-25000">
                <a:sym typeface="Symbol" pitchFamily="18" charset="2"/>
              </a:rPr>
              <a:t>i</a:t>
            </a:r>
            <a:r>
              <a:rPr lang="en-US" altLang="en-US" sz="2400">
                <a:sym typeface="Symbol" pitchFamily="18" charset="2"/>
              </a:rPr>
              <a:t>) | i= 1,2,…,d}; </a:t>
            </a:r>
            <a:r>
              <a:rPr lang="en-US" altLang="en-US" sz="2400" baseline="-25000">
                <a:sym typeface="Symbol" pitchFamily="18" charset="2"/>
              </a:rPr>
              <a:t>i </a:t>
            </a:r>
            <a:r>
              <a:rPr lang="en-US" altLang="en-US" sz="2400">
                <a:sym typeface="Symbol" pitchFamily="18" charset="2"/>
              </a:rPr>
              <a:t></a:t>
            </a:r>
            <a:r>
              <a:rPr lang="en-US" altLang="en-US" sz="2400" baseline="-25000">
                <a:sym typeface="Symbol" pitchFamily="18" charset="2"/>
              </a:rPr>
              <a:t> </a:t>
            </a:r>
            <a:r>
              <a:rPr lang="en-US" altLang="en-US" sz="2400">
                <a:sym typeface="Symbol" pitchFamily="18" charset="2"/>
              </a:rPr>
              <a:t></a:t>
            </a:r>
            <a:r>
              <a:rPr lang="en-US" altLang="en-US" sz="2400"/>
              <a:t> </a:t>
            </a:r>
            <a:endParaRPr lang="en-US" altLang="en-US" sz="2400">
              <a:sym typeface="Symbol" pitchFamily="18" charset="2"/>
            </a:endParaRPr>
          </a:p>
          <a:p>
            <a:pPr>
              <a:buFontTx/>
              <a:buNone/>
            </a:pPr>
            <a:r>
              <a:rPr lang="en-US" altLang="en-US" sz="2400"/>
              <a:t>2. Loop</a:t>
            </a:r>
            <a:endParaRPr lang="en-US" altLang="en-US" sz="2400">
              <a:sym typeface="Symbol" pitchFamily="18" charset="2"/>
            </a:endParaRPr>
          </a:p>
          <a:p>
            <a:pPr>
              <a:buFontTx/>
              <a:buNone/>
            </a:pPr>
            <a:r>
              <a:rPr lang="en-US" altLang="en-US" sz="2400">
                <a:sym typeface="Symbol" pitchFamily="18" charset="2"/>
              </a:rPr>
              <a:t>     -    Order: </a:t>
            </a:r>
            <a:r>
              <a:rPr lang="en-US" altLang="en-US" sz="2400"/>
              <a:t>Algorithm </a:t>
            </a:r>
            <a:r>
              <a:rPr lang="en-US" altLang="en-US" sz="2400">
                <a:solidFill>
                  <a:srgbClr val="CC3300"/>
                </a:solidFill>
              </a:rPr>
              <a:t>reorders</a:t>
            </a:r>
            <a:r>
              <a:rPr lang="en-US" altLang="en-US" sz="2400"/>
              <a:t> </a:t>
            </a:r>
            <a:r>
              <a:rPr lang="el-GR" altLang="en-US" sz="2400">
                <a:cs typeface="Times New Roman" pitchFamily="18" charset="0"/>
              </a:rPr>
              <a:t>π</a:t>
            </a:r>
            <a:r>
              <a:rPr lang="en-US" altLang="en-US" sz="2400">
                <a:cs typeface="Times New Roman" pitchFamily="18" charset="0"/>
              </a:rPr>
              <a:t> </a:t>
            </a:r>
            <a:r>
              <a:rPr lang="en-US" altLang="en-US" sz="2400"/>
              <a:t>: </a:t>
            </a:r>
            <a:r>
              <a:rPr lang="en-US" altLang="en-US" sz="2400">
                <a:sym typeface="Symbol" pitchFamily="18" charset="2"/>
              </a:rPr>
              <a:t></a:t>
            </a:r>
            <a:r>
              <a:rPr lang="el-GR" altLang="en-US" sz="2400"/>
              <a:t>→</a:t>
            </a:r>
            <a:r>
              <a:rPr lang="en-US" altLang="en-US" sz="2400">
                <a:latin typeface="Batang" pitchFamily="18" charset="-127"/>
                <a:ea typeface="Batang" pitchFamily="18" charset="-127"/>
              </a:rPr>
              <a:t>R</a:t>
            </a:r>
            <a:r>
              <a:rPr lang="en-US" altLang="en-US" sz="2400" baseline="36000">
                <a:latin typeface="Batang" pitchFamily="18" charset="-127"/>
                <a:ea typeface="Batang" pitchFamily="18" charset="-127"/>
              </a:rPr>
              <a:t>+ </a:t>
            </a:r>
            <a:br>
              <a:rPr lang="en-US" altLang="en-US" sz="2400" baseline="36000">
                <a:latin typeface="Batang" pitchFamily="18" charset="-127"/>
                <a:ea typeface="Batang" pitchFamily="18" charset="-127"/>
              </a:rPr>
            </a:br>
            <a:r>
              <a:rPr lang="en-US" altLang="en-US" sz="2400" baseline="36000">
                <a:latin typeface="Batang" pitchFamily="18" charset="-127"/>
                <a:ea typeface="Batang" pitchFamily="18" charset="-127"/>
              </a:rPr>
              <a:t>		</a:t>
            </a:r>
            <a:r>
              <a:rPr lang="en-US" altLang="en-US" sz="2400"/>
              <a:t>without looking at rest of I.</a:t>
            </a:r>
          </a:p>
          <a:p>
            <a:pPr>
              <a:buFontTx/>
              <a:buNone/>
            </a:pPr>
            <a:r>
              <a:rPr lang="en-US" altLang="en-US" sz="2400"/>
              <a:t>     -    Considering next </a:t>
            </a:r>
            <a:r>
              <a:rPr lang="en-US" altLang="en-US" sz="2400">
                <a:sym typeface="Symbol" pitchFamily="18" charset="2"/>
              </a:rPr>
              <a:t></a:t>
            </a:r>
            <a:r>
              <a:rPr lang="en-US" altLang="en-US" sz="2400" baseline="-25000">
                <a:sym typeface="Symbol" pitchFamily="18" charset="2"/>
              </a:rPr>
              <a:t>i</a:t>
            </a:r>
            <a:r>
              <a:rPr lang="en-US" altLang="en-US" sz="2400">
                <a:sym typeface="Symbol" pitchFamily="18" charset="2"/>
              </a:rPr>
              <a:t> in current order.</a:t>
            </a:r>
            <a:endParaRPr lang="en-US" altLang="en-US" sz="2400"/>
          </a:p>
          <a:p>
            <a:pPr lvl="1"/>
            <a:r>
              <a:rPr lang="en-US" altLang="en-US"/>
              <a:t>Make a irrevocable decision </a:t>
            </a:r>
            <a:r>
              <a:rPr lang="en-US" altLang="en-US">
                <a:sym typeface="Symbol" pitchFamily="18" charset="2"/>
              </a:rPr>
              <a:t></a:t>
            </a:r>
            <a:r>
              <a:rPr lang="en-US" altLang="en-US" baseline="-25000">
                <a:sym typeface="Symbol" pitchFamily="18" charset="2"/>
              </a:rPr>
              <a:t>i </a:t>
            </a:r>
            <a:r>
              <a:rPr lang="en-US" altLang="en-US">
                <a:sym typeface="Symbol" pitchFamily="18" charset="2"/>
              </a:rPr>
              <a:t></a:t>
            </a:r>
            <a:r>
              <a:rPr lang="en-US" altLang="en-US" baseline="-25000">
                <a:sym typeface="Symbol" pitchFamily="18" charset="2"/>
              </a:rPr>
              <a:t> </a:t>
            </a:r>
            <a:r>
              <a:rPr lang="en-US" altLang="en-US">
                <a:sym typeface="Symbol" pitchFamily="18" charset="2"/>
              </a:rPr>
              <a:t></a:t>
            </a:r>
            <a:r>
              <a:rPr lang="en-US" altLang="en-US"/>
              <a:t> </a:t>
            </a:r>
          </a:p>
        </p:txBody>
      </p:sp>
      <p:sp>
        <p:nvSpPr>
          <p:cNvPr id="99331" name="Rectangle 3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772400" cy="1143000"/>
          </a:xfrm>
        </p:spPr>
        <p:txBody>
          <a:bodyPr/>
          <a:lstStyle/>
          <a:p>
            <a:pPr algn="l"/>
            <a:r>
              <a:rPr lang="en-US" altLang="en-US"/>
              <a:t>Adaptive priority algorithms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207</TotalTime>
  <Words>2521</Words>
  <Application>Microsoft Office PowerPoint</Application>
  <PresentationFormat>On-screen Show (4:3)</PresentationFormat>
  <Paragraphs>656</Paragraphs>
  <Slides>56</Slides>
  <Notes>56</Notes>
  <HiddenSlides>0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56</vt:i4>
      </vt:variant>
    </vt:vector>
  </HeadingPairs>
  <TitlesOfParts>
    <vt:vector size="66" baseType="lpstr">
      <vt:lpstr>Arial</vt:lpstr>
      <vt:lpstr>Times New Roman</vt:lpstr>
      <vt:lpstr>Symbol</vt:lpstr>
      <vt:lpstr>Batang</vt:lpstr>
      <vt:lpstr>Wingdings</vt:lpstr>
      <vt:lpstr>Lucida Sans Unicode</vt:lpstr>
      <vt:lpstr>Monotype Corsiva</vt:lpstr>
      <vt:lpstr>Sylfaen</vt:lpstr>
      <vt:lpstr>Default Design</vt:lpstr>
      <vt:lpstr>MathType 4.0 Equation</vt:lpstr>
      <vt:lpstr>Lower Bounds  in Greedy Model</vt:lpstr>
      <vt:lpstr>Suppose you have to solve a problem Π…</vt:lpstr>
      <vt:lpstr>Suppose we a have formal model of each algorithmic paradigm</vt:lpstr>
      <vt:lpstr>The goal</vt:lpstr>
      <vt:lpstr>Using the framework we can answer the following questions</vt:lpstr>
      <vt:lpstr>Some of our results</vt:lpstr>
      <vt:lpstr>On-line algorithms</vt:lpstr>
      <vt:lpstr>Fixed priority algorithms</vt:lpstr>
      <vt:lpstr>Adaptive priority algorithms</vt:lpstr>
      <vt:lpstr>Fixed priority “Back Tracking”</vt:lpstr>
      <vt:lpstr>Some of our results</vt:lpstr>
      <vt:lpstr>Some of our results</vt:lpstr>
      <vt:lpstr>Kruskal algorithm for MST  is a Fixed priority algorithm</vt:lpstr>
      <vt:lpstr>Prims algorithm for MST  is an adaptive priority algorithm</vt:lpstr>
      <vt:lpstr>Dijkstra’s Shortest Paths Alg  is an adaptive priority algorithm</vt:lpstr>
      <vt:lpstr>Some of our results</vt:lpstr>
      <vt:lpstr>Some of our results</vt:lpstr>
      <vt:lpstr>Fixed priority game</vt:lpstr>
      <vt:lpstr>Adversary selects 0 </vt:lpstr>
      <vt:lpstr>Solver selects an order on 0</vt:lpstr>
      <vt:lpstr>Adversary’s strategy</vt:lpstr>
      <vt:lpstr>Event 1: Solver accepts y(1)</vt:lpstr>
      <vt:lpstr>Event 2: Solver rejects y(1)</vt:lpstr>
      <vt:lpstr>The outcome of the game:</vt:lpstr>
      <vt:lpstr>Some of our results</vt:lpstr>
      <vt:lpstr>Some of our results</vt:lpstr>
      <vt:lpstr>Interval scheduling on a single machine</vt:lpstr>
      <vt:lpstr>A simple solution (LPT)</vt:lpstr>
      <vt:lpstr>LPT is a 3-approximation</vt:lpstr>
      <vt:lpstr>Example lower bound  [BNR02]</vt:lpstr>
      <vt:lpstr>Proof of Theorem 1</vt:lpstr>
      <vt:lpstr>Adversary’s strategy</vt:lpstr>
      <vt:lpstr>Adversary’s strategy</vt:lpstr>
      <vt:lpstr>Adversary’s strategy</vt:lpstr>
      <vt:lpstr>Adversary’s strategy</vt:lpstr>
      <vt:lpstr>Adversary’s strategy</vt:lpstr>
      <vt:lpstr>PowerPoint Presentation</vt:lpstr>
      <vt:lpstr>Some of our results</vt:lpstr>
      <vt:lpstr>[Joh74] greedy 2-approximation for WVC</vt:lpstr>
      <vt:lpstr>PowerPoint Presentation</vt:lpstr>
      <vt:lpstr>Adaptive priority game</vt:lpstr>
      <vt:lpstr>The Adversary chooses instances to be graphs Kn,n </vt:lpstr>
      <vt:lpstr>The game</vt:lpstr>
      <vt:lpstr>Adversary’s strategy is to wait unitl</vt:lpstr>
      <vt:lpstr>Event 1: Solver accepts a node ω(v)=n2</vt:lpstr>
      <vt:lpstr>Event 2:  Solver rejects a node of any weight</vt:lpstr>
      <vt:lpstr>Event 3: Solver commits to n-1 nodes w(v)=1, on either side of Kn,n </vt:lpstr>
      <vt:lpstr>Some of our results</vt:lpstr>
      <vt:lpstr>Some of our results</vt:lpstr>
      <vt:lpstr>Facility location problem</vt:lpstr>
      <vt:lpstr>[AB02] result</vt:lpstr>
      <vt:lpstr>Adversary presents the instance:</vt:lpstr>
      <vt:lpstr>Adversary’s strategy</vt:lpstr>
      <vt:lpstr>The game </vt:lpstr>
      <vt:lpstr>End of the game</vt:lpstr>
      <vt:lpstr>Some of our results</vt:lpstr>
    </vt:vector>
  </TitlesOfParts>
  <Company>York 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Lower Bounds  in Greedy Model</dc:title>
  <dc:creator>Jeff</dc:creator>
  <cp:lastModifiedBy>Jeff Edmonds</cp:lastModifiedBy>
  <cp:revision>9</cp:revision>
  <dcterms:created xsi:type="dcterms:W3CDTF">2007-10-26T17:36:13Z</dcterms:created>
  <dcterms:modified xsi:type="dcterms:W3CDTF">2015-06-04T17:15:37Z</dcterms:modified>
</cp:coreProperties>
</file>