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24.xml" ContentType="application/vnd.openxmlformats-officedocument.presentationml.slideLayout+xml"/>
  <Override PartName="/ppt/theme/theme17.xml" ContentType="application/vnd.openxmlformats-officedocument.theme+xml"/>
  <Override PartName="/ppt/slideLayouts/slideLayout25.xml" ContentType="application/vnd.openxmlformats-officedocument.presentationml.slideLayout+xml"/>
  <Override PartName="/ppt/theme/theme18.xml" ContentType="application/vnd.openxmlformats-officedocument.theme+xml"/>
  <Override PartName="/ppt/slideLayouts/slideLayout26.xml" ContentType="application/vnd.openxmlformats-officedocument.presentationml.slideLayout+xml"/>
  <Override PartName="/ppt/theme/theme19.xml" ContentType="application/vnd.openxmlformats-officedocument.theme+xml"/>
  <Override PartName="/ppt/slideLayouts/slideLayout27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4" r:id="rId3"/>
    <p:sldMasterId id="2147483680" r:id="rId4"/>
    <p:sldMasterId id="2147483686" r:id="rId5"/>
    <p:sldMasterId id="2147483692" r:id="rId6"/>
    <p:sldMasterId id="2147483694" r:id="rId7"/>
    <p:sldMasterId id="2147483696" r:id="rId8"/>
    <p:sldMasterId id="2147483698" r:id="rId9"/>
    <p:sldMasterId id="2147483700" r:id="rId10"/>
    <p:sldMasterId id="2147483710" r:id="rId11"/>
    <p:sldMasterId id="2147483714" r:id="rId12"/>
    <p:sldMasterId id="2147483716" r:id="rId13"/>
    <p:sldMasterId id="2147483777" r:id="rId14"/>
    <p:sldMasterId id="2147483779" r:id="rId15"/>
    <p:sldMasterId id="2147483781" r:id="rId16"/>
    <p:sldMasterId id="2147483783" r:id="rId17"/>
    <p:sldMasterId id="2147483785" r:id="rId18"/>
    <p:sldMasterId id="2147483787" r:id="rId19"/>
    <p:sldMasterId id="2147483789" r:id="rId20"/>
  </p:sldMasterIdLst>
  <p:notesMasterIdLst>
    <p:notesMasterId r:id="rId112"/>
  </p:notesMasterIdLst>
  <p:handoutMasterIdLst>
    <p:handoutMasterId r:id="rId113"/>
  </p:handoutMasterIdLst>
  <p:sldIdLst>
    <p:sldId id="393" r:id="rId21"/>
    <p:sldId id="837" r:id="rId22"/>
    <p:sldId id="838" r:id="rId23"/>
    <p:sldId id="839" r:id="rId24"/>
    <p:sldId id="840" r:id="rId25"/>
    <p:sldId id="841" r:id="rId26"/>
    <p:sldId id="842" r:id="rId27"/>
    <p:sldId id="844" r:id="rId28"/>
    <p:sldId id="932" r:id="rId29"/>
    <p:sldId id="918" r:id="rId30"/>
    <p:sldId id="919" r:id="rId31"/>
    <p:sldId id="875" r:id="rId32"/>
    <p:sldId id="893" r:id="rId33"/>
    <p:sldId id="892" r:id="rId34"/>
    <p:sldId id="888" r:id="rId35"/>
    <p:sldId id="894" r:id="rId36"/>
    <p:sldId id="889" r:id="rId37"/>
    <p:sldId id="895" r:id="rId38"/>
    <p:sldId id="883" r:id="rId39"/>
    <p:sldId id="896" r:id="rId40"/>
    <p:sldId id="897" r:id="rId41"/>
    <p:sldId id="898" r:id="rId42"/>
    <p:sldId id="952" r:id="rId43"/>
    <p:sldId id="846" r:id="rId44"/>
    <p:sldId id="682" r:id="rId45"/>
    <p:sldId id="691" r:id="rId46"/>
    <p:sldId id="713" r:id="rId47"/>
    <p:sldId id="830" r:id="rId48"/>
    <p:sldId id="831" r:id="rId49"/>
    <p:sldId id="832" r:id="rId50"/>
    <p:sldId id="833" r:id="rId51"/>
    <p:sldId id="834" r:id="rId52"/>
    <p:sldId id="835" r:id="rId53"/>
    <p:sldId id="836" r:id="rId54"/>
    <p:sldId id="925" r:id="rId55"/>
    <p:sldId id="926" r:id="rId56"/>
    <p:sldId id="949" r:id="rId57"/>
    <p:sldId id="857" r:id="rId58"/>
    <p:sldId id="922" r:id="rId59"/>
    <p:sldId id="938" r:id="rId60"/>
    <p:sldId id="939" r:id="rId61"/>
    <p:sldId id="940" r:id="rId62"/>
    <p:sldId id="941" r:id="rId63"/>
    <p:sldId id="923" r:id="rId64"/>
    <p:sldId id="942" r:id="rId65"/>
    <p:sldId id="945" r:id="rId66"/>
    <p:sldId id="924" r:id="rId67"/>
    <p:sldId id="947" r:id="rId68"/>
    <p:sldId id="948" r:id="rId69"/>
    <p:sldId id="848" r:id="rId70"/>
    <p:sldId id="849" r:id="rId71"/>
    <p:sldId id="928" r:id="rId72"/>
    <p:sldId id="929" r:id="rId73"/>
    <p:sldId id="930" r:id="rId74"/>
    <p:sldId id="934" r:id="rId75"/>
    <p:sldId id="933" r:id="rId76"/>
    <p:sldId id="860" r:id="rId77"/>
    <p:sldId id="902" r:id="rId78"/>
    <p:sldId id="903" r:id="rId79"/>
    <p:sldId id="904" r:id="rId80"/>
    <p:sldId id="905" r:id="rId81"/>
    <p:sldId id="908" r:id="rId82"/>
    <p:sldId id="909" r:id="rId83"/>
    <p:sldId id="910" r:id="rId84"/>
    <p:sldId id="950" r:id="rId85"/>
    <p:sldId id="911" r:id="rId86"/>
    <p:sldId id="914" r:id="rId87"/>
    <p:sldId id="951" r:id="rId88"/>
    <p:sldId id="913" r:id="rId89"/>
    <p:sldId id="955" r:id="rId90"/>
    <p:sldId id="970" r:id="rId91"/>
    <p:sldId id="968" r:id="rId92"/>
    <p:sldId id="953" r:id="rId93"/>
    <p:sldId id="957" r:id="rId94"/>
    <p:sldId id="958" r:id="rId95"/>
    <p:sldId id="959" r:id="rId96"/>
    <p:sldId id="961" r:id="rId97"/>
    <p:sldId id="962" r:id="rId98"/>
    <p:sldId id="971" r:id="rId99"/>
    <p:sldId id="975" r:id="rId100"/>
    <p:sldId id="972" r:id="rId101"/>
    <p:sldId id="973" r:id="rId102"/>
    <p:sldId id="974" r:id="rId103"/>
    <p:sldId id="963" r:id="rId104"/>
    <p:sldId id="976" r:id="rId105"/>
    <p:sldId id="964" r:id="rId106"/>
    <p:sldId id="969" r:id="rId107"/>
    <p:sldId id="864" r:id="rId108"/>
    <p:sldId id="865" r:id="rId109"/>
    <p:sldId id="866" r:id="rId110"/>
    <p:sldId id="867" r:id="rId111"/>
  </p:sldIdLst>
  <p:sldSz cx="9144000" cy="6858000" type="screen4x3"/>
  <p:notesSz cx="6934200" cy="9120188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hlink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hlink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hlink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hlink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hlink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hlink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hlink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hlink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hlink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4" autoAdjust="0"/>
    <p:restoredTop sz="93740" autoAdjust="0"/>
  </p:normalViewPr>
  <p:slideViewPr>
    <p:cSldViewPr>
      <p:cViewPr varScale="1">
        <p:scale>
          <a:sx n="77" d="100"/>
          <a:sy n="77" d="100"/>
        </p:scale>
        <p:origin x="672" y="84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117" Type="http://schemas.openxmlformats.org/officeDocument/2006/relationships/tableStyles" Target="tableStyles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112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87" Type="http://schemas.openxmlformats.org/officeDocument/2006/relationships/slide" Target="slides/slide67.xml"/><Relationship Id="rId102" Type="http://schemas.openxmlformats.org/officeDocument/2006/relationships/slide" Target="slides/slide82.xml"/><Relationship Id="rId110" Type="http://schemas.openxmlformats.org/officeDocument/2006/relationships/slide" Target="slides/slide90.xml"/><Relationship Id="rId11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105" Type="http://schemas.openxmlformats.org/officeDocument/2006/relationships/slide" Target="slides/slide85.xml"/><Relationship Id="rId11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93" Type="http://schemas.openxmlformats.org/officeDocument/2006/relationships/slide" Target="slides/slide73.xml"/><Relationship Id="rId98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103" Type="http://schemas.openxmlformats.org/officeDocument/2006/relationships/slide" Target="slides/slide83.xml"/><Relationship Id="rId108" Type="http://schemas.openxmlformats.org/officeDocument/2006/relationships/slide" Target="slides/slide88.xml"/><Relationship Id="rId116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11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6" Type="http://schemas.openxmlformats.org/officeDocument/2006/relationships/slide" Target="slides/slide86.xml"/><Relationship Id="rId114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slide" Target="slides/slide74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109" Type="http://schemas.openxmlformats.org/officeDocument/2006/relationships/slide" Target="slides/slide8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04" Type="http://schemas.openxmlformats.org/officeDocument/2006/relationships/slide" Target="slides/slide8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1.xml"/><Relationship Id="rId13" Type="http://schemas.openxmlformats.org/officeDocument/2006/relationships/slide" Target="slides/slide56.xml"/><Relationship Id="rId18" Type="http://schemas.openxmlformats.org/officeDocument/2006/relationships/slide" Target="slides/slide66.xml"/><Relationship Id="rId3" Type="http://schemas.openxmlformats.org/officeDocument/2006/relationships/slide" Target="slides/slide20.xml"/><Relationship Id="rId21" Type="http://schemas.openxmlformats.org/officeDocument/2006/relationships/slide" Target="slides/slide69.xml"/><Relationship Id="rId7" Type="http://schemas.openxmlformats.org/officeDocument/2006/relationships/slide" Target="slides/slide50.xml"/><Relationship Id="rId12" Type="http://schemas.openxmlformats.org/officeDocument/2006/relationships/slide" Target="slides/slide55.xml"/><Relationship Id="rId17" Type="http://schemas.openxmlformats.org/officeDocument/2006/relationships/slide" Target="slides/slide65.xml"/><Relationship Id="rId2" Type="http://schemas.openxmlformats.org/officeDocument/2006/relationships/slide" Target="slides/slide19.xml"/><Relationship Id="rId16" Type="http://schemas.openxmlformats.org/officeDocument/2006/relationships/slide" Target="slides/slide64.xml"/><Relationship Id="rId20" Type="http://schemas.openxmlformats.org/officeDocument/2006/relationships/slide" Target="slides/slide68.xml"/><Relationship Id="rId1" Type="http://schemas.openxmlformats.org/officeDocument/2006/relationships/slide" Target="slides/slide1.xml"/><Relationship Id="rId6" Type="http://schemas.openxmlformats.org/officeDocument/2006/relationships/slide" Target="slides/slide23.xml"/><Relationship Id="rId11" Type="http://schemas.openxmlformats.org/officeDocument/2006/relationships/slide" Target="slides/slide54.xml"/><Relationship Id="rId5" Type="http://schemas.openxmlformats.org/officeDocument/2006/relationships/slide" Target="slides/slide22.xml"/><Relationship Id="rId15" Type="http://schemas.openxmlformats.org/officeDocument/2006/relationships/slide" Target="slides/slide63.xml"/><Relationship Id="rId10" Type="http://schemas.openxmlformats.org/officeDocument/2006/relationships/slide" Target="slides/slide53.xml"/><Relationship Id="rId19" Type="http://schemas.openxmlformats.org/officeDocument/2006/relationships/slide" Target="slides/slide67.xml"/><Relationship Id="rId4" Type="http://schemas.openxmlformats.org/officeDocument/2006/relationships/slide" Target="slides/slide21.xml"/><Relationship Id="rId9" Type="http://schemas.openxmlformats.org/officeDocument/2006/relationships/slide" Target="slides/slide52.xml"/><Relationship Id="rId14" Type="http://schemas.openxmlformats.org/officeDocument/2006/relationships/slide" Target="slides/slide62.xml"/><Relationship Id="rId22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7C8FAC-10A3-4065-A61D-0D6141B036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438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1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B78C1C-295F-4540-AE9E-95F039E17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01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9EB77F5D-AACC-4CCE-B559-4A514B879243}" type="slidenum">
              <a:rPr lang="en-US" altLang="en-US" smtClean="0"/>
              <a:pPr eaLnBrk="1" hangingPunct="1">
                <a:spcBef>
                  <a:spcPct val="50000"/>
                </a:spcBef>
              </a:pPr>
              <a:t>1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71F71E8-9F0F-468F-8775-764B173DE6E3}" type="slidenum">
              <a:rPr lang="en-US" altLang="en-US" smtClean="0"/>
              <a:pPr eaLnBrk="1" hangingPunct="1">
                <a:spcBef>
                  <a:spcPct val="50000"/>
                </a:spcBef>
              </a:pPr>
              <a:t>25</a:t>
            </a:fld>
            <a:endParaRPr lang="en-US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2C64D75-F44D-4D21-94BC-D578E8C9D6E9}" type="slidenum">
              <a:rPr lang="en-US" altLang="en-US" smtClean="0"/>
              <a:pPr eaLnBrk="1" hangingPunct="1">
                <a:spcBef>
                  <a:spcPct val="50000"/>
                </a:spcBef>
              </a:pPr>
              <a:t>26</a:t>
            </a:fld>
            <a:endParaRPr lang="en-US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0207AB7A-821C-4496-A79E-40EB34CA1CBE}" type="slidenum">
              <a:rPr lang="en-US" altLang="en-US" smtClean="0"/>
              <a:pPr eaLnBrk="1" hangingPunct="1">
                <a:spcBef>
                  <a:spcPct val="50000"/>
                </a:spcBef>
              </a:pPr>
              <a:t>27</a:t>
            </a:fld>
            <a:endParaRPr lang="en-US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1151EAA-4B43-4876-A46C-78B2DB35083D}" type="slidenum">
              <a:rPr lang="en-US" altLang="en-US" smtClean="0"/>
              <a:pPr eaLnBrk="1" hangingPunct="1">
                <a:spcBef>
                  <a:spcPct val="50000"/>
                </a:spcBef>
              </a:pPr>
              <a:t>28</a:t>
            </a:fld>
            <a:endParaRPr lang="en-US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A9AC026-9E16-47C4-B876-7819105C3E4B}" type="slidenum">
              <a:rPr lang="en-US" altLang="en-US" smtClean="0"/>
              <a:pPr eaLnBrk="1" hangingPunct="1">
                <a:spcBef>
                  <a:spcPct val="50000"/>
                </a:spcBef>
              </a:pPr>
              <a:t>29</a:t>
            </a:fld>
            <a:endParaRPr lang="en-US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D4D23F6-4EFC-49B1-B4B8-96C5F509EC67}" type="slidenum">
              <a:rPr lang="en-US" altLang="en-US" smtClean="0"/>
              <a:pPr eaLnBrk="1" hangingPunct="1">
                <a:spcBef>
                  <a:spcPct val="50000"/>
                </a:spcBef>
              </a:pPr>
              <a:t>30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C0D7C83-05EE-4C0E-AAFB-FD10E0DAE1D3}" type="slidenum">
              <a:rPr lang="en-US" altLang="en-US" smtClean="0"/>
              <a:pPr eaLnBrk="1" hangingPunct="1">
                <a:spcBef>
                  <a:spcPct val="50000"/>
                </a:spcBef>
              </a:pPr>
              <a:t>31</a:t>
            </a:fld>
            <a:endParaRPr lang="en-US" alt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B9F389E-CA10-49DC-8FB8-345D6AE7655B}" type="slidenum">
              <a:rPr lang="en-US" altLang="en-US" smtClean="0"/>
              <a:pPr eaLnBrk="1" hangingPunct="1">
                <a:spcBef>
                  <a:spcPct val="50000"/>
                </a:spcBef>
              </a:pPr>
              <a:t>32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4768D449-578A-42E1-89DA-14D6478ECE7C}" type="slidenum">
              <a:rPr lang="en-US" altLang="en-US" smtClean="0"/>
              <a:pPr eaLnBrk="1" hangingPunct="1">
                <a:spcBef>
                  <a:spcPct val="50000"/>
                </a:spcBef>
              </a:pPr>
              <a:t>33</a:t>
            </a:fld>
            <a:endParaRPr lang="en-US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137C0E9-A404-4E34-B1BD-2003D79C2F99}" type="slidenum">
              <a:rPr lang="en-US" altLang="en-US" smtClean="0"/>
              <a:pPr eaLnBrk="1" hangingPunct="1">
                <a:spcBef>
                  <a:spcPct val="50000"/>
                </a:spcBef>
              </a:pPr>
              <a:t>34</a:t>
            </a:fld>
            <a:endParaRPr lang="en-US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CED4432-6A5A-4B61-8A1B-D75B82736260}" type="slidenum">
              <a:rPr lang="en-US" altLang="en-US" smtClean="0"/>
              <a:pPr eaLnBrk="1" hangingPunct="1">
                <a:spcBef>
                  <a:spcPct val="50000"/>
                </a:spcBef>
              </a:pPr>
              <a:t>2</a:t>
            </a:fld>
            <a:endParaRPr lang="en-US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137C0E9-A404-4E34-B1BD-2003D79C2F99}" type="slidenum">
              <a:rPr lang="en-US" altLang="en-US" smtClean="0"/>
              <a:pPr eaLnBrk="1" hangingPunct="1">
                <a:spcBef>
                  <a:spcPct val="50000"/>
                </a:spcBef>
              </a:pPr>
              <a:t>35</a:t>
            </a:fld>
            <a:endParaRPr lang="en-US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63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4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D4D23F6-4EFC-49B1-B4B8-96C5F509EC67}" type="slidenum">
              <a:rPr lang="en-US" altLang="en-US" smtClean="0"/>
              <a:pPr eaLnBrk="1" hangingPunct="1">
                <a:spcBef>
                  <a:spcPct val="50000"/>
                </a:spcBef>
              </a:pPr>
              <a:t>46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116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1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66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14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70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70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E997CA0-EA13-4FE3-AF35-6DC2FCBAFC3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</a:pPr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90FC28E6-7D23-41B6-92E5-BF88A844C3DD}" type="slidenum">
              <a:rPr lang="en-US" altLang="en-US" smtClean="0"/>
              <a:pPr eaLnBrk="1" hangingPunct="1">
                <a:spcBef>
                  <a:spcPct val="50000"/>
                </a:spcBef>
              </a:pPr>
              <a:t>3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74646B6-1FDB-4B3B-BECA-6CB582DAA491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</a:pPr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961C2CE-2AB5-4BF8-8F94-E7B6964310C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</a:pPr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CB1C20D-CEC0-41BE-BF05-082E6E2A3CC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</a:pPr>
              <a:t>61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795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9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14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489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074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898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7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88E97AB-4F3E-490C-8B8C-35E0C4BD167F}" type="slidenum">
              <a:rPr lang="en-US" altLang="en-US" smtClean="0"/>
              <a:pPr eaLnBrk="1" hangingPunct="1">
                <a:spcBef>
                  <a:spcPct val="50000"/>
                </a:spcBef>
              </a:pPr>
              <a:t>4</a:t>
            </a:fld>
            <a:endParaRPr lang="en-US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448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395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068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206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351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61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640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195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78C1C-295F-4540-AE9E-95F039E1722D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33D7413-84F5-40AA-BAE6-9615449F8EC3}" type="slidenum">
              <a:rPr lang="en-US" altLang="en-US" smtClean="0"/>
              <a:pPr eaLnBrk="1" hangingPunct="1">
                <a:spcBef>
                  <a:spcPct val="50000"/>
                </a:spcBef>
              </a:pPr>
              <a:t>5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9C6D26F0-E92B-4020-81A0-76081106F2E2}" type="slidenum">
              <a:rPr lang="en-US" altLang="en-US" smtClean="0"/>
              <a:pPr eaLnBrk="1" hangingPunct="1">
                <a:spcBef>
                  <a:spcPct val="50000"/>
                </a:spcBef>
              </a:pPr>
              <a:t>6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09F32EB1-D23C-4A84-868D-6692B68041DF}" type="slidenum">
              <a:rPr lang="en-US" altLang="en-US" smtClean="0"/>
              <a:pPr eaLnBrk="1" hangingPunct="1">
                <a:spcBef>
                  <a:spcPct val="50000"/>
                </a:spcBef>
              </a:pPr>
              <a:t>7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0BAA663E-65F0-4F4D-BF7E-0995CDD3DD61}" type="slidenum">
              <a:rPr lang="en-US" altLang="en-US" smtClean="0"/>
              <a:pPr eaLnBrk="1" hangingPunct="1">
                <a:spcBef>
                  <a:spcPct val="50000"/>
                </a:spcBef>
              </a:pPr>
              <a:t>8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E7D4DAD-6405-4D64-BF95-FAE553F7C9AC}" type="slidenum">
              <a:rPr lang="en-US" altLang="en-US" smtClean="0"/>
              <a:pPr eaLnBrk="1" hangingPunct="1">
                <a:spcBef>
                  <a:spcPct val="50000"/>
                </a:spcBef>
              </a:pPr>
              <a:t>24</a:t>
            </a:fld>
            <a:endParaRPr lang="en-US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ADEF-BC87-42A4-9E14-81E24C3005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446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E6891-93B0-4C0A-A0C0-6D5D922EF8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51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52746-1261-495F-B329-908E165BE3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46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6584-7E16-45EE-B395-9204039A9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3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501E3-0E75-4E03-B2FD-D5C8E32A6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41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131C6-BFFF-41B6-80AE-6E41E6691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18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911C-6D0E-47A2-935B-5AC06F175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60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44F0-F041-4D6B-BD65-438C44F62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85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EE6B-1F23-4D55-891E-FC93616C4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95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F587-6A32-4128-B4DC-085976AF6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33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A5F1-D7E6-498C-A7F0-C3158A274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3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383D9-5D64-47E3-9790-3146CC20461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577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71EA-67BE-4D79-895A-EB53900BF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38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1B60-D6F9-43E7-A650-8B0A88CE6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4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84DB9-8D39-4DC6-8641-BA3F2BDE9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71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E70B1-93D8-400A-9C5A-F841E606D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64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0C25A-E205-4642-8FE2-26129AAC6B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5176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4D6DC-7018-43AD-B439-0AE971DD841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7700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6E789-6B75-4A48-AB93-B3471C4519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470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0A154-FFCA-490C-9A5B-7A9FF2236C4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008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6E522-B136-4088-BB68-63090D29D4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045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904B0-EA2E-476B-A299-BCDED532A97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56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1DBC2-1DC6-4E82-AD05-F0E5E6C9BBE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693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2F206-3812-4239-B93F-2FE6AD6EA7C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9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DABAB-730C-460B-BA48-1AC79F2DFC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12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F6CBD-3B2A-4FFC-8329-683964BF137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0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756B4-80A0-41B4-A10F-767AE01D689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707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4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5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DD2F47-E2D9-45AB-9821-4C45BE3CB56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67000" y="4267200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300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altLang="en-US" sz="3000">
              <a:solidFill>
                <a:schemeClr val="tx1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88372C2D-0BE7-4E99-938B-F9CC6F299C13}" type="slidenum">
              <a:rPr lang="en-CA" altLang="en-US" sz="1400" smtClean="0">
                <a:solidFill>
                  <a:schemeClr val="tx1"/>
                </a:solidFill>
              </a:rPr>
              <a:pPr algn="r" eaLnBrk="1" hangingPunct="1">
                <a:defRPr/>
              </a:pPr>
              <a:t>‹#›</a:t>
            </a:fld>
            <a:endParaRPr lang="en-CA" altLang="en-US" sz="1400">
              <a:solidFill>
                <a:schemeClr val="tx1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6F89483-96B8-4BEA-99CF-7A8468D5D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A806A6-42E7-46CA-AB8F-43ED4AA19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C1BF967-50B6-4D43-80A4-1AAEB341F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D2331F-5988-49D7-8917-340C07632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89060D-4AAA-4970-97B6-E1AF5BCDF1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67000" y="4267200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300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endParaRPr lang="en-US" altLang="en-US" sz="3000">
              <a:solidFill>
                <a:srgbClr val="FFFFFF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C680204-1F02-409C-933D-9DCE2E41EF66}" type="slidenum">
              <a:rPr lang="en-CA" altLang="en-US" sz="14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CA" altLang="en-US" sz="140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8D762F-A3A4-46EE-B401-EAFE60A4C05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67000" y="4267200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300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endParaRPr lang="en-US" altLang="en-US" sz="3000">
              <a:solidFill>
                <a:srgbClr val="FFFFFF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14EEFDD6-3AFF-4FE7-95DC-EC67D0AD6D36}" type="slidenum">
              <a:rPr lang="en-CA" altLang="en-US" sz="14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CA" altLang="en-US" sz="140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9F1BFD-CFCE-491E-844B-86DBEDE2D5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67000" y="4267200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300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endParaRPr lang="en-US" altLang="en-US" sz="3000">
              <a:solidFill>
                <a:srgbClr val="FFFFFF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13956F18-9904-470D-93F9-3A980E429469}" type="slidenum">
              <a:rPr lang="en-CA" altLang="en-US" sz="14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CA" altLang="en-US" sz="140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681404-EAD8-4584-BE7C-B25A1A0E4FE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67000" y="4267200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300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endParaRPr lang="en-US" altLang="en-US" sz="3000">
              <a:solidFill>
                <a:srgbClr val="FFFFFF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A70A1A14-B86C-4306-996B-92EC76A715E2}" type="slidenum">
              <a:rPr lang="en-CA" altLang="en-US" sz="14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CA" altLang="en-US" sz="140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418FFF-9ECB-41A2-822C-622F1F719C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67000" y="4267200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300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endParaRPr lang="en-US" altLang="en-US" sz="3000">
              <a:solidFill>
                <a:srgbClr val="FFFFFF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54048562-4B55-47BB-AA22-3959D1EF6BAD}" type="slidenum">
              <a:rPr lang="en-CA" altLang="en-US" sz="14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CA" altLang="en-US" sz="140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92027E-846F-40E0-8946-4CD251D1A9E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67000" y="4267200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300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endParaRPr lang="en-US" altLang="en-US" sz="3000">
              <a:solidFill>
                <a:srgbClr val="FFFFFF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11698EF3-0388-4E6E-9B9C-1380D31F2D41}" type="slidenum">
              <a:rPr lang="en-CA" altLang="en-US" sz="14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CA" altLang="en-US" sz="140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F47B40E-122D-4B20-A30D-EB5DF4962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13F4DE-1558-40D7-A999-10885A0D24D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67000" y="4267200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300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endParaRPr lang="en-US" altLang="en-US" sz="3000">
              <a:solidFill>
                <a:srgbClr val="FFFFFF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2AC4F1F0-B3D8-4BD7-8819-E2DF106AC9DA}" type="slidenum">
              <a:rPr lang="en-CA" altLang="en-US" sz="14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CA" altLang="en-US" sz="140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AD6A29-E5EE-480E-A4D0-89BD0B1A0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6F83E6A-1952-46BA-8810-7229D203B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E11906D-7879-413C-9A03-E8D5011A0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1F906D4-45C1-4D4E-8CD2-56ADB5973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FF1C530-D796-484A-974B-ED913DC28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E36BAF1-C299-4D0E-A526-3D1B350CF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FC50132-52B4-4830-A335-10CCE20B6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58.xml"/><Relationship Id="rId3" Type="http://schemas.openxmlformats.org/officeDocument/2006/relationships/notesSlide" Target="../notesSlides/notesSlide1.xml"/><Relationship Id="rId7" Type="http://schemas.openxmlformats.org/officeDocument/2006/relationships/slide" Target="slide8.xml"/><Relationship Id="rId12" Type="http://schemas.openxmlformats.org/officeDocument/2006/relationships/slide" Target="slide5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slide" Target="slide35.xml"/><Relationship Id="rId5" Type="http://schemas.openxmlformats.org/officeDocument/2006/relationships/image" Target="../media/image1.wmf"/><Relationship Id="rId10" Type="http://schemas.openxmlformats.org/officeDocument/2006/relationships/slide" Target="slide25.xml"/><Relationship Id="rId4" Type="http://schemas.openxmlformats.org/officeDocument/2006/relationships/oleObject" Target="../embeddings/oleObject1.bin"/><Relationship Id="rId9" Type="http://schemas.openxmlformats.org/officeDocument/2006/relationships/slide" Target="slide12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0.jpeg"/><Relationship Id="rId7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3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5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6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image" Target="../media/image26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3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2286000"/>
          </a:xfrm>
        </p:spPr>
        <p:txBody>
          <a:bodyPr/>
          <a:lstStyle/>
          <a:p>
            <a:pPr eaLnBrk="1" hangingPunct="1"/>
            <a:r>
              <a:rPr lang="en-US" altLang="en-US"/>
              <a:t>Linear Programming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5943600"/>
            <a:ext cx="64008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Jeff Edmonds York University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5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286625" y="6399213"/>
            <a:ext cx="208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COSC 3101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</a:t>
            </a:r>
            <a:r>
              <a:rPr 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en-US" sz="24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30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Thinking about Algorithms Abstractly</a:t>
            </a:r>
          </a:p>
        </p:txBody>
      </p:sp>
      <p:sp>
        <p:nvSpPr>
          <p:cNvPr id="41992" name="Text Box 16"/>
          <p:cNvSpPr txBox="1">
            <a:spLocks noChangeArrowheads="1"/>
          </p:cNvSpPr>
          <p:nvPr/>
        </p:nvSpPr>
        <p:spPr bwMode="auto">
          <a:xfrm>
            <a:off x="4559300" y="2667000"/>
            <a:ext cx="40513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hlinkClick r:id="rId6" action="ppaction://hlinksldjump"/>
              </a:rPr>
              <a:t>Def and Hot Dog Example</a:t>
            </a:r>
            <a:endParaRPr lang="en-US" altLang="en-US" sz="2000" dirty="0"/>
          </a:p>
          <a:p>
            <a:pPr eaLnBrk="1" hangingPunct="1"/>
            <a:r>
              <a:rPr lang="en-US" altLang="en-US" sz="2000" dirty="0">
                <a:hlinkClick r:id="rId7" action="ppaction://hlinksldjump"/>
              </a:rPr>
              <a:t>Network Flow </a:t>
            </a:r>
            <a:r>
              <a:rPr lang="en-US" altLang="en-US" sz="2000" dirty="0" err="1">
                <a:hlinkClick r:id="rId7" action="ppaction://hlinksldjump"/>
              </a:rPr>
              <a:t>Def</a:t>
            </a:r>
            <a:r>
              <a:rPr lang="en-US" altLang="en-US" sz="2000" baseline="30000" dirty="0" err="1">
                <a:hlinkClick r:id="rId7" action="ppaction://hlinksldjump"/>
              </a:rPr>
              <a:t>n</a:t>
            </a:r>
            <a:endParaRPr lang="en-US" altLang="en-US" sz="2000" baseline="30000" dirty="0"/>
          </a:p>
          <a:p>
            <a:pPr eaLnBrk="1" hangingPunct="1"/>
            <a:r>
              <a:rPr lang="en-US" altLang="en-US" sz="2000" dirty="0">
                <a:hlinkClick r:id="rId8" action="ppaction://hlinksldjump"/>
              </a:rPr>
              <a:t>Matrix View of Linear Programming</a:t>
            </a:r>
            <a:endParaRPr lang="en-US" altLang="en-US" sz="2000" baseline="30000" dirty="0"/>
          </a:p>
          <a:p>
            <a:pPr eaLnBrk="1" hangingPunct="1"/>
            <a:r>
              <a:rPr lang="en-US" altLang="en-US" sz="2000" dirty="0">
                <a:hlinkClick r:id="rId9" action="ppaction://hlinksldjump"/>
              </a:rPr>
              <a:t>Hill Climbing Simplex Method</a:t>
            </a:r>
            <a:endParaRPr lang="en-US" altLang="en-US" sz="2000" baseline="30000" dirty="0"/>
          </a:p>
          <a:p>
            <a:pPr eaLnBrk="1" hangingPunct="1"/>
            <a:r>
              <a:rPr lang="en-US" altLang="en-US" sz="2000" dirty="0">
                <a:hlinkClick r:id="rId10" action="ppaction://hlinksldjump"/>
              </a:rPr>
              <a:t>Dual Solution Witness to Optimality</a:t>
            </a:r>
            <a:endParaRPr lang="en-US" altLang="en-US" sz="2000" dirty="0"/>
          </a:p>
          <a:p>
            <a:pPr eaLnBrk="1" hangingPunct="1"/>
            <a:r>
              <a:rPr lang="en-US" altLang="en-US" sz="2000" dirty="0">
                <a:hlinkClick r:id="rId11" action="ppaction://hlinksldjump"/>
              </a:rPr>
              <a:t>Define Dual Problem</a:t>
            </a:r>
            <a:endParaRPr lang="en-US" altLang="en-US" sz="2000" dirty="0"/>
          </a:p>
          <a:p>
            <a:pPr eaLnBrk="1" hangingPunct="1"/>
            <a:r>
              <a:rPr lang="en-US" altLang="en-US" sz="2000" dirty="0">
                <a:hlinkClick r:id="rId12" action="ppaction://hlinksldjump"/>
              </a:rPr>
              <a:t>Buy Fruit or Sell </a:t>
            </a:r>
            <a:r>
              <a:rPr lang="en-US" altLang="en-US" sz="2000" dirty="0" err="1">
                <a:hlinkClick r:id="rId12" action="ppaction://hlinksldjump"/>
              </a:rPr>
              <a:t>Vitamines</a:t>
            </a:r>
            <a:r>
              <a:rPr lang="en-US" altLang="en-US" sz="2000" dirty="0">
                <a:hlinkClick r:id="rId12" action="ppaction://hlinksldjump"/>
              </a:rPr>
              <a:t> Duality</a:t>
            </a:r>
            <a:endParaRPr lang="en-US" altLang="en-US" sz="2000" baseline="30000" dirty="0"/>
          </a:p>
          <a:p>
            <a:pPr eaLnBrk="1" hangingPunct="1"/>
            <a:r>
              <a:rPr lang="en-US" altLang="en-US" sz="2000" dirty="0">
                <a:hlinkClick r:id="rId13" action="ppaction://hlinksldjump"/>
              </a:rPr>
              <a:t>Primal-Dual Hill Climbing</a:t>
            </a:r>
            <a:endParaRPr lang="en-US" altLang="en-US" sz="2000" baseline="30000" dirty="0"/>
          </a:p>
        </p:txBody>
      </p:sp>
      <p:pic>
        <p:nvPicPr>
          <p:cNvPr id="41993" name="Picture 1068" descr="C:\Documents and Settings\Romil Jain\Desktop\3f 59 dome animation 24 frames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517775"/>
            <a:ext cx="40322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Line 1070"/>
          <p:cNvSpPr>
            <a:spLocks noChangeShapeType="1"/>
          </p:cNvSpPr>
          <p:nvPr/>
        </p:nvSpPr>
        <p:spPr bwMode="auto">
          <a:xfrm flipV="1">
            <a:off x="1701800" y="3406775"/>
            <a:ext cx="1003300" cy="14097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Oval 1071"/>
          <p:cNvSpPr>
            <a:spLocks noChangeArrowheads="1"/>
          </p:cNvSpPr>
          <p:nvPr/>
        </p:nvSpPr>
        <p:spPr bwMode="auto">
          <a:xfrm>
            <a:off x="1103313" y="5135563"/>
            <a:ext cx="106362" cy="112712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41996" name="Oval 1072"/>
          <p:cNvSpPr>
            <a:spLocks noChangeArrowheads="1"/>
          </p:cNvSpPr>
          <p:nvPr/>
        </p:nvSpPr>
        <p:spPr bwMode="auto">
          <a:xfrm>
            <a:off x="1435100" y="4522788"/>
            <a:ext cx="106363" cy="112712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41997" name="Oval 1073"/>
          <p:cNvSpPr>
            <a:spLocks noChangeArrowheads="1"/>
          </p:cNvSpPr>
          <p:nvPr/>
        </p:nvSpPr>
        <p:spPr bwMode="auto">
          <a:xfrm>
            <a:off x="1752600" y="3925888"/>
            <a:ext cx="104775" cy="112712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41998" name="Oval 1074"/>
          <p:cNvSpPr>
            <a:spLocks noChangeArrowheads="1"/>
          </p:cNvSpPr>
          <p:nvPr/>
        </p:nvSpPr>
        <p:spPr bwMode="auto">
          <a:xfrm>
            <a:off x="2143125" y="3300413"/>
            <a:ext cx="104775" cy="112712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41999" name="Oval 1075"/>
          <p:cNvSpPr>
            <a:spLocks noChangeArrowheads="1"/>
          </p:cNvSpPr>
          <p:nvPr/>
        </p:nvSpPr>
        <p:spPr bwMode="auto">
          <a:xfrm>
            <a:off x="2497138" y="2832100"/>
            <a:ext cx="106362" cy="112713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42000" name="Oval 1076"/>
          <p:cNvSpPr>
            <a:spLocks noChangeArrowheads="1"/>
          </p:cNvSpPr>
          <p:nvPr/>
        </p:nvSpPr>
        <p:spPr bwMode="auto">
          <a:xfrm>
            <a:off x="2743200" y="2682875"/>
            <a:ext cx="104775" cy="112713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038850" y="938213"/>
            <a:ext cx="2908300" cy="1466850"/>
            <a:chOff x="6039593" y="938784"/>
            <a:chExt cx="2908127" cy="1465864"/>
          </a:xfrm>
        </p:grpSpPr>
        <p:sp>
          <p:nvSpPr>
            <p:cNvPr id="50197" name="Rectangle 16"/>
            <p:cNvSpPr>
              <a:spLocks noChangeArrowheads="1"/>
            </p:cNvSpPr>
            <p:nvPr/>
          </p:nvSpPr>
          <p:spPr bwMode="auto">
            <a:xfrm>
              <a:off x="6248400" y="1228570"/>
              <a:ext cx="11430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i,j</a:t>
              </a:r>
            </a:p>
          </p:txBody>
        </p:sp>
        <p:sp>
          <p:nvSpPr>
            <p:cNvPr id="50198" name="Rectangle 13"/>
            <p:cNvSpPr>
              <a:spLocks noChangeArrowheads="1"/>
            </p:cNvSpPr>
            <p:nvPr/>
          </p:nvSpPr>
          <p:spPr bwMode="auto">
            <a:xfrm>
              <a:off x="7467600" y="1234440"/>
              <a:ext cx="304800" cy="1170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33CC33"/>
                  </a:solidFill>
                </a:rPr>
                <a:t>X</a:t>
              </a:r>
              <a:r>
                <a:rPr lang="en-US" altLang="en-US" sz="24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50199" name="Rectangle 14"/>
            <p:cNvSpPr>
              <a:spLocks noChangeArrowheads="1"/>
            </p:cNvSpPr>
            <p:nvPr/>
          </p:nvSpPr>
          <p:spPr bwMode="auto">
            <a:xfrm>
              <a:off x="8458200" y="1228570"/>
              <a:ext cx="3048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50200" name="Text Box 18"/>
            <p:cNvSpPr txBox="1">
              <a:spLocks noChangeArrowheads="1"/>
            </p:cNvSpPr>
            <p:nvPr/>
          </p:nvSpPr>
          <p:spPr bwMode="auto">
            <a:xfrm>
              <a:off x="8001000" y="15240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50201" name="Rectangle 22"/>
            <p:cNvSpPr>
              <a:spLocks noChangeArrowheads="1"/>
            </p:cNvSpPr>
            <p:nvPr/>
          </p:nvSpPr>
          <p:spPr bwMode="auto">
            <a:xfrm>
              <a:off x="6211787" y="938784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</a:rPr>
                <a:t>subject to</a:t>
              </a:r>
              <a:endParaRPr lang="en-US" altLang="en-US" sz="1600">
                <a:solidFill>
                  <a:srgbClr val="CCCCFF"/>
                </a:solidFill>
              </a:endParaRPr>
            </a:p>
          </p:txBody>
        </p:sp>
        <p:sp>
          <p:nvSpPr>
            <p:cNvPr id="50202" name="Left Brace 5"/>
            <p:cNvSpPr>
              <a:spLocks/>
            </p:cNvSpPr>
            <p:nvPr/>
          </p:nvSpPr>
          <p:spPr bwMode="auto">
            <a:xfrm>
              <a:off x="6039593" y="1228570"/>
              <a:ext cx="172194" cy="900113"/>
            </a:xfrm>
            <a:prstGeom prst="leftBrace">
              <a:avLst>
                <a:gd name="adj1" fmla="val 8325"/>
                <a:gd name="adj2" fmla="val 50000"/>
              </a:avLst>
            </a:prstGeom>
            <a:noFill/>
            <a:ln w="9525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50203" name="Left Brace 30"/>
            <p:cNvSpPr>
              <a:spLocks/>
            </p:cNvSpPr>
            <p:nvPr/>
          </p:nvSpPr>
          <p:spPr bwMode="auto">
            <a:xfrm rot="-5400000">
              <a:off x="6733806" y="1663437"/>
              <a:ext cx="172194" cy="1143001"/>
            </a:xfrm>
            <a:prstGeom prst="leftBrace">
              <a:avLst>
                <a:gd name="adj1" fmla="val 8328"/>
                <a:gd name="adj2" fmla="val 50000"/>
              </a:avLst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50204" name="Left Brace 40"/>
            <p:cNvSpPr>
              <a:spLocks/>
            </p:cNvSpPr>
            <p:nvPr/>
          </p:nvSpPr>
          <p:spPr bwMode="auto">
            <a:xfrm rot="10800000">
              <a:off x="7817324" y="1244252"/>
              <a:ext cx="172194" cy="1143001"/>
            </a:xfrm>
            <a:prstGeom prst="leftBrace">
              <a:avLst>
                <a:gd name="adj1" fmla="val 8328"/>
                <a:gd name="adj2" fmla="val 50000"/>
              </a:avLst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50205" name="Left Brace 41"/>
            <p:cNvSpPr>
              <a:spLocks/>
            </p:cNvSpPr>
            <p:nvPr/>
          </p:nvSpPr>
          <p:spPr bwMode="auto">
            <a:xfrm flipH="1">
              <a:off x="8775526" y="1231726"/>
              <a:ext cx="172194" cy="900113"/>
            </a:xfrm>
            <a:prstGeom prst="leftBrace">
              <a:avLst>
                <a:gd name="adj1" fmla="val 8325"/>
                <a:gd name="adj2" fmla="val 50000"/>
              </a:avLst>
            </a:prstGeom>
            <a:noFill/>
            <a:ln w="9525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-204788"/>
            <a:ext cx="4800600" cy="114300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</a:rPr>
              <a:t>Linear Programming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3581400" cy="1752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  </a:t>
            </a:r>
            <a:r>
              <a:rPr lang="en-US" altLang="en-US" sz="2800">
                <a:solidFill>
                  <a:schemeClr val="bg1"/>
                </a:solidFill>
              </a:rPr>
              <a:t>Linear Program </a:t>
            </a:r>
          </a:p>
          <a:p>
            <a:pPr algn="ctr" eaLnBrk="1" hangingPunct="1"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Minimize: </a:t>
            </a:r>
            <a:r>
              <a:rPr lang="en-US" altLang="en-US" sz="2000">
                <a:solidFill>
                  <a:schemeClr val="tx2"/>
                </a:solidFill>
              </a:rPr>
              <a:t>C</a:t>
            </a:r>
            <a:r>
              <a:rPr lang="en-US" altLang="en-US" sz="2000" baseline="30000">
                <a:solidFill>
                  <a:schemeClr val="tx2"/>
                </a:solidFill>
              </a:rPr>
              <a:t>T</a:t>
            </a: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</a:t>
            </a:r>
            <a:r>
              <a:rPr lang="en-US" altLang="en-US" sz="2000">
                <a:solidFill>
                  <a:srgbClr val="33CC33"/>
                </a:solidFill>
              </a:rPr>
              <a:t>X</a:t>
            </a:r>
          </a:p>
          <a:p>
            <a:pPr algn="ctr" eaLnBrk="1" hangingPunct="1">
              <a:buFontTx/>
              <a:buNone/>
            </a:pPr>
            <a:r>
              <a:rPr lang="en-US" altLang="en-US" sz="2000">
                <a:solidFill>
                  <a:schemeClr val="bg1"/>
                </a:solidFill>
                <a:sym typeface="Symbol" pitchFamily="18" charset="2"/>
              </a:rPr>
              <a:t>Subject to: </a:t>
            </a: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M</a:t>
            </a:r>
            <a:r>
              <a:rPr lang="en-US" altLang="en-US" sz="2000">
                <a:solidFill>
                  <a:srgbClr val="33CC33"/>
                </a:solidFill>
              </a:rPr>
              <a:t>X</a:t>
            </a:r>
            <a:r>
              <a:rPr lang="en-US" altLang="en-US" sz="2000">
                <a:solidFill>
                  <a:schemeClr val="bg1"/>
                </a:solidFill>
              </a:rPr>
              <a:t> </a:t>
            </a:r>
            <a:r>
              <a:rPr lang="en-US" altLang="en-US" sz="2000">
                <a:solidFill>
                  <a:schemeClr val="tx2"/>
                </a:solidFill>
                <a:latin typeface="Symbol" pitchFamily="18" charset="2"/>
              </a:rPr>
              <a:t>³</a:t>
            </a:r>
            <a:r>
              <a:rPr lang="en-US" altLang="en-US" sz="2000">
                <a:solidFill>
                  <a:schemeClr val="tx2"/>
                </a:solidFill>
              </a:rPr>
              <a:t> N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42913" y="2590800"/>
            <a:ext cx="86915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20015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33CC33"/>
                </a:solidFill>
              </a:rPr>
              <a:t>n</a:t>
            </a:r>
            <a:r>
              <a:rPr lang="en-US" altLang="en-US" sz="2800">
                <a:solidFill>
                  <a:srgbClr val="FFFFFF"/>
                </a:solidFill>
              </a:rPr>
              <a:t> variable </a:t>
            </a:r>
            <a:r>
              <a:rPr lang="en-US" altLang="en-US" sz="2800">
                <a:solidFill>
                  <a:srgbClr val="33CC33"/>
                </a:solidFill>
              </a:rPr>
              <a:t>x</a:t>
            </a:r>
            <a:r>
              <a:rPr lang="en-US" altLang="en-US" sz="2800" baseline="-25000">
                <a:solidFill>
                  <a:srgbClr val="33CC33"/>
                </a:solidFill>
              </a:rPr>
              <a:t>j</a:t>
            </a:r>
            <a:r>
              <a:rPr lang="en-US" altLang="en-US" sz="2800">
                <a:solidFill>
                  <a:srgbClr val="FFFFFF"/>
                </a:solidFill>
              </a:rPr>
              <a:t> that we are looking for values of.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FFFFFF"/>
                </a:solidFill>
              </a:rPr>
              <a:t>An optimization function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>
                <a:solidFill>
                  <a:srgbClr val="FFFFFF"/>
                </a:solidFill>
              </a:rPr>
              <a:t>Each has a variable has a coefficient </a:t>
            </a:r>
            <a:r>
              <a:rPr lang="en-US" altLang="en-US">
                <a:solidFill>
                  <a:srgbClr val="000000"/>
                </a:solidFill>
              </a:rPr>
              <a:t>c</a:t>
            </a:r>
            <a:r>
              <a:rPr lang="en-US" altLang="en-US" baseline="-25000">
                <a:solidFill>
                  <a:srgbClr val="000000"/>
                </a:solidFill>
              </a:rPr>
              <a:t>j</a:t>
            </a:r>
            <a:r>
              <a:rPr lang="en-US" altLang="en-US">
                <a:solidFill>
                  <a:srgbClr val="FFFFFF"/>
                </a:solidFill>
              </a:rPr>
              <a:t>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>
                <a:solidFill>
                  <a:srgbClr val="FFFFFF"/>
                </a:solidFill>
              </a:rPr>
              <a:t>The dot product </a:t>
            </a:r>
            <a:r>
              <a:rPr lang="en-US" altLang="en-US">
                <a:solidFill>
                  <a:srgbClr val="000000"/>
                </a:solidFill>
              </a:rPr>
              <a:t>C</a:t>
            </a:r>
            <a:r>
              <a:rPr lang="en-US" altLang="en-US" baseline="30000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</a:t>
            </a:r>
            <a:r>
              <a:rPr lang="en-US" altLang="en-US">
                <a:solidFill>
                  <a:srgbClr val="33CC33"/>
                </a:solidFill>
              </a:rPr>
              <a:t>X </a:t>
            </a:r>
            <a:r>
              <a:rPr lang="en-US" altLang="en-US">
                <a:solidFill>
                  <a:srgbClr val="FFFFFF"/>
                </a:solidFill>
              </a:rPr>
              <a:t>gives one value to minimize.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CC00CC"/>
                </a:solidFill>
              </a:rPr>
              <a:t>m</a:t>
            </a:r>
            <a:r>
              <a:rPr lang="en-US" altLang="en-US" sz="2800">
                <a:solidFill>
                  <a:srgbClr val="FFFFFF"/>
                </a:solidFill>
              </a:rPr>
              <a:t> constraints: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>
                <a:solidFill>
                  <a:srgbClr val="FFFFFF"/>
                </a:solidFill>
              </a:rPr>
              <a:t>Some linear combination of the variables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US" altLang="en-US">
                <a:solidFill>
                  <a:srgbClr val="FFFFFF"/>
                </a:solidFill>
              </a:rPr>
              <a:t>must be at least some set value.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>
                <a:solidFill>
                  <a:srgbClr val="CC00CC"/>
                </a:solidFill>
                <a:sym typeface="Symbol" pitchFamily="18" charset="2"/>
              </a:rPr>
              <a:t>i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 M</a:t>
            </a:r>
            <a:r>
              <a:rPr lang="en-US" altLang="en-US" baseline="-25000">
                <a:solidFill>
                  <a:srgbClr val="CC00CC"/>
                </a:solidFill>
                <a:sym typeface="Symbol" pitchFamily="18" charset="2"/>
              </a:rPr>
              <a:t>i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</a:t>
            </a:r>
            <a:r>
              <a:rPr lang="en-US" altLang="en-US">
                <a:solidFill>
                  <a:srgbClr val="33CC33"/>
                </a:solidFill>
              </a:rPr>
              <a:t>X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³ </a:t>
            </a:r>
            <a:r>
              <a:rPr lang="en-US" altLang="en-US">
                <a:solidFill>
                  <a:srgbClr val="000000"/>
                </a:solidFill>
              </a:rPr>
              <a:t>N</a:t>
            </a:r>
            <a:r>
              <a:rPr lang="en-US" altLang="en-US" baseline="-25000">
                <a:solidFill>
                  <a:srgbClr val="CC00CC"/>
                </a:solidFill>
              </a:rPr>
              <a:t>i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FF"/>
                </a:solidFill>
              </a:rPr>
              <a:t>Generally implied that variables are positive.</a:t>
            </a:r>
            <a:endParaRPr lang="en-US" altLang="en-US">
              <a:solidFill>
                <a:srgbClr val="CC00CC"/>
              </a:solidFill>
            </a:endParaRPr>
          </a:p>
          <a:p>
            <a:pPr lvl="1" eaLnBrk="1" hangingPunct="1">
              <a:spcBef>
                <a:spcPct val="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80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257800" y="1228725"/>
            <a:ext cx="520700" cy="1169988"/>
            <a:chOff x="5257800" y="1228570"/>
            <a:chExt cx="521208" cy="1170208"/>
          </a:xfrm>
        </p:grpSpPr>
        <p:sp>
          <p:nvSpPr>
            <p:cNvPr id="50195" name="Rectangle 13"/>
            <p:cNvSpPr>
              <a:spLocks noChangeArrowheads="1"/>
            </p:cNvSpPr>
            <p:nvPr/>
          </p:nvSpPr>
          <p:spPr bwMode="auto">
            <a:xfrm>
              <a:off x="5257800" y="1228570"/>
              <a:ext cx="304800" cy="1170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33CC33"/>
                  </a:solidFill>
                </a:rPr>
                <a:t>X</a:t>
              </a:r>
              <a:r>
                <a:rPr lang="en-US" altLang="en-US" sz="24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50196" name="Left Brace 31"/>
            <p:cNvSpPr>
              <a:spLocks/>
            </p:cNvSpPr>
            <p:nvPr/>
          </p:nvSpPr>
          <p:spPr bwMode="auto">
            <a:xfrm rot="10800000">
              <a:off x="5606814" y="1255777"/>
              <a:ext cx="172194" cy="1143001"/>
            </a:xfrm>
            <a:prstGeom prst="leftBrace">
              <a:avLst>
                <a:gd name="adj1" fmla="val 8328"/>
                <a:gd name="adj2" fmla="val 50000"/>
              </a:avLst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978275" y="938213"/>
            <a:ext cx="1203325" cy="738187"/>
            <a:chOff x="3977603" y="938784"/>
            <a:chExt cx="1203997" cy="737616"/>
          </a:xfrm>
        </p:grpSpPr>
        <p:sp>
          <p:nvSpPr>
            <p:cNvPr id="50192" name="Rectangle 12"/>
            <p:cNvSpPr>
              <a:spLocks noChangeArrowheads="1"/>
            </p:cNvSpPr>
            <p:nvPr/>
          </p:nvSpPr>
          <p:spPr bwMode="auto">
            <a:xfrm>
              <a:off x="4038600" y="1228570"/>
              <a:ext cx="11430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C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50193" name="Rectangle 3"/>
            <p:cNvSpPr>
              <a:spLocks noChangeArrowheads="1"/>
            </p:cNvSpPr>
            <p:nvPr/>
          </p:nvSpPr>
          <p:spPr bwMode="auto">
            <a:xfrm>
              <a:off x="3977603" y="938784"/>
              <a:ext cx="10150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</a:rPr>
                <a:t>minimize </a:t>
              </a:r>
              <a:endParaRPr lang="en-US" altLang="en-US" sz="1600">
                <a:solidFill>
                  <a:srgbClr val="CCCCFF"/>
                </a:solidFill>
              </a:endParaRPr>
            </a:p>
          </p:txBody>
        </p:sp>
        <p:sp>
          <p:nvSpPr>
            <p:cNvPr id="50194" name="Left Brace 33"/>
            <p:cNvSpPr>
              <a:spLocks/>
            </p:cNvSpPr>
            <p:nvPr/>
          </p:nvSpPr>
          <p:spPr bwMode="auto">
            <a:xfrm rot="-5400000">
              <a:off x="4511810" y="1018802"/>
              <a:ext cx="172194" cy="1143001"/>
            </a:xfrm>
            <a:prstGeom prst="leftBrace">
              <a:avLst>
                <a:gd name="adj1" fmla="val 8328"/>
                <a:gd name="adj2" fmla="val 50000"/>
              </a:avLst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259513" y="1255713"/>
            <a:ext cx="2527300" cy="1149350"/>
            <a:chOff x="6259245" y="1256141"/>
            <a:chExt cx="2527763" cy="1148507"/>
          </a:xfrm>
        </p:grpSpPr>
        <p:cxnSp>
          <p:nvCxnSpPr>
            <p:cNvPr id="50189" name="Straight Connector 6"/>
            <p:cNvCxnSpPr>
              <a:cxnSpLocks noChangeShapeType="1"/>
            </p:cNvCxnSpPr>
            <p:nvPr/>
          </p:nvCxnSpPr>
          <p:spPr bwMode="auto">
            <a:xfrm>
              <a:off x="6259245" y="1457170"/>
              <a:ext cx="1119629" cy="0"/>
            </a:xfrm>
            <a:prstGeom prst="line">
              <a:avLst/>
            </a:prstGeom>
            <a:noFill/>
            <a:ln w="508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0" name="Straight Connector 37"/>
            <p:cNvCxnSpPr>
              <a:cxnSpLocks noChangeShapeType="1"/>
              <a:stCxn id="50198" idx="2"/>
            </p:cNvCxnSpPr>
            <p:nvPr/>
          </p:nvCxnSpPr>
          <p:spPr bwMode="auto">
            <a:xfrm flipV="1">
              <a:off x="7620000" y="1256141"/>
              <a:ext cx="0" cy="1148507"/>
            </a:xfrm>
            <a:prstGeom prst="line">
              <a:avLst/>
            </a:prstGeom>
            <a:noFill/>
            <a:ln w="508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191" name="Flowchart: Connector 11"/>
            <p:cNvSpPr>
              <a:spLocks noChangeArrowheads="1"/>
            </p:cNvSpPr>
            <p:nvPr/>
          </p:nvSpPr>
          <p:spPr bwMode="auto">
            <a:xfrm>
              <a:off x="8469682" y="1359074"/>
              <a:ext cx="317326" cy="181124"/>
            </a:xfrm>
            <a:prstGeom prst="flowChartConnector">
              <a:avLst/>
            </a:prstGeom>
            <a:noFill/>
            <a:ln w="381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7415213" y="2362200"/>
            <a:ext cx="1347787" cy="533400"/>
            <a:chOff x="7414724" y="2438400"/>
            <a:chExt cx="1348276" cy="533400"/>
          </a:xfrm>
        </p:grpSpPr>
        <p:sp>
          <p:nvSpPr>
            <p:cNvPr id="50186" name="Rectangle 48"/>
            <p:cNvSpPr>
              <a:spLocks noChangeArrowheads="1"/>
            </p:cNvSpPr>
            <p:nvPr/>
          </p:nvSpPr>
          <p:spPr bwMode="auto">
            <a:xfrm>
              <a:off x="7414724" y="2448580"/>
              <a:ext cx="5100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33CC33"/>
                  </a:solidFill>
                </a:rPr>
                <a:t>X</a:t>
              </a:r>
              <a:r>
                <a:rPr lang="en-US" altLang="en-US" sz="28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50187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50188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4"/>
          <p:cNvGrpSpPr>
            <a:grpSpLocks/>
          </p:cNvGrpSpPr>
          <p:nvPr/>
        </p:nvGrpSpPr>
        <p:grpSpPr bwMode="auto">
          <a:xfrm>
            <a:off x="6211888" y="938213"/>
            <a:ext cx="2551112" cy="1466850"/>
            <a:chOff x="6211787" y="938784"/>
            <a:chExt cx="2551213" cy="1465864"/>
          </a:xfrm>
        </p:grpSpPr>
        <p:sp>
          <p:nvSpPr>
            <p:cNvPr id="51227" name="Rectangle 16"/>
            <p:cNvSpPr>
              <a:spLocks noChangeArrowheads="1"/>
            </p:cNvSpPr>
            <p:nvPr/>
          </p:nvSpPr>
          <p:spPr bwMode="auto">
            <a:xfrm>
              <a:off x="6248400" y="1228570"/>
              <a:ext cx="11430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i,j</a:t>
              </a:r>
            </a:p>
          </p:txBody>
        </p:sp>
        <p:sp>
          <p:nvSpPr>
            <p:cNvPr id="51228" name="Rectangle 13"/>
            <p:cNvSpPr>
              <a:spLocks noChangeArrowheads="1"/>
            </p:cNvSpPr>
            <p:nvPr/>
          </p:nvSpPr>
          <p:spPr bwMode="auto">
            <a:xfrm>
              <a:off x="7467600" y="1234440"/>
              <a:ext cx="304800" cy="1170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33CC33"/>
                  </a:solidFill>
                </a:rPr>
                <a:t>X</a:t>
              </a:r>
              <a:r>
                <a:rPr lang="en-US" altLang="en-US" sz="24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51229" name="Rectangle 14"/>
            <p:cNvSpPr>
              <a:spLocks noChangeArrowheads="1"/>
            </p:cNvSpPr>
            <p:nvPr/>
          </p:nvSpPr>
          <p:spPr bwMode="auto">
            <a:xfrm>
              <a:off x="8458200" y="1228570"/>
              <a:ext cx="3048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51230" name="Text Box 18"/>
            <p:cNvSpPr txBox="1">
              <a:spLocks noChangeArrowheads="1"/>
            </p:cNvSpPr>
            <p:nvPr/>
          </p:nvSpPr>
          <p:spPr bwMode="auto">
            <a:xfrm>
              <a:off x="8001000" y="15240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51231" name="Rectangle 22"/>
            <p:cNvSpPr>
              <a:spLocks noChangeArrowheads="1"/>
            </p:cNvSpPr>
            <p:nvPr/>
          </p:nvSpPr>
          <p:spPr bwMode="auto">
            <a:xfrm>
              <a:off x="6211787" y="938784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</a:rPr>
                <a:t>subject to</a:t>
              </a:r>
              <a:endParaRPr lang="en-US" altLang="en-US" sz="1600">
                <a:solidFill>
                  <a:srgbClr val="CCCCFF"/>
                </a:solidFill>
              </a:endParaRPr>
            </a:p>
          </p:txBody>
        </p:sp>
      </p:grp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-204788"/>
            <a:ext cx="4800600" cy="114300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</a:rPr>
              <a:t>Linear Programming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3581400" cy="1752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  </a:t>
            </a:r>
            <a:r>
              <a:rPr lang="en-US" altLang="en-US" sz="2800">
                <a:solidFill>
                  <a:schemeClr val="bg1"/>
                </a:solidFill>
              </a:rPr>
              <a:t>Linear Program </a:t>
            </a:r>
          </a:p>
          <a:p>
            <a:pPr algn="ctr" eaLnBrk="1" hangingPunct="1"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Minimize: </a:t>
            </a:r>
            <a:r>
              <a:rPr lang="en-US" altLang="en-US" sz="2000">
                <a:solidFill>
                  <a:schemeClr val="tx2"/>
                </a:solidFill>
              </a:rPr>
              <a:t>C</a:t>
            </a:r>
            <a:r>
              <a:rPr lang="en-US" altLang="en-US" sz="2000" baseline="30000">
                <a:solidFill>
                  <a:schemeClr val="tx2"/>
                </a:solidFill>
              </a:rPr>
              <a:t>T</a:t>
            </a: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</a:t>
            </a:r>
            <a:r>
              <a:rPr lang="en-US" altLang="en-US" sz="2000">
                <a:solidFill>
                  <a:srgbClr val="33CC33"/>
                </a:solidFill>
              </a:rPr>
              <a:t>X</a:t>
            </a:r>
          </a:p>
          <a:p>
            <a:pPr algn="ctr" eaLnBrk="1" hangingPunct="1">
              <a:buFontTx/>
              <a:buNone/>
            </a:pPr>
            <a:r>
              <a:rPr lang="en-US" altLang="en-US" sz="2000">
                <a:solidFill>
                  <a:schemeClr val="bg1"/>
                </a:solidFill>
                <a:sym typeface="Symbol" pitchFamily="18" charset="2"/>
              </a:rPr>
              <a:t>Subject to: </a:t>
            </a: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M</a:t>
            </a:r>
            <a:r>
              <a:rPr lang="en-US" altLang="en-US" sz="2000">
                <a:solidFill>
                  <a:srgbClr val="33CC33"/>
                </a:solidFill>
              </a:rPr>
              <a:t>X</a:t>
            </a:r>
            <a:r>
              <a:rPr lang="en-US" altLang="en-US" sz="2000">
                <a:solidFill>
                  <a:schemeClr val="bg1"/>
                </a:solidFill>
              </a:rPr>
              <a:t> </a:t>
            </a:r>
            <a:r>
              <a:rPr lang="en-US" altLang="en-US" sz="2000">
                <a:solidFill>
                  <a:schemeClr val="tx2"/>
                </a:solidFill>
                <a:latin typeface="Symbol" pitchFamily="18" charset="2"/>
              </a:rPr>
              <a:t>³</a:t>
            </a:r>
            <a:r>
              <a:rPr lang="en-US" altLang="en-US" sz="2000">
                <a:solidFill>
                  <a:schemeClr val="tx2"/>
                </a:solidFill>
              </a:rPr>
              <a:t> N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42913" y="4800600"/>
            <a:ext cx="66817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20015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</a:rPr>
              <a:t>These are the linear programs in “standard” form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</a:rPr>
              <a:t>Minimize C</a:t>
            </a:r>
            <a:r>
              <a:rPr lang="en-US" altLang="en-US" sz="2400" baseline="30000">
                <a:solidFill>
                  <a:schemeClr val="bg1"/>
                </a:solidFill>
              </a:rPr>
              <a:t>T</a:t>
            </a:r>
            <a:r>
              <a:rPr lang="en-US" altLang="en-US" sz="2400">
                <a:solidFill>
                  <a:schemeClr val="bg1"/>
                </a:solidFill>
                <a:sym typeface="Symbol" pitchFamily="18" charset="2"/>
              </a:rPr>
              <a:t></a:t>
            </a:r>
            <a:r>
              <a:rPr lang="en-US" altLang="en-US" sz="2400">
                <a:solidFill>
                  <a:schemeClr val="bg1"/>
                </a:solidFill>
              </a:rPr>
              <a:t>X  hence  X subject to  X  </a:t>
            </a:r>
            <a:r>
              <a:rPr lang="en-US" altLang="en-US" sz="2400">
                <a:solidFill>
                  <a:schemeClr val="bg1"/>
                </a:solidFill>
                <a:latin typeface="Symbol" pitchFamily="18" charset="2"/>
              </a:rPr>
              <a:t>³</a:t>
            </a:r>
            <a:r>
              <a:rPr lang="en-US" altLang="en-US" sz="2400">
                <a:solidFill>
                  <a:schemeClr val="bg1"/>
                </a:solidFill>
              </a:rPr>
              <a:t> </a:t>
            </a:r>
            <a:endParaRPr lang="en-US" altLang="en-US" sz="2400">
              <a:solidFill>
                <a:schemeClr val="bg1"/>
              </a:solidFill>
              <a:latin typeface="Symbol" pitchFamily="18" charset="2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</a:rPr>
              <a:t>Maximize C</a:t>
            </a:r>
            <a:r>
              <a:rPr lang="en-US" altLang="en-US" sz="2400" baseline="30000">
                <a:solidFill>
                  <a:schemeClr val="bg1"/>
                </a:solidFill>
              </a:rPr>
              <a:t>T</a:t>
            </a:r>
            <a:r>
              <a:rPr lang="en-US" altLang="en-US" sz="2400">
                <a:solidFill>
                  <a:schemeClr val="bg1"/>
                </a:solidFill>
                <a:sym typeface="Symbol" pitchFamily="18" charset="2"/>
              </a:rPr>
              <a:t></a:t>
            </a:r>
            <a:r>
              <a:rPr lang="en-US" altLang="en-US" sz="2400">
                <a:solidFill>
                  <a:schemeClr val="bg1"/>
                </a:solidFill>
              </a:rPr>
              <a:t>X  hence  X subject to  X  </a:t>
            </a:r>
            <a:r>
              <a:rPr lang="en-US" altLang="en-US" sz="240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</a:t>
            </a:r>
            <a:endParaRPr lang="en-US" altLang="en-US" sz="2400">
              <a:solidFill>
                <a:schemeClr val="bg1"/>
              </a:solidFill>
              <a:latin typeface="Symbol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</a:rPr>
              <a:t> But you could mix and match.</a:t>
            </a:r>
            <a:endParaRPr lang="en-US" altLang="en-US" sz="2400">
              <a:solidFill>
                <a:schemeClr val="bg1"/>
              </a:solidFill>
              <a:latin typeface="Symbol" pitchFamily="18" charset="2"/>
            </a:endParaRPr>
          </a:p>
          <a:p>
            <a:pPr lvl="1"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51206" name="Rectangle 13"/>
          <p:cNvSpPr>
            <a:spLocks noChangeArrowheads="1"/>
          </p:cNvSpPr>
          <p:nvPr/>
        </p:nvSpPr>
        <p:spPr bwMode="auto">
          <a:xfrm>
            <a:off x="5257800" y="122872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grpSp>
        <p:nvGrpSpPr>
          <p:cNvPr id="51207" name="Group 13"/>
          <p:cNvGrpSpPr>
            <a:grpSpLocks/>
          </p:cNvGrpSpPr>
          <p:nvPr/>
        </p:nvGrpSpPr>
        <p:grpSpPr bwMode="auto">
          <a:xfrm>
            <a:off x="3978275" y="938213"/>
            <a:ext cx="1203325" cy="519112"/>
            <a:chOff x="3977603" y="938784"/>
            <a:chExt cx="1203997" cy="518386"/>
          </a:xfrm>
        </p:grpSpPr>
        <p:sp>
          <p:nvSpPr>
            <p:cNvPr id="51225" name="Rectangle 12"/>
            <p:cNvSpPr>
              <a:spLocks noChangeArrowheads="1"/>
            </p:cNvSpPr>
            <p:nvPr/>
          </p:nvSpPr>
          <p:spPr bwMode="auto">
            <a:xfrm>
              <a:off x="4038600" y="1228570"/>
              <a:ext cx="11430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C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51226" name="Rectangle 3"/>
            <p:cNvSpPr>
              <a:spLocks noChangeArrowheads="1"/>
            </p:cNvSpPr>
            <p:nvPr/>
          </p:nvSpPr>
          <p:spPr bwMode="auto">
            <a:xfrm>
              <a:off x="3977603" y="938784"/>
              <a:ext cx="10150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</a:rPr>
                <a:t>minimize </a:t>
              </a:r>
              <a:endParaRPr lang="en-US" altLang="en-US" sz="1600">
                <a:solidFill>
                  <a:srgbClr val="CCCCFF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8438" y="2667000"/>
            <a:ext cx="8534400" cy="1752600"/>
            <a:chOff x="198120" y="2667000"/>
            <a:chExt cx="8534400" cy="1752600"/>
          </a:xfrm>
        </p:grpSpPr>
        <p:grpSp>
          <p:nvGrpSpPr>
            <p:cNvPr id="51214" name="Group 26"/>
            <p:cNvGrpSpPr>
              <a:grpSpLocks/>
            </p:cNvGrpSpPr>
            <p:nvPr/>
          </p:nvGrpSpPr>
          <p:grpSpPr bwMode="auto">
            <a:xfrm>
              <a:off x="6181307" y="2767584"/>
              <a:ext cx="2551213" cy="1465864"/>
              <a:chOff x="6211787" y="938784"/>
              <a:chExt cx="2551213" cy="1465864"/>
            </a:xfrm>
          </p:grpSpPr>
          <p:sp>
            <p:nvSpPr>
              <p:cNvPr id="51220" name="Rectangle 16"/>
              <p:cNvSpPr>
                <a:spLocks noChangeArrowheads="1"/>
              </p:cNvSpPr>
              <p:nvPr/>
            </p:nvSpPr>
            <p:spPr bwMode="auto">
              <a:xfrm>
                <a:off x="6248400" y="1228570"/>
                <a:ext cx="1143000" cy="914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-25000">
                    <a:solidFill>
                      <a:srgbClr val="000000"/>
                    </a:solidFill>
                  </a:rPr>
                  <a:t>i,j</a:t>
                </a:r>
              </a:p>
            </p:txBody>
          </p:sp>
          <p:sp>
            <p:nvSpPr>
              <p:cNvPr id="51221" name="Rectangle 13"/>
              <p:cNvSpPr>
                <a:spLocks noChangeArrowheads="1"/>
              </p:cNvSpPr>
              <p:nvPr/>
            </p:nvSpPr>
            <p:spPr bwMode="auto">
              <a:xfrm>
                <a:off x="7467600" y="1234440"/>
                <a:ext cx="304800" cy="11702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33CC33"/>
                    </a:solidFill>
                  </a:rPr>
                  <a:t>X</a:t>
                </a:r>
                <a:r>
                  <a:rPr lang="en-US" altLang="en-US" sz="2400" baseline="-25000">
                    <a:solidFill>
                      <a:srgbClr val="33CC33"/>
                    </a:solidFill>
                  </a:rPr>
                  <a:t>j</a:t>
                </a:r>
              </a:p>
            </p:txBody>
          </p:sp>
          <p:sp>
            <p:nvSpPr>
              <p:cNvPr id="51222" name="Rectangle 14"/>
              <p:cNvSpPr>
                <a:spLocks noChangeArrowheads="1"/>
              </p:cNvSpPr>
              <p:nvPr/>
            </p:nvSpPr>
            <p:spPr bwMode="auto">
              <a:xfrm>
                <a:off x="8458200" y="1228570"/>
                <a:ext cx="304800" cy="914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N</a:t>
                </a:r>
                <a:r>
                  <a:rPr lang="en-US" altLang="en-US" sz="2400" baseline="-25000">
                    <a:solidFill>
                      <a:srgbClr val="000000"/>
                    </a:solidFill>
                  </a:rPr>
                  <a:t>i</a:t>
                </a:r>
              </a:p>
            </p:txBody>
          </p:sp>
          <p:sp>
            <p:nvSpPr>
              <p:cNvPr id="51223" name="Text Box 18"/>
              <p:cNvSpPr txBox="1">
                <a:spLocks noChangeArrowheads="1"/>
              </p:cNvSpPr>
              <p:nvPr/>
            </p:nvSpPr>
            <p:spPr bwMode="auto">
              <a:xfrm>
                <a:off x="8001000" y="1524000"/>
                <a:ext cx="3810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Symbol" pitchFamily="18" charset="2"/>
                    <a:sym typeface="Symbol" pitchFamily="18" charset="2"/>
                  </a:rPr>
                  <a:t></a:t>
                </a:r>
                <a:endParaRPr lang="en-US" altLang="en-US" sz="2800" dirty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  <p:sp>
            <p:nvSpPr>
              <p:cNvPr id="51224" name="Rectangle 35"/>
              <p:cNvSpPr>
                <a:spLocks noChangeArrowheads="1"/>
              </p:cNvSpPr>
              <p:nvPr/>
            </p:nvSpPr>
            <p:spPr bwMode="auto">
              <a:xfrm>
                <a:off x="6211787" y="938784"/>
                <a:ext cx="97975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FFFF"/>
                    </a:solidFill>
                  </a:rPr>
                  <a:t>subject to</a:t>
                </a:r>
                <a:endParaRPr lang="en-US" altLang="en-US" sz="1600">
                  <a:solidFill>
                    <a:srgbClr val="CCCCFF"/>
                  </a:solidFill>
                </a:endParaRPr>
              </a:p>
            </p:txBody>
          </p:sp>
        </p:grpSp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198120" y="2667000"/>
              <a:ext cx="35814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800" i="1" kern="0" dirty="0">
                  <a:solidFill>
                    <a:srgbClr val="FFFF00"/>
                  </a:solidFill>
                </a:rPr>
                <a:t>  </a:t>
              </a:r>
              <a:endParaRPr lang="en-US" altLang="en-US" sz="2800" kern="0" dirty="0">
                <a:solidFill>
                  <a:srgbClr val="FFFFFF"/>
                </a:solidFill>
              </a:endParaRPr>
            </a:p>
            <a:p>
              <a:pPr algn="ctr" eaLnBrk="1" hangingPunct="1">
                <a:buFontTx/>
                <a:buNone/>
                <a:defRPr/>
              </a:pPr>
              <a:r>
                <a:rPr lang="en-US" altLang="en-US" sz="2000" kern="0" dirty="0">
                  <a:solidFill>
                    <a:srgbClr val="FFFFFF"/>
                  </a:solidFill>
                </a:rPr>
                <a:t>Maximize: </a:t>
              </a:r>
              <a:r>
                <a:rPr lang="en-US" altLang="en-US" sz="2000" kern="0" dirty="0">
                  <a:solidFill>
                    <a:srgbClr val="000000"/>
                  </a:solidFill>
                </a:rPr>
                <a:t>C</a:t>
              </a:r>
              <a:r>
                <a:rPr lang="en-US" altLang="en-US" sz="2000" baseline="30000" dirty="0">
                  <a:solidFill>
                    <a:schemeClr val="tx2"/>
                  </a:solidFill>
                </a:rPr>
                <a:t>T</a:t>
              </a:r>
              <a:r>
                <a:rPr lang="en-US" altLang="en-US" sz="2000" kern="0" dirty="0">
                  <a:solidFill>
                    <a:srgbClr val="000000"/>
                  </a:solidFill>
                  <a:sym typeface="Symbol"/>
                </a:rPr>
                <a:t></a:t>
              </a:r>
              <a:r>
                <a:rPr lang="en-US" altLang="en-US" sz="2000" kern="0" dirty="0">
                  <a:solidFill>
                    <a:srgbClr val="33CC33"/>
                  </a:solidFill>
                </a:rPr>
                <a:t>X</a:t>
              </a:r>
            </a:p>
            <a:p>
              <a:pPr algn="ctr" eaLnBrk="1" hangingPunct="1">
                <a:buNone/>
                <a:defRPr/>
              </a:pPr>
              <a:r>
                <a:rPr lang="en-US" altLang="en-US" sz="2000" kern="0" dirty="0">
                  <a:solidFill>
                    <a:srgbClr val="FFFFFF"/>
                  </a:solidFill>
                  <a:sym typeface="Symbol"/>
                </a:rPr>
                <a:t>Subject to: </a:t>
              </a:r>
              <a:r>
                <a:rPr lang="en-US" altLang="en-US" sz="2000" kern="0" dirty="0">
                  <a:solidFill>
                    <a:srgbClr val="000000"/>
                  </a:solidFill>
                  <a:sym typeface="Symbol"/>
                </a:rPr>
                <a:t>M</a:t>
              </a:r>
              <a:r>
                <a:rPr lang="en-US" altLang="en-US" sz="2000" kern="0" dirty="0">
                  <a:solidFill>
                    <a:srgbClr val="33CC33"/>
                  </a:solidFill>
                </a:rPr>
                <a:t>X</a:t>
              </a:r>
              <a:r>
                <a:rPr lang="en-US" altLang="en-US" sz="2000" kern="0" dirty="0">
                  <a:solidFill>
                    <a:srgbClr val="FFFFFF"/>
                  </a:solidFill>
                </a:rPr>
                <a:t> </a:t>
              </a:r>
              <a:r>
                <a:rPr lang="en-US" altLang="en-US" sz="2000" dirty="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</a:t>
              </a:r>
              <a:r>
                <a:rPr lang="en-US" altLang="en-US" sz="2000" kern="0" dirty="0">
                  <a:solidFill>
                    <a:srgbClr val="000000"/>
                  </a:solidFill>
                </a:rPr>
                <a:t> N</a:t>
              </a:r>
            </a:p>
          </p:txBody>
        </p:sp>
        <p:sp>
          <p:nvSpPr>
            <p:cNvPr id="51216" name="Rectangle 13"/>
            <p:cNvSpPr>
              <a:spLocks noChangeArrowheads="1"/>
            </p:cNvSpPr>
            <p:nvPr/>
          </p:nvSpPr>
          <p:spPr bwMode="auto">
            <a:xfrm>
              <a:off x="5227320" y="3057370"/>
              <a:ext cx="304800" cy="1170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33CC33"/>
                  </a:solidFill>
                </a:rPr>
                <a:t>X</a:t>
              </a:r>
              <a:r>
                <a:rPr lang="en-US" altLang="en-US" sz="2400" baseline="-25000">
                  <a:solidFill>
                    <a:srgbClr val="33CC33"/>
                  </a:solidFill>
                </a:rPr>
                <a:t>j</a:t>
              </a:r>
            </a:p>
          </p:txBody>
        </p:sp>
        <p:grpSp>
          <p:nvGrpSpPr>
            <p:cNvPr id="51217" name="Group 39"/>
            <p:cNvGrpSpPr>
              <a:grpSpLocks/>
            </p:cNvGrpSpPr>
            <p:nvPr/>
          </p:nvGrpSpPr>
          <p:grpSpPr bwMode="auto">
            <a:xfrm>
              <a:off x="3947123" y="2767584"/>
              <a:ext cx="1203997" cy="518386"/>
              <a:chOff x="3977603" y="938784"/>
              <a:chExt cx="1203997" cy="518386"/>
            </a:xfrm>
          </p:grpSpPr>
          <p:sp>
            <p:nvSpPr>
              <p:cNvPr id="51218" name="Rectangle 12"/>
              <p:cNvSpPr>
                <a:spLocks noChangeArrowheads="1"/>
              </p:cNvSpPr>
              <p:nvPr/>
            </p:nvSpPr>
            <p:spPr bwMode="auto">
              <a:xfrm>
                <a:off x="4038600" y="1228570"/>
                <a:ext cx="1143000" cy="228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C</a:t>
                </a:r>
                <a:r>
                  <a:rPr lang="en-US" altLang="en-US" sz="2400" baseline="-25000">
                    <a:solidFill>
                      <a:srgbClr val="000000"/>
                    </a:solidFill>
                  </a:rPr>
                  <a:t>j</a:t>
                </a:r>
              </a:p>
            </p:txBody>
          </p:sp>
          <p:sp>
            <p:nvSpPr>
              <p:cNvPr id="51219" name="Rectangle 43"/>
              <p:cNvSpPr>
                <a:spLocks noChangeArrowheads="1"/>
              </p:cNvSpPr>
              <p:nvPr/>
            </p:nvSpPr>
            <p:spPr bwMode="auto">
              <a:xfrm>
                <a:off x="3977603" y="938784"/>
                <a:ext cx="99738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FFFF"/>
                    </a:solidFill>
                  </a:rPr>
                  <a:t>maximize</a:t>
                </a:r>
                <a:endParaRPr lang="en-US" altLang="en-US" sz="1600">
                  <a:solidFill>
                    <a:srgbClr val="CCCCFF"/>
                  </a:solidFill>
                </a:endParaRPr>
              </a:p>
            </p:txBody>
          </p:sp>
        </p:grp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001000" y="1852613"/>
            <a:ext cx="384175" cy="2725737"/>
            <a:chOff x="8001000" y="1853184"/>
            <a:chExt cx="384048" cy="2724912"/>
          </a:xfrm>
        </p:grpSpPr>
        <p:sp>
          <p:nvSpPr>
            <p:cNvPr id="51210" name="Text Box 18"/>
            <p:cNvSpPr txBox="1">
              <a:spLocks noChangeArrowheads="1"/>
            </p:cNvSpPr>
            <p:nvPr/>
          </p:nvSpPr>
          <p:spPr bwMode="auto">
            <a:xfrm>
              <a:off x="8001000" y="374808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51211" name="Text Box 18"/>
            <p:cNvSpPr txBox="1">
              <a:spLocks noChangeArrowheads="1"/>
            </p:cNvSpPr>
            <p:nvPr/>
          </p:nvSpPr>
          <p:spPr bwMode="auto">
            <a:xfrm>
              <a:off x="8001000" y="4058983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=</a:t>
              </a:r>
            </a:p>
          </p:txBody>
        </p:sp>
        <p:sp>
          <p:nvSpPr>
            <p:cNvPr id="51212" name="Text Box 18"/>
            <p:cNvSpPr txBox="1">
              <a:spLocks noChangeArrowheads="1"/>
            </p:cNvSpPr>
            <p:nvPr/>
          </p:nvSpPr>
          <p:spPr bwMode="auto">
            <a:xfrm>
              <a:off x="8004048" y="1853184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</a:t>
              </a:r>
              <a:endParaRPr lang="en-US" altLang="en-US" sz="280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51213" name="Text Box 18"/>
            <p:cNvSpPr txBox="1">
              <a:spLocks noChangeArrowheads="1"/>
            </p:cNvSpPr>
            <p:nvPr/>
          </p:nvSpPr>
          <p:spPr bwMode="auto">
            <a:xfrm>
              <a:off x="8001000" y="2145792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Simplex Algorithm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Invented by George Dantzig in 1947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A hill climbing algorithm </a:t>
            </a: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5410200" y="3810000"/>
            <a:ext cx="5410200" cy="2895600"/>
          </a:xfrm>
          <a:custGeom>
            <a:avLst/>
            <a:gdLst>
              <a:gd name="T0" fmla="*/ 0 w 4224"/>
              <a:gd name="T1" fmla="*/ 2147483647 h 1973"/>
              <a:gd name="T2" fmla="*/ 2147483647 w 4224"/>
              <a:gd name="T3" fmla="*/ 2147483647 h 1973"/>
              <a:gd name="T4" fmla="*/ 2147483647 w 4224"/>
              <a:gd name="T5" fmla="*/ 2147483647 h 1973"/>
              <a:gd name="T6" fmla="*/ 2147483647 w 4224"/>
              <a:gd name="T7" fmla="*/ 2147483647 h 1973"/>
              <a:gd name="T8" fmla="*/ 2147483647 w 4224"/>
              <a:gd name="T9" fmla="*/ 2147483647 h 1973"/>
              <a:gd name="T10" fmla="*/ 2147483647 w 4224"/>
              <a:gd name="T11" fmla="*/ 2147483647 h 1973"/>
              <a:gd name="T12" fmla="*/ 2147483647 w 4224"/>
              <a:gd name="T13" fmla="*/ 2147483647 h 19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24"/>
              <a:gd name="T22" fmla="*/ 0 h 1973"/>
              <a:gd name="T23" fmla="*/ 4224 w 4224"/>
              <a:gd name="T24" fmla="*/ 1973 h 19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24" h="1973">
                <a:moveTo>
                  <a:pt x="0" y="1925"/>
                </a:moveTo>
                <a:cubicBezTo>
                  <a:pt x="248" y="1949"/>
                  <a:pt x="496" y="1973"/>
                  <a:pt x="720" y="1733"/>
                </a:cubicBezTo>
                <a:cubicBezTo>
                  <a:pt x="944" y="1493"/>
                  <a:pt x="1115" y="772"/>
                  <a:pt x="1344" y="485"/>
                </a:cubicBezTo>
                <a:cubicBezTo>
                  <a:pt x="1573" y="198"/>
                  <a:pt x="1848" y="0"/>
                  <a:pt x="2096" y="13"/>
                </a:cubicBezTo>
                <a:cubicBezTo>
                  <a:pt x="2344" y="26"/>
                  <a:pt x="2573" y="278"/>
                  <a:pt x="2832" y="565"/>
                </a:cubicBezTo>
                <a:cubicBezTo>
                  <a:pt x="3091" y="852"/>
                  <a:pt x="3416" y="1514"/>
                  <a:pt x="3648" y="1733"/>
                </a:cubicBezTo>
                <a:cubicBezTo>
                  <a:pt x="3880" y="1952"/>
                  <a:pt x="4048" y="1893"/>
                  <a:pt x="4224" y="1877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Freeform 19"/>
          <p:cNvSpPr>
            <a:spLocks/>
          </p:cNvSpPr>
          <p:nvPr/>
        </p:nvSpPr>
        <p:spPr bwMode="auto">
          <a:xfrm>
            <a:off x="1143000" y="5092700"/>
            <a:ext cx="4648200" cy="1600200"/>
          </a:xfrm>
          <a:custGeom>
            <a:avLst/>
            <a:gdLst>
              <a:gd name="T0" fmla="*/ 0 w 4224"/>
              <a:gd name="T1" fmla="*/ 2147483647 h 1973"/>
              <a:gd name="T2" fmla="*/ 2147483647 w 4224"/>
              <a:gd name="T3" fmla="*/ 2147483647 h 1973"/>
              <a:gd name="T4" fmla="*/ 2147483647 w 4224"/>
              <a:gd name="T5" fmla="*/ 2147483647 h 1973"/>
              <a:gd name="T6" fmla="*/ 2147483647 w 4224"/>
              <a:gd name="T7" fmla="*/ 2147483647 h 1973"/>
              <a:gd name="T8" fmla="*/ 2147483647 w 4224"/>
              <a:gd name="T9" fmla="*/ 2147483647 h 1973"/>
              <a:gd name="T10" fmla="*/ 2147483647 w 4224"/>
              <a:gd name="T11" fmla="*/ 2147483647 h 1973"/>
              <a:gd name="T12" fmla="*/ 2147483647 w 4224"/>
              <a:gd name="T13" fmla="*/ 2147483647 h 19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24"/>
              <a:gd name="T22" fmla="*/ 0 h 1973"/>
              <a:gd name="T23" fmla="*/ 4224 w 4224"/>
              <a:gd name="T24" fmla="*/ 1973 h 19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24" h="1973">
                <a:moveTo>
                  <a:pt x="0" y="1925"/>
                </a:moveTo>
                <a:cubicBezTo>
                  <a:pt x="248" y="1949"/>
                  <a:pt x="496" y="1973"/>
                  <a:pt x="720" y="1733"/>
                </a:cubicBezTo>
                <a:cubicBezTo>
                  <a:pt x="944" y="1493"/>
                  <a:pt x="1115" y="772"/>
                  <a:pt x="1344" y="485"/>
                </a:cubicBezTo>
                <a:cubicBezTo>
                  <a:pt x="1573" y="198"/>
                  <a:pt x="1848" y="0"/>
                  <a:pt x="2096" y="13"/>
                </a:cubicBezTo>
                <a:cubicBezTo>
                  <a:pt x="2344" y="26"/>
                  <a:pt x="2573" y="278"/>
                  <a:pt x="2832" y="565"/>
                </a:cubicBezTo>
                <a:cubicBezTo>
                  <a:pt x="3091" y="852"/>
                  <a:pt x="3416" y="1514"/>
                  <a:pt x="3648" y="1733"/>
                </a:cubicBezTo>
                <a:cubicBezTo>
                  <a:pt x="3880" y="1952"/>
                  <a:pt x="4048" y="1893"/>
                  <a:pt x="4224" y="1877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" name="Group 20"/>
          <p:cNvGrpSpPr>
            <a:grpSpLocks noChangeAspect="1"/>
          </p:cNvGrpSpPr>
          <p:nvPr/>
        </p:nvGrpSpPr>
        <p:grpSpPr bwMode="auto">
          <a:xfrm rot="870642">
            <a:off x="2455863" y="5257800"/>
            <a:ext cx="668337" cy="836613"/>
            <a:chOff x="2227" y="1194"/>
            <a:chExt cx="1944" cy="2413"/>
          </a:xfrm>
        </p:grpSpPr>
        <p:sp>
          <p:nvSpPr>
            <p:cNvPr id="52247" name="Freeform 21"/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5 w 600"/>
                <a:gd name="T1" fmla="*/ 1 h 608"/>
                <a:gd name="T2" fmla="*/ 5 w 600"/>
                <a:gd name="T3" fmla="*/ 1 h 608"/>
                <a:gd name="T4" fmla="*/ 5 w 600"/>
                <a:gd name="T5" fmla="*/ 1 h 608"/>
                <a:gd name="T6" fmla="*/ 4 w 600"/>
                <a:gd name="T7" fmla="*/ 1 h 608"/>
                <a:gd name="T8" fmla="*/ 2 w 600"/>
                <a:gd name="T9" fmla="*/ 0 h 608"/>
                <a:gd name="T10" fmla="*/ 1 w 600"/>
                <a:gd name="T11" fmla="*/ 1 h 608"/>
                <a:gd name="T12" fmla="*/ 1 w 600"/>
                <a:gd name="T13" fmla="*/ 1 h 608"/>
                <a:gd name="T14" fmla="*/ 0 w 600"/>
                <a:gd name="T15" fmla="*/ 1 h 608"/>
                <a:gd name="T16" fmla="*/ 1 w 600"/>
                <a:gd name="T17" fmla="*/ 1 h 608"/>
                <a:gd name="T18" fmla="*/ 1 w 600"/>
                <a:gd name="T19" fmla="*/ 1 h 608"/>
                <a:gd name="T20" fmla="*/ 1 w 600"/>
                <a:gd name="T21" fmla="*/ 1 h 608"/>
                <a:gd name="T22" fmla="*/ 2 w 600"/>
                <a:gd name="T23" fmla="*/ 1 h 608"/>
                <a:gd name="T24" fmla="*/ 2 w 600"/>
                <a:gd name="T25" fmla="*/ 1 h 608"/>
                <a:gd name="T26" fmla="*/ 3 w 600"/>
                <a:gd name="T27" fmla="*/ 1 h 608"/>
                <a:gd name="T28" fmla="*/ 4 w 600"/>
                <a:gd name="T29" fmla="*/ 1 h 608"/>
                <a:gd name="T30" fmla="*/ 5 w 600"/>
                <a:gd name="T31" fmla="*/ 1 h 608"/>
                <a:gd name="T32" fmla="*/ 5 w 600"/>
                <a:gd name="T33" fmla="*/ 1 h 608"/>
                <a:gd name="T34" fmla="*/ 5 w 600"/>
                <a:gd name="T35" fmla="*/ 1 h 608"/>
                <a:gd name="T36" fmla="*/ 8 w 600"/>
                <a:gd name="T37" fmla="*/ 1 h 608"/>
                <a:gd name="T38" fmla="*/ 8 w 600"/>
                <a:gd name="T39" fmla="*/ 1 h 608"/>
                <a:gd name="T40" fmla="*/ 8 w 600"/>
                <a:gd name="T41" fmla="*/ 1 h 608"/>
                <a:gd name="T42" fmla="*/ 5 w 600"/>
                <a:gd name="T43" fmla="*/ 1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8" name="Freeform 22"/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3 w 619"/>
                <a:gd name="T1" fmla="*/ 3 h 1085"/>
                <a:gd name="T2" fmla="*/ 3 w 619"/>
                <a:gd name="T3" fmla="*/ 1 h 1085"/>
                <a:gd name="T4" fmla="*/ 5 w 619"/>
                <a:gd name="T5" fmla="*/ 1 h 1085"/>
                <a:gd name="T6" fmla="*/ 6 w 619"/>
                <a:gd name="T7" fmla="*/ 0 h 1085"/>
                <a:gd name="T8" fmla="*/ 7 w 619"/>
                <a:gd name="T9" fmla="*/ 1 h 1085"/>
                <a:gd name="T10" fmla="*/ 8 w 619"/>
                <a:gd name="T11" fmla="*/ 1 h 1085"/>
                <a:gd name="T12" fmla="*/ 8 w 619"/>
                <a:gd name="T13" fmla="*/ 3 h 1085"/>
                <a:gd name="T14" fmla="*/ 7 w 619"/>
                <a:gd name="T15" fmla="*/ 6 h 1085"/>
                <a:gd name="T16" fmla="*/ 6 w 619"/>
                <a:gd name="T17" fmla="*/ 8 h 1085"/>
                <a:gd name="T18" fmla="*/ 5 w 619"/>
                <a:gd name="T19" fmla="*/ 10 h 1085"/>
                <a:gd name="T20" fmla="*/ 5 w 619"/>
                <a:gd name="T21" fmla="*/ 12 h 1085"/>
                <a:gd name="T22" fmla="*/ 5 w 619"/>
                <a:gd name="T23" fmla="*/ 14 h 1085"/>
                <a:gd name="T24" fmla="*/ 6 w 619"/>
                <a:gd name="T25" fmla="*/ 15 h 1085"/>
                <a:gd name="T26" fmla="*/ 6 w 619"/>
                <a:gd name="T27" fmla="*/ 18 h 1085"/>
                <a:gd name="T28" fmla="*/ 5 w 619"/>
                <a:gd name="T29" fmla="*/ 20 h 1085"/>
                <a:gd name="T30" fmla="*/ 5 w 619"/>
                <a:gd name="T31" fmla="*/ 20 h 1085"/>
                <a:gd name="T32" fmla="*/ 3 w 619"/>
                <a:gd name="T33" fmla="*/ 21 h 1085"/>
                <a:gd name="T34" fmla="*/ 2 w 619"/>
                <a:gd name="T35" fmla="*/ 21 h 1085"/>
                <a:gd name="T36" fmla="*/ 1 w 619"/>
                <a:gd name="T37" fmla="*/ 20 h 1085"/>
                <a:gd name="T38" fmla="*/ 1 w 619"/>
                <a:gd name="T39" fmla="*/ 17 h 1085"/>
                <a:gd name="T40" fmla="*/ 0 w 619"/>
                <a:gd name="T41" fmla="*/ 15 h 1085"/>
                <a:gd name="T42" fmla="*/ 1 w 619"/>
                <a:gd name="T43" fmla="*/ 12 h 1085"/>
                <a:gd name="T44" fmla="*/ 1 w 619"/>
                <a:gd name="T45" fmla="*/ 8 h 1085"/>
                <a:gd name="T46" fmla="*/ 1 w 619"/>
                <a:gd name="T47" fmla="*/ 5 h 1085"/>
                <a:gd name="T48" fmla="*/ 3 w 619"/>
                <a:gd name="T49" fmla="*/ 3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Freeform 23"/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 h 808"/>
                <a:gd name="T2" fmla="*/ 101 w 782"/>
                <a:gd name="T3" fmla="*/ 0 h 808"/>
                <a:gd name="T4" fmla="*/ 246 w 782"/>
                <a:gd name="T5" fmla="*/ 0 h 808"/>
                <a:gd name="T6" fmla="*/ 518 w 782"/>
                <a:gd name="T7" fmla="*/ 1 h 808"/>
                <a:gd name="T8" fmla="*/ 841 w 782"/>
                <a:gd name="T9" fmla="*/ 1 h 808"/>
                <a:gd name="T10" fmla="*/ 959 w 782"/>
                <a:gd name="T11" fmla="*/ 1 h 808"/>
                <a:gd name="T12" fmla="*/ 1014 w 782"/>
                <a:gd name="T13" fmla="*/ 1 h 808"/>
                <a:gd name="T14" fmla="*/ 1025 w 782"/>
                <a:gd name="T15" fmla="*/ 2 h 808"/>
                <a:gd name="T16" fmla="*/ 989 w 782"/>
                <a:gd name="T17" fmla="*/ 2 h 808"/>
                <a:gd name="T18" fmla="*/ 889 w 782"/>
                <a:gd name="T19" fmla="*/ 3 h 808"/>
                <a:gd name="T20" fmla="*/ 761 w 782"/>
                <a:gd name="T21" fmla="*/ 4 h 808"/>
                <a:gd name="T22" fmla="*/ 665 w 782"/>
                <a:gd name="T23" fmla="*/ 4 h 808"/>
                <a:gd name="T24" fmla="*/ 623 w 782"/>
                <a:gd name="T25" fmla="*/ 5 h 808"/>
                <a:gd name="T26" fmla="*/ 595 w 782"/>
                <a:gd name="T27" fmla="*/ 5 h 808"/>
                <a:gd name="T28" fmla="*/ 606 w 782"/>
                <a:gd name="T29" fmla="*/ 6 h 808"/>
                <a:gd name="T30" fmla="*/ 613 w 782"/>
                <a:gd name="T31" fmla="*/ 6 h 808"/>
                <a:gd name="T32" fmla="*/ 728 w 782"/>
                <a:gd name="T33" fmla="*/ 6 h 808"/>
                <a:gd name="T34" fmla="*/ 910 w 782"/>
                <a:gd name="T35" fmla="*/ 6 h 808"/>
                <a:gd name="T36" fmla="*/ 1025 w 782"/>
                <a:gd name="T37" fmla="*/ 6 h 808"/>
                <a:gd name="T38" fmla="*/ 1146 w 782"/>
                <a:gd name="T39" fmla="*/ 6 h 808"/>
                <a:gd name="T40" fmla="*/ 1184 w 782"/>
                <a:gd name="T41" fmla="*/ 6 h 808"/>
                <a:gd name="T42" fmla="*/ 1146 w 782"/>
                <a:gd name="T43" fmla="*/ 6 h 808"/>
                <a:gd name="T44" fmla="*/ 1097 w 782"/>
                <a:gd name="T45" fmla="*/ 6 h 808"/>
                <a:gd name="T46" fmla="*/ 1014 w 782"/>
                <a:gd name="T47" fmla="*/ 6 h 808"/>
                <a:gd name="T48" fmla="*/ 905 w 782"/>
                <a:gd name="T49" fmla="*/ 6 h 808"/>
                <a:gd name="T50" fmla="*/ 787 w 782"/>
                <a:gd name="T51" fmla="*/ 6 h 808"/>
                <a:gd name="T52" fmla="*/ 595 w 782"/>
                <a:gd name="T53" fmla="*/ 6 h 808"/>
                <a:gd name="T54" fmla="*/ 537 w 782"/>
                <a:gd name="T55" fmla="*/ 6 h 808"/>
                <a:gd name="T56" fmla="*/ 506 w 782"/>
                <a:gd name="T57" fmla="*/ 6 h 808"/>
                <a:gd name="T58" fmla="*/ 506 w 782"/>
                <a:gd name="T59" fmla="*/ 6 h 808"/>
                <a:gd name="T60" fmla="*/ 506 w 782"/>
                <a:gd name="T61" fmla="*/ 5 h 808"/>
                <a:gd name="T62" fmla="*/ 588 w 782"/>
                <a:gd name="T63" fmla="*/ 4 h 808"/>
                <a:gd name="T64" fmla="*/ 710 w 782"/>
                <a:gd name="T65" fmla="*/ 3 h 808"/>
                <a:gd name="T66" fmla="*/ 817 w 782"/>
                <a:gd name="T67" fmla="*/ 3 h 808"/>
                <a:gd name="T68" fmla="*/ 884 w 782"/>
                <a:gd name="T69" fmla="*/ 2 h 808"/>
                <a:gd name="T70" fmla="*/ 919 w 782"/>
                <a:gd name="T71" fmla="*/ 2 h 808"/>
                <a:gd name="T72" fmla="*/ 905 w 782"/>
                <a:gd name="T73" fmla="*/ 1 h 808"/>
                <a:gd name="T74" fmla="*/ 855 w 782"/>
                <a:gd name="T75" fmla="*/ 1 h 808"/>
                <a:gd name="T76" fmla="*/ 787 w 782"/>
                <a:gd name="T77" fmla="*/ 1 h 808"/>
                <a:gd name="T78" fmla="*/ 710 w 782"/>
                <a:gd name="T79" fmla="*/ 1 h 808"/>
                <a:gd name="T80" fmla="*/ 542 w 782"/>
                <a:gd name="T81" fmla="*/ 1 h 808"/>
                <a:gd name="T82" fmla="*/ 292 w 782"/>
                <a:gd name="T83" fmla="*/ 1 h 808"/>
                <a:gd name="T84" fmla="*/ 106 w 782"/>
                <a:gd name="T85" fmla="*/ 1 h 808"/>
                <a:gd name="T86" fmla="*/ 31 w 782"/>
                <a:gd name="T87" fmla="*/ 1 h 808"/>
                <a:gd name="T88" fmla="*/ 0 w 782"/>
                <a:gd name="T89" fmla="*/ 1 h 808"/>
                <a:gd name="T90" fmla="*/ 0 w 782"/>
                <a:gd name="T91" fmla="*/ 1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Freeform 24"/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4475 w 992"/>
                <a:gd name="T1" fmla="*/ 1 h 770"/>
                <a:gd name="T2" fmla="*/ 4559 w 992"/>
                <a:gd name="T3" fmla="*/ 1 h 770"/>
                <a:gd name="T4" fmla="*/ 4873 w 992"/>
                <a:gd name="T5" fmla="*/ 1 h 770"/>
                <a:gd name="T6" fmla="*/ 5260 w 992"/>
                <a:gd name="T7" fmla="*/ 1 h 770"/>
                <a:gd name="T8" fmla="*/ 5491 w 992"/>
                <a:gd name="T9" fmla="*/ 1 h 770"/>
                <a:gd name="T10" fmla="*/ 5390 w 992"/>
                <a:gd name="T11" fmla="*/ 1 h 770"/>
                <a:gd name="T12" fmla="*/ 5176 w 992"/>
                <a:gd name="T13" fmla="*/ 1 h 770"/>
                <a:gd name="T14" fmla="*/ 4746 w 992"/>
                <a:gd name="T15" fmla="*/ 2 h 770"/>
                <a:gd name="T16" fmla="*/ 4215 w 992"/>
                <a:gd name="T17" fmla="*/ 2 h 770"/>
                <a:gd name="T18" fmla="*/ 3774 w 992"/>
                <a:gd name="T19" fmla="*/ 2 h 770"/>
                <a:gd name="T20" fmla="*/ 3278 w 992"/>
                <a:gd name="T21" fmla="*/ 3 h 770"/>
                <a:gd name="T22" fmla="*/ 2806 w 992"/>
                <a:gd name="T23" fmla="*/ 3 h 770"/>
                <a:gd name="T24" fmla="*/ 2448 w 992"/>
                <a:gd name="T25" fmla="*/ 2 h 770"/>
                <a:gd name="T26" fmla="*/ 2316 w 992"/>
                <a:gd name="T27" fmla="*/ 2 h 770"/>
                <a:gd name="T28" fmla="*/ 2171 w 992"/>
                <a:gd name="T29" fmla="*/ 2 h 770"/>
                <a:gd name="T30" fmla="*/ 2000 w 992"/>
                <a:gd name="T31" fmla="*/ 1 h 770"/>
                <a:gd name="T32" fmla="*/ 1873 w 992"/>
                <a:gd name="T33" fmla="*/ 1 h 770"/>
                <a:gd name="T34" fmla="*/ 1873 w 992"/>
                <a:gd name="T35" fmla="*/ 1 h 770"/>
                <a:gd name="T36" fmla="*/ 1784 w 992"/>
                <a:gd name="T37" fmla="*/ 1 h 770"/>
                <a:gd name="T38" fmla="*/ 1539 w 992"/>
                <a:gd name="T39" fmla="*/ 1 h 770"/>
                <a:gd name="T40" fmla="*/ 1238 w 992"/>
                <a:gd name="T41" fmla="*/ 1 h 770"/>
                <a:gd name="T42" fmla="*/ 956 w 992"/>
                <a:gd name="T43" fmla="*/ 1 h 770"/>
                <a:gd name="T44" fmla="*/ 634 w 992"/>
                <a:gd name="T45" fmla="*/ 1 h 770"/>
                <a:gd name="T46" fmla="*/ 146 w 992"/>
                <a:gd name="T47" fmla="*/ 1 h 770"/>
                <a:gd name="T48" fmla="*/ 0 w 992"/>
                <a:gd name="T49" fmla="*/ 1 h 770"/>
                <a:gd name="T50" fmla="*/ 0 w 992"/>
                <a:gd name="T51" fmla="*/ 1 h 770"/>
                <a:gd name="T52" fmla="*/ 218 w 992"/>
                <a:gd name="T53" fmla="*/ 1 h 770"/>
                <a:gd name="T54" fmla="*/ 453 w 992"/>
                <a:gd name="T55" fmla="*/ 1 h 770"/>
                <a:gd name="T56" fmla="*/ 655 w 992"/>
                <a:gd name="T57" fmla="*/ 1 h 770"/>
                <a:gd name="T58" fmla="*/ 1045 w 992"/>
                <a:gd name="T59" fmla="*/ 1 h 770"/>
                <a:gd name="T60" fmla="*/ 1424 w 992"/>
                <a:gd name="T61" fmla="*/ 1 h 770"/>
                <a:gd name="T62" fmla="*/ 1784 w 992"/>
                <a:gd name="T63" fmla="*/ 1 h 770"/>
                <a:gd name="T64" fmla="*/ 2298 w 992"/>
                <a:gd name="T65" fmla="*/ 0 h 770"/>
                <a:gd name="T66" fmla="*/ 2316 w 992"/>
                <a:gd name="T67" fmla="*/ 1 h 770"/>
                <a:gd name="T68" fmla="*/ 2200 w 992"/>
                <a:gd name="T69" fmla="*/ 1 h 770"/>
                <a:gd name="T70" fmla="*/ 2171 w 992"/>
                <a:gd name="T71" fmla="*/ 1 h 770"/>
                <a:gd name="T72" fmla="*/ 2316 w 992"/>
                <a:gd name="T73" fmla="*/ 1 h 770"/>
                <a:gd name="T74" fmla="*/ 2558 w 992"/>
                <a:gd name="T75" fmla="*/ 2 h 770"/>
                <a:gd name="T76" fmla="*/ 2765 w 992"/>
                <a:gd name="T77" fmla="*/ 2 h 770"/>
                <a:gd name="T78" fmla="*/ 3090 w 992"/>
                <a:gd name="T79" fmla="*/ 2 h 770"/>
                <a:gd name="T80" fmla="*/ 3405 w 992"/>
                <a:gd name="T81" fmla="*/ 2 h 770"/>
                <a:gd name="T82" fmla="*/ 3727 w 992"/>
                <a:gd name="T83" fmla="*/ 2 h 770"/>
                <a:gd name="T84" fmla="*/ 4150 w 992"/>
                <a:gd name="T85" fmla="*/ 2 h 770"/>
                <a:gd name="T86" fmla="*/ 4430 w 992"/>
                <a:gd name="T87" fmla="*/ 1 h 770"/>
                <a:gd name="T88" fmla="*/ 4475 w 992"/>
                <a:gd name="T89" fmla="*/ 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Freeform 25"/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6 w 699"/>
                <a:gd name="T1" fmla="*/ 17 h 1216"/>
                <a:gd name="T2" fmla="*/ 8 w 699"/>
                <a:gd name="T3" fmla="*/ 20 h 1216"/>
                <a:gd name="T4" fmla="*/ 8 w 699"/>
                <a:gd name="T5" fmla="*/ 20 h 1216"/>
                <a:gd name="T6" fmla="*/ 9 w 699"/>
                <a:gd name="T7" fmla="*/ 21 h 1216"/>
                <a:gd name="T8" fmla="*/ 9 w 699"/>
                <a:gd name="T9" fmla="*/ 22 h 1216"/>
                <a:gd name="T10" fmla="*/ 9 w 699"/>
                <a:gd name="T11" fmla="*/ 23 h 1216"/>
                <a:gd name="T12" fmla="*/ 9 w 699"/>
                <a:gd name="T13" fmla="*/ 23 h 1216"/>
                <a:gd name="T14" fmla="*/ 7 w 699"/>
                <a:gd name="T15" fmla="*/ 22 h 1216"/>
                <a:gd name="T16" fmla="*/ 5 w 699"/>
                <a:gd name="T17" fmla="*/ 19 h 1216"/>
                <a:gd name="T18" fmla="*/ 4 w 699"/>
                <a:gd name="T19" fmla="*/ 17 h 1216"/>
                <a:gd name="T20" fmla="*/ 3 w 699"/>
                <a:gd name="T21" fmla="*/ 15 h 1216"/>
                <a:gd name="T22" fmla="*/ 3 w 699"/>
                <a:gd name="T23" fmla="*/ 11 h 1216"/>
                <a:gd name="T24" fmla="*/ 3 w 699"/>
                <a:gd name="T25" fmla="*/ 7 h 1216"/>
                <a:gd name="T26" fmla="*/ 3 w 699"/>
                <a:gd name="T27" fmla="*/ 6 h 1216"/>
                <a:gd name="T28" fmla="*/ 2 w 699"/>
                <a:gd name="T29" fmla="*/ 4 h 1216"/>
                <a:gd name="T30" fmla="*/ 1 w 699"/>
                <a:gd name="T31" fmla="*/ 5 h 1216"/>
                <a:gd name="T32" fmla="*/ 0 w 699"/>
                <a:gd name="T33" fmla="*/ 4 h 1216"/>
                <a:gd name="T34" fmla="*/ 1 w 699"/>
                <a:gd name="T35" fmla="*/ 4 h 1216"/>
                <a:gd name="T36" fmla="*/ 1 w 699"/>
                <a:gd name="T37" fmla="*/ 4 h 1216"/>
                <a:gd name="T38" fmla="*/ 2 w 699"/>
                <a:gd name="T39" fmla="*/ 3 h 1216"/>
                <a:gd name="T40" fmla="*/ 1 w 699"/>
                <a:gd name="T41" fmla="*/ 2 h 1216"/>
                <a:gd name="T42" fmla="*/ 1 w 699"/>
                <a:gd name="T43" fmla="*/ 1 h 1216"/>
                <a:gd name="T44" fmla="*/ 1 w 699"/>
                <a:gd name="T45" fmla="*/ 1 h 1216"/>
                <a:gd name="T46" fmla="*/ 2 w 699"/>
                <a:gd name="T47" fmla="*/ 2 h 1216"/>
                <a:gd name="T48" fmla="*/ 2 w 699"/>
                <a:gd name="T49" fmla="*/ 2 h 1216"/>
                <a:gd name="T50" fmla="*/ 2 w 699"/>
                <a:gd name="T51" fmla="*/ 1 h 1216"/>
                <a:gd name="T52" fmla="*/ 2 w 699"/>
                <a:gd name="T53" fmla="*/ 0 h 1216"/>
                <a:gd name="T54" fmla="*/ 2 w 699"/>
                <a:gd name="T55" fmla="*/ 1 h 1216"/>
                <a:gd name="T56" fmla="*/ 3 w 699"/>
                <a:gd name="T57" fmla="*/ 2 h 1216"/>
                <a:gd name="T58" fmla="*/ 3 w 699"/>
                <a:gd name="T59" fmla="*/ 2 h 1216"/>
                <a:gd name="T60" fmla="*/ 4 w 699"/>
                <a:gd name="T61" fmla="*/ 1 h 1216"/>
                <a:gd name="T62" fmla="*/ 4 w 699"/>
                <a:gd name="T63" fmla="*/ 1 h 1216"/>
                <a:gd name="T64" fmla="*/ 4 w 699"/>
                <a:gd name="T65" fmla="*/ 1 h 1216"/>
                <a:gd name="T66" fmla="*/ 3 w 699"/>
                <a:gd name="T67" fmla="*/ 3 h 1216"/>
                <a:gd name="T68" fmla="*/ 3 w 699"/>
                <a:gd name="T69" fmla="*/ 4 h 1216"/>
                <a:gd name="T70" fmla="*/ 3 w 699"/>
                <a:gd name="T71" fmla="*/ 5 h 1216"/>
                <a:gd name="T72" fmla="*/ 3 w 699"/>
                <a:gd name="T73" fmla="*/ 7 h 1216"/>
                <a:gd name="T74" fmla="*/ 3 w 699"/>
                <a:gd name="T75" fmla="*/ 10 h 1216"/>
                <a:gd name="T76" fmla="*/ 4 w 699"/>
                <a:gd name="T77" fmla="*/ 12 h 1216"/>
                <a:gd name="T78" fmla="*/ 5 w 699"/>
                <a:gd name="T79" fmla="*/ 15 h 1216"/>
                <a:gd name="T80" fmla="*/ 5 w 699"/>
                <a:gd name="T81" fmla="*/ 16 h 1216"/>
                <a:gd name="T82" fmla="*/ 6 w 699"/>
                <a:gd name="T83" fmla="*/ 17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Freeform 26"/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1 w 915"/>
                <a:gd name="T1" fmla="*/ 6 h 1139"/>
                <a:gd name="T2" fmla="*/ 0 w 915"/>
                <a:gd name="T3" fmla="*/ 6 h 1139"/>
                <a:gd name="T4" fmla="*/ 1 w 915"/>
                <a:gd name="T5" fmla="*/ 6 h 1139"/>
                <a:gd name="T6" fmla="*/ 1 w 915"/>
                <a:gd name="T7" fmla="*/ 6 h 1139"/>
                <a:gd name="T8" fmla="*/ 3 w 915"/>
                <a:gd name="T9" fmla="*/ 6 h 1139"/>
                <a:gd name="T10" fmla="*/ 5 w 915"/>
                <a:gd name="T11" fmla="*/ 6 h 1139"/>
                <a:gd name="T12" fmla="*/ 8 w 915"/>
                <a:gd name="T13" fmla="*/ 5 h 1139"/>
                <a:gd name="T14" fmla="*/ 9 w 915"/>
                <a:gd name="T15" fmla="*/ 4 h 1139"/>
                <a:gd name="T16" fmla="*/ 10 w 915"/>
                <a:gd name="T17" fmla="*/ 3 h 1139"/>
                <a:gd name="T18" fmla="*/ 10 w 915"/>
                <a:gd name="T19" fmla="*/ 2 h 1139"/>
                <a:gd name="T20" fmla="*/ 10 w 915"/>
                <a:gd name="T21" fmla="*/ 1 h 1139"/>
                <a:gd name="T22" fmla="*/ 11 w 915"/>
                <a:gd name="T23" fmla="*/ 1 h 1139"/>
                <a:gd name="T24" fmla="*/ 12 w 915"/>
                <a:gd name="T25" fmla="*/ 1 h 1139"/>
                <a:gd name="T26" fmla="*/ 13 w 915"/>
                <a:gd name="T27" fmla="*/ 1 h 1139"/>
                <a:gd name="T28" fmla="*/ 13 w 915"/>
                <a:gd name="T29" fmla="*/ 1 h 1139"/>
                <a:gd name="T30" fmla="*/ 12 w 915"/>
                <a:gd name="T31" fmla="*/ 1 h 1139"/>
                <a:gd name="T32" fmla="*/ 11 w 915"/>
                <a:gd name="T33" fmla="*/ 1 h 1139"/>
                <a:gd name="T34" fmla="*/ 12 w 915"/>
                <a:gd name="T35" fmla="*/ 1 h 1139"/>
                <a:gd name="T36" fmla="*/ 12 w 915"/>
                <a:gd name="T37" fmla="*/ 1 h 1139"/>
                <a:gd name="T38" fmla="*/ 12 w 915"/>
                <a:gd name="T39" fmla="*/ 1 h 1139"/>
                <a:gd name="T40" fmla="*/ 11 w 915"/>
                <a:gd name="T41" fmla="*/ 1 h 1139"/>
                <a:gd name="T42" fmla="*/ 11 w 915"/>
                <a:gd name="T43" fmla="*/ 1 h 1139"/>
                <a:gd name="T44" fmla="*/ 11 w 915"/>
                <a:gd name="T45" fmla="*/ 1 h 1139"/>
                <a:gd name="T46" fmla="*/ 11 w 915"/>
                <a:gd name="T47" fmla="*/ 0 h 1139"/>
                <a:gd name="T48" fmla="*/ 10 w 915"/>
                <a:gd name="T49" fmla="*/ 1 h 1139"/>
                <a:gd name="T50" fmla="*/ 10 w 915"/>
                <a:gd name="T51" fmla="*/ 1 h 1139"/>
                <a:gd name="T52" fmla="*/ 10 w 915"/>
                <a:gd name="T53" fmla="*/ 1 h 1139"/>
                <a:gd name="T54" fmla="*/ 9 w 915"/>
                <a:gd name="T55" fmla="*/ 1 h 1139"/>
                <a:gd name="T56" fmla="*/ 9 w 915"/>
                <a:gd name="T57" fmla="*/ 1 h 1139"/>
                <a:gd name="T58" fmla="*/ 9 w 915"/>
                <a:gd name="T59" fmla="*/ 1 h 1139"/>
                <a:gd name="T60" fmla="*/ 9 w 915"/>
                <a:gd name="T61" fmla="*/ 1 h 1139"/>
                <a:gd name="T62" fmla="*/ 9 w 915"/>
                <a:gd name="T63" fmla="*/ 1 h 1139"/>
                <a:gd name="T64" fmla="*/ 9 w 915"/>
                <a:gd name="T65" fmla="*/ 1 h 1139"/>
                <a:gd name="T66" fmla="*/ 9 w 915"/>
                <a:gd name="T67" fmla="*/ 1 h 1139"/>
                <a:gd name="T68" fmla="*/ 9 w 915"/>
                <a:gd name="T69" fmla="*/ 2 h 1139"/>
                <a:gd name="T70" fmla="*/ 9 w 915"/>
                <a:gd name="T71" fmla="*/ 4 h 1139"/>
                <a:gd name="T72" fmla="*/ 9 w 915"/>
                <a:gd name="T73" fmla="*/ 4 h 1139"/>
                <a:gd name="T74" fmla="*/ 8 w 915"/>
                <a:gd name="T75" fmla="*/ 4 h 1139"/>
                <a:gd name="T76" fmla="*/ 7 w 915"/>
                <a:gd name="T77" fmla="*/ 5 h 1139"/>
                <a:gd name="T78" fmla="*/ 6 w 915"/>
                <a:gd name="T79" fmla="*/ 5 h 1139"/>
                <a:gd name="T80" fmla="*/ 5 w 915"/>
                <a:gd name="T81" fmla="*/ 6 h 1139"/>
                <a:gd name="T82" fmla="*/ 3 w 915"/>
                <a:gd name="T83" fmla="*/ 6 h 1139"/>
                <a:gd name="T84" fmla="*/ 1 w 915"/>
                <a:gd name="T85" fmla="*/ 6 h 1139"/>
                <a:gd name="T86" fmla="*/ 1 w 915"/>
                <a:gd name="T87" fmla="*/ 6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3200400" y="4470400"/>
            <a:ext cx="381000" cy="711200"/>
            <a:chOff x="2432" y="1328"/>
            <a:chExt cx="906" cy="2075"/>
          </a:xfrm>
        </p:grpSpPr>
        <p:sp>
          <p:nvSpPr>
            <p:cNvPr id="52241" name="Freeform 64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Freeform 65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Freeform 66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4" name="Freeform 67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Freeform 68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Freeform 69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115"/>
          <p:cNvSpPr txBox="1">
            <a:spLocks noChangeArrowheads="1"/>
          </p:cNvSpPr>
          <p:nvPr/>
        </p:nvSpPr>
        <p:spPr bwMode="auto">
          <a:xfrm>
            <a:off x="3660775" y="4572000"/>
            <a:ext cx="1847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Local Max</a:t>
            </a:r>
          </a:p>
        </p:txBody>
      </p:sp>
      <p:grpSp>
        <p:nvGrpSpPr>
          <p:cNvPr id="22" name="Group 117"/>
          <p:cNvGrpSpPr>
            <a:grpSpLocks/>
          </p:cNvGrpSpPr>
          <p:nvPr/>
        </p:nvGrpSpPr>
        <p:grpSpPr bwMode="auto">
          <a:xfrm>
            <a:off x="7848600" y="3175000"/>
            <a:ext cx="381000" cy="711200"/>
            <a:chOff x="2432" y="1328"/>
            <a:chExt cx="906" cy="2075"/>
          </a:xfrm>
        </p:grpSpPr>
        <p:sp>
          <p:nvSpPr>
            <p:cNvPr id="52235" name="Freeform 118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6" name="Freeform 119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Freeform 120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Freeform 121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9" name="Freeform 122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0" name="Freeform 123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124"/>
          <p:cNvSpPr txBox="1">
            <a:spLocks noChangeArrowheads="1"/>
          </p:cNvSpPr>
          <p:nvPr/>
        </p:nvSpPr>
        <p:spPr bwMode="auto">
          <a:xfrm>
            <a:off x="6477000" y="3810000"/>
            <a:ext cx="2016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Global 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Simplex Algorithm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Invented by George Dantzig in 1947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A hill climbing algorithm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Guaranteed to find an global optimal solution for Linear Programs</a:t>
            </a:r>
          </a:p>
        </p:txBody>
      </p:sp>
      <p:sp>
        <p:nvSpPr>
          <p:cNvPr id="53252" name="Freeform 18"/>
          <p:cNvSpPr>
            <a:spLocks/>
          </p:cNvSpPr>
          <p:nvPr/>
        </p:nvSpPr>
        <p:spPr bwMode="auto">
          <a:xfrm>
            <a:off x="5410200" y="3810000"/>
            <a:ext cx="5410200" cy="2895600"/>
          </a:xfrm>
          <a:custGeom>
            <a:avLst/>
            <a:gdLst>
              <a:gd name="T0" fmla="*/ 0 w 4224"/>
              <a:gd name="T1" fmla="*/ 2147483647 h 1973"/>
              <a:gd name="T2" fmla="*/ 2147483647 w 4224"/>
              <a:gd name="T3" fmla="*/ 2147483647 h 1973"/>
              <a:gd name="T4" fmla="*/ 2147483647 w 4224"/>
              <a:gd name="T5" fmla="*/ 2147483647 h 1973"/>
              <a:gd name="T6" fmla="*/ 2147483647 w 4224"/>
              <a:gd name="T7" fmla="*/ 2147483647 h 1973"/>
              <a:gd name="T8" fmla="*/ 2147483647 w 4224"/>
              <a:gd name="T9" fmla="*/ 2147483647 h 1973"/>
              <a:gd name="T10" fmla="*/ 2147483647 w 4224"/>
              <a:gd name="T11" fmla="*/ 2147483647 h 1973"/>
              <a:gd name="T12" fmla="*/ 2147483647 w 4224"/>
              <a:gd name="T13" fmla="*/ 2147483647 h 19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24"/>
              <a:gd name="T22" fmla="*/ 0 h 1973"/>
              <a:gd name="T23" fmla="*/ 4224 w 4224"/>
              <a:gd name="T24" fmla="*/ 1973 h 19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24" h="1973">
                <a:moveTo>
                  <a:pt x="0" y="1925"/>
                </a:moveTo>
                <a:cubicBezTo>
                  <a:pt x="248" y="1949"/>
                  <a:pt x="496" y="1973"/>
                  <a:pt x="720" y="1733"/>
                </a:cubicBezTo>
                <a:cubicBezTo>
                  <a:pt x="944" y="1493"/>
                  <a:pt x="1115" y="772"/>
                  <a:pt x="1344" y="485"/>
                </a:cubicBezTo>
                <a:cubicBezTo>
                  <a:pt x="1573" y="198"/>
                  <a:pt x="1848" y="0"/>
                  <a:pt x="2096" y="13"/>
                </a:cubicBezTo>
                <a:cubicBezTo>
                  <a:pt x="2344" y="26"/>
                  <a:pt x="2573" y="278"/>
                  <a:pt x="2832" y="565"/>
                </a:cubicBezTo>
                <a:cubicBezTo>
                  <a:pt x="3091" y="852"/>
                  <a:pt x="3416" y="1514"/>
                  <a:pt x="3648" y="1733"/>
                </a:cubicBezTo>
                <a:cubicBezTo>
                  <a:pt x="3880" y="1952"/>
                  <a:pt x="4048" y="1893"/>
                  <a:pt x="4224" y="1877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" name="Group 20"/>
          <p:cNvGrpSpPr>
            <a:grpSpLocks noChangeAspect="1"/>
          </p:cNvGrpSpPr>
          <p:nvPr/>
        </p:nvGrpSpPr>
        <p:grpSpPr bwMode="auto">
          <a:xfrm rot="870642">
            <a:off x="6781800" y="5257800"/>
            <a:ext cx="668338" cy="836613"/>
            <a:chOff x="2227" y="1194"/>
            <a:chExt cx="1944" cy="2413"/>
          </a:xfrm>
        </p:grpSpPr>
        <p:sp>
          <p:nvSpPr>
            <p:cNvPr id="53262" name="Freeform 21"/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5 w 600"/>
                <a:gd name="T1" fmla="*/ 1 h 608"/>
                <a:gd name="T2" fmla="*/ 5 w 600"/>
                <a:gd name="T3" fmla="*/ 1 h 608"/>
                <a:gd name="T4" fmla="*/ 5 w 600"/>
                <a:gd name="T5" fmla="*/ 1 h 608"/>
                <a:gd name="T6" fmla="*/ 4 w 600"/>
                <a:gd name="T7" fmla="*/ 1 h 608"/>
                <a:gd name="T8" fmla="*/ 2 w 600"/>
                <a:gd name="T9" fmla="*/ 0 h 608"/>
                <a:gd name="T10" fmla="*/ 1 w 600"/>
                <a:gd name="T11" fmla="*/ 1 h 608"/>
                <a:gd name="T12" fmla="*/ 1 w 600"/>
                <a:gd name="T13" fmla="*/ 1 h 608"/>
                <a:gd name="T14" fmla="*/ 0 w 600"/>
                <a:gd name="T15" fmla="*/ 1 h 608"/>
                <a:gd name="T16" fmla="*/ 1 w 600"/>
                <a:gd name="T17" fmla="*/ 1 h 608"/>
                <a:gd name="T18" fmla="*/ 1 w 600"/>
                <a:gd name="T19" fmla="*/ 1 h 608"/>
                <a:gd name="T20" fmla="*/ 1 w 600"/>
                <a:gd name="T21" fmla="*/ 1 h 608"/>
                <a:gd name="T22" fmla="*/ 2 w 600"/>
                <a:gd name="T23" fmla="*/ 1 h 608"/>
                <a:gd name="T24" fmla="*/ 2 w 600"/>
                <a:gd name="T25" fmla="*/ 1 h 608"/>
                <a:gd name="T26" fmla="*/ 3 w 600"/>
                <a:gd name="T27" fmla="*/ 1 h 608"/>
                <a:gd name="T28" fmla="*/ 4 w 600"/>
                <a:gd name="T29" fmla="*/ 1 h 608"/>
                <a:gd name="T30" fmla="*/ 5 w 600"/>
                <a:gd name="T31" fmla="*/ 1 h 608"/>
                <a:gd name="T32" fmla="*/ 5 w 600"/>
                <a:gd name="T33" fmla="*/ 1 h 608"/>
                <a:gd name="T34" fmla="*/ 5 w 600"/>
                <a:gd name="T35" fmla="*/ 1 h 608"/>
                <a:gd name="T36" fmla="*/ 8 w 600"/>
                <a:gd name="T37" fmla="*/ 1 h 608"/>
                <a:gd name="T38" fmla="*/ 8 w 600"/>
                <a:gd name="T39" fmla="*/ 1 h 608"/>
                <a:gd name="T40" fmla="*/ 8 w 600"/>
                <a:gd name="T41" fmla="*/ 1 h 608"/>
                <a:gd name="T42" fmla="*/ 5 w 600"/>
                <a:gd name="T43" fmla="*/ 1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Freeform 22"/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3 w 619"/>
                <a:gd name="T1" fmla="*/ 3 h 1085"/>
                <a:gd name="T2" fmla="*/ 3 w 619"/>
                <a:gd name="T3" fmla="*/ 1 h 1085"/>
                <a:gd name="T4" fmla="*/ 5 w 619"/>
                <a:gd name="T5" fmla="*/ 1 h 1085"/>
                <a:gd name="T6" fmla="*/ 6 w 619"/>
                <a:gd name="T7" fmla="*/ 0 h 1085"/>
                <a:gd name="T8" fmla="*/ 7 w 619"/>
                <a:gd name="T9" fmla="*/ 1 h 1085"/>
                <a:gd name="T10" fmla="*/ 8 w 619"/>
                <a:gd name="T11" fmla="*/ 1 h 1085"/>
                <a:gd name="T12" fmla="*/ 8 w 619"/>
                <a:gd name="T13" fmla="*/ 3 h 1085"/>
                <a:gd name="T14" fmla="*/ 7 w 619"/>
                <a:gd name="T15" fmla="*/ 6 h 1085"/>
                <a:gd name="T16" fmla="*/ 6 w 619"/>
                <a:gd name="T17" fmla="*/ 8 h 1085"/>
                <a:gd name="T18" fmla="*/ 5 w 619"/>
                <a:gd name="T19" fmla="*/ 10 h 1085"/>
                <a:gd name="T20" fmla="*/ 5 w 619"/>
                <a:gd name="T21" fmla="*/ 12 h 1085"/>
                <a:gd name="T22" fmla="*/ 5 w 619"/>
                <a:gd name="T23" fmla="*/ 14 h 1085"/>
                <a:gd name="T24" fmla="*/ 6 w 619"/>
                <a:gd name="T25" fmla="*/ 15 h 1085"/>
                <a:gd name="T26" fmla="*/ 6 w 619"/>
                <a:gd name="T27" fmla="*/ 18 h 1085"/>
                <a:gd name="T28" fmla="*/ 5 w 619"/>
                <a:gd name="T29" fmla="*/ 20 h 1085"/>
                <a:gd name="T30" fmla="*/ 5 w 619"/>
                <a:gd name="T31" fmla="*/ 20 h 1085"/>
                <a:gd name="T32" fmla="*/ 3 w 619"/>
                <a:gd name="T33" fmla="*/ 21 h 1085"/>
                <a:gd name="T34" fmla="*/ 2 w 619"/>
                <a:gd name="T35" fmla="*/ 21 h 1085"/>
                <a:gd name="T36" fmla="*/ 1 w 619"/>
                <a:gd name="T37" fmla="*/ 20 h 1085"/>
                <a:gd name="T38" fmla="*/ 1 w 619"/>
                <a:gd name="T39" fmla="*/ 17 h 1085"/>
                <a:gd name="T40" fmla="*/ 0 w 619"/>
                <a:gd name="T41" fmla="*/ 15 h 1085"/>
                <a:gd name="T42" fmla="*/ 1 w 619"/>
                <a:gd name="T43" fmla="*/ 12 h 1085"/>
                <a:gd name="T44" fmla="*/ 1 w 619"/>
                <a:gd name="T45" fmla="*/ 8 h 1085"/>
                <a:gd name="T46" fmla="*/ 1 w 619"/>
                <a:gd name="T47" fmla="*/ 5 h 1085"/>
                <a:gd name="T48" fmla="*/ 3 w 619"/>
                <a:gd name="T49" fmla="*/ 3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23"/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 h 808"/>
                <a:gd name="T2" fmla="*/ 101 w 782"/>
                <a:gd name="T3" fmla="*/ 0 h 808"/>
                <a:gd name="T4" fmla="*/ 246 w 782"/>
                <a:gd name="T5" fmla="*/ 0 h 808"/>
                <a:gd name="T6" fmla="*/ 518 w 782"/>
                <a:gd name="T7" fmla="*/ 1 h 808"/>
                <a:gd name="T8" fmla="*/ 841 w 782"/>
                <a:gd name="T9" fmla="*/ 1 h 808"/>
                <a:gd name="T10" fmla="*/ 959 w 782"/>
                <a:gd name="T11" fmla="*/ 1 h 808"/>
                <a:gd name="T12" fmla="*/ 1014 w 782"/>
                <a:gd name="T13" fmla="*/ 1 h 808"/>
                <a:gd name="T14" fmla="*/ 1025 w 782"/>
                <a:gd name="T15" fmla="*/ 2 h 808"/>
                <a:gd name="T16" fmla="*/ 989 w 782"/>
                <a:gd name="T17" fmla="*/ 2 h 808"/>
                <a:gd name="T18" fmla="*/ 889 w 782"/>
                <a:gd name="T19" fmla="*/ 3 h 808"/>
                <a:gd name="T20" fmla="*/ 761 w 782"/>
                <a:gd name="T21" fmla="*/ 4 h 808"/>
                <a:gd name="T22" fmla="*/ 665 w 782"/>
                <a:gd name="T23" fmla="*/ 4 h 808"/>
                <a:gd name="T24" fmla="*/ 623 w 782"/>
                <a:gd name="T25" fmla="*/ 5 h 808"/>
                <a:gd name="T26" fmla="*/ 595 w 782"/>
                <a:gd name="T27" fmla="*/ 5 h 808"/>
                <a:gd name="T28" fmla="*/ 606 w 782"/>
                <a:gd name="T29" fmla="*/ 6 h 808"/>
                <a:gd name="T30" fmla="*/ 613 w 782"/>
                <a:gd name="T31" fmla="*/ 6 h 808"/>
                <a:gd name="T32" fmla="*/ 728 w 782"/>
                <a:gd name="T33" fmla="*/ 6 h 808"/>
                <a:gd name="T34" fmla="*/ 910 w 782"/>
                <a:gd name="T35" fmla="*/ 6 h 808"/>
                <a:gd name="T36" fmla="*/ 1025 w 782"/>
                <a:gd name="T37" fmla="*/ 6 h 808"/>
                <a:gd name="T38" fmla="*/ 1146 w 782"/>
                <a:gd name="T39" fmla="*/ 6 h 808"/>
                <a:gd name="T40" fmla="*/ 1184 w 782"/>
                <a:gd name="T41" fmla="*/ 6 h 808"/>
                <a:gd name="T42" fmla="*/ 1146 w 782"/>
                <a:gd name="T43" fmla="*/ 6 h 808"/>
                <a:gd name="T44" fmla="*/ 1097 w 782"/>
                <a:gd name="T45" fmla="*/ 6 h 808"/>
                <a:gd name="T46" fmla="*/ 1014 w 782"/>
                <a:gd name="T47" fmla="*/ 6 h 808"/>
                <a:gd name="T48" fmla="*/ 905 w 782"/>
                <a:gd name="T49" fmla="*/ 6 h 808"/>
                <a:gd name="T50" fmla="*/ 787 w 782"/>
                <a:gd name="T51" fmla="*/ 6 h 808"/>
                <a:gd name="T52" fmla="*/ 595 w 782"/>
                <a:gd name="T53" fmla="*/ 6 h 808"/>
                <a:gd name="T54" fmla="*/ 537 w 782"/>
                <a:gd name="T55" fmla="*/ 6 h 808"/>
                <a:gd name="T56" fmla="*/ 506 w 782"/>
                <a:gd name="T57" fmla="*/ 6 h 808"/>
                <a:gd name="T58" fmla="*/ 506 w 782"/>
                <a:gd name="T59" fmla="*/ 6 h 808"/>
                <a:gd name="T60" fmla="*/ 506 w 782"/>
                <a:gd name="T61" fmla="*/ 5 h 808"/>
                <a:gd name="T62" fmla="*/ 588 w 782"/>
                <a:gd name="T63" fmla="*/ 4 h 808"/>
                <a:gd name="T64" fmla="*/ 710 w 782"/>
                <a:gd name="T65" fmla="*/ 3 h 808"/>
                <a:gd name="T66" fmla="*/ 817 w 782"/>
                <a:gd name="T67" fmla="*/ 3 h 808"/>
                <a:gd name="T68" fmla="*/ 884 w 782"/>
                <a:gd name="T69" fmla="*/ 2 h 808"/>
                <a:gd name="T70" fmla="*/ 919 w 782"/>
                <a:gd name="T71" fmla="*/ 2 h 808"/>
                <a:gd name="T72" fmla="*/ 905 w 782"/>
                <a:gd name="T73" fmla="*/ 1 h 808"/>
                <a:gd name="T74" fmla="*/ 855 w 782"/>
                <a:gd name="T75" fmla="*/ 1 h 808"/>
                <a:gd name="T76" fmla="*/ 787 w 782"/>
                <a:gd name="T77" fmla="*/ 1 h 808"/>
                <a:gd name="T78" fmla="*/ 710 w 782"/>
                <a:gd name="T79" fmla="*/ 1 h 808"/>
                <a:gd name="T80" fmla="*/ 542 w 782"/>
                <a:gd name="T81" fmla="*/ 1 h 808"/>
                <a:gd name="T82" fmla="*/ 292 w 782"/>
                <a:gd name="T83" fmla="*/ 1 h 808"/>
                <a:gd name="T84" fmla="*/ 106 w 782"/>
                <a:gd name="T85" fmla="*/ 1 h 808"/>
                <a:gd name="T86" fmla="*/ 31 w 782"/>
                <a:gd name="T87" fmla="*/ 1 h 808"/>
                <a:gd name="T88" fmla="*/ 0 w 782"/>
                <a:gd name="T89" fmla="*/ 1 h 808"/>
                <a:gd name="T90" fmla="*/ 0 w 782"/>
                <a:gd name="T91" fmla="*/ 1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24"/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4475 w 992"/>
                <a:gd name="T1" fmla="*/ 1 h 770"/>
                <a:gd name="T2" fmla="*/ 4559 w 992"/>
                <a:gd name="T3" fmla="*/ 1 h 770"/>
                <a:gd name="T4" fmla="*/ 4873 w 992"/>
                <a:gd name="T5" fmla="*/ 1 h 770"/>
                <a:gd name="T6" fmla="*/ 5260 w 992"/>
                <a:gd name="T7" fmla="*/ 1 h 770"/>
                <a:gd name="T8" fmla="*/ 5491 w 992"/>
                <a:gd name="T9" fmla="*/ 1 h 770"/>
                <a:gd name="T10" fmla="*/ 5390 w 992"/>
                <a:gd name="T11" fmla="*/ 1 h 770"/>
                <a:gd name="T12" fmla="*/ 5176 w 992"/>
                <a:gd name="T13" fmla="*/ 1 h 770"/>
                <a:gd name="T14" fmla="*/ 4746 w 992"/>
                <a:gd name="T15" fmla="*/ 2 h 770"/>
                <a:gd name="T16" fmla="*/ 4215 w 992"/>
                <a:gd name="T17" fmla="*/ 2 h 770"/>
                <a:gd name="T18" fmla="*/ 3774 w 992"/>
                <a:gd name="T19" fmla="*/ 2 h 770"/>
                <a:gd name="T20" fmla="*/ 3278 w 992"/>
                <a:gd name="T21" fmla="*/ 3 h 770"/>
                <a:gd name="T22" fmla="*/ 2806 w 992"/>
                <a:gd name="T23" fmla="*/ 3 h 770"/>
                <a:gd name="T24" fmla="*/ 2448 w 992"/>
                <a:gd name="T25" fmla="*/ 2 h 770"/>
                <a:gd name="T26" fmla="*/ 2316 w 992"/>
                <a:gd name="T27" fmla="*/ 2 h 770"/>
                <a:gd name="T28" fmla="*/ 2171 w 992"/>
                <a:gd name="T29" fmla="*/ 2 h 770"/>
                <a:gd name="T30" fmla="*/ 2000 w 992"/>
                <a:gd name="T31" fmla="*/ 1 h 770"/>
                <a:gd name="T32" fmla="*/ 1873 w 992"/>
                <a:gd name="T33" fmla="*/ 1 h 770"/>
                <a:gd name="T34" fmla="*/ 1873 w 992"/>
                <a:gd name="T35" fmla="*/ 1 h 770"/>
                <a:gd name="T36" fmla="*/ 1784 w 992"/>
                <a:gd name="T37" fmla="*/ 1 h 770"/>
                <a:gd name="T38" fmla="*/ 1539 w 992"/>
                <a:gd name="T39" fmla="*/ 1 h 770"/>
                <a:gd name="T40" fmla="*/ 1238 w 992"/>
                <a:gd name="T41" fmla="*/ 1 h 770"/>
                <a:gd name="T42" fmla="*/ 956 w 992"/>
                <a:gd name="T43" fmla="*/ 1 h 770"/>
                <a:gd name="T44" fmla="*/ 634 w 992"/>
                <a:gd name="T45" fmla="*/ 1 h 770"/>
                <a:gd name="T46" fmla="*/ 146 w 992"/>
                <a:gd name="T47" fmla="*/ 1 h 770"/>
                <a:gd name="T48" fmla="*/ 0 w 992"/>
                <a:gd name="T49" fmla="*/ 1 h 770"/>
                <a:gd name="T50" fmla="*/ 0 w 992"/>
                <a:gd name="T51" fmla="*/ 1 h 770"/>
                <a:gd name="T52" fmla="*/ 218 w 992"/>
                <a:gd name="T53" fmla="*/ 1 h 770"/>
                <a:gd name="T54" fmla="*/ 453 w 992"/>
                <a:gd name="T55" fmla="*/ 1 h 770"/>
                <a:gd name="T56" fmla="*/ 655 w 992"/>
                <a:gd name="T57" fmla="*/ 1 h 770"/>
                <a:gd name="T58" fmla="*/ 1045 w 992"/>
                <a:gd name="T59" fmla="*/ 1 h 770"/>
                <a:gd name="T60" fmla="*/ 1424 w 992"/>
                <a:gd name="T61" fmla="*/ 1 h 770"/>
                <a:gd name="T62" fmla="*/ 1784 w 992"/>
                <a:gd name="T63" fmla="*/ 1 h 770"/>
                <a:gd name="T64" fmla="*/ 2298 w 992"/>
                <a:gd name="T65" fmla="*/ 0 h 770"/>
                <a:gd name="T66" fmla="*/ 2316 w 992"/>
                <a:gd name="T67" fmla="*/ 1 h 770"/>
                <a:gd name="T68" fmla="*/ 2200 w 992"/>
                <a:gd name="T69" fmla="*/ 1 h 770"/>
                <a:gd name="T70" fmla="*/ 2171 w 992"/>
                <a:gd name="T71" fmla="*/ 1 h 770"/>
                <a:gd name="T72" fmla="*/ 2316 w 992"/>
                <a:gd name="T73" fmla="*/ 1 h 770"/>
                <a:gd name="T74" fmla="*/ 2558 w 992"/>
                <a:gd name="T75" fmla="*/ 2 h 770"/>
                <a:gd name="T76" fmla="*/ 2765 w 992"/>
                <a:gd name="T77" fmla="*/ 2 h 770"/>
                <a:gd name="T78" fmla="*/ 3090 w 992"/>
                <a:gd name="T79" fmla="*/ 2 h 770"/>
                <a:gd name="T80" fmla="*/ 3405 w 992"/>
                <a:gd name="T81" fmla="*/ 2 h 770"/>
                <a:gd name="T82" fmla="*/ 3727 w 992"/>
                <a:gd name="T83" fmla="*/ 2 h 770"/>
                <a:gd name="T84" fmla="*/ 4150 w 992"/>
                <a:gd name="T85" fmla="*/ 2 h 770"/>
                <a:gd name="T86" fmla="*/ 4430 w 992"/>
                <a:gd name="T87" fmla="*/ 1 h 770"/>
                <a:gd name="T88" fmla="*/ 4475 w 992"/>
                <a:gd name="T89" fmla="*/ 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25"/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6 w 699"/>
                <a:gd name="T1" fmla="*/ 17 h 1216"/>
                <a:gd name="T2" fmla="*/ 8 w 699"/>
                <a:gd name="T3" fmla="*/ 20 h 1216"/>
                <a:gd name="T4" fmla="*/ 8 w 699"/>
                <a:gd name="T5" fmla="*/ 20 h 1216"/>
                <a:gd name="T6" fmla="*/ 9 w 699"/>
                <a:gd name="T7" fmla="*/ 21 h 1216"/>
                <a:gd name="T8" fmla="*/ 9 w 699"/>
                <a:gd name="T9" fmla="*/ 22 h 1216"/>
                <a:gd name="T10" fmla="*/ 9 w 699"/>
                <a:gd name="T11" fmla="*/ 23 h 1216"/>
                <a:gd name="T12" fmla="*/ 9 w 699"/>
                <a:gd name="T13" fmla="*/ 23 h 1216"/>
                <a:gd name="T14" fmla="*/ 7 w 699"/>
                <a:gd name="T15" fmla="*/ 22 h 1216"/>
                <a:gd name="T16" fmla="*/ 5 w 699"/>
                <a:gd name="T17" fmla="*/ 19 h 1216"/>
                <a:gd name="T18" fmla="*/ 4 w 699"/>
                <a:gd name="T19" fmla="*/ 17 h 1216"/>
                <a:gd name="T20" fmla="*/ 3 w 699"/>
                <a:gd name="T21" fmla="*/ 15 h 1216"/>
                <a:gd name="T22" fmla="*/ 3 w 699"/>
                <a:gd name="T23" fmla="*/ 11 h 1216"/>
                <a:gd name="T24" fmla="*/ 3 w 699"/>
                <a:gd name="T25" fmla="*/ 7 h 1216"/>
                <a:gd name="T26" fmla="*/ 3 w 699"/>
                <a:gd name="T27" fmla="*/ 6 h 1216"/>
                <a:gd name="T28" fmla="*/ 2 w 699"/>
                <a:gd name="T29" fmla="*/ 4 h 1216"/>
                <a:gd name="T30" fmla="*/ 1 w 699"/>
                <a:gd name="T31" fmla="*/ 5 h 1216"/>
                <a:gd name="T32" fmla="*/ 0 w 699"/>
                <a:gd name="T33" fmla="*/ 4 h 1216"/>
                <a:gd name="T34" fmla="*/ 1 w 699"/>
                <a:gd name="T35" fmla="*/ 4 h 1216"/>
                <a:gd name="T36" fmla="*/ 1 w 699"/>
                <a:gd name="T37" fmla="*/ 4 h 1216"/>
                <a:gd name="T38" fmla="*/ 2 w 699"/>
                <a:gd name="T39" fmla="*/ 3 h 1216"/>
                <a:gd name="T40" fmla="*/ 1 w 699"/>
                <a:gd name="T41" fmla="*/ 2 h 1216"/>
                <a:gd name="T42" fmla="*/ 1 w 699"/>
                <a:gd name="T43" fmla="*/ 1 h 1216"/>
                <a:gd name="T44" fmla="*/ 1 w 699"/>
                <a:gd name="T45" fmla="*/ 1 h 1216"/>
                <a:gd name="T46" fmla="*/ 2 w 699"/>
                <a:gd name="T47" fmla="*/ 2 h 1216"/>
                <a:gd name="T48" fmla="*/ 2 w 699"/>
                <a:gd name="T49" fmla="*/ 2 h 1216"/>
                <a:gd name="T50" fmla="*/ 2 w 699"/>
                <a:gd name="T51" fmla="*/ 1 h 1216"/>
                <a:gd name="T52" fmla="*/ 2 w 699"/>
                <a:gd name="T53" fmla="*/ 0 h 1216"/>
                <a:gd name="T54" fmla="*/ 2 w 699"/>
                <a:gd name="T55" fmla="*/ 1 h 1216"/>
                <a:gd name="T56" fmla="*/ 3 w 699"/>
                <a:gd name="T57" fmla="*/ 2 h 1216"/>
                <a:gd name="T58" fmla="*/ 3 w 699"/>
                <a:gd name="T59" fmla="*/ 2 h 1216"/>
                <a:gd name="T60" fmla="*/ 4 w 699"/>
                <a:gd name="T61" fmla="*/ 1 h 1216"/>
                <a:gd name="T62" fmla="*/ 4 w 699"/>
                <a:gd name="T63" fmla="*/ 1 h 1216"/>
                <a:gd name="T64" fmla="*/ 4 w 699"/>
                <a:gd name="T65" fmla="*/ 1 h 1216"/>
                <a:gd name="T66" fmla="*/ 3 w 699"/>
                <a:gd name="T67" fmla="*/ 3 h 1216"/>
                <a:gd name="T68" fmla="*/ 3 w 699"/>
                <a:gd name="T69" fmla="*/ 4 h 1216"/>
                <a:gd name="T70" fmla="*/ 3 w 699"/>
                <a:gd name="T71" fmla="*/ 5 h 1216"/>
                <a:gd name="T72" fmla="*/ 3 w 699"/>
                <a:gd name="T73" fmla="*/ 7 h 1216"/>
                <a:gd name="T74" fmla="*/ 3 w 699"/>
                <a:gd name="T75" fmla="*/ 10 h 1216"/>
                <a:gd name="T76" fmla="*/ 4 w 699"/>
                <a:gd name="T77" fmla="*/ 12 h 1216"/>
                <a:gd name="T78" fmla="*/ 5 w 699"/>
                <a:gd name="T79" fmla="*/ 15 h 1216"/>
                <a:gd name="T80" fmla="*/ 5 w 699"/>
                <a:gd name="T81" fmla="*/ 16 h 1216"/>
                <a:gd name="T82" fmla="*/ 6 w 699"/>
                <a:gd name="T83" fmla="*/ 17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26"/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1 w 915"/>
                <a:gd name="T1" fmla="*/ 6 h 1139"/>
                <a:gd name="T2" fmla="*/ 0 w 915"/>
                <a:gd name="T3" fmla="*/ 6 h 1139"/>
                <a:gd name="T4" fmla="*/ 1 w 915"/>
                <a:gd name="T5" fmla="*/ 6 h 1139"/>
                <a:gd name="T6" fmla="*/ 1 w 915"/>
                <a:gd name="T7" fmla="*/ 6 h 1139"/>
                <a:gd name="T8" fmla="*/ 3 w 915"/>
                <a:gd name="T9" fmla="*/ 6 h 1139"/>
                <a:gd name="T10" fmla="*/ 5 w 915"/>
                <a:gd name="T11" fmla="*/ 6 h 1139"/>
                <a:gd name="T12" fmla="*/ 8 w 915"/>
                <a:gd name="T13" fmla="*/ 5 h 1139"/>
                <a:gd name="T14" fmla="*/ 9 w 915"/>
                <a:gd name="T15" fmla="*/ 4 h 1139"/>
                <a:gd name="T16" fmla="*/ 10 w 915"/>
                <a:gd name="T17" fmla="*/ 3 h 1139"/>
                <a:gd name="T18" fmla="*/ 10 w 915"/>
                <a:gd name="T19" fmla="*/ 2 h 1139"/>
                <a:gd name="T20" fmla="*/ 10 w 915"/>
                <a:gd name="T21" fmla="*/ 1 h 1139"/>
                <a:gd name="T22" fmla="*/ 11 w 915"/>
                <a:gd name="T23" fmla="*/ 1 h 1139"/>
                <a:gd name="T24" fmla="*/ 12 w 915"/>
                <a:gd name="T25" fmla="*/ 1 h 1139"/>
                <a:gd name="T26" fmla="*/ 13 w 915"/>
                <a:gd name="T27" fmla="*/ 1 h 1139"/>
                <a:gd name="T28" fmla="*/ 13 w 915"/>
                <a:gd name="T29" fmla="*/ 1 h 1139"/>
                <a:gd name="T30" fmla="*/ 12 w 915"/>
                <a:gd name="T31" fmla="*/ 1 h 1139"/>
                <a:gd name="T32" fmla="*/ 11 w 915"/>
                <a:gd name="T33" fmla="*/ 1 h 1139"/>
                <a:gd name="T34" fmla="*/ 12 w 915"/>
                <a:gd name="T35" fmla="*/ 1 h 1139"/>
                <a:gd name="T36" fmla="*/ 12 w 915"/>
                <a:gd name="T37" fmla="*/ 1 h 1139"/>
                <a:gd name="T38" fmla="*/ 12 w 915"/>
                <a:gd name="T39" fmla="*/ 1 h 1139"/>
                <a:gd name="T40" fmla="*/ 11 w 915"/>
                <a:gd name="T41" fmla="*/ 1 h 1139"/>
                <a:gd name="T42" fmla="*/ 11 w 915"/>
                <a:gd name="T43" fmla="*/ 1 h 1139"/>
                <a:gd name="T44" fmla="*/ 11 w 915"/>
                <a:gd name="T45" fmla="*/ 1 h 1139"/>
                <a:gd name="T46" fmla="*/ 11 w 915"/>
                <a:gd name="T47" fmla="*/ 0 h 1139"/>
                <a:gd name="T48" fmla="*/ 10 w 915"/>
                <a:gd name="T49" fmla="*/ 1 h 1139"/>
                <a:gd name="T50" fmla="*/ 10 w 915"/>
                <a:gd name="T51" fmla="*/ 1 h 1139"/>
                <a:gd name="T52" fmla="*/ 10 w 915"/>
                <a:gd name="T53" fmla="*/ 1 h 1139"/>
                <a:gd name="T54" fmla="*/ 9 w 915"/>
                <a:gd name="T55" fmla="*/ 1 h 1139"/>
                <a:gd name="T56" fmla="*/ 9 w 915"/>
                <a:gd name="T57" fmla="*/ 1 h 1139"/>
                <a:gd name="T58" fmla="*/ 9 w 915"/>
                <a:gd name="T59" fmla="*/ 1 h 1139"/>
                <a:gd name="T60" fmla="*/ 9 w 915"/>
                <a:gd name="T61" fmla="*/ 1 h 1139"/>
                <a:gd name="T62" fmla="*/ 9 w 915"/>
                <a:gd name="T63" fmla="*/ 1 h 1139"/>
                <a:gd name="T64" fmla="*/ 9 w 915"/>
                <a:gd name="T65" fmla="*/ 1 h 1139"/>
                <a:gd name="T66" fmla="*/ 9 w 915"/>
                <a:gd name="T67" fmla="*/ 1 h 1139"/>
                <a:gd name="T68" fmla="*/ 9 w 915"/>
                <a:gd name="T69" fmla="*/ 2 h 1139"/>
                <a:gd name="T70" fmla="*/ 9 w 915"/>
                <a:gd name="T71" fmla="*/ 4 h 1139"/>
                <a:gd name="T72" fmla="*/ 9 w 915"/>
                <a:gd name="T73" fmla="*/ 4 h 1139"/>
                <a:gd name="T74" fmla="*/ 8 w 915"/>
                <a:gd name="T75" fmla="*/ 4 h 1139"/>
                <a:gd name="T76" fmla="*/ 7 w 915"/>
                <a:gd name="T77" fmla="*/ 5 h 1139"/>
                <a:gd name="T78" fmla="*/ 6 w 915"/>
                <a:gd name="T79" fmla="*/ 5 h 1139"/>
                <a:gd name="T80" fmla="*/ 5 w 915"/>
                <a:gd name="T81" fmla="*/ 6 h 1139"/>
                <a:gd name="T82" fmla="*/ 3 w 915"/>
                <a:gd name="T83" fmla="*/ 6 h 1139"/>
                <a:gd name="T84" fmla="*/ 1 w 915"/>
                <a:gd name="T85" fmla="*/ 6 h 1139"/>
                <a:gd name="T86" fmla="*/ 1 w 915"/>
                <a:gd name="T87" fmla="*/ 6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4" name="Group 117"/>
          <p:cNvGrpSpPr>
            <a:grpSpLocks/>
          </p:cNvGrpSpPr>
          <p:nvPr/>
        </p:nvGrpSpPr>
        <p:grpSpPr bwMode="auto">
          <a:xfrm>
            <a:off x="7848600" y="3175000"/>
            <a:ext cx="381000" cy="711200"/>
            <a:chOff x="2432" y="1328"/>
            <a:chExt cx="906" cy="2075"/>
          </a:xfrm>
        </p:grpSpPr>
        <p:sp>
          <p:nvSpPr>
            <p:cNvPr id="53256" name="Freeform 118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7" name="Freeform 119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Freeform 120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Freeform 121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0" name="Freeform 122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Freeform 123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5" name="Text Box 124"/>
          <p:cNvSpPr txBox="1">
            <a:spLocks noChangeArrowheads="1"/>
          </p:cNvSpPr>
          <p:nvPr/>
        </p:nvSpPr>
        <p:spPr bwMode="auto">
          <a:xfrm>
            <a:off x="6477000" y="3810000"/>
            <a:ext cx="2016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Global 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Simplex Algorithm</a:t>
            </a:r>
          </a:p>
        </p:txBody>
      </p:sp>
      <p:pic>
        <p:nvPicPr>
          <p:cNvPr id="54275" name="Picture 1068" descr="C:\Documents and Settings\Romil Jain\Desktop\3f 59 dome animation 24 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74975"/>
            <a:ext cx="54514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Line 1070"/>
          <p:cNvSpPr>
            <a:spLocks noChangeShapeType="1"/>
          </p:cNvSpPr>
          <p:nvPr/>
        </p:nvSpPr>
        <p:spPr bwMode="auto">
          <a:xfrm flipV="1">
            <a:off x="5597525" y="3660775"/>
            <a:ext cx="1447800" cy="1905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1071"/>
          <p:cNvSpPr>
            <a:spLocks noChangeArrowheads="1"/>
          </p:cNvSpPr>
          <p:nvPr/>
        </p:nvSpPr>
        <p:spPr bwMode="auto">
          <a:xfrm>
            <a:off x="4911725" y="65563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7" name="Oval 1072"/>
          <p:cNvSpPr>
            <a:spLocks noChangeArrowheads="1"/>
          </p:cNvSpPr>
          <p:nvPr/>
        </p:nvSpPr>
        <p:spPr bwMode="auto">
          <a:xfrm>
            <a:off x="5292725" y="57181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8" name="Oval 1073"/>
          <p:cNvSpPr>
            <a:spLocks noChangeArrowheads="1"/>
          </p:cNvSpPr>
          <p:nvPr/>
        </p:nvSpPr>
        <p:spPr bwMode="auto">
          <a:xfrm>
            <a:off x="5826125" y="48037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9" name="Oval 1074"/>
          <p:cNvSpPr>
            <a:spLocks noChangeArrowheads="1"/>
          </p:cNvSpPr>
          <p:nvPr/>
        </p:nvSpPr>
        <p:spPr bwMode="auto">
          <a:xfrm>
            <a:off x="6207125" y="39655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10" name="Oval 1075"/>
          <p:cNvSpPr>
            <a:spLocks noChangeArrowheads="1"/>
          </p:cNvSpPr>
          <p:nvPr/>
        </p:nvSpPr>
        <p:spPr bwMode="auto">
          <a:xfrm>
            <a:off x="6740525" y="34321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11" name="Oval 1076"/>
          <p:cNvSpPr>
            <a:spLocks noChangeArrowheads="1"/>
          </p:cNvSpPr>
          <p:nvPr/>
        </p:nvSpPr>
        <p:spPr bwMode="auto">
          <a:xfrm>
            <a:off x="7045325" y="32035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609600"/>
                <a:ext cx="7772400" cy="4114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Computes solution to a Linear Program by evaluating vertices where constraints intersect each other.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The feasible region defined by the constraints is convex</a:t>
                </a:r>
                <a:br>
                  <a:rPr lang="en-US" altLang="en-US" sz="2400" dirty="0">
                    <a:solidFill>
                      <a:schemeClr val="bg1"/>
                    </a:solidFill>
                  </a:rPr>
                </a:br>
                <a:r>
                  <a:rPr lang="en-US" altLang="en-US" sz="2400" dirty="0">
                    <a:solidFill>
                      <a:schemeClr val="bg1"/>
                    </a:solidFill>
                  </a:rPr>
                  <a:t>and is called a “simplex”.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Worst case exponential time</a:t>
                </a:r>
                <a:br>
                  <a:rPr lang="en-US" altLang="en-US" sz="2400" dirty="0">
                    <a:solidFill>
                      <a:schemeClr val="bg1"/>
                    </a:solidFill>
                  </a:rPr>
                </a:br>
                <a:r>
                  <a:rPr lang="en-US" altLang="en-US" sz="2400" dirty="0">
                    <a:solidFill>
                      <a:schemeClr val="bg1"/>
                    </a:solidFill>
                  </a:rPr>
                  <a:t>because with n equations and m constraints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CA" alt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CA" alt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alt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𝑒𝑛</m:t>
                                </m:r>
                              </m:num>
                              <m:den>
                                <m:r>
                                  <a:rPr lang="en-CA" alt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CA" alt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solidFill>
                      <a:schemeClr val="bg1"/>
                    </a:solidFill>
                  </a:rPr>
                  <a:t>vertexes.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Practically very fast.</a:t>
                </a:r>
              </a:p>
              <a:p>
                <a:pPr>
                  <a:defRPr/>
                </a:pPr>
                <a:r>
                  <a:rPr lang="en-US" altLang="en-US" sz="2400" dirty="0" err="1">
                    <a:solidFill>
                      <a:schemeClr val="bg1"/>
                    </a:solidFill>
                  </a:rPr>
                  <a:t>Ellisoid</a:t>
                </a:r>
                <a:r>
                  <a:rPr lang="en-US" altLang="en-US" sz="2400" dirty="0">
                    <a:solidFill>
                      <a:schemeClr val="bg1"/>
                    </a:solidFill>
                  </a:rPr>
                  <a:t> algorithm (1979)</a:t>
                </a:r>
                <a:br>
                  <a:rPr lang="en-US" altLang="en-US" sz="2400" dirty="0">
                    <a:solidFill>
                      <a:schemeClr val="bg1"/>
                    </a:solidFill>
                  </a:rPr>
                </a:br>
                <a:r>
                  <a:rPr lang="en-US" altLang="en-US" sz="2400" dirty="0">
                    <a:solidFill>
                      <a:schemeClr val="bg1"/>
                    </a:solidFill>
                  </a:rPr>
                  <a:t>First poly </a:t>
                </a:r>
                <a:r>
                  <a:rPr lang="en-US" altLang="en-US" sz="2400" dirty="0">
                    <a:solidFill>
                      <a:schemeClr val="accent3"/>
                    </a:solidFill>
                  </a:rPr>
                  <a:t>time </a:t>
                </a:r>
                <a:r>
                  <a:rPr lang="en-CA" sz="2400" dirty="0">
                    <a:solidFill>
                      <a:schemeClr val="accent3"/>
                    </a:solidFill>
                  </a:rPr>
                  <a:t> </a:t>
                </a:r>
                <a:r>
                  <a:rPr lang="en-CA" sz="2400" i="1" dirty="0">
                    <a:solidFill>
                      <a:schemeClr val="accent3"/>
                    </a:solidFill>
                  </a:rPr>
                  <a:t>O(n</a:t>
                </a:r>
                <a:r>
                  <a:rPr lang="en-CA" sz="2400" i="1" baseline="30000" dirty="0">
                    <a:solidFill>
                      <a:schemeClr val="accent3"/>
                    </a:solidFill>
                  </a:rPr>
                  <a:t>4</a:t>
                </a:r>
                <a:r>
                  <a:rPr lang="en-CA" sz="2400" i="1" dirty="0">
                    <a:solidFill>
                      <a:schemeClr val="accent3"/>
                    </a:solidFill>
                  </a:rPr>
                  <a:t>L)</a:t>
                </a:r>
                <a:r>
                  <a:rPr lang="en-CA" sz="2400" dirty="0">
                    <a:solidFill>
                      <a:schemeClr val="accent3"/>
                    </a:solidFill>
                  </a:rPr>
                  <a:t> algorithm.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609600"/>
                <a:ext cx="7772400" cy="4114800"/>
              </a:xfrm>
              <a:blipFill>
                <a:blip r:embed="rId3"/>
                <a:stretch>
                  <a:fillRect l="-1098" t="-20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4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4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38250" y="2667000"/>
            <a:ext cx="7010400" cy="4191000"/>
            <a:chOff x="1238250" y="2667000"/>
            <a:chExt cx="7010400" cy="4191000"/>
          </a:xfrm>
        </p:grpSpPr>
        <p:sp>
          <p:nvSpPr>
            <p:cNvPr id="55328" name="Line 8"/>
            <p:cNvSpPr>
              <a:spLocks noChangeShapeType="1"/>
            </p:cNvSpPr>
            <p:nvPr/>
          </p:nvSpPr>
          <p:spPr bwMode="auto">
            <a:xfrm>
              <a:off x="1695450" y="2667000"/>
              <a:ext cx="4419600" cy="41910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9" name="Line 9"/>
            <p:cNvSpPr>
              <a:spLocks noChangeShapeType="1"/>
            </p:cNvSpPr>
            <p:nvPr/>
          </p:nvSpPr>
          <p:spPr bwMode="auto">
            <a:xfrm>
              <a:off x="1238250" y="3581400"/>
              <a:ext cx="7010400" cy="32004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0" name="Text Box 27"/>
            <p:cNvSpPr txBox="1">
              <a:spLocks noChangeArrowheads="1"/>
            </p:cNvSpPr>
            <p:nvPr/>
          </p:nvSpPr>
          <p:spPr bwMode="auto">
            <a:xfrm>
              <a:off x="6496050" y="5715000"/>
              <a:ext cx="539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C1</a:t>
              </a:r>
            </a:p>
          </p:txBody>
        </p:sp>
        <p:sp>
          <p:nvSpPr>
            <p:cNvPr id="55331" name="Text Box 28"/>
            <p:cNvSpPr txBox="1">
              <a:spLocks noChangeArrowheads="1"/>
            </p:cNvSpPr>
            <p:nvPr/>
          </p:nvSpPr>
          <p:spPr bwMode="auto">
            <a:xfrm>
              <a:off x="5429250" y="6019800"/>
              <a:ext cx="539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C2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14450" y="2133600"/>
            <a:ext cx="7677150" cy="4800600"/>
            <a:chOff x="1314450" y="2133600"/>
            <a:chExt cx="7677150" cy="4800600"/>
          </a:xfrm>
        </p:grpSpPr>
        <p:sp>
          <p:nvSpPr>
            <p:cNvPr id="55323" name="Line 4"/>
            <p:cNvSpPr>
              <a:spLocks noChangeShapeType="1"/>
            </p:cNvSpPr>
            <p:nvPr/>
          </p:nvSpPr>
          <p:spPr bwMode="auto">
            <a:xfrm>
              <a:off x="2076450" y="2133600"/>
              <a:ext cx="0" cy="4800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Line 7"/>
            <p:cNvSpPr>
              <a:spLocks noChangeShapeType="1"/>
            </p:cNvSpPr>
            <p:nvPr/>
          </p:nvSpPr>
          <p:spPr bwMode="auto">
            <a:xfrm>
              <a:off x="1543050" y="6477000"/>
              <a:ext cx="7315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Text Box 30"/>
            <p:cNvSpPr txBox="1">
              <a:spLocks noChangeArrowheads="1"/>
            </p:cNvSpPr>
            <p:nvPr/>
          </p:nvSpPr>
          <p:spPr bwMode="auto">
            <a:xfrm>
              <a:off x="1314450" y="6096000"/>
              <a:ext cx="768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(0,0)</a:t>
              </a:r>
            </a:p>
          </p:txBody>
        </p:sp>
        <p:sp>
          <p:nvSpPr>
            <p:cNvPr id="55326" name="Text Box 31"/>
            <p:cNvSpPr txBox="1">
              <a:spLocks noChangeArrowheads="1"/>
            </p:cNvSpPr>
            <p:nvPr/>
          </p:nvSpPr>
          <p:spPr bwMode="auto">
            <a:xfrm>
              <a:off x="1543050" y="2133600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x</a:t>
              </a:r>
              <a:r>
                <a:rPr lang="en-US" altLang="en-US" sz="2000" baseline="-25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55327" name="Text Box 32"/>
            <p:cNvSpPr txBox="1">
              <a:spLocks noChangeArrowheads="1"/>
            </p:cNvSpPr>
            <p:nvPr/>
          </p:nvSpPr>
          <p:spPr bwMode="auto">
            <a:xfrm>
              <a:off x="8553450" y="6400800"/>
              <a:ext cx="438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x</a:t>
              </a:r>
              <a:r>
                <a:rPr lang="en-US" altLang="en-US" sz="2400" baseline="-25000">
                  <a:solidFill>
                    <a:srgbClr val="FFFFFF"/>
                  </a:solidFill>
                </a:rPr>
                <a:t>1</a:t>
              </a:r>
            </a:p>
          </p:txBody>
        </p:sp>
      </p:grpSp>
      <p:cxnSp>
        <p:nvCxnSpPr>
          <p:cNvPr id="55300" name="AutoShape 52"/>
          <p:cNvCxnSpPr>
            <a:cxnSpLocks noChangeShapeType="1"/>
            <a:stCxn id="55329" idx="0"/>
            <a:endCxn id="55329" idx="0"/>
          </p:cNvCxnSpPr>
          <p:nvPr/>
        </p:nvCxnSpPr>
        <p:spPr bwMode="auto">
          <a:xfrm>
            <a:off x="1238250" y="35814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1" name="AutoShape 53"/>
          <p:cNvCxnSpPr>
            <a:cxnSpLocks noChangeShapeType="1"/>
            <a:stCxn id="55329" idx="0"/>
            <a:endCxn id="55329" idx="0"/>
          </p:cNvCxnSpPr>
          <p:nvPr/>
        </p:nvCxnSpPr>
        <p:spPr bwMode="auto">
          <a:xfrm>
            <a:off x="1238250" y="35814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2" name="Rectangle 85"/>
          <p:cNvSpPr>
            <a:spLocks noChangeArrowheads="1"/>
          </p:cNvSpPr>
          <p:nvPr/>
        </p:nvSpPr>
        <p:spPr bwMode="auto">
          <a:xfrm>
            <a:off x="6191250" y="2362200"/>
            <a:ext cx="27432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66FF33"/>
                </a:solidFill>
              </a:rPr>
              <a:t>Minimize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66FF33"/>
                </a:solidFill>
              </a:rPr>
              <a:t>Cost = 5x</a:t>
            </a:r>
            <a:r>
              <a:rPr lang="en-US" altLang="en-US" sz="1600" baseline="-25000">
                <a:solidFill>
                  <a:srgbClr val="66FF33"/>
                </a:solidFill>
              </a:rPr>
              <a:t>1</a:t>
            </a:r>
            <a:r>
              <a:rPr lang="en-US" altLang="en-US" sz="1600">
                <a:solidFill>
                  <a:srgbClr val="66FF33"/>
                </a:solidFill>
              </a:rPr>
              <a:t> + 7x</a:t>
            </a:r>
            <a:r>
              <a:rPr lang="en-US" altLang="en-US" sz="1600" baseline="-25000">
                <a:solidFill>
                  <a:srgbClr val="66FF33"/>
                </a:solidFill>
              </a:rPr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Constraint Functions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C1: 2x</a:t>
            </a:r>
            <a:r>
              <a:rPr lang="en-US" altLang="en-US" sz="1600" baseline="-25000">
                <a:solidFill>
                  <a:srgbClr val="FFFFFF"/>
                </a:solidFill>
              </a:rPr>
              <a:t>1</a:t>
            </a:r>
            <a:r>
              <a:rPr lang="en-US" altLang="en-US" sz="1600">
                <a:solidFill>
                  <a:srgbClr val="FFFFFF"/>
                </a:solidFill>
              </a:rPr>
              <a:t> + 4x</a:t>
            </a:r>
            <a:r>
              <a:rPr lang="en-US" altLang="en-US" sz="1600" baseline="-25000">
                <a:solidFill>
                  <a:srgbClr val="FFFFFF"/>
                </a:solidFill>
              </a:rPr>
              <a:t>2</a:t>
            </a:r>
            <a:r>
              <a:rPr lang="en-US" altLang="en-US" sz="1600">
                <a:solidFill>
                  <a:srgbClr val="FFFFFF"/>
                </a:solidFill>
              </a:rPr>
              <a:t> </a:t>
            </a:r>
            <a:r>
              <a:rPr lang="en-US" altLang="en-US" sz="160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1600">
                <a:solidFill>
                  <a:srgbClr val="FFFFFF"/>
                </a:solidFill>
              </a:rPr>
              <a:t> 100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C2: 3x</a:t>
            </a:r>
            <a:r>
              <a:rPr lang="en-US" altLang="en-US" sz="1600" baseline="-25000">
                <a:solidFill>
                  <a:srgbClr val="FFFFFF"/>
                </a:solidFill>
              </a:rPr>
              <a:t>1</a:t>
            </a:r>
            <a:r>
              <a:rPr lang="en-US" altLang="en-US" sz="1600">
                <a:solidFill>
                  <a:srgbClr val="FFFFFF"/>
                </a:solidFill>
              </a:rPr>
              <a:t> + 3x</a:t>
            </a:r>
            <a:r>
              <a:rPr lang="en-US" altLang="en-US" sz="1600" baseline="-25000">
                <a:solidFill>
                  <a:srgbClr val="FFFFFF"/>
                </a:solidFill>
              </a:rPr>
              <a:t>2</a:t>
            </a:r>
            <a:r>
              <a:rPr lang="en-US" altLang="en-US" sz="1600">
                <a:solidFill>
                  <a:srgbClr val="FFFFFF"/>
                </a:solidFill>
              </a:rPr>
              <a:t> </a:t>
            </a:r>
            <a:r>
              <a:rPr lang="en-US" altLang="en-US" sz="160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1600">
                <a:solidFill>
                  <a:srgbClr val="FFFFFF"/>
                </a:solidFill>
              </a:rPr>
              <a:t> 90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x</a:t>
            </a:r>
            <a:r>
              <a:rPr lang="en-US" altLang="en-US" sz="1600" baseline="-25000">
                <a:solidFill>
                  <a:srgbClr val="FFFFFF"/>
                </a:solidFill>
              </a:rPr>
              <a:t>1</a:t>
            </a:r>
            <a:r>
              <a:rPr lang="en-US" altLang="en-US" sz="1600">
                <a:solidFill>
                  <a:srgbClr val="FFFFFF"/>
                </a:solidFill>
              </a:rPr>
              <a:t>, x</a:t>
            </a:r>
            <a:r>
              <a:rPr lang="en-US" altLang="en-US" sz="1600" baseline="-25000">
                <a:solidFill>
                  <a:srgbClr val="FFFFFF"/>
                </a:solidFill>
              </a:rPr>
              <a:t>2</a:t>
            </a:r>
            <a:r>
              <a:rPr lang="en-US" altLang="en-US" sz="1600">
                <a:solidFill>
                  <a:srgbClr val="FFFFFF"/>
                </a:solidFill>
              </a:rPr>
              <a:t> </a:t>
            </a:r>
            <a:r>
              <a:rPr lang="en-US" altLang="en-US" sz="160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1600">
                <a:solidFill>
                  <a:srgbClr val="FFFFFF"/>
                </a:solidFill>
              </a:rPr>
              <a:t> 0</a:t>
            </a:r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2457450" y="2438400"/>
            <a:ext cx="4038600" cy="2743200"/>
            <a:chOff x="1488" y="1104"/>
            <a:chExt cx="2544" cy="1728"/>
          </a:xfrm>
        </p:grpSpPr>
        <p:sp>
          <p:nvSpPr>
            <p:cNvPr id="55307" name="Line 54"/>
            <p:cNvSpPr>
              <a:spLocks noChangeShapeType="1"/>
            </p:cNvSpPr>
            <p:nvPr/>
          </p:nvSpPr>
          <p:spPr bwMode="auto">
            <a:xfrm flipV="1">
              <a:off x="1488" y="1104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8" name="Line 86"/>
            <p:cNvSpPr>
              <a:spLocks noChangeShapeType="1"/>
            </p:cNvSpPr>
            <p:nvPr/>
          </p:nvSpPr>
          <p:spPr bwMode="auto">
            <a:xfrm flipV="1">
              <a:off x="1584" y="1200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9" name="Line 87"/>
            <p:cNvSpPr>
              <a:spLocks noChangeShapeType="1"/>
            </p:cNvSpPr>
            <p:nvPr/>
          </p:nvSpPr>
          <p:spPr bwMode="auto">
            <a:xfrm flipV="1">
              <a:off x="1680" y="1296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0" name="Line 88"/>
            <p:cNvSpPr>
              <a:spLocks noChangeShapeType="1"/>
            </p:cNvSpPr>
            <p:nvPr/>
          </p:nvSpPr>
          <p:spPr bwMode="auto">
            <a:xfrm flipV="1">
              <a:off x="1776" y="1392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1" name="Line 89"/>
            <p:cNvSpPr>
              <a:spLocks noChangeShapeType="1"/>
            </p:cNvSpPr>
            <p:nvPr/>
          </p:nvSpPr>
          <p:spPr bwMode="auto">
            <a:xfrm flipV="1">
              <a:off x="1872" y="1488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2" name="Line 90"/>
            <p:cNvSpPr>
              <a:spLocks noChangeShapeType="1"/>
            </p:cNvSpPr>
            <p:nvPr/>
          </p:nvSpPr>
          <p:spPr bwMode="auto">
            <a:xfrm flipV="1">
              <a:off x="1968" y="1584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Line 91"/>
            <p:cNvSpPr>
              <a:spLocks noChangeShapeType="1"/>
            </p:cNvSpPr>
            <p:nvPr/>
          </p:nvSpPr>
          <p:spPr bwMode="auto">
            <a:xfrm flipV="1">
              <a:off x="2064" y="1680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4" name="Line 92"/>
            <p:cNvSpPr>
              <a:spLocks noChangeShapeType="1"/>
            </p:cNvSpPr>
            <p:nvPr/>
          </p:nvSpPr>
          <p:spPr bwMode="auto">
            <a:xfrm flipV="1">
              <a:off x="2160" y="1776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Line 93"/>
            <p:cNvSpPr>
              <a:spLocks noChangeShapeType="1"/>
            </p:cNvSpPr>
            <p:nvPr/>
          </p:nvSpPr>
          <p:spPr bwMode="auto">
            <a:xfrm flipV="1">
              <a:off x="2256" y="1872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Line 94"/>
            <p:cNvSpPr>
              <a:spLocks noChangeShapeType="1"/>
            </p:cNvSpPr>
            <p:nvPr/>
          </p:nvSpPr>
          <p:spPr bwMode="auto">
            <a:xfrm flipV="1">
              <a:off x="2352" y="1968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Line 95"/>
            <p:cNvSpPr>
              <a:spLocks noChangeShapeType="1"/>
            </p:cNvSpPr>
            <p:nvPr/>
          </p:nvSpPr>
          <p:spPr bwMode="auto">
            <a:xfrm flipV="1">
              <a:off x="2448" y="2064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8" name="Line 96"/>
            <p:cNvSpPr>
              <a:spLocks noChangeShapeType="1"/>
            </p:cNvSpPr>
            <p:nvPr/>
          </p:nvSpPr>
          <p:spPr bwMode="auto">
            <a:xfrm flipV="1">
              <a:off x="2640" y="2112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9" name="Line 97"/>
            <p:cNvSpPr>
              <a:spLocks noChangeShapeType="1"/>
            </p:cNvSpPr>
            <p:nvPr/>
          </p:nvSpPr>
          <p:spPr bwMode="auto">
            <a:xfrm flipV="1">
              <a:off x="2736" y="2208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0" name="Line 98"/>
            <p:cNvSpPr>
              <a:spLocks noChangeShapeType="1"/>
            </p:cNvSpPr>
            <p:nvPr/>
          </p:nvSpPr>
          <p:spPr bwMode="auto">
            <a:xfrm flipV="1">
              <a:off x="2880" y="2256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1" name="Line 99"/>
            <p:cNvSpPr>
              <a:spLocks noChangeShapeType="1"/>
            </p:cNvSpPr>
            <p:nvPr/>
          </p:nvSpPr>
          <p:spPr bwMode="auto">
            <a:xfrm flipV="1">
              <a:off x="3072" y="2304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Line 100"/>
            <p:cNvSpPr>
              <a:spLocks noChangeShapeType="1"/>
            </p:cNvSpPr>
            <p:nvPr/>
          </p:nvSpPr>
          <p:spPr bwMode="auto">
            <a:xfrm flipV="1">
              <a:off x="3312" y="2352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1069"/>
          <p:cNvSpPr>
            <a:spLocks noChangeArrowheads="1"/>
          </p:cNvSpPr>
          <p:nvPr/>
        </p:nvSpPr>
        <p:spPr bwMode="auto">
          <a:xfrm>
            <a:off x="55563" y="106363"/>
            <a:ext cx="8021637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With n variables, x</a:t>
            </a:r>
            <a:r>
              <a:rPr lang="en-US" altLang="en-US" sz="2400" baseline="-25000">
                <a:solidFill>
                  <a:srgbClr val="FFFFFF"/>
                </a:solidFill>
              </a:rPr>
              <a:t>1</a:t>
            </a:r>
            <a:r>
              <a:rPr lang="en-US" altLang="en-US" sz="2400">
                <a:solidFill>
                  <a:srgbClr val="FFFFFF"/>
                </a:solidFill>
              </a:rPr>
              <a:t>, x</a:t>
            </a:r>
            <a:r>
              <a:rPr lang="en-US" altLang="en-US" sz="2400" baseline="-25000">
                <a:solidFill>
                  <a:srgbClr val="FFFFFF"/>
                </a:solidFill>
              </a:rPr>
              <a:t>2</a:t>
            </a:r>
            <a:r>
              <a:rPr lang="en-US" altLang="en-US" sz="2400">
                <a:solidFill>
                  <a:srgbClr val="FFFFFF"/>
                </a:solidFill>
              </a:rPr>
              <a:t>, … , x</a:t>
            </a:r>
            <a:r>
              <a:rPr lang="en-US" altLang="en-US" sz="2400" baseline="-25000">
                <a:solidFill>
                  <a:srgbClr val="FFFFFF"/>
                </a:solidFill>
              </a:rPr>
              <a:t>n</a:t>
            </a:r>
            <a:r>
              <a:rPr lang="en-US" altLang="en-US" sz="2400">
                <a:solidFill>
                  <a:srgbClr val="FFFFFF"/>
                </a:solidFill>
              </a:rPr>
              <a:t>, there are n dimensions.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  (Here n=2)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Each constraint is an n-1 dimensional plain.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  (Here the 1-dim line)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Each point in this space, is a solution.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It is a valid solution if it is on the correct side of each constraint plain</a:t>
            </a:r>
          </a:p>
        </p:txBody>
      </p:sp>
      <p:sp>
        <p:nvSpPr>
          <p:cNvPr id="40" name="Oval 1072"/>
          <p:cNvSpPr>
            <a:spLocks noChangeArrowheads="1"/>
          </p:cNvSpPr>
          <p:nvPr/>
        </p:nvSpPr>
        <p:spPr bwMode="auto">
          <a:xfrm>
            <a:off x="4191000" y="37338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55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0" y="-152400"/>
            <a:ext cx="2401888" cy="99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CC00"/>
                </a:solidFill>
              </a:rPr>
              <a:t>Simplex </a:t>
            </a:r>
            <a:br>
              <a:rPr lang="en-US" altLang="en-US" sz="2400" dirty="0">
                <a:solidFill>
                  <a:srgbClr val="FFCC00"/>
                </a:solidFill>
              </a:rPr>
            </a:br>
            <a:r>
              <a:rPr lang="en-US" altLang="en-US" sz="2400" dirty="0">
                <a:solidFill>
                  <a:srgbClr val="FFCC00"/>
                </a:solidFill>
              </a:rPr>
              <a:t>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26670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endParaRPr lang="en-US" altLang="en-US"/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2076450" y="2133600"/>
            <a:ext cx="0" cy="480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" name="Line 7"/>
          <p:cNvSpPr>
            <a:spLocks noChangeShapeType="1"/>
          </p:cNvSpPr>
          <p:nvPr/>
        </p:nvSpPr>
        <p:spPr bwMode="auto">
          <a:xfrm>
            <a:off x="1543050" y="6477000"/>
            <a:ext cx="7315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Line 8"/>
          <p:cNvSpPr>
            <a:spLocks noChangeShapeType="1"/>
          </p:cNvSpPr>
          <p:nvPr/>
        </p:nvSpPr>
        <p:spPr bwMode="auto">
          <a:xfrm>
            <a:off x="1695450" y="2667000"/>
            <a:ext cx="4419600" cy="419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9"/>
          <p:cNvSpPr>
            <a:spLocks noChangeShapeType="1"/>
          </p:cNvSpPr>
          <p:nvPr/>
        </p:nvSpPr>
        <p:spPr bwMode="auto">
          <a:xfrm>
            <a:off x="1238250" y="3581400"/>
            <a:ext cx="7010400" cy="3200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362450" y="2819400"/>
            <a:ext cx="1905000" cy="152400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4591050" y="2438400"/>
            <a:ext cx="1905000" cy="152400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2990850" y="4038600"/>
            <a:ext cx="1905000" cy="152400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2533650" y="4572000"/>
            <a:ext cx="1905000" cy="1524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Text Box 27"/>
          <p:cNvSpPr txBox="1">
            <a:spLocks noChangeArrowheads="1"/>
          </p:cNvSpPr>
          <p:nvPr/>
        </p:nvSpPr>
        <p:spPr bwMode="auto">
          <a:xfrm>
            <a:off x="6496050" y="57150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C1</a:t>
            </a:r>
          </a:p>
        </p:txBody>
      </p:sp>
      <p:sp>
        <p:nvSpPr>
          <p:cNvPr id="56332" name="Text Box 28"/>
          <p:cNvSpPr txBox="1">
            <a:spLocks noChangeArrowheads="1"/>
          </p:cNvSpPr>
          <p:nvPr/>
        </p:nvSpPr>
        <p:spPr bwMode="auto">
          <a:xfrm>
            <a:off x="5429250" y="60198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C2</a:t>
            </a:r>
          </a:p>
        </p:txBody>
      </p:sp>
      <p:sp>
        <p:nvSpPr>
          <p:cNvPr id="56333" name="Text Box 30"/>
          <p:cNvSpPr txBox="1">
            <a:spLocks noChangeArrowheads="1"/>
          </p:cNvSpPr>
          <p:nvPr/>
        </p:nvSpPr>
        <p:spPr bwMode="auto">
          <a:xfrm>
            <a:off x="1314450" y="6096000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(0,0)</a:t>
            </a:r>
          </a:p>
        </p:txBody>
      </p:sp>
      <p:sp>
        <p:nvSpPr>
          <p:cNvPr id="56334" name="Text Box 31"/>
          <p:cNvSpPr txBox="1">
            <a:spLocks noChangeArrowheads="1"/>
          </p:cNvSpPr>
          <p:nvPr/>
        </p:nvSpPr>
        <p:spPr bwMode="auto">
          <a:xfrm>
            <a:off x="1543050" y="2133600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x</a:t>
            </a:r>
            <a:r>
              <a:rPr lang="en-US" altLang="en-US" sz="2000" baseline="-25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6335" name="Text Box 32"/>
          <p:cNvSpPr txBox="1">
            <a:spLocks noChangeArrowheads="1"/>
          </p:cNvSpPr>
          <p:nvPr/>
        </p:nvSpPr>
        <p:spPr bwMode="auto">
          <a:xfrm>
            <a:off x="8553450" y="6400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x</a:t>
            </a:r>
            <a:r>
              <a:rPr lang="en-US" altLang="en-US" sz="2400" baseline="-25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6336" name="Rectangle 85"/>
          <p:cNvSpPr>
            <a:spLocks noChangeArrowheads="1"/>
          </p:cNvSpPr>
          <p:nvPr/>
        </p:nvSpPr>
        <p:spPr bwMode="auto">
          <a:xfrm>
            <a:off x="6191250" y="2362200"/>
            <a:ext cx="27432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66FF33"/>
                </a:solidFill>
              </a:rPr>
              <a:t>Cost Function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66FF33"/>
                </a:solidFill>
              </a:rPr>
              <a:t>Cost = 5x</a:t>
            </a:r>
            <a:r>
              <a:rPr lang="en-US" altLang="en-US" sz="1600" baseline="-25000">
                <a:solidFill>
                  <a:srgbClr val="66FF33"/>
                </a:solidFill>
              </a:rPr>
              <a:t>1</a:t>
            </a:r>
            <a:r>
              <a:rPr lang="en-US" altLang="en-US" sz="1600">
                <a:solidFill>
                  <a:srgbClr val="66FF33"/>
                </a:solidFill>
              </a:rPr>
              <a:t> + 7x</a:t>
            </a:r>
            <a:r>
              <a:rPr lang="en-US" altLang="en-US" sz="1600" baseline="-25000">
                <a:solidFill>
                  <a:srgbClr val="66FF33"/>
                </a:solidFill>
              </a:rPr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Constraint Functions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C1: 2x</a:t>
            </a:r>
            <a:r>
              <a:rPr lang="en-US" altLang="en-US" sz="1600" baseline="-25000">
                <a:solidFill>
                  <a:srgbClr val="FFFFFF"/>
                </a:solidFill>
              </a:rPr>
              <a:t>1</a:t>
            </a:r>
            <a:r>
              <a:rPr lang="en-US" altLang="en-US" sz="1600">
                <a:solidFill>
                  <a:srgbClr val="FFFFFF"/>
                </a:solidFill>
              </a:rPr>
              <a:t> + 4x</a:t>
            </a:r>
            <a:r>
              <a:rPr lang="en-US" altLang="en-US" sz="1600" baseline="-25000">
                <a:solidFill>
                  <a:srgbClr val="FFFFFF"/>
                </a:solidFill>
              </a:rPr>
              <a:t>2</a:t>
            </a:r>
            <a:r>
              <a:rPr lang="en-US" altLang="en-US" sz="1600">
                <a:solidFill>
                  <a:srgbClr val="FFFFFF"/>
                </a:solidFill>
              </a:rPr>
              <a:t> </a:t>
            </a:r>
            <a:r>
              <a:rPr lang="en-US" altLang="en-US" sz="160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1600">
                <a:solidFill>
                  <a:srgbClr val="FFFFFF"/>
                </a:solidFill>
              </a:rPr>
              <a:t> 100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C2: 3x</a:t>
            </a:r>
            <a:r>
              <a:rPr lang="en-US" altLang="en-US" sz="1600" baseline="-25000">
                <a:solidFill>
                  <a:srgbClr val="FFFFFF"/>
                </a:solidFill>
              </a:rPr>
              <a:t>1</a:t>
            </a:r>
            <a:r>
              <a:rPr lang="en-US" altLang="en-US" sz="1600">
                <a:solidFill>
                  <a:srgbClr val="FFFFFF"/>
                </a:solidFill>
              </a:rPr>
              <a:t> + 3x</a:t>
            </a:r>
            <a:r>
              <a:rPr lang="en-US" altLang="en-US" sz="1600" baseline="-25000">
                <a:solidFill>
                  <a:srgbClr val="FFFFFF"/>
                </a:solidFill>
              </a:rPr>
              <a:t>2</a:t>
            </a:r>
            <a:r>
              <a:rPr lang="en-US" altLang="en-US" sz="1600">
                <a:solidFill>
                  <a:srgbClr val="FFFFFF"/>
                </a:solidFill>
              </a:rPr>
              <a:t> </a:t>
            </a:r>
            <a:r>
              <a:rPr lang="en-US" altLang="en-US" sz="160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1600">
                <a:solidFill>
                  <a:srgbClr val="FFFFFF"/>
                </a:solidFill>
              </a:rPr>
              <a:t> 90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x</a:t>
            </a:r>
            <a:r>
              <a:rPr lang="en-US" altLang="en-US" sz="1600" baseline="-25000">
                <a:solidFill>
                  <a:srgbClr val="FFFFFF"/>
                </a:solidFill>
              </a:rPr>
              <a:t>1</a:t>
            </a:r>
            <a:r>
              <a:rPr lang="en-US" altLang="en-US" sz="1600">
                <a:solidFill>
                  <a:srgbClr val="FFFFFF"/>
                </a:solidFill>
              </a:rPr>
              <a:t>, x</a:t>
            </a:r>
            <a:r>
              <a:rPr lang="en-US" altLang="en-US" sz="1600" baseline="-25000">
                <a:solidFill>
                  <a:srgbClr val="FFFFFF"/>
                </a:solidFill>
              </a:rPr>
              <a:t>2</a:t>
            </a:r>
            <a:r>
              <a:rPr lang="en-US" altLang="en-US" sz="1600">
                <a:solidFill>
                  <a:srgbClr val="FFFFFF"/>
                </a:solidFill>
              </a:rPr>
              <a:t> </a:t>
            </a:r>
            <a:r>
              <a:rPr lang="en-US" altLang="en-US" sz="160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1600">
                <a:solidFill>
                  <a:srgbClr val="FFFFFF"/>
                </a:solidFill>
              </a:rPr>
              <a:t> 0</a:t>
            </a:r>
          </a:p>
        </p:txBody>
      </p:sp>
      <p:grpSp>
        <p:nvGrpSpPr>
          <p:cNvPr id="56337" name="Group 103"/>
          <p:cNvGrpSpPr>
            <a:grpSpLocks/>
          </p:cNvGrpSpPr>
          <p:nvPr/>
        </p:nvGrpSpPr>
        <p:grpSpPr bwMode="auto">
          <a:xfrm>
            <a:off x="2457450" y="2438400"/>
            <a:ext cx="4038600" cy="2743200"/>
            <a:chOff x="1488" y="1104"/>
            <a:chExt cx="2544" cy="1728"/>
          </a:xfrm>
        </p:grpSpPr>
        <p:sp>
          <p:nvSpPr>
            <p:cNvPr id="56341" name="Line 54"/>
            <p:cNvSpPr>
              <a:spLocks noChangeShapeType="1"/>
            </p:cNvSpPr>
            <p:nvPr/>
          </p:nvSpPr>
          <p:spPr bwMode="auto">
            <a:xfrm flipV="1">
              <a:off x="1488" y="1104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Line 86"/>
            <p:cNvSpPr>
              <a:spLocks noChangeShapeType="1"/>
            </p:cNvSpPr>
            <p:nvPr/>
          </p:nvSpPr>
          <p:spPr bwMode="auto">
            <a:xfrm flipV="1">
              <a:off x="1584" y="1200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Line 87"/>
            <p:cNvSpPr>
              <a:spLocks noChangeShapeType="1"/>
            </p:cNvSpPr>
            <p:nvPr/>
          </p:nvSpPr>
          <p:spPr bwMode="auto">
            <a:xfrm flipV="1">
              <a:off x="1680" y="1296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Line 88"/>
            <p:cNvSpPr>
              <a:spLocks noChangeShapeType="1"/>
            </p:cNvSpPr>
            <p:nvPr/>
          </p:nvSpPr>
          <p:spPr bwMode="auto">
            <a:xfrm flipV="1">
              <a:off x="1776" y="1392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Line 89"/>
            <p:cNvSpPr>
              <a:spLocks noChangeShapeType="1"/>
            </p:cNvSpPr>
            <p:nvPr/>
          </p:nvSpPr>
          <p:spPr bwMode="auto">
            <a:xfrm flipV="1">
              <a:off x="1872" y="1488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6" name="Line 90"/>
            <p:cNvSpPr>
              <a:spLocks noChangeShapeType="1"/>
            </p:cNvSpPr>
            <p:nvPr/>
          </p:nvSpPr>
          <p:spPr bwMode="auto">
            <a:xfrm flipV="1">
              <a:off x="1968" y="1584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Line 91"/>
            <p:cNvSpPr>
              <a:spLocks noChangeShapeType="1"/>
            </p:cNvSpPr>
            <p:nvPr/>
          </p:nvSpPr>
          <p:spPr bwMode="auto">
            <a:xfrm flipV="1">
              <a:off x="2064" y="1680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Line 92"/>
            <p:cNvSpPr>
              <a:spLocks noChangeShapeType="1"/>
            </p:cNvSpPr>
            <p:nvPr/>
          </p:nvSpPr>
          <p:spPr bwMode="auto">
            <a:xfrm flipV="1">
              <a:off x="2160" y="1776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Line 93"/>
            <p:cNvSpPr>
              <a:spLocks noChangeShapeType="1"/>
            </p:cNvSpPr>
            <p:nvPr/>
          </p:nvSpPr>
          <p:spPr bwMode="auto">
            <a:xfrm flipV="1">
              <a:off x="2256" y="1872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0" name="Line 94"/>
            <p:cNvSpPr>
              <a:spLocks noChangeShapeType="1"/>
            </p:cNvSpPr>
            <p:nvPr/>
          </p:nvSpPr>
          <p:spPr bwMode="auto">
            <a:xfrm flipV="1">
              <a:off x="2352" y="1968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1" name="Line 95"/>
            <p:cNvSpPr>
              <a:spLocks noChangeShapeType="1"/>
            </p:cNvSpPr>
            <p:nvPr/>
          </p:nvSpPr>
          <p:spPr bwMode="auto">
            <a:xfrm flipV="1">
              <a:off x="2448" y="2064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2" name="Line 96"/>
            <p:cNvSpPr>
              <a:spLocks noChangeShapeType="1"/>
            </p:cNvSpPr>
            <p:nvPr/>
          </p:nvSpPr>
          <p:spPr bwMode="auto">
            <a:xfrm flipV="1">
              <a:off x="2640" y="2112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3" name="Line 97"/>
            <p:cNvSpPr>
              <a:spLocks noChangeShapeType="1"/>
            </p:cNvSpPr>
            <p:nvPr/>
          </p:nvSpPr>
          <p:spPr bwMode="auto">
            <a:xfrm flipV="1">
              <a:off x="2736" y="2208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Line 98"/>
            <p:cNvSpPr>
              <a:spLocks noChangeShapeType="1"/>
            </p:cNvSpPr>
            <p:nvPr/>
          </p:nvSpPr>
          <p:spPr bwMode="auto">
            <a:xfrm flipV="1">
              <a:off x="2880" y="2256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Line 99"/>
            <p:cNvSpPr>
              <a:spLocks noChangeShapeType="1"/>
            </p:cNvSpPr>
            <p:nvPr/>
          </p:nvSpPr>
          <p:spPr bwMode="auto">
            <a:xfrm flipV="1">
              <a:off x="3072" y="2304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Line 100"/>
            <p:cNvSpPr>
              <a:spLocks noChangeShapeType="1"/>
            </p:cNvSpPr>
            <p:nvPr/>
          </p:nvSpPr>
          <p:spPr bwMode="auto">
            <a:xfrm flipV="1">
              <a:off x="3312" y="2352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1069"/>
          <p:cNvSpPr>
            <a:spLocks noChangeArrowheads="1"/>
          </p:cNvSpPr>
          <p:nvPr/>
        </p:nvSpPr>
        <p:spPr bwMode="auto">
          <a:xfrm>
            <a:off x="228600" y="157163"/>
            <a:ext cx="92964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Solutions on this line have one value of the objective function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This has another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These are not valid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This is the optimal value</a:t>
            </a:r>
          </a:p>
        </p:txBody>
      </p:sp>
      <p:sp>
        <p:nvSpPr>
          <p:cNvPr id="41" name="Oval 1072"/>
          <p:cNvSpPr>
            <a:spLocks noChangeArrowheads="1"/>
          </p:cNvSpPr>
          <p:nvPr/>
        </p:nvSpPr>
        <p:spPr bwMode="auto">
          <a:xfrm>
            <a:off x="3924300" y="47371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56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0" y="-152400"/>
            <a:ext cx="2401888" cy="99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CC00"/>
                </a:solidFill>
              </a:rPr>
              <a:t>Simplex </a:t>
            </a:r>
            <a:br>
              <a:rPr lang="en-US" altLang="en-US" sz="2400" dirty="0">
                <a:solidFill>
                  <a:srgbClr val="FFCC00"/>
                </a:solidFill>
              </a:rPr>
            </a:br>
            <a:r>
              <a:rPr lang="en-US" altLang="en-US" sz="2400" dirty="0">
                <a:solidFill>
                  <a:srgbClr val="FFCC00"/>
                </a:solidFill>
              </a:rPr>
              <a:t>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55" grpId="0" animBg="1"/>
      <p:bldP spid="10256" grpId="0" animBg="1"/>
      <p:bldP spid="10257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4"/>
          <p:cNvSpPr>
            <a:spLocks noChangeShapeType="1"/>
          </p:cNvSpPr>
          <p:nvPr/>
        </p:nvSpPr>
        <p:spPr bwMode="auto">
          <a:xfrm>
            <a:off x="2076450" y="2133600"/>
            <a:ext cx="0" cy="480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7" name="Line 7"/>
          <p:cNvSpPr>
            <a:spLocks noChangeShapeType="1"/>
          </p:cNvSpPr>
          <p:nvPr/>
        </p:nvSpPr>
        <p:spPr bwMode="auto">
          <a:xfrm>
            <a:off x="1543050" y="6477000"/>
            <a:ext cx="7315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Line 8"/>
          <p:cNvSpPr>
            <a:spLocks noChangeShapeType="1"/>
          </p:cNvSpPr>
          <p:nvPr/>
        </p:nvSpPr>
        <p:spPr bwMode="auto">
          <a:xfrm>
            <a:off x="1695450" y="2667000"/>
            <a:ext cx="4419600" cy="419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Line 9"/>
          <p:cNvSpPr>
            <a:spLocks noChangeShapeType="1"/>
          </p:cNvSpPr>
          <p:nvPr/>
        </p:nvSpPr>
        <p:spPr bwMode="auto">
          <a:xfrm>
            <a:off x="1238250" y="3581400"/>
            <a:ext cx="7010400" cy="3200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10"/>
          <p:cNvSpPr>
            <a:spLocks noChangeShapeType="1"/>
          </p:cNvSpPr>
          <p:nvPr/>
        </p:nvSpPr>
        <p:spPr bwMode="auto">
          <a:xfrm>
            <a:off x="4362450" y="2819400"/>
            <a:ext cx="1905000" cy="152400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4133850" y="3505200"/>
            <a:ext cx="685800" cy="838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15"/>
          <p:cNvSpPr>
            <a:spLocks noChangeShapeType="1"/>
          </p:cNvSpPr>
          <p:nvPr/>
        </p:nvSpPr>
        <p:spPr bwMode="auto">
          <a:xfrm>
            <a:off x="4591050" y="2438400"/>
            <a:ext cx="1905000" cy="152400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16"/>
          <p:cNvSpPr>
            <a:spLocks noChangeShapeType="1"/>
          </p:cNvSpPr>
          <p:nvPr/>
        </p:nvSpPr>
        <p:spPr bwMode="auto">
          <a:xfrm>
            <a:off x="2990850" y="4038600"/>
            <a:ext cx="1905000" cy="1524000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7"/>
          <p:cNvSpPr>
            <a:spLocks noChangeShapeType="1"/>
          </p:cNvSpPr>
          <p:nvPr/>
        </p:nvSpPr>
        <p:spPr bwMode="auto">
          <a:xfrm>
            <a:off x="2533650" y="4572000"/>
            <a:ext cx="1905000" cy="1524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Text Box 27"/>
          <p:cNvSpPr txBox="1">
            <a:spLocks noChangeArrowheads="1"/>
          </p:cNvSpPr>
          <p:nvPr/>
        </p:nvSpPr>
        <p:spPr bwMode="auto">
          <a:xfrm>
            <a:off x="6496050" y="57150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C1</a:t>
            </a:r>
          </a:p>
        </p:txBody>
      </p:sp>
      <p:sp>
        <p:nvSpPr>
          <p:cNvPr id="57356" name="Text Box 28"/>
          <p:cNvSpPr txBox="1">
            <a:spLocks noChangeArrowheads="1"/>
          </p:cNvSpPr>
          <p:nvPr/>
        </p:nvSpPr>
        <p:spPr bwMode="auto">
          <a:xfrm>
            <a:off x="5429250" y="60198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C2</a:t>
            </a:r>
          </a:p>
        </p:txBody>
      </p:sp>
      <p:sp>
        <p:nvSpPr>
          <p:cNvPr id="57357" name="Text Box 30"/>
          <p:cNvSpPr txBox="1">
            <a:spLocks noChangeArrowheads="1"/>
          </p:cNvSpPr>
          <p:nvPr/>
        </p:nvSpPr>
        <p:spPr bwMode="auto">
          <a:xfrm>
            <a:off x="1314450" y="6096000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(0,0)</a:t>
            </a:r>
          </a:p>
        </p:txBody>
      </p:sp>
      <p:sp>
        <p:nvSpPr>
          <p:cNvPr id="57358" name="Text Box 31"/>
          <p:cNvSpPr txBox="1">
            <a:spLocks noChangeArrowheads="1"/>
          </p:cNvSpPr>
          <p:nvPr/>
        </p:nvSpPr>
        <p:spPr bwMode="auto">
          <a:xfrm>
            <a:off x="1543050" y="2133600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x</a:t>
            </a:r>
            <a:r>
              <a:rPr lang="en-US" altLang="en-US" sz="2000" baseline="-25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7359" name="Text Box 32"/>
          <p:cNvSpPr txBox="1">
            <a:spLocks noChangeArrowheads="1"/>
          </p:cNvSpPr>
          <p:nvPr/>
        </p:nvSpPr>
        <p:spPr bwMode="auto">
          <a:xfrm>
            <a:off x="8553450" y="6400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x</a:t>
            </a:r>
            <a:r>
              <a:rPr lang="en-US" altLang="en-US" sz="2400" baseline="-25000">
                <a:solidFill>
                  <a:srgbClr val="FFFFFF"/>
                </a:solidFill>
              </a:rPr>
              <a:t>1</a:t>
            </a:r>
          </a:p>
        </p:txBody>
      </p:sp>
      <p:cxnSp>
        <p:nvCxnSpPr>
          <p:cNvPr id="53265" name="AutoShape 52"/>
          <p:cNvCxnSpPr>
            <a:cxnSpLocks noChangeShapeType="1"/>
            <a:stCxn id="57349" idx="0"/>
            <a:endCxn id="57349" idx="0"/>
          </p:cNvCxnSpPr>
          <p:nvPr/>
        </p:nvCxnSpPr>
        <p:spPr bwMode="auto">
          <a:xfrm>
            <a:off x="1238250" y="35814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61" name="Rectangle 85"/>
          <p:cNvSpPr>
            <a:spLocks noChangeArrowheads="1"/>
          </p:cNvSpPr>
          <p:nvPr/>
        </p:nvSpPr>
        <p:spPr bwMode="auto">
          <a:xfrm>
            <a:off x="6191250" y="2362200"/>
            <a:ext cx="27432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66FF33"/>
                </a:solidFill>
              </a:rPr>
              <a:t>Cost Function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66FF33"/>
                </a:solidFill>
              </a:rPr>
              <a:t>Cost = 5x</a:t>
            </a:r>
            <a:r>
              <a:rPr lang="en-US" altLang="en-US" sz="1600" baseline="-25000">
                <a:solidFill>
                  <a:srgbClr val="66FF33"/>
                </a:solidFill>
              </a:rPr>
              <a:t>1</a:t>
            </a:r>
            <a:r>
              <a:rPr lang="en-US" altLang="en-US" sz="1600">
                <a:solidFill>
                  <a:srgbClr val="66FF33"/>
                </a:solidFill>
              </a:rPr>
              <a:t> + 7x</a:t>
            </a:r>
            <a:r>
              <a:rPr lang="en-US" altLang="en-US" sz="1600" baseline="-25000">
                <a:solidFill>
                  <a:srgbClr val="66FF33"/>
                </a:solidFill>
              </a:rPr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Constraint Functions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C1: 2x</a:t>
            </a:r>
            <a:r>
              <a:rPr lang="en-US" altLang="en-US" sz="1600" baseline="-25000">
                <a:solidFill>
                  <a:srgbClr val="FFFFFF"/>
                </a:solidFill>
              </a:rPr>
              <a:t>1</a:t>
            </a:r>
            <a:r>
              <a:rPr lang="en-US" altLang="en-US" sz="1600">
                <a:solidFill>
                  <a:srgbClr val="FFFFFF"/>
                </a:solidFill>
              </a:rPr>
              <a:t> + 4x</a:t>
            </a:r>
            <a:r>
              <a:rPr lang="en-US" altLang="en-US" sz="1600" baseline="-25000">
                <a:solidFill>
                  <a:srgbClr val="FFFFFF"/>
                </a:solidFill>
              </a:rPr>
              <a:t>2</a:t>
            </a:r>
            <a:r>
              <a:rPr lang="en-US" altLang="en-US" sz="1600">
                <a:solidFill>
                  <a:srgbClr val="FFFFFF"/>
                </a:solidFill>
              </a:rPr>
              <a:t> </a:t>
            </a:r>
            <a:r>
              <a:rPr lang="en-US" altLang="en-US" sz="160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1600">
                <a:solidFill>
                  <a:srgbClr val="FFFFFF"/>
                </a:solidFill>
              </a:rPr>
              <a:t> 100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C2: 3x</a:t>
            </a:r>
            <a:r>
              <a:rPr lang="en-US" altLang="en-US" sz="1600" baseline="-25000">
                <a:solidFill>
                  <a:srgbClr val="FFFFFF"/>
                </a:solidFill>
              </a:rPr>
              <a:t>1</a:t>
            </a:r>
            <a:r>
              <a:rPr lang="en-US" altLang="en-US" sz="1600">
                <a:solidFill>
                  <a:srgbClr val="FFFFFF"/>
                </a:solidFill>
              </a:rPr>
              <a:t> + 3x</a:t>
            </a:r>
            <a:r>
              <a:rPr lang="en-US" altLang="en-US" sz="1600" baseline="-25000">
                <a:solidFill>
                  <a:srgbClr val="FFFFFF"/>
                </a:solidFill>
              </a:rPr>
              <a:t>2</a:t>
            </a:r>
            <a:r>
              <a:rPr lang="en-US" altLang="en-US" sz="1600">
                <a:solidFill>
                  <a:srgbClr val="FFFFFF"/>
                </a:solidFill>
              </a:rPr>
              <a:t> </a:t>
            </a:r>
            <a:r>
              <a:rPr lang="en-US" altLang="en-US" sz="160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1600">
                <a:solidFill>
                  <a:srgbClr val="FFFFFF"/>
                </a:solidFill>
              </a:rPr>
              <a:t> 90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x</a:t>
            </a:r>
            <a:r>
              <a:rPr lang="en-US" altLang="en-US" sz="1600" baseline="-25000">
                <a:solidFill>
                  <a:srgbClr val="FFFFFF"/>
                </a:solidFill>
              </a:rPr>
              <a:t>1</a:t>
            </a:r>
            <a:r>
              <a:rPr lang="en-US" altLang="en-US" sz="1600">
                <a:solidFill>
                  <a:srgbClr val="FFFFFF"/>
                </a:solidFill>
              </a:rPr>
              <a:t>, x</a:t>
            </a:r>
            <a:r>
              <a:rPr lang="en-US" altLang="en-US" sz="1600" baseline="-25000">
                <a:solidFill>
                  <a:srgbClr val="FFFFFF"/>
                </a:solidFill>
              </a:rPr>
              <a:t>2</a:t>
            </a:r>
            <a:r>
              <a:rPr lang="en-US" altLang="en-US" sz="1600">
                <a:solidFill>
                  <a:srgbClr val="FFFFFF"/>
                </a:solidFill>
              </a:rPr>
              <a:t> </a:t>
            </a:r>
            <a:r>
              <a:rPr lang="en-US" altLang="en-US" sz="160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1600">
                <a:solidFill>
                  <a:srgbClr val="FFFFFF"/>
                </a:solidFill>
              </a:rPr>
              <a:t> 0</a:t>
            </a:r>
          </a:p>
        </p:txBody>
      </p:sp>
      <p:grpSp>
        <p:nvGrpSpPr>
          <p:cNvPr id="57362" name="Group 103"/>
          <p:cNvGrpSpPr>
            <a:grpSpLocks/>
          </p:cNvGrpSpPr>
          <p:nvPr/>
        </p:nvGrpSpPr>
        <p:grpSpPr bwMode="auto">
          <a:xfrm>
            <a:off x="2457450" y="2438400"/>
            <a:ext cx="4038600" cy="2743200"/>
            <a:chOff x="1488" y="1104"/>
            <a:chExt cx="2544" cy="1728"/>
          </a:xfrm>
        </p:grpSpPr>
        <p:sp>
          <p:nvSpPr>
            <p:cNvPr id="57366" name="Line 54"/>
            <p:cNvSpPr>
              <a:spLocks noChangeShapeType="1"/>
            </p:cNvSpPr>
            <p:nvPr/>
          </p:nvSpPr>
          <p:spPr bwMode="auto">
            <a:xfrm flipV="1">
              <a:off x="1488" y="1104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Line 86"/>
            <p:cNvSpPr>
              <a:spLocks noChangeShapeType="1"/>
            </p:cNvSpPr>
            <p:nvPr/>
          </p:nvSpPr>
          <p:spPr bwMode="auto">
            <a:xfrm flipV="1">
              <a:off x="1584" y="1200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Line 87"/>
            <p:cNvSpPr>
              <a:spLocks noChangeShapeType="1"/>
            </p:cNvSpPr>
            <p:nvPr/>
          </p:nvSpPr>
          <p:spPr bwMode="auto">
            <a:xfrm flipV="1">
              <a:off x="1680" y="1296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9" name="Line 88"/>
            <p:cNvSpPr>
              <a:spLocks noChangeShapeType="1"/>
            </p:cNvSpPr>
            <p:nvPr/>
          </p:nvSpPr>
          <p:spPr bwMode="auto">
            <a:xfrm flipV="1">
              <a:off x="1776" y="1392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Line 89"/>
            <p:cNvSpPr>
              <a:spLocks noChangeShapeType="1"/>
            </p:cNvSpPr>
            <p:nvPr/>
          </p:nvSpPr>
          <p:spPr bwMode="auto">
            <a:xfrm flipV="1">
              <a:off x="1872" y="1488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Line 90"/>
            <p:cNvSpPr>
              <a:spLocks noChangeShapeType="1"/>
            </p:cNvSpPr>
            <p:nvPr/>
          </p:nvSpPr>
          <p:spPr bwMode="auto">
            <a:xfrm flipV="1">
              <a:off x="1968" y="1584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Line 91"/>
            <p:cNvSpPr>
              <a:spLocks noChangeShapeType="1"/>
            </p:cNvSpPr>
            <p:nvPr/>
          </p:nvSpPr>
          <p:spPr bwMode="auto">
            <a:xfrm flipV="1">
              <a:off x="2064" y="1680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Line 92"/>
            <p:cNvSpPr>
              <a:spLocks noChangeShapeType="1"/>
            </p:cNvSpPr>
            <p:nvPr/>
          </p:nvSpPr>
          <p:spPr bwMode="auto">
            <a:xfrm flipV="1">
              <a:off x="2160" y="1776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Line 93"/>
            <p:cNvSpPr>
              <a:spLocks noChangeShapeType="1"/>
            </p:cNvSpPr>
            <p:nvPr/>
          </p:nvSpPr>
          <p:spPr bwMode="auto">
            <a:xfrm flipV="1">
              <a:off x="2256" y="1872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5" name="Line 94"/>
            <p:cNvSpPr>
              <a:spLocks noChangeShapeType="1"/>
            </p:cNvSpPr>
            <p:nvPr/>
          </p:nvSpPr>
          <p:spPr bwMode="auto">
            <a:xfrm flipV="1">
              <a:off x="2352" y="1968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6" name="Line 95"/>
            <p:cNvSpPr>
              <a:spLocks noChangeShapeType="1"/>
            </p:cNvSpPr>
            <p:nvPr/>
          </p:nvSpPr>
          <p:spPr bwMode="auto">
            <a:xfrm flipV="1">
              <a:off x="2448" y="2064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7" name="Line 96"/>
            <p:cNvSpPr>
              <a:spLocks noChangeShapeType="1"/>
            </p:cNvSpPr>
            <p:nvPr/>
          </p:nvSpPr>
          <p:spPr bwMode="auto">
            <a:xfrm flipV="1">
              <a:off x="2640" y="2112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8" name="Line 97"/>
            <p:cNvSpPr>
              <a:spLocks noChangeShapeType="1"/>
            </p:cNvSpPr>
            <p:nvPr/>
          </p:nvSpPr>
          <p:spPr bwMode="auto">
            <a:xfrm flipV="1">
              <a:off x="2736" y="2208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9" name="Line 98"/>
            <p:cNvSpPr>
              <a:spLocks noChangeShapeType="1"/>
            </p:cNvSpPr>
            <p:nvPr/>
          </p:nvSpPr>
          <p:spPr bwMode="auto">
            <a:xfrm flipV="1">
              <a:off x="2880" y="2256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0" name="Line 99"/>
            <p:cNvSpPr>
              <a:spLocks noChangeShapeType="1"/>
            </p:cNvSpPr>
            <p:nvPr/>
          </p:nvSpPr>
          <p:spPr bwMode="auto">
            <a:xfrm flipV="1">
              <a:off x="3072" y="2304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Line 100"/>
            <p:cNvSpPr>
              <a:spLocks noChangeShapeType="1"/>
            </p:cNvSpPr>
            <p:nvPr/>
          </p:nvSpPr>
          <p:spPr bwMode="auto">
            <a:xfrm flipV="1">
              <a:off x="3312" y="2352"/>
              <a:ext cx="72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1069"/>
          <p:cNvSpPr>
            <a:spLocks noChangeArrowheads="1"/>
          </p:cNvSpPr>
          <p:nvPr/>
        </p:nvSpPr>
        <p:spPr bwMode="auto">
          <a:xfrm>
            <a:off x="228600" y="157163"/>
            <a:ext cx="9296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chemeClr val="accent3"/>
                </a:solidFill>
              </a:rPr>
              <a:t>The arrow tells the direction that the optimal function increases.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chemeClr val="accent3"/>
                </a:solidFill>
              </a:rPr>
              <a:t>Note that the solution is a </a:t>
            </a:r>
            <a:r>
              <a:rPr lang="en-US" altLang="en-US" sz="2400" dirty="0">
                <a:solidFill>
                  <a:srgbClr val="FFFF00"/>
                </a:solidFill>
              </a:rPr>
              <a:t>vertex.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Each vertex is the intersection of n constraints.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(Here n = #of variables = 2)  </a:t>
            </a:r>
          </a:p>
        </p:txBody>
      </p:sp>
      <p:sp>
        <p:nvSpPr>
          <p:cNvPr id="57364" name="Oval 1072"/>
          <p:cNvSpPr>
            <a:spLocks noChangeArrowheads="1"/>
          </p:cNvSpPr>
          <p:nvPr/>
        </p:nvSpPr>
        <p:spPr bwMode="auto">
          <a:xfrm>
            <a:off x="3924300" y="47371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57365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0" y="-152400"/>
            <a:ext cx="2401888" cy="99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CC00"/>
                </a:solidFill>
              </a:rPr>
              <a:t>Simplex </a:t>
            </a:r>
            <a:br>
              <a:rPr lang="en-US" altLang="en-US" sz="2400" dirty="0">
                <a:solidFill>
                  <a:srgbClr val="FFCC00"/>
                </a:solidFill>
              </a:rPr>
            </a:br>
            <a:r>
              <a:rPr lang="en-US" altLang="en-US" sz="2400" dirty="0">
                <a:solidFill>
                  <a:srgbClr val="FFCC00"/>
                </a:solidFill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0" y="1809189"/>
                <a:ext cx="5715000" cy="629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This is why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CA" alt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CA" alt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alt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𝑒𝑛</m:t>
                                </m:r>
                              </m:num>
                              <m:den>
                                <m:r>
                                  <a:rPr lang="en-CA" alt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CA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solidFill>
                      <a:schemeClr val="bg1"/>
                    </a:solidFill>
                  </a:rPr>
                  <a:t>vertexes.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809189"/>
                <a:ext cx="5715000" cy="629211"/>
              </a:xfrm>
              <a:prstGeom prst="rect">
                <a:avLst/>
              </a:prstGeom>
              <a:blipFill>
                <a:blip r:embed="rId2"/>
                <a:stretch>
                  <a:fillRect l="-1599" b="-97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069"/>
          <p:cNvSpPr>
            <a:spLocks noChangeArrowheads="1"/>
          </p:cNvSpPr>
          <p:nvPr/>
        </p:nvSpPr>
        <p:spPr bwMode="auto">
          <a:xfrm>
            <a:off x="228600" y="157163"/>
            <a:ext cx="92964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chemeClr val="accent3"/>
                </a:solidFill>
              </a:rPr>
              <a:t>The arrow tells the direction that the optimal function increases.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chemeClr val="accent3"/>
                </a:solidFill>
              </a:rPr>
              <a:t>Note that the solution is a </a:t>
            </a:r>
            <a:r>
              <a:rPr lang="en-US" altLang="en-US" sz="2400" dirty="0">
                <a:solidFill>
                  <a:srgbClr val="FFFF00"/>
                </a:solidFill>
              </a:rPr>
              <a:t>vertex.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Each vertex is the intersection of n constraints.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(Here n = #of variables = 2)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The simplex method takes </a:t>
            </a:r>
            <a:r>
              <a:rPr lang="en-US" altLang="en-US" sz="2400" dirty="0">
                <a:solidFill>
                  <a:srgbClr val="FFFF00"/>
                </a:solidFill>
              </a:rPr>
              <a:t>hill climbing steps</a:t>
            </a:r>
            <a:r>
              <a:rPr lang="en-US" altLang="en-US" sz="2400" dirty="0">
                <a:solidFill>
                  <a:srgbClr val="FFFFFF"/>
                </a:solidFill>
              </a:rPr>
              <a:t>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from one vertex (valid solution) to another.</a:t>
            </a:r>
          </a:p>
        </p:txBody>
      </p:sp>
      <p:pic>
        <p:nvPicPr>
          <p:cNvPr id="42" name="Picture 2" descr="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51054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0" y="-152400"/>
            <a:ext cx="2401888" cy="99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CC00"/>
                </a:solidFill>
              </a:rPr>
              <a:t>vertex </a:t>
            </a:r>
            <a:br>
              <a:rPr lang="en-US" altLang="en-US" sz="2400" dirty="0">
                <a:solidFill>
                  <a:srgbClr val="FFCC00"/>
                </a:solidFill>
              </a:rPr>
            </a:br>
            <a:r>
              <a:rPr lang="en-US" altLang="en-US" sz="2400" dirty="0">
                <a:solidFill>
                  <a:srgbClr val="FFCC00"/>
                </a:solidFill>
              </a:rPr>
              <a:t>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068" descr="C:\Documents and Settings\Romil Jain\Desktop\3f 59 dome animation 24 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74975"/>
            <a:ext cx="54514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069"/>
          <p:cNvSpPr>
            <a:spLocks noChangeArrowheads="1"/>
          </p:cNvSpPr>
          <p:nvPr/>
        </p:nvSpPr>
        <p:spPr bwMode="auto">
          <a:xfrm>
            <a:off x="0" y="3333750"/>
            <a:ext cx="3124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accent3"/>
                </a:solidFill>
              </a:rPr>
              <a:t>Maximize Cost : 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21x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- 6x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– 100x</a:t>
            </a:r>
            <a:r>
              <a:rPr lang="en-US" altLang="en-US" baseline="-25000" dirty="0">
                <a:solidFill>
                  <a:schemeClr val="accent3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accent3"/>
                </a:solidFill>
              </a:rPr>
              <a:t>Constraint Functions: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5x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+ 2x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+31x</a:t>
            </a:r>
            <a:r>
              <a:rPr lang="en-US" altLang="en-US" baseline="-25000" dirty="0">
                <a:solidFill>
                  <a:schemeClr val="accent3"/>
                </a:solidFill>
              </a:rPr>
              <a:t>3</a:t>
            </a:r>
            <a:r>
              <a:rPr lang="en-US" altLang="en-US" dirty="0">
                <a:solidFill>
                  <a:schemeClr val="accent3"/>
                </a:solidFill>
              </a:rPr>
              <a:t> </a:t>
            </a:r>
            <a:r>
              <a:rPr lang="en-US" altLang="en-US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21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1x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- 4x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+3x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b="1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56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6x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+ 60x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- 31x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b="1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200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              ⁞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-5x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+ 3x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+4x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b="1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8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              ⁞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, x</a:t>
            </a:r>
            <a:r>
              <a:rPr lang="en-US" altLang="en-US" baseline="-25000" dirty="0">
                <a:solidFill>
                  <a:schemeClr val="accent3"/>
                </a:solidFill>
              </a:rPr>
              <a:t>2, </a:t>
            </a:r>
            <a:r>
              <a:rPr lang="en-US" altLang="en-US" dirty="0">
                <a:solidFill>
                  <a:schemeClr val="accent3"/>
                </a:solidFill>
              </a:rPr>
              <a:t>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dirty="0">
                <a:solidFill>
                  <a:schemeClr val="accent3"/>
                </a:solidFill>
                <a:latin typeface="Symbol" pitchFamily="18" charset="2"/>
              </a:rPr>
              <a:t>³</a:t>
            </a:r>
            <a:r>
              <a:rPr lang="en-US" altLang="en-US" dirty="0">
                <a:solidFill>
                  <a:schemeClr val="accent3"/>
                </a:solidFill>
              </a:rPr>
              <a:t> 0</a:t>
            </a:r>
          </a:p>
        </p:txBody>
      </p:sp>
      <p:sp>
        <p:nvSpPr>
          <p:cNvPr id="22" name="Rectangle 1069"/>
          <p:cNvSpPr>
            <a:spLocks noChangeArrowheads="1"/>
          </p:cNvSpPr>
          <p:nvPr/>
        </p:nvSpPr>
        <p:spPr bwMode="auto">
          <a:xfrm>
            <a:off x="228600" y="152400"/>
            <a:ext cx="7848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</a:rPr>
              <a:t>With n variables, 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, 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, 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  <a:r>
              <a:rPr lang="en-US" altLang="en-US" sz="2400" dirty="0">
                <a:solidFill>
                  <a:srgbClr val="FFFFFF"/>
                </a:solidFill>
              </a:rPr>
              <a:t> … , </a:t>
            </a:r>
            <a:r>
              <a:rPr lang="en-US" altLang="en-US" sz="2400" dirty="0" err="1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 err="1">
                <a:solidFill>
                  <a:srgbClr val="FFFFFF"/>
                </a:solidFill>
              </a:rPr>
              <a:t>n</a:t>
            </a:r>
            <a:r>
              <a:rPr lang="en-US" altLang="en-US" sz="2400" dirty="0">
                <a:solidFill>
                  <a:srgbClr val="FFFFFF"/>
                </a:solidFill>
              </a:rPr>
              <a:t>, there are n dimensions.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(Here n=3)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</a:rPr>
              <a:t>Each constraint is an n-1 dimensional plain.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(Here the 2-dim triangles)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</a:rPr>
              <a:t>Each vertex is the intersection of n such constraints.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9113" y="2209800"/>
            <a:ext cx="5370512" cy="425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chemeClr val="accent3"/>
                </a:solidFill>
              </a:rPr>
              <a:t>(Here looks like 6 but generally only n=3)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39000" y="-152400"/>
            <a:ext cx="2401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>
                <a:solidFill>
                  <a:srgbClr val="FFCC00"/>
                </a:solidFill>
              </a:rPr>
              <a:t>Simplex </a:t>
            </a:r>
            <a:br>
              <a:rPr lang="en-US" altLang="en-US" sz="2400" kern="0" dirty="0">
                <a:solidFill>
                  <a:srgbClr val="FFCC00"/>
                </a:solidFill>
              </a:rPr>
            </a:br>
            <a:r>
              <a:rPr lang="en-US" altLang="en-US" sz="2400" kern="0" dirty="0">
                <a:solidFill>
                  <a:srgbClr val="FFCC00"/>
                </a:solidFill>
              </a:rPr>
              <a:t>Algorithm</a:t>
            </a: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7620000" y="1168400"/>
            <a:ext cx="1143000" cy="1498600"/>
            <a:chOff x="7620000" y="1168758"/>
            <a:chExt cx="1143000" cy="1498242"/>
          </a:xfrm>
        </p:grpSpPr>
        <p:cxnSp>
          <p:nvCxnSpPr>
            <p:cNvPr id="59407" name="Straight Connector 3"/>
            <p:cNvCxnSpPr>
              <a:cxnSpLocks noChangeShapeType="1"/>
            </p:cNvCxnSpPr>
            <p:nvPr/>
          </p:nvCxnSpPr>
          <p:spPr bwMode="auto">
            <a:xfrm>
              <a:off x="8229600" y="1842192"/>
              <a:ext cx="0" cy="824808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Straight Connector 25"/>
            <p:cNvCxnSpPr>
              <a:cxnSpLocks noChangeShapeType="1"/>
            </p:cNvCxnSpPr>
            <p:nvPr/>
          </p:nvCxnSpPr>
          <p:spPr bwMode="auto">
            <a:xfrm flipH="1">
              <a:off x="8229600" y="1168758"/>
              <a:ext cx="533400" cy="672408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9" name="Straight Connector 27"/>
            <p:cNvCxnSpPr>
              <a:cxnSpLocks noChangeShapeType="1"/>
            </p:cNvCxnSpPr>
            <p:nvPr/>
          </p:nvCxnSpPr>
          <p:spPr bwMode="auto">
            <a:xfrm>
              <a:off x="7620000" y="1295400"/>
              <a:ext cx="609600" cy="546792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35238" y="3200400"/>
            <a:ext cx="3789362" cy="2393950"/>
            <a:chOff x="2618077" y="3200400"/>
            <a:chExt cx="3789820" cy="2394668"/>
          </a:xfrm>
        </p:grpSpPr>
        <p:sp>
          <p:nvSpPr>
            <p:cNvPr id="59403" name="Rectangle 16"/>
            <p:cNvSpPr>
              <a:spLocks noChangeArrowheads="1"/>
            </p:cNvSpPr>
            <p:nvPr/>
          </p:nvSpPr>
          <p:spPr bwMode="auto">
            <a:xfrm>
              <a:off x="2618077" y="3200400"/>
              <a:ext cx="3789820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A vertex is specified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by a subset of n 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of the m tight (=) constraints.</a:t>
              </a:r>
            </a:p>
          </p:txBody>
        </p:sp>
        <p:sp>
          <p:nvSpPr>
            <p:cNvPr id="59404" name="Rectangle 23"/>
            <p:cNvSpPr>
              <a:spLocks noChangeArrowheads="1"/>
            </p:cNvSpPr>
            <p:nvPr/>
          </p:nvSpPr>
          <p:spPr bwMode="auto">
            <a:xfrm>
              <a:off x="3048000" y="4495800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 dirty="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59405" name="Rectangle 24"/>
            <p:cNvSpPr>
              <a:spLocks noChangeArrowheads="1"/>
            </p:cNvSpPr>
            <p:nvPr/>
          </p:nvSpPr>
          <p:spPr bwMode="auto">
            <a:xfrm>
              <a:off x="3048000" y="4833068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59406" name="Rectangle 25"/>
            <p:cNvSpPr>
              <a:spLocks noChangeArrowheads="1"/>
            </p:cNvSpPr>
            <p:nvPr/>
          </p:nvSpPr>
          <p:spPr bwMode="auto">
            <a:xfrm>
              <a:off x="3048000" y="5170336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905000" y="6356350"/>
            <a:ext cx="49149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All other constraints must be satisfied.</a:t>
            </a:r>
          </a:p>
        </p:txBody>
      </p:sp>
      <p:sp>
        <p:nvSpPr>
          <p:cNvPr id="29" name="Oval 1071"/>
          <p:cNvSpPr>
            <a:spLocks noChangeArrowheads="1"/>
          </p:cNvSpPr>
          <p:nvPr/>
        </p:nvSpPr>
        <p:spPr bwMode="auto">
          <a:xfrm>
            <a:off x="5294313" y="5688013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06880" y="4475480"/>
            <a:ext cx="797560" cy="1143615"/>
            <a:chOff x="1706880" y="4475480"/>
            <a:chExt cx="797560" cy="1143615"/>
          </a:xfrm>
        </p:grpSpPr>
        <p:sp>
          <p:nvSpPr>
            <p:cNvPr id="3" name="Rectangle 2"/>
            <p:cNvSpPr/>
            <p:nvPr/>
          </p:nvSpPr>
          <p:spPr>
            <a:xfrm>
              <a:off x="2006600" y="4475480"/>
              <a:ext cx="357790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33CC33"/>
                  </a:solidFill>
                </a:rPr>
                <a:t>=</a:t>
              </a:r>
              <a:endParaRPr lang="en-CA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06880" y="4816455"/>
              <a:ext cx="357790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33CC33"/>
                  </a:solidFill>
                </a:rPr>
                <a:t>=</a:t>
              </a:r>
              <a:endParaRPr lang="en-CA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46650" y="5157430"/>
              <a:ext cx="357790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33CC33"/>
                  </a:solidFill>
                </a:rPr>
                <a:t>=</a:t>
              </a:r>
              <a:endParaRPr lang="en-CA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2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87338"/>
            <a:ext cx="7772400" cy="1143001"/>
          </a:xfrm>
        </p:spPr>
        <p:txBody>
          <a:bodyPr/>
          <a:lstStyle/>
          <a:p>
            <a:pPr eaLnBrk="1" hangingPunct="1"/>
            <a:r>
              <a:rPr lang="en-US" altLang="en-US"/>
              <a:t>Linear Programming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83820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Linear Program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 An </a:t>
            </a:r>
            <a:r>
              <a:rPr lang="en-US" altLang="en-US" sz="2400" i="1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optimization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problem whose </a:t>
            </a:r>
            <a:r>
              <a:rPr lang="en-US" altLang="en-US" sz="2400" i="1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constraints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altLang="en-US" sz="2400" i="1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cost function 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are </a:t>
            </a:r>
            <a:r>
              <a:rPr lang="en-US" altLang="en-US" sz="2400" i="1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linear 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functions</a:t>
            </a:r>
            <a:endParaRPr lang="en-US" altLang="en-US" sz="2400" i="1" kern="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Goal: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Find a solution which optimizes the cost.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kern="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E.g.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Maximize Cost Function 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21x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- 6x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– 100x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- 100x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4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kern="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Constraint Functions: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+ 2x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+31x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- 20x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4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  <a:sym typeface="Symbol" pitchFamily="18" charset="2"/>
              </a:rPr>
              <a:t>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21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- 4x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+3x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+ 10x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Symbol" pitchFamily="18" charset="2"/>
              </a:rPr>
              <a:t>³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56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6x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+ 60x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- 31x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- 15x</a:t>
            </a:r>
            <a:r>
              <a:rPr lang="en-US" altLang="en-US" sz="2400" kern="0" baseline="-25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4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  <a:sym typeface="Symbol" pitchFamily="18" charset="2"/>
              </a:rPr>
              <a:t></a:t>
            </a: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200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…..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kern="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334000" y="1981200"/>
            <a:ext cx="3505200" cy="4419600"/>
            <a:chOff x="3360" y="1248"/>
            <a:chExt cx="2208" cy="2784"/>
          </a:xfrm>
        </p:grpSpPr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3360" y="1248"/>
              <a:ext cx="2208" cy="1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Applied in various industrial fields: Manufacturing, </a:t>
              </a:r>
              <a:br>
                <a:rPr lang="en-US" altLang="en-US" sz="2400">
                  <a:solidFill>
                    <a:srgbClr val="FFFFFF"/>
                  </a:solidFill>
                </a:rPr>
              </a:br>
              <a:r>
                <a:rPr lang="en-US" altLang="en-US" sz="2400">
                  <a:solidFill>
                    <a:srgbClr val="FFFFFF"/>
                  </a:solidFill>
                </a:rPr>
                <a:t>Supply-Chain, Logistics, Marketing…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Tx/>
                <a:buNone/>
              </a:pPr>
              <a:endParaRPr lang="en-US" altLang="en-US" sz="2400">
                <a:solidFill>
                  <a:srgbClr val="FFFFFF"/>
                </a:solidFill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To save money and increase profits !</a:t>
              </a:r>
              <a:endParaRPr lang="en-US" altLang="en-US" sz="2800">
                <a:solidFill>
                  <a:srgbClr val="FFCC00"/>
                </a:solidFill>
              </a:endParaRPr>
            </a:p>
          </p:txBody>
        </p:sp>
        <p:pic>
          <p:nvPicPr>
            <p:cNvPr id="43014" name="Picture 6" descr="C:\Documents and Settings\Romil Jain\Desktop\canadian_dolla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448"/>
              <a:ext cx="211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068" descr="C:\Documents and Settings\Romil Jain\Desktop\3f 59 dome animation 24 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74975"/>
            <a:ext cx="54514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069"/>
          <p:cNvSpPr>
            <a:spLocks noChangeArrowheads="1"/>
          </p:cNvSpPr>
          <p:nvPr/>
        </p:nvSpPr>
        <p:spPr bwMode="auto">
          <a:xfrm>
            <a:off x="0" y="3333750"/>
            <a:ext cx="3124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accent3"/>
                </a:solidFill>
              </a:rPr>
              <a:t>Maximize Cost : 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21x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- 6x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– 100x</a:t>
            </a:r>
            <a:r>
              <a:rPr lang="en-US" altLang="en-US" baseline="-25000" dirty="0">
                <a:solidFill>
                  <a:schemeClr val="accent3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accent3"/>
                </a:solidFill>
              </a:rPr>
              <a:t>Constraint Functions: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5x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+ 2x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+31x</a:t>
            </a:r>
            <a:r>
              <a:rPr lang="en-US" altLang="en-US" baseline="-25000" dirty="0">
                <a:solidFill>
                  <a:schemeClr val="accent3"/>
                </a:solidFill>
              </a:rPr>
              <a:t>3</a:t>
            </a:r>
            <a:r>
              <a:rPr lang="en-US" altLang="en-US" dirty="0">
                <a:solidFill>
                  <a:schemeClr val="accent3"/>
                </a:solidFill>
              </a:rPr>
              <a:t> </a:t>
            </a:r>
            <a:r>
              <a:rPr lang="en-US" altLang="en-US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21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1x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- 4x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+3x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b="1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56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6x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+ 60x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- 31x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b="1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200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              ⁞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-5x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+ 3x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+4x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b="1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8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              ⁞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, x</a:t>
            </a:r>
            <a:r>
              <a:rPr lang="en-US" altLang="en-US" baseline="-25000" dirty="0">
                <a:solidFill>
                  <a:schemeClr val="accent3"/>
                </a:solidFill>
              </a:rPr>
              <a:t>2, </a:t>
            </a:r>
            <a:r>
              <a:rPr lang="en-US" altLang="en-US" dirty="0">
                <a:solidFill>
                  <a:schemeClr val="accent3"/>
                </a:solidFill>
              </a:rPr>
              <a:t>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dirty="0">
                <a:solidFill>
                  <a:schemeClr val="accent3"/>
                </a:solidFill>
                <a:latin typeface="Symbol" pitchFamily="18" charset="2"/>
              </a:rPr>
              <a:t>³</a:t>
            </a:r>
            <a:r>
              <a:rPr lang="en-US" altLang="en-US" dirty="0">
                <a:solidFill>
                  <a:schemeClr val="accent3"/>
                </a:solidFill>
              </a:rPr>
              <a:t> 0</a:t>
            </a:r>
          </a:p>
        </p:txBody>
      </p:sp>
      <p:sp>
        <p:nvSpPr>
          <p:cNvPr id="22" name="Rectangle 1069"/>
          <p:cNvSpPr>
            <a:spLocks noChangeArrowheads="1"/>
          </p:cNvSpPr>
          <p:nvPr/>
        </p:nvSpPr>
        <p:spPr bwMode="auto">
          <a:xfrm>
            <a:off x="228600" y="152400"/>
            <a:ext cx="7848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If we slacken one of our n tight constrains,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     our solution slides along a 1-dim edge.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Head in the direction that increases the potential function.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39000" y="-152400"/>
            <a:ext cx="2401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>
                <a:solidFill>
                  <a:srgbClr val="FFCC00"/>
                </a:solidFill>
              </a:rPr>
              <a:t>Simplex </a:t>
            </a:r>
            <a:br>
              <a:rPr lang="en-US" altLang="en-US" sz="2400" kern="0" dirty="0">
                <a:solidFill>
                  <a:srgbClr val="FFCC00"/>
                </a:solidFill>
              </a:rPr>
            </a:br>
            <a:r>
              <a:rPr lang="en-US" altLang="en-US" sz="2400" kern="0" dirty="0">
                <a:solidFill>
                  <a:srgbClr val="FFCC00"/>
                </a:solidFill>
              </a:rPr>
              <a:t>Algorithm</a:t>
            </a:r>
          </a:p>
        </p:txBody>
      </p:sp>
      <p:grpSp>
        <p:nvGrpSpPr>
          <p:cNvPr id="60422" name="Group 5"/>
          <p:cNvGrpSpPr>
            <a:grpSpLocks/>
          </p:cNvGrpSpPr>
          <p:nvPr/>
        </p:nvGrpSpPr>
        <p:grpSpPr bwMode="auto">
          <a:xfrm>
            <a:off x="2535238" y="3200400"/>
            <a:ext cx="3789362" cy="2393950"/>
            <a:chOff x="2618077" y="3200400"/>
            <a:chExt cx="3789820" cy="2394668"/>
          </a:xfrm>
        </p:grpSpPr>
        <p:sp>
          <p:nvSpPr>
            <p:cNvPr id="60427" name="Rectangle 16"/>
            <p:cNvSpPr>
              <a:spLocks noChangeArrowheads="1"/>
            </p:cNvSpPr>
            <p:nvPr/>
          </p:nvSpPr>
          <p:spPr bwMode="auto">
            <a:xfrm>
              <a:off x="2618077" y="3200400"/>
              <a:ext cx="3789820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A vertex is specified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by a subset of n 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of the m tight (=) constraints.</a:t>
              </a:r>
            </a:p>
          </p:txBody>
        </p:sp>
        <p:sp>
          <p:nvSpPr>
            <p:cNvPr id="60428" name="Rectangle 23"/>
            <p:cNvSpPr>
              <a:spLocks noChangeArrowheads="1"/>
            </p:cNvSpPr>
            <p:nvPr/>
          </p:nvSpPr>
          <p:spPr bwMode="auto">
            <a:xfrm>
              <a:off x="3048000" y="4495800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60429" name="Rectangle 24"/>
            <p:cNvSpPr>
              <a:spLocks noChangeArrowheads="1"/>
            </p:cNvSpPr>
            <p:nvPr/>
          </p:nvSpPr>
          <p:spPr bwMode="auto">
            <a:xfrm>
              <a:off x="3048000" y="4833068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60430" name="Rectangle 25"/>
            <p:cNvSpPr>
              <a:spLocks noChangeArrowheads="1"/>
            </p:cNvSpPr>
            <p:nvPr/>
          </p:nvSpPr>
          <p:spPr bwMode="auto">
            <a:xfrm>
              <a:off x="3048000" y="5170336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</p:grpSp>
      <p:sp>
        <p:nvSpPr>
          <p:cNvPr id="18" name="Line 1070"/>
          <p:cNvSpPr>
            <a:spLocks noChangeShapeType="1"/>
          </p:cNvSpPr>
          <p:nvPr/>
        </p:nvSpPr>
        <p:spPr bwMode="auto">
          <a:xfrm flipV="1">
            <a:off x="5597525" y="3660775"/>
            <a:ext cx="1447800" cy="1905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" name="Straight Connector 25"/>
          <p:cNvCxnSpPr>
            <a:cxnSpLocks noChangeShapeType="1"/>
          </p:cNvCxnSpPr>
          <p:nvPr/>
        </p:nvCxnSpPr>
        <p:spPr bwMode="auto">
          <a:xfrm flipH="1" flipV="1">
            <a:off x="3071813" y="4918075"/>
            <a:ext cx="266700" cy="16351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1071"/>
          <p:cNvSpPr>
            <a:spLocks noChangeArrowheads="1"/>
          </p:cNvSpPr>
          <p:nvPr/>
        </p:nvSpPr>
        <p:spPr bwMode="auto">
          <a:xfrm>
            <a:off x="5294313" y="5688013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30" name="Oval 1071"/>
          <p:cNvSpPr>
            <a:spLocks noChangeArrowheads="1"/>
          </p:cNvSpPr>
          <p:nvPr/>
        </p:nvSpPr>
        <p:spPr bwMode="auto">
          <a:xfrm>
            <a:off x="5572125" y="516572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6600" y="4475480"/>
            <a:ext cx="357790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33CC33"/>
                </a:solidFill>
              </a:rPr>
              <a:t>=</a:t>
            </a:r>
            <a:endParaRPr lang="en-CA" sz="2400" dirty="0"/>
          </a:p>
        </p:txBody>
      </p:sp>
      <p:sp>
        <p:nvSpPr>
          <p:cNvPr id="19" name="Rectangle 18"/>
          <p:cNvSpPr/>
          <p:nvPr/>
        </p:nvSpPr>
        <p:spPr>
          <a:xfrm>
            <a:off x="2133600" y="5157430"/>
            <a:ext cx="357790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33CC33"/>
                </a:solidFill>
              </a:rPr>
              <a:t>=</a:t>
            </a:r>
            <a:endParaRPr lang="en-CA" sz="2400" dirty="0"/>
          </a:p>
        </p:txBody>
      </p:sp>
      <p:sp>
        <p:nvSpPr>
          <p:cNvPr id="20" name="Rectangle 19"/>
          <p:cNvSpPr/>
          <p:nvPr/>
        </p:nvSpPr>
        <p:spPr>
          <a:xfrm>
            <a:off x="1727200" y="4800600"/>
            <a:ext cx="357790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33CC33"/>
                </a:solidFill>
              </a:rPr>
              <a:t>=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72988E-6 L 0.02934 -0.073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5319E-6 L 0.025 -0.055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0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068" descr="C:\Documents and Settings\Romil Jain\Desktop\3f 59 dome animation 24 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74975"/>
            <a:ext cx="54514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069"/>
          <p:cNvSpPr>
            <a:spLocks noChangeArrowheads="1"/>
          </p:cNvSpPr>
          <p:nvPr/>
        </p:nvSpPr>
        <p:spPr bwMode="auto">
          <a:xfrm>
            <a:off x="0" y="3333750"/>
            <a:ext cx="3124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accent3"/>
                </a:solidFill>
              </a:rPr>
              <a:t>Maximize Cost : 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21x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- 6x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– 100x</a:t>
            </a:r>
            <a:r>
              <a:rPr lang="en-US" altLang="en-US" baseline="-25000" dirty="0">
                <a:solidFill>
                  <a:schemeClr val="accent3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accent3"/>
                </a:solidFill>
              </a:rPr>
              <a:t>Constraint Functions: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5x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+ 2x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+31x</a:t>
            </a:r>
            <a:r>
              <a:rPr lang="en-US" altLang="en-US" baseline="-25000" dirty="0">
                <a:solidFill>
                  <a:schemeClr val="accent3"/>
                </a:solidFill>
              </a:rPr>
              <a:t>3</a:t>
            </a:r>
            <a:r>
              <a:rPr lang="en-US" altLang="en-US" dirty="0">
                <a:solidFill>
                  <a:schemeClr val="accent3"/>
                </a:solidFill>
              </a:rPr>
              <a:t> </a:t>
            </a:r>
            <a:r>
              <a:rPr lang="en-US" altLang="en-US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21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1x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- 4x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+3x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b="1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56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6x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+ 60x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- 31x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b="1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200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              ⁞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-5x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+ 3x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+4x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b="1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8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              ⁞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, x</a:t>
            </a:r>
            <a:r>
              <a:rPr lang="en-US" altLang="en-US" baseline="-25000" dirty="0">
                <a:solidFill>
                  <a:schemeClr val="accent3"/>
                </a:solidFill>
              </a:rPr>
              <a:t>2, </a:t>
            </a:r>
            <a:r>
              <a:rPr lang="en-US" altLang="en-US" dirty="0">
                <a:solidFill>
                  <a:schemeClr val="accent3"/>
                </a:solidFill>
              </a:rPr>
              <a:t>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dirty="0">
                <a:solidFill>
                  <a:schemeClr val="accent3"/>
                </a:solidFill>
                <a:latin typeface="Symbol" pitchFamily="18" charset="2"/>
              </a:rPr>
              <a:t>³</a:t>
            </a:r>
            <a:r>
              <a:rPr lang="en-US" altLang="en-US" dirty="0">
                <a:solidFill>
                  <a:schemeClr val="accent3"/>
                </a:solidFill>
              </a:rPr>
              <a:t> 0</a:t>
            </a:r>
          </a:p>
        </p:txBody>
      </p:sp>
      <p:sp>
        <p:nvSpPr>
          <p:cNvPr id="22" name="Rectangle 1069"/>
          <p:cNvSpPr>
            <a:spLocks noChangeArrowheads="1"/>
          </p:cNvSpPr>
          <p:nvPr/>
        </p:nvSpPr>
        <p:spPr bwMode="auto">
          <a:xfrm>
            <a:off x="228600" y="152400"/>
            <a:ext cx="8458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If we slacken one of our n tight constrains,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     our solution slides along a 1-dim edge.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Head in the direction that increases the potential function.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Keep sliding until we tighten some constraint.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This is one </a:t>
            </a:r>
            <a:r>
              <a:rPr lang="en-US" altLang="en-US" sz="2400" dirty="0">
                <a:solidFill>
                  <a:srgbClr val="FFFF00"/>
                </a:solidFill>
              </a:rPr>
              <a:t>hill climbing step.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39000" y="-152400"/>
            <a:ext cx="2401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>
                <a:solidFill>
                  <a:srgbClr val="FFCC00"/>
                </a:solidFill>
              </a:rPr>
              <a:t>Simplex </a:t>
            </a:r>
            <a:br>
              <a:rPr lang="en-US" altLang="en-US" sz="2400" kern="0" dirty="0">
                <a:solidFill>
                  <a:srgbClr val="FFCC00"/>
                </a:solidFill>
              </a:rPr>
            </a:br>
            <a:r>
              <a:rPr lang="en-US" altLang="en-US" sz="2400" kern="0" dirty="0">
                <a:solidFill>
                  <a:srgbClr val="FFCC00"/>
                </a:solidFill>
              </a:rPr>
              <a:t>Algorithm</a:t>
            </a:r>
          </a:p>
        </p:txBody>
      </p:sp>
      <p:grpSp>
        <p:nvGrpSpPr>
          <p:cNvPr id="61446" name="Group 5"/>
          <p:cNvGrpSpPr>
            <a:grpSpLocks/>
          </p:cNvGrpSpPr>
          <p:nvPr/>
        </p:nvGrpSpPr>
        <p:grpSpPr bwMode="auto">
          <a:xfrm>
            <a:off x="2535238" y="3200400"/>
            <a:ext cx="3789362" cy="2393950"/>
            <a:chOff x="2618077" y="3200400"/>
            <a:chExt cx="3789820" cy="2394668"/>
          </a:xfrm>
        </p:grpSpPr>
        <p:sp>
          <p:nvSpPr>
            <p:cNvPr id="61451" name="Rectangle 16"/>
            <p:cNvSpPr>
              <a:spLocks noChangeArrowheads="1"/>
            </p:cNvSpPr>
            <p:nvPr/>
          </p:nvSpPr>
          <p:spPr bwMode="auto">
            <a:xfrm>
              <a:off x="2618077" y="3200400"/>
              <a:ext cx="3789820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A vertex is specified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by a subset of n 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of the m tight (=) constraints.</a:t>
              </a:r>
            </a:p>
          </p:txBody>
        </p:sp>
        <p:sp>
          <p:nvSpPr>
            <p:cNvPr id="61452" name="Rectangle 23"/>
            <p:cNvSpPr>
              <a:spLocks noChangeArrowheads="1"/>
            </p:cNvSpPr>
            <p:nvPr/>
          </p:nvSpPr>
          <p:spPr bwMode="auto">
            <a:xfrm>
              <a:off x="3048000" y="4495800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61453" name="Rectangle 24"/>
            <p:cNvSpPr>
              <a:spLocks noChangeArrowheads="1"/>
            </p:cNvSpPr>
            <p:nvPr/>
          </p:nvSpPr>
          <p:spPr bwMode="auto">
            <a:xfrm>
              <a:off x="3048000" y="4833068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61454" name="Rectangle 25"/>
            <p:cNvSpPr>
              <a:spLocks noChangeArrowheads="1"/>
            </p:cNvSpPr>
            <p:nvPr/>
          </p:nvSpPr>
          <p:spPr bwMode="auto">
            <a:xfrm>
              <a:off x="3048000" y="5170336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</p:grpSp>
      <p:sp>
        <p:nvSpPr>
          <p:cNvPr id="61447" name="Line 1070"/>
          <p:cNvSpPr>
            <a:spLocks noChangeShapeType="1"/>
          </p:cNvSpPr>
          <p:nvPr/>
        </p:nvSpPr>
        <p:spPr bwMode="auto">
          <a:xfrm flipV="1">
            <a:off x="5597525" y="3660775"/>
            <a:ext cx="1447800" cy="1905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8" name="Straight Connector 25"/>
          <p:cNvCxnSpPr>
            <a:cxnSpLocks noChangeShapeType="1"/>
          </p:cNvCxnSpPr>
          <p:nvPr/>
        </p:nvCxnSpPr>
        <p:spPr bwMode="auto">
          <a:xfrm flipH="1" flipV="1">
            <a:off x="3071813" y="4918075"/>
            <a:ext cx="266700" cy="16351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957513" y="5851525"/>
            <a:ext cx="6080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400">
                <a:solidFill>
                  <a:srgbClr val="33CC33"/>
                </a:solidFill>
              </a:rPr>
              <a:t> </a:t>
            </a:r>
          </a:p>
        </p:txBody>
      </p:sp>
      <p:sp>
        <p:nvSpPr>
          <p:cNvPr id="16" name="Oval 1071"/>
          <p:cNvSpPr>
            <a:spLocks noChangeArrowheads="1"/>
          </p:cNvSpPr>
          <p:nvPr/>
        </p:nvSpPr>
        <p:spPr bwMode="auto">
          <a:xfrm>
            <a:off x="5572125" y="516572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6600" y="4475480"/>
            <a:ext cx="357790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33CC33"/>
                </a:solidFill>
              </a:rPr>
              <a:t>=</a:t>
            </a:r>
            <a:endParaRPr lang="en-CA" sz="2400" dirty="0"/>
          </a:p>
        </p:txBody>
      </p:sp>
      <p:sp>
        <p:nvSpPr>
          <p:cNvPr id="18" name="Rectangle 17"/>
          <p:cNvSpPr/>
          <p:nvPr/>
        </p:nvSpPr>
        <p:spPr>
          <a:xfrm>
            <a:off x="2133600" y="5157430"/>
            <a:ext cx="357790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33CC33"/>
                </a:solidFill>
              </a:rPr>
              <a:t>=</a:t>
            </a:r>
            <a:endParaRPr lang="en-CA" sz="2400" dirty="0"/>
          </a:p>
        </p:txBody>
      </p:sp>
      <p:sp>
        <p:nvSpPr>
          <p:cNvPr id="19" name="Rectangle 18"/>
          <p:cNvSpPr/>
          <p:nvPr/>
        </p:nvSpPr>
        <p:spPr>
          <a:xfrm>
            <a:off x="1905000" y="5791815"/>
            <a:ext cx="357790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33CC33"/>
                </a:solidFill>
              </a:rPr>
              <a:t>=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5319E-6 L 0.025 -0.055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68" descr="C:\Documents and Settings\Romil Jain\Desktop\3f 59 dome animation 24 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74975"/>
            <a:ext cx="54514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069"/>
          <p:cNvSpPr>
            <a:spLocks noChangeArrowheads="1"/>
          </p:cNvSpPr>
          <p:nvPr/>
        </p:nvSpPr>
        <p:spPr bwMode="auto">
          <a:xfrm>
            <a:off x="0" y="3333750"/>
            <a:ext cx="3124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accent3"/>
                </a:solidFill>
              </a:rPr>
              <a:t>Maximize Cost : 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21x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- 6x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– 100x</a:t>
            </a:r>
            <a:r>
              <a:rPr lang="en-US" altLang="en-US" baseline="-25000" dirty="0">
                <a:solidFill>
                  <a:schemeClr val="accent3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accent3"/>
                </a:solidFill>
              </a:rPr>
              <a:t>Constraint Functions: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5x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+ 2x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+31x</a:t>
            </a:r>
            <a:r>
              <a:rPr lang="en-US" altLang="en-US" baseline="-25000" dirty="0">
                <a:solidFill>
                  <a:schemeClr val="accent3"/>
                </a:solidFill>
              </a:rPr>
              <a:t>3</a:t>
            </a:r>
            <a:r>
              <a:rPr lang="en-US" altLang="en-US" dirty="0">
                <a:solidFill>
                  <a:schemeClr val="accent3"/>
                </a:solidFill>
              </a:rPr>
              <a:t> </a:t>
            </a:r>
            <a:r>
              <a:rPr lang="en-US" altLang="en-US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21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1x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- 4x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+3x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b="1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56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6x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+ 60x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- 31x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b="1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200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              ⁞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-5x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+ 3x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+4x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b="1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8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              ⁞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, x</a:t>
            </a:r>
            <a:r>
              <a:rPr lang="en-US" altLang="en-US" baseline="-25000" dirty="0">
                <a:solidFill>
                  <a:schemeClr val="accent3"/>
                </a:solidFill>
              </a:rPr>
              <a:t>2, </a:t>
            </a:r>
            <a:r>
              <a:rPr lang="en-US" altLang="en-US" dirty="0">
                <a:solidFill>
                  <a:schemeClr val="accent3"/>
                </a:solidFill>
              </a:rPr>
              <a:t>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dirty="0">
                <a:solidFill>
                  <a:schemeClr val="accent3"/>
                </a:solidFill>
                <a:latin typeface="Symbol" pitchFamily="18" charset="2"/>
              </a:rPr>
              <a:t>³</a:t>
            </a:r>
            <a:r>
              <a:rPr lang="en-US" altLang="en-US" dirty="0">
                <a:solidFill>
                  <a:schemeClr val="accent3"/>
                </a:solidFill>
              </a:rPr>
              <a:t> 0</a:t>
            </a:r>
          </a:p>
        </p:txBody>
      </p:sp>
      <p:sp>
        <p:nvSpPr>
          <p:cNvPr id="22" name="Rectangle 1069"/>
          <p:cNvSpPr>
            <a:spLocks noChangeArrowheads="1"/>
          </p:cNvSpPr>
          <p:nvPr/>
        </p:nvSpPr>
        <p:spPr bwMode="auto">
          <a:xfrm>
            <a:off x="228600" y="152400"/>
            <a:ext cx="8458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If we slacken one of our n tight constrains,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     our solution slides along a 1-dim edge.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Head in the direction that increases the potential function.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Keep sliding until we tighten some constraint.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This is one </a:t>
            </a:r>
            <a:r>
              <a:rPr lang="en-US" altLang="en-US" sz="2400" dirty="0">
                <a:solidFill>
                  <a:srgbClr val="FFFF00"/>
                </a:solidFill>
              </a:rPr>
              <a:t>hill climbing step.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39000" y="-152400"/>
            <a:ext cx="2401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>
                <a:solidFill>
                  <a:srgbClr val="FFCC00"/>
                </a:solidFill>
              </a:rPr>
              <a:t>Simplex </a:t>
            </a:r>
            <a:br>
              <a:rPr lang="en-US" altLang="en-US" sz="2400" kern="0" dirty="0">
                <a:solidFill>
                  <a:srgbClr val="FFCC00"/>
                </a:solidFill>
              </a:rPr>
            </a:br>
            <a:r>
              <a:rPr lang="en-US" altLang="en-US" sz="2400" kern="0" dirty="0">
                <a:solidFill>
                  <a:srgbClr val="FFCC00"/>
                </a:solidFill>
              </a:rPr>
              <a:t>Algorithm</a:t>
            </a:r>
          </a:p>
        </p:txBody>
      </p:sp>
      <p:grpSp>
        <p:nvGrpSpPr>
          <p:cNvPr id="62470" name="Group 5"/>
          <p:cNvGrpSpPr>
            <a:grpSpLocks/>
          </p:cNvGrpSpPr>
          <p:nvPr/>
        </p:nvGrpSpPr>
        <p:grpSpPr bwMode="auto">
          <a:xfrm>
            <a:off x="2535238" y="3200400"/>
            <a:ext cx="3789362" cy="2393950"/>
            <a:chOff x="2618077" y="3200400"/>
            <a:chExt cx="3789820" cy="2394668"/>
          </a:xfrm>
        </p:grpSpPr>
        <p:sp>
          <p:nvSpPr>
            <p:cNvPr id="62481" name="Rectangle 16"/>
            <p:cNvSpPr>
              <a:spLocks noChangeArrowheads="1"/>
            </p:cNvSpPr>
            <p:nvPr/>
          </p:nvSpPr>
          <p:spPr bwMode="auto">
            <a:xfrm>
              <a:off x="2618077" y="3200400"/>
              <a:ext cx="3789820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A vertex is specified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by a subset of n 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of the m tight (=) constraints.</a:t>
              </a:r>
            </a:p>
          </p:txBody>
        </p:sp>
        <p:sp>
          <p:nvSpPr>
            <p:cNvPr id="62482" name="Rectangle 23"/>
            <p:cNvSpPr>
              <a:spLocks noChangeArrowheads="1"/>
            </p:cNvSpPr>
            <p:nvPr/>
          </p:nvSpPr>
          <p:spPr bwMode="auto">
            <a:xfrm>
              <a:off x="3048000" y="4495800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62483" name="Rectangle 24"/>
            <p:cNvSpPr>
              <a:spLocks noChangeArrowheads="1"/>
            </p:cNvSpPr>
            <p:nvPr/>
          </p:nvSpPr>
          <p:spPr bwMode="auto">
            <a:xfrm>
              <a:off x="3048000" y="4833068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62484" name="Rectangle 25"/>
            <p:cNvSpPr>
              <a:spLocks noChangeArrowheads="1"/>
            </p:cNvSpPr>
            <p:nvPr/>
          </p:nvSpPr>
          <p:spPr bwMode="auto">
            <a:xfrm>
              <a:off x="3048000" y="5170336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</p:grpSp>
      <p:sp>
        <p:nvSpPr>
          <p:cNvPr id="62471" name="Line 1070"/>
          <p:cNvSpPr>
            <a:spLocks noChangeShapeType="1"/>
          </p:cNvSpPr>
          <p:nvPr/>
        </p:nvSpPr>
        <p:spPr bwMode="auto">
          <a:xfrm flipV="1">
            <a:off x="5597525" y="3660775"/>
            <a:ext cx="1447800" cy="1905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2472" name="Straight Connector 25"/>
          <p:cNvCxnSpPr>
            <a:cxnSpLocks noChangeShapeType="1"/>
          </p:cNvCxnSpPr>
          <p:nvPr/>
        </p:nvCxnSpPr>
        <p:spPr bwMode="auto">
          <a:xfrm flipH="1" flipV="1">
            <a:off x="3071813" y="4918075"/>
            <a:ext cx="266700" cy="16351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3" name="Rectangle 14"/>
          <p:cNvSpPr>
            <a:spLocks noChangeArrowheads="1"/>
          </p:cNvSpPr>
          <p:nvPr/>
        </p:nvSpPr>
        <p:spPr bwMode="auto">
          <a:xfrm>
            <a:off x="2957513" y="5851525"/>
            <a:ext cx="6080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400">
                <a:solidFill>
                  <a:srgbClr val="33CC33"/>
                </a:solidFill>
              </a:rPr>
              <a:t> </a:t>
            </a:r>
          </a:p>
        </p:txBody>
      </p:sp>
      <p:sp>
        <p:nvSpPr>
          <p:cNvPr id="16" name="Oval 1071"/>
          <p:cNvSpPr>
            <a:spLocks noChangeArrowheads="1"/>
          </p:cNvSpPr>
          <p:nvPr/>
        </p:nvSpPr>
        <p:spPr bwMode="auto">
          <a:xfrm>
            <a:off x="4911725" y="65563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19" name="Oval 1072"/>
          <p:cNvSpPr>
            <a:spLocks noChangeArrowheads="1"/>
          </p:cNvSpPr>
          <p:nvPr/>
        </p:nvSpPr>
        <p:spPr bwMode="auto">
          <a:xfrm>
            <a:off x="5292725" y="57181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0" name="Oval 1073"/>
          <p:cNvSpPr>
            <a:spLocks noChangeArrowheads="1"/>
          </p:cNvSpPr>
          <p:nvPr/>
        </p:nvSpPr>
        <p:spPr bwMode="auto">
          <a:xfrm>
            <a:off x="5826125" y="48037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3" name="Oval 1074"/>
          <p:cNvSpPr>
            <a:spLocks noChangeArrowheads="1"/>
          </p:cNvSpPr>
          <p:nvPr/>
        </p:nvSpPr>
        <p:spPr bwMode="auto">
          <a:xfrm>
            <a:off x="6207125" y="39655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8" name="Oval 1075"/>
          <p:cNvSpPr>
            <a:spLocks noChangeArrowheads="1"/>
          </p:cNvSpPr>
          <p:nvPr/>
        </p:nvSpPr>
        <p:spPr bwMode="auto">
          <a:xfrm>
            <a:off x="6740525" y="34321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9" name="Oval 1076"/>
          <p:cNvSpPr>
            <a:spLocks noChangeArrowheads="1"/>
          </p:cNvSpPr>
          <p:nvPr/>
        </p:nvSpPr>
        <p:spPr bwMode="auto">
          <a:xfrm>
            <a:off x="7045325" y="32035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19" grpId="0" animBg="1" autoUpdateAnimBg="0"/>
      <p:bldP spid="20" grpId="0" animBg="1" autoUpdateAnimBg="0"/>
      <p:bldP spid="23" grpId="0" animBg="1" autoUpdateAnimBg="0"/>
      <p:bldP spid="28" grpId="0" animBg="1" autoUpdateAnimBg="0"/>
      <p:bldP spid="2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068" descr="C:\Documents and Settings\Romil Jain\Desktop\3f 59 dome animation 24 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74975"/>
            <a:ext cx="54514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39000" y="-152400"/>
            <a:ext cx="2401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>
                <a:solidFill>
                  <a:srgbClr val="FFCC00"/>
                </a:solidFill>
              </a:rPr>
              <a:t>Simplex </a:t>
            </a:r>
            <a:br>
              <a:rPr lang="en-US" altLang="en-US" sz="2400" kern="0" dirty="0">
                <a:solidFill>
                  <a:srgbClr val="FFCC00"/>
                </a:solidFill>
              </a:rPr>
            </a:br>
            <a:r>
              <a:rPr lang="en-US" altLang="en-US" sz="2400" kern="0" dirty="0">
                <a:solidFill>
                  <a:srgbClr val="FFCC00"/>
                </a:solidFill>
              </a:rPr>
              <a:t>Algorithm</a:t>
            </a:r>
          </a:p>
        </p:txBody>
      </p:sp>
      <p:sp>
        <p:nvSpPr>
          <p:cNvPr id="98310" name="Line 1070"/>
          <p:cNvSpPr>
            <a:spLocks noChangeShapeType="1"/>
          </p:cNvSpPr>
          <p:nvPr/>
        </p:nvSpPr>
        <p:spPr bwMode="auto">
          <a:xfrm flipV="1">
            <a:off x="5597525" y="3660775"/>
            <a:ext cx="1447800" cy="1905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Oval 1071"/>
          <p:cNvSpPr>
            <a:spLocks noChangeArrowheads="1"/>
          </p:cNvSpPr>
          <p:nvPr/>
        </p:nvSpPr>
        <p:spPr bwMode="auto">
          <a:xfrm>
            <a:off x="4911725" y="65563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19" name="Oval 1072"/>
          <p:cNvSpPr>
            <a:spLocks noChangeArrowheads="1"/>
          </p:cNvSpPr>
          <p:nvPr/>
        </p:nvSpPr>
        <p:spPr bwMode="auto">
          <a:xfrm>
            <a:off x="5292725" y="57181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0" name="Oval 1073"/>
          <p:cNvSpPr>
            <a:spLocks noChangeArrowheads="1"/>
          </p:cNvSpPr>
          <p:nvPr/>
        </p:nvSpPr>
        <p:spPr bwMode="auto">
          <a:xfrm>
            <a:off x="5826125" y="48037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3" name="Oval 1074"/>
          <p:cNvSpPr>
            <a:spLocks noChangeArrowheads="1"/>
          </p:cNvSpPr>
          <p:nvPr/>
        </p:nvSpPr>
        <p:spPr bwMode="auto">
          <a:xfrm>
            <a:off x="6207125" y="39655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8" name="Oval 1075"/>
          <p:cNvSpPr>
            <a:spLocks noChangeArrowheads="1"/>
          </p:cNvSpPr>
          <p:nvPr/>
        </p:nvSpPr>
        <p:spPr bwMode="auto">
          <a:xfrm>
            <a:off x="6740525" y="34321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9" name="Oval 1076"/>
          <p:cNvSpPr>
            <a:spLocks noChangeArrowheads="1"/>
          </p:cNvSpPr>
          <p:nvPr/>
        </p:nvSpPr>
        <p:spPr bwMode="auto">
          <a:xfrm>
            <a:off x="7045325" y="32035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1" name="Rectangle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" y="533400"/>
            <a:ext cx="4572000" cy="938527"/>
          </a:xfrm>
          <a:prstGeom prst="rect">
            <a:avLst/>
          </a:prstGeom>
          <a:blipFill rotWithShape="1">
            <a:blip r:embed="rId3"/>
            <a:stretch>
              <a:fillRect l="-2667" t="-7843" r="-3200" b="-1764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62000" y="1576388"/>
            <a:ext cx="6934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But practically it tends to be fast.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81050" y="2209800"/>
            <a:ext cx="6934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Bread and butter of optimization in industry.</a:t>
            </a: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34" name="Rectangle 1069"/>
          <p:cNvSpPr>
            <a:spLocks noChangeArrowheads="1"/>
          </p:cNvSpPr>
          <p:nvPr/>
        </p:nvSpPr>
        <p:spPr bwMode="auto">
          <a:xfrm>
            <a:off x="0" y="3333750"/>
            <a:ext cx="3124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accent3"/>
                </a:solidFill>
              </a:rPr>
              <a:t>Maximize Cost : 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21x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- 6x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– 100x</a:t>
            </a:r>
            <a:r>
              <a:rPr lang="en-US" altLang="en-US" baseline="-25000" dirty="0">
                <a:solidFill>
                  <a:schemeClr val="accent3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accent3"/>
                </a:solidFill>
              </a:rPr>
              <a:t>Constraint Functions: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5x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+ 2x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+31x</a:t>
            </a:r>
            <a:r>
              <a:rPr lang="en-US" altLang="en-US" baseline="-25000" dirty="0">
                <a:solidFill>
                  <a:schemeClr val="accent3"/>
                </a:solidFill>
              </a:rPr>
              <a:t>3</a:t>
            </a:r>
            <a:r>
              <a:rPr lang="en-US" altLang="en-US" dirty="0">
                <a:solidFill>
                  <a:schemeClr val="accent3"/>
                </a:solidFill>
              </a:rPr>
              <a:t> </a:t>
            </a:r>
            <a:r>
              <a:rPr lang="en-US" altLang="en-US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21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1x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- 4x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+3x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b="1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56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6x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+ 60x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- 31x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b="1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200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              ⁞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-5x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 + 3x</a:t>
            </a:r>
            <a:r>
              <a:rPr lang="en-US" altLang="en-US" baseline="-25000" dirty="0">
                <a:solidFill>
                  <a:schemeClr val="accent3"/>
                </a:solidFill>
              </a:rPr>
              <a:t>2</a:t>
            </a:r>
            <a:r>
              <a:rPr lang="en-US" altLang="en-US" dirty="0">
                <a:solidFill>
                  <a:schemeClr val="accent3"/>
                </a:solidFill>
              </a:rPr>
              <a:t> +4x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b="1" dirty="0">
                <a:solidFill>
                  <a:schemeClr val="accent3"/>
                </a:solidFill>
                <a:latin typeface="Symbol" pitchFamily="18" charset="2"/>
                <a:sym typeface="Symbol"/>
              </a:rPr>
              <a:t></a:t>
            </a:r>
            <a:r>
              <a:rPr lang="en-US" altLang="en-US" dirty="0">
                <a:solidFill>
                  <a:schemeClr val="accent3"/>
                </a:solidFill>
              </a:rPr>
              <a:t> 8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              ⁞</a:t>
            </a:r>
            <a:br>
              <a:rPr lang="en-US" altLang="en-US" dirty="0">
                <a:solidFill>
                  <a:schemeClr val="accent3"/>
                </a:solidFill>
              </a:rPr>
            </a:br>
            <a:r>
              <a:rPr lang="en-US" altLang="en-US" dirty="0">
                <a:solidFill>
                  <a:schemeClr val="accent3"/>
                </a:solidFill>
              </a:rPr>
              <a:t>x</a:t>
            </a:r>
            <a:r>
              <a:rPr lang="en-US" altLang="en-US" baseline="-25000" dirty="0">
                <a:solidFill>
                  <a:schemeClr val="accent3"/>
                </a:solidFill>
              </a:rPr>
              <a:t>1</a:t>
            </a:r>
            <a:r>
              <a:rPr lang="en-US" altLang="en-US" dirty="0">
                <a:solidFill>
                  <a:schemeClr val="accent3"/>
                </a:solidFill>
              </a:rPr>
              <a:t>, x</a:t>
            </a:r>
            <a:r>
              <a:rPr lang="en-US" altLang="en-US" baseline="-25000" dirty="0">
                <a:solidFill>
                  <a:schemeClr val="accent3"/>
                </a:solidFill>
              </a:rPr>
              <a:t>2, </a:t>
            </a:r>
            <a:r>
              <a:rPr lang="en-US" altLang="en-US" dirty="0">
                <a:solidFill>
                  <a:schemeClr val="accent3"/>
                </a:solidFill>
              </a:rPr>
              <a:t>x</a:t>
            </a:r>
            <a:r>
              <a:rPr lang="en-US" altLang="en-US" baseline="-25000" dirty="0">
                <a:solidFill>
                  <a:schemeClr val="accent3"/>
                </a:solidFill>
              </a:rPr>
              <a:t>3 </a:t>
            </a:r>
            <a:r>
              <a:rPr lang="en-US" altLang="en-US" dirty="0">
                <a:solidFill>
                  <a:schemeClr val="accent3"/>
                </a:solidFill>
                <a:latin typeface="Symbol" pitchFamily="18" charset="2"/>
              </a:rPr>
              <a:t>³</a:t>
            </a:r>
            <a:r>
              <a:rPr lang="en-US" altLang="en-US" dirty="0">
                <a:solidFill>
                  <a:schemeClr val="accent3"/>
                </a:solidFill>
              </a:rPr>
              <a:t> 0</a:t>
            </a:r>
          </a:p>
        </p:txBody>
      </p:sp>
      <p:grpSp>
        <p:nvGrpSpPr>
          <p:cNvPr id="39" name="Group 5"/>
          <p:cNvGrpSpPr>
            <a:grpSpLocks/>
          </p:cNvGrpSpPr>
          <p:nvPr/>
        </p:nvGrpSpPr>
        <p:grpSpPr bwMode="auto">
          <a:xfrm>
            <a:off x="2535238" y="3200400"/>
            <a:ext cx="3789362" cy="2393950"/>
            <a:chOff x="2618077" y="3200400"/>
            <a:chExt cx="3789820" cy="2394668"/>
          </a:xfrm>
        </p:grpSpPr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2618077" y="3200400"/>
              <a:ext cx="3789820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A vertex is specified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by a subset of n 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of the m tight (=) constraints.</a:t>
              </a: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3048000" y="4495800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42" name="Rectangle 24"/>
            <p:cNvSpPr>
              <a:spLocks noChangeArrowheads="1"/>
            </p:cNvSpPr>
            <p:nvPr/>
          </p:nvSpPr>
          <p:spPr bwMode="auto">
            <a:xfrm>
              <a:off x="3048000" y="4833068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>
              <a:off x="3048000" y="5170336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</p:grpSp>
      <p:cxnSp>
        <p:nvCxnSpPr>
          <p:cNvPr id="44" name="Straight Connector 25"/>
          <p:cNvCxnSpPr>
            <a:cxnSpLocks noChangeShapeType="1"/>
          </p:cNvCxnSpPr>
          <p:nvPr/>
        </p:nvCxnSpPr>
        <p:spPr bwMode="auto">
          <a:xfrm flipH="1" flipV="1">
            <a:off x="3071813" y="4918075"/>
            <a:ext cx="266700" cy="16351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2957513" y="5851525"/>
            <a:ext cx="6080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400">
                <a:solidFill>
                  <a:srgbClr val="33CC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4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19" grpId="0" animBg="1" autoUpdateAnimBg="0"/>
      <p:bldP spid="20" grpId="0" animBg="1" autoUpdateAnimBg="0"/>
      <p:bldP spid="23" grpId="0" animBg="1" autoUpdateAnimBg="0"/>
      <p:bldP spid="28" grpId="0" animBg="1" autoUpdateAnimBg="0"/>
      <p:bldP spid="29" grpId="0" animBg="1" autoUpdateAnimBg="0"/>
      <p:bldP spid="22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cap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9888"/>
            <a:ext cx="80772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1036638" y="2428875"/>
            <a:ext cx="1131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Primal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2871788" y="1295400"/>
            <a:ext cx="874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Dual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Hill Climbing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533400"/>
            <a:ext cx="1181100" cy="1066800"/>
            <a:chOff x="1224" y="2539"/>
            <a:chExt cx="2280" cy="1785"/>
          </a:xfrm>
        </p:grpSpPr>
        <p:sp>
          <p:nvSpPr>
            <p:cNvPr id="65618" name="Freeform 5" descr="Green marble"/>
            <p:cNvSpPr>
              <a:spLocks/>
            </p:cNvSpPr>
            <p:nvPr/>
          </p:nvSpPr>
          <p:spPr bwMode="auto">
            <a:xfrm>
              <a:off x="1224" y="2539"/>
              <a:ext cx="2280" cy="1785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619" name="Group 6"/>
            <p:cNvGrpSpPr>
              <a:grpSpLocks/>
            </p:cNvGrpSpPr>
            <p:nvPr/>
          </p:nvGrpSpPr>
          <p:grpSpPr bwMode="auto">
            <a:xfrm>
              <a:off x="1584" y="2688"/>
              <a:ext cx="1216" cy="1440"/>
              <a:chOff x="2641" y="1488"/>
              <a:chExt cx="2655" cy="2488"/>
            </a:xfrm>
          </p:grpSpPr>
          <p:grpSp>
            <p:nvGrpSpPr>
              <p:cNvPr id="65620" name="Group 7"/>
              <p:cNvGrpSpPr>
                <a:grpSpLocks/>
              </p:cNvGrpSpPr>
              <p:nvPr/>
            </p:nvGrpSpPr>
            <p:grpSpPr bwMode="auto">
              <a:xfrm>
                <a:off x="2641" y="1488"/>
                <a:ext cx="2496" cy="2436"/>
                <a:chOff x="2641" y="1488"/>
                <a:chExt cx="2496" cy="2436"/>
              </a:xfrm>
            </p:grpSpPr>
            <p:sp>
              <p:nvSpPr>
                <p:cNvPr id="65625" name="Freeform 8"/>
                <p:cNvSpPr>
                  <a:spLocks/>
                </p:cNvSpPr>
                <p:nvPr/>
              </p:nvSpPr>
              <p:spPr bwMode="auto">
                <a:xfrm>
                  <a:off x="3465" y="1900"/>
                  <a:ext cx="434" cy="514"/>
                </a:xfrm>
                <a:custGeom>
                  <a:avLst/>
                  <a:gdLst>
                    <a:gd name="T0" fmla="*/ 132 w 434"/>
                    <a:gd name="T1" fmla="*/ 186 h 514"/>
                    <a:gd name="T2" fmla="*/ 157 w 434"/>
                    <a:gd name="T3" fmla="*/ 114 h 514"/>
                    <a:gd name="T4" fmla="*/ 189 w 434"/>
                    <a:gd name="T5" fmla="*/ 42 h 514"/>
                    <a:gd name="T6" fmla="*/ 236 w 434"/>
                    <a:gd name="T7" fmla="*/ 6 h 514"/>
                    <a:gd name="T8" fmla="*/ 302 w 434"/>
                    <a:gd name="T9" fmla="*/ 0 h 514"/>
                    <a:gd name="T10" fmla="*/ 355 w 434"/>
                    <a:gd name="T11" fmla="*/ 24 h 514"/>
                    <a:gd name="T12" fmla="*/ 393 w 434"/>
                    <a:gd name="T13" fmla="*/ 63 h 514"/>
                    <a:gd name="T14" fmla="*/ 421 w 434"/>
                    <a:gd name="T15" fmla="*/ 135 h 514"/>
                    <a:gd name="T16" fmla="*/ 434 w 434"/>
                    <a:gd name="T17" fmla="*/ 222 h 514"/>
                    <a:gd name="T18" fmla="*/ 434 w 434"/>
                    <a:gd name="T19" fmla="*/ 312 h 514"/>
                    <a:gd name="T20" fmla="*/ 412 w 434"/>
                    <a:gd name="T21" fmla="*/ 411 h 514"/>
                    <a:gd name="T22" fmla="*/ 355 w 434"/>
                    <a:gd name="T23" fmla="*/ 474 h 514"/>
                    <a:gd name="T24" fmla="*/ 299 w 434"/>
                    <a:gd name="T25" fmla="*/ 514 h 514"/>
                    <a:gd name="T26" fmla="*/ 245 w 434"/>
                    <a:gd name="T27" fmla="*/ 510 h 514"/>
                    <a:gd name="T28" fmla="*/ 198 w 434"/>
                    <a:gd name="T29" fmla="*/ 468 h 514"/>
                    <a:gd name="T30" fmla="*/ 157 w 434"/>
                    <a:gd name="T31" fmla="*/ 396 h 514"/>
                    <a:gd name="T32" fmla="*/ 129 w 434"/>
                    <a:gd name="T33" fmla="*/ 333 h 514"/>
                    <a:gd name="T34" fmla="*/ 129 w 434"/>
                    <a:gd name="T35" fmla="*/ 252 h 514"/>
                    <a:gd name="T36" fmla="*/ 0 w 434"/>
                    <a:gd name="T37" fmla="*/ 234 h 514"/>
                    <a:gd name="T38" fmla="*/ 16 w 434"/>
                    <a:gd name="T39" fmla="*/ 189 h 514"/>
                    <a:gd name="T40" fmla="*/ 132 w 434"/>
                    <a:gd name="T41" fmla="*/ 186 h 5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34"/>
                    <a:gd name="T64" fmla="*/ 0 h 514"/>
                    <a:gd name="T65" fmla="*/ 434 w 434"/>
                    <a:gd name="T66" fmla="*/ 514 h 5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34" h="514">
                      <a:moveTo>
                        <a:pt x="132" y="186"/>
                      </a:moveTo>
                      <a:lnTo>
                        <a:pt x="157" y="114"/>
                      </a:lnTo>
                      <a:lnTo>
                        <a:pt x="189" y="42"/>
                      </a:lnTo>
                      <a:lnTo>
                        <a:pt x="236" y="6"/>
                      </a:lnTo>
                      <a:lnTo>
                        <a:pt x="302" y="0"/>
                      </a:lnTo>
                      <a:lnTo>
                        <a:pt x="355" y="24"/>
                      </a:lnTo>
                      <a:lnTo>
                        <a:pt x="393" y="63"/>
                      </a:lnTo>
                      <a:lnTo>
                        <a:pt x="421" y="135"/>
                      </a:lnTo>
                      <a:lnTo>
                        <a:pt x="434" y="222"/>
                      </a:lnTo>
                      <a:lnTo>
                        <a:pt x="434" y="312"/>
                      </a:lnTo>
                      <a:lnTo>
                        <a:pt x="412" y="411"/>
                      </a:lnTo>
                      <a:lnTo>
                        <a:pt x="355" y="474"/>
                      </a:lnTo>
                      <a:lnTo>
                        <a:pt x="299" y="514"/>
                      </a:lnTo>
                      <a:lnTo>
                        <a:pt x="245" y="510"/>
                      </a:lnTo>
                      <a:lnTo>
                        <a:pt x="198" y="468"/>
                      </a:lnTo>
                      <a:lnTo>
                        <a:pt x="157" y="396"/>
                      </a:lnTo>
                      <a:lnTo>
                        <a:pt x="129" y="333"/>
                      </a:lnTo>
                      <a:lnTo>
                        <a:pt x="129" y="252"/>
                      </a:lnTo>
                      <a:lnTo>
                        <a:pt x="0" y="234"/>
                      </a:lnTo>
                      <a:lnTo>
                        <a:pt x="16" y="189"/>
                      </a:lnTo>
                      <a:lnTo>
                        <a:pt x="132" y="18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6" name="Freeform 9"/>
                <p:cNvSpPr>
                  <a:spLocks/>
                </p:cNvSpPr>
                <p:nvPr/>
              </p:nvSpPr>
              <p:spPr bwMode="auto">
                <a:xfrm>
                  <a:off x="3752" y="1488"/>
                  <a:ext cx="566" cy="1154"/>
                </a:xfrm>
                <a:custGeom>
                  <a:avLst/>
                  <a:gdLst>
                    <a:gd name="T0" fmla="*/ 13 w 566"/>
                    <a:gd name="T1" fmla="*/ 1145 h 1154"/>
                    <a:gd name="T2" fmla="*/ 0 w 566"/>
                    <a:gd name="T3" fmla="*/ 1088 h 1154"/>
                    <a:gd name="T4" fmla="*/ 31 w 566"/>
                    <a:gd name="T5" fmla="*/ 1042 h 1154"/>
                    <a:gd name="T6" fmla="*/ 134 w 566"/>
                    <a:gd name="T7" fmla="*/ 988 h 1154"/>
                    <a:gd name="T8" fmla="*/ 226 w 566"/>
                    <a:gd name="T9" fmla="*/ 927 h 1154"/>
                    <a:gd name="T10" fmla="*/ 313 w 566"/>
                    <a:gd name="T11" fmla="*/ 827 h 1154"/>
                    <a:gd name="T12" fmla="*/ 432 w 566"/>
                    <a:gd name="T13" fmla="*/ 689 h 1154"/>
                    <a:gd name="T14" fmla="*/ 463 w 566"/>
                    <a:gd name="T15" fmla="*/ 634 h 1154"/>
                    <a:gd name="T16" fmla="*/ 479 w 566"/>
                    <a:gd name="T17" fmla="*/ 580 h 1154"/>
                    <a:gd name="T18" fmla="*/ 472 w 566"/>
                    <a:gd name="T19" fmla="*/ 526 h 1154"/>
                    <a:gd name="T20" fmla="*/ 444 w 566"/>
                    <a:gd name="T21" fmla="*/ 426 h 1154"/>
                    <a:gd name="T22" fmla="*/ 376 w 566"/>
                    <a:gd name="T23" fmla="*/ 299 h 1154"/>
                    <a:gd name="T24" fmla="*/ 301 w 566"/>
                    <a:gd name="T25" fmla="*/ 229 h 1154"/>
                    <a:gd name="T26" fmla="*/ 235 w 566"/>
                    <a:gd name="T27" fmla="*/ 190 h 1154"/>
                    <a:gd name="T28" fmla="*/ 181 w 566"/>
                    <a:gd name="T29" fmla="*/ 184 h 1154"/>
                    <a:gd name="T30" fmla="*/ 153 w 566"/>
                    <a:gd name="T31" fmla="*/ 190 h 1154"/>
                    <a:gd name="T32" fmla="*/ 150 w 566"/>
                    <a:gd name="T33" fmla="*/ 163 h 1154"/>
                    <a:gd name="T34" fmla="*/ 215 w 566"/>
                    <a:gd name="T35" fmla="*/ 154 h 1154"/>
                    <a:gd name="T36" fmla="*/ 291 w 566"/>
                    <a:gd name="T37" fmla="*/ 154 h 1154"/>
                    <a:gd name="T38" fmla="*/ 238 w 566"/>
                    <a:gd name="T39" fmla="*/ 93 h 1154"/>
                    <a:gd name="T40" fmla="*/ 206 w 566"/>
                    <a:gd name="T41" fmla="*/ 45 h 1154"/>
                    <a:gd name="T42" fmla="*/ 229 w 566"/>
                    <a:gd name="T43" fmla="*/ 27 h 1154"/>
                    <a:gd name="T44" fmla="*/ 313 w 566"/>
                    <a:gd name="T45" fmla="*/ 109 h 1154"/>
                    <a:gd name="T46" fmla="*/ 329 w 566"/>
                    <a:gd name="T47" fmla="*/ 121 h 1154"/>
                    <a:gd name="T48" fmla="*/ 313 w 566"/>
                    <a:gd name="T49" fmla="*/ 57 h 1154"/>
                    <a:gd name="T50" fmla="*/ 301 w 566"/>
                    <a:gd name="T51" fmla="*/ 9 h 1154"/>
                    <a:gd name="T52" fmla="*/ 313 w 566"/>
                    <a:gd name="T53" fmla="*/ 0 h 1154"/>
                    <a:gd name="T54" fmla="*/ 341 w 566"/>
                    <a:gd name="T55" fmla="*/ 9 h 1154"/>
                    <a:gd name="T56" fmla="*/ 366 w 566"/>
                    <a:gd name="T57" fmla="*/ 121 h 1154"/>
                    <a:gd name="T58" fmla="*/ 379 w 566"/>
                    <a:gd name="T59" fmla="*/ 118 h 1154"/>
                    <a:gd name="T60" fmla="*/ 379 w 566"/>
                    <a:gd name="T61" fmla="*/ 30 h 1154"/>
                    <a:gd name="T62" fmla="*/ 404 w 566"/>
                    <a:gd name="T63" fmla="*/ 21 h 1154"/>
                    <a:gd name="T64" fmla="*/ 422 w 566"/>
                    <a:gd name="T65" fmla="*/ 36 h 1154"/>
                    <a:gd name="T66" fmla="*/ 413 w 566"/>
                    <a:gd name="T67" fmla="*/ 154 h 1154"/>
                    <a:gd name="T68" fmla="*/ 407 w 566"/>
                    <a:gd name="T69" fmla="*/ 202 h 1154"/>
                    <a:gd name="T70" fmla="*/ 422 w 566"/>
                    <a:gd name="T71" fmla="*/ 299 h 1154"/>
                    <a:gd name="T72" fmla="*/ 472 w 566"/>
                    <a:gd name="T73" fmla="*/ 402 h 1154"/>
                    <a:gd name="T74" fmla="*/ 525 w 566"/>
                    <a:gd name="T75" fmla="*/ 520 h 1154"/>
                    <a:gd name="T76" fmla="*/ 566 w 566"/>
                    <a:gd name="T77" fmla="*/ 607 h 1154"/>
                    <a:gd name="T78" fmla="*/ 563 w 566"/>
                    <a:gd name="T79" fmla="*/ 652 h 1154"/>
                    <a:gd name="T80" fmla="*/ 488 w 566"/>
                    <a:gd name="T81" fmla="*/ 734 h 1154"/>
                    <a:gd name="T82" fmla="*/ 385 w 566"/>
                    <a:gd name="T83" fmla="*/ 836 h 1154"/>
                    <a:gd name="T84" fmla="*/ 301 w 566"/>
                    <a:gd name="T85" fmla="*/ 937 h 1154"/>
                    <a:gd name="T86" fmla="*/ 197 w 566"/>
                    <a:gd name="T87" fmla="*/ 1070 h 1154"/>
                    <a:gd name="T88" fmla="*/ 112 w 566"/>
                    <a:gd name="T89" fmla="*/ 1136 h 1154"/>
                    <a:gd name="T90" fmla="*/ 47 w 566"/>
                    <a:gd name="T91" fmla="*/ 1154 h 1154"/>
                    <a:gd name="T92" fmla="*/ 13 w 566"/>
                    <a:gd name="T93" fmla="*/ 1145 h 115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66"/>
                    <a:gd name="T142" fmla="*/ 0 h 1154"/>
                    <a:gd name="T143" fmla="*/ 566 w 566"/>
                    <a:gd name="T144" fmla="*/ 1154 h 115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66" h="1154">
                      <a:moveTo>
                        <a:pt x="13" y="1145"/>
                      </a:moveTo>
                      <a:lnTo>
                        <a:pt x="0" y="1088"/>
                      </a:lnTo>
                      <a:lnTo>
                        <a:pt x="31" y="1042"/>
                      </a:lnTo>
                      <a:lnTo>
                        <a:pt x="134" y="988"/>
                      </a:lnTo>
                      <a:lnTo>
                        <a:pt x="226" y="927"/>
                      </a:lnTo>
                      <a:lnTo>
                        <a:pt x="313" y="827"/>
                      </a:lnTo>
                      <a:lnTo>
                        <a:pt x="432" y="689"/>
                      </a:lnTo>
                      <a:lnTo>
                        <a:pt x="463" y="634"/>
                      </a:lnTo>
                      <a:lnTo>
                        <a:pt x="479" y="580"/>
                      </a:lnTo>
                      <a:lnTo>
                        <a:pt x="472" y="526"/>
                      </a:lnTo>
                      <a:lnTo>
                        <a:pt x="444" y="426"/>
                      </a:lnTo>
                      <a:lnTo>
                        <a:pt x="376" y="299"/>
                      </a:lnTo>
                      <a:lnTo>
                        <a:pt x="301" y="229"/>
                      </a:lnTo>
                      <a:lnTo>
                        <a:pt x="235" y="190"/>
                      </a:lnTo>
                      <a:lnTo>
                        <a:pt x="181" y="184"/>
                      </a:lnTo>
                      <a:lnTo>
                        <a:pt x="153" y="190"/>
                      </a:lnTo>
                      <a:lnTo>
                        <a:pt x="150" y="163"/>
                      </a:lnTo>
                      <a:lnTo>
                        <a:pt x="215" y="154"/>
                      </a:lnTo>
                      <a:lnTo>
                        <a:pt x="291" y="154"/>
                      </a:lnTo>
                      <a:lnTo>
                        <a:pt x="238" y="93"/>
                      </a:lnTo>
                      <a:lnTo>
                        <a:pt x="206" y="45"/>
                      </a:lnTo>
                      <a:lnTo>
                        <a:pt x="229" y="27"/>
                      </a:lnTo>
                      <a:lnTo>
                        <a:pt x="313" y="109"/>
                      </a:lnTo>
                      <a:lnTo>
                        <a:pt x="329" y="121"/>
                      </a:lnTo>
                      <a:lnTo>
                        <a:pt x="313" y="57"/>
                      </a:lnTo>
                      <a:lnTo>
                        <a:pt x="301" y="9"/>
                      </a:lnTo>
                      <a:lnTo>
                        <a:pt x="313" y="0"/>
                      </a:lnTo>
                      <a:lnTo>
                        <a:pt x="341" y="9"/>
                      </a:lnTo>
                      <a:lnTo>
                        <a:pt x="366" y="121"/>
                      </a:lnTo>
                      <a:lnTo>
                        <a:pt x="379" y="118"/>
                      </a:lnTo>
                      <a:lnTo>
                        <a:pt x="379" y="30"/>
                      </a:lnTo>
                      <a:lnTo>
                        <a:pt x="404" y="21"/>
                      </a:lnTo>
                      <a:lnTo>
                        <a:pt x="422" y="36"/>
                      </a:lnTo>
                      <a:lnTo>
                        <a:pt x="413" y="154"/>
                      </a:lnTo>
                      <a:lnTo>
                        <a:pt x="407" y="202"/>
                      </a:lnTo>
                      <a:lnTo>
                        <a:pt x="422" y="299"/>
                      </a:lnTo>
                      <a:lnTo>
                        <a:pt x="472" y="402"/>
                      </a:lnTo>
                      <a:lnTo>
                        <a:pt x="525" y="520"/>
                      </a:lnTo>
                      <a:lnTo>
                        <a:pt x="566" y="607"/>
                      </a:lnTo>
                      <a:lnTo>
                        <a:pt x="563" y="652"/>
                      </a:lnTo>
                      <a:lnTo>
                        <a:pt x="488" y="734"/>
                      </a:lnTo>
                      <a:lnTo>
                        <a:pt x="385" y="836"/>
                      </a:lnTo>
                      <a:lnTo>
                        <a:pt x="301" y="937"/>
                      </a:lnTo>
                      <a:lnTo>
                        <a:pt x="197" y="1070"/>
                      </a:lnTo>
                      <a:lnTo>
                        <a:pt x="112" y="1136"/>
                      </a:lnTo>
                      <a:lnTo>
                        <a:pt x="47" y="1154"/>
                      </a:lnTo>
                      <a:lnTo>
                        <a:pt x="13" y="114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7" name="Freeform 10"/>
                <p:cNvSpPr>
                  <a:spLocks/>
                </p:cNvSpPr>
                <p:nvPr/>
              </p:nvSpPr>
              <p:spPr bwMode="auto">
                <a:xfrm>
                  <a:off x="2641" y="2564"/>
                  <a:ext cx="1037" cy="581"/>
                </a:xfrm>
                <a:custGeom>
                  <a:avLst/>
                  <a:gdLst>
                    <a:gd name="T0" fmla="*/ 210 w 1037"/>
                    <a:gd name="T1" fmla="*/ 468 h 581"/>
                    <a:gd name="T2" fmla="*/ 361 w 1037"/>
                    <a:gd name="T3" fmla="*/ 462 h 581"/>
                    <a:gd name="T4" fmla="*/ 498 w 1037"/>
                    <a:gd name="T5" fmla="*/ 444 h 581"/>
                    <a:gd name="T6" fmla="*/ 583 w 1037"/>
                    <a:gd name="T7" fmla="*/ 423 h 581"/>
                    <a:gd name="T8" fmla="*/ 705 w 1037"/>
                    <a:gd name="T9" fmla="*/ 354 h 581"/>
                    <a:gd name="T10" fmla="*/ 792 w 1037"/>
                    <a:gd name="T11" fmla="*/ 288 h 581"/>
                    <a:gd name="T12" fmla="*/ 906 w 1037"/>
                    <a:gd name="T13" fmla="*/ 207 h 581"/>
                    <a:gd name="T14" fmla="*/ 959 w 1037"/>
                    <a:gd name="T15" fmla="*/ 156 h 581"/>
                    <a:gd name="T16" fmla="*/ 1000 w 1037"/>
                    <a:gd name="T17" fmla="*/ 120 h 581"/>
                    <a:gd name="T18" fmla="*/ 1037 w 1037"/>
                    <a:gd name="T19" fmla="*/ 81 h 581"/>
                    <a:gd name="T20" fmla="*/ 1037 w 1037"/>
                    <a:gd name="T21" fmla="*/ 39 h 581"/>
                    <a:gd name="T22" fmla="*/ 996 w 1037"/>
                    <a:gd name="T23" fmla="*/ 0 h 581"/>
                    <a:gd name="T24" fmla="*/ 971 w 1037"/>
                    <a:gd name="T25" fmla="*/ 9 h 581"/>
                    <a:gd name="T26" fmla="*/ 903 w 1037"/>
                    <a:gd name="T27" fmla="*/ 90 h 581"/>
                    <a:gd name="T28" fmla="*/ 828 w 1037"/>
                    <a:gd name="T29" fmla="*/ 183 h 581"/>
                    <a:gd name="T30" fmla="*/ 752 w 1037"/>
                    <a:gd name="T31" fmla="*/ 270 h 581"/>
                    <a:gd name="T32" fmla="*/ 642 w 1037"/>
                    <a:gd name="T33" fmla="*/ 342 h 581"/>
                    <a:gd name="T34" fmla="*/ 548 w 1037"/>
                    <a:gd name="T35" fmla="*/ 390 h 581"/>
                    <a:gd name="T36" fmla="*/ 445 w 1037"/>
                    <a:gd name="T37" fmla="*/ 414 h 581"/>
                    <a:gd name="T38" fmla="*/ 301 w 1037"/>
                    <a:gd name="T39" fmla="*/ 417 h 581"/>
                    <a:gd name="T40" fmla="*/ 216 w 1037"/>
                    <a:gd name="T41" fmla="*/ 417 h 581"/>
                    <a:gd name="T42" fmla="*/ 144 w 1037"/>
                    <a:gd name="T43" fmla="*/ 363 h 581"/>
                    <a:gd name="T44" fmla="*/ 125 w 1037"/>
                    <a:gd name="T45" fmla="*/ 327 h 581"/>
                    <a:gd name="T46" fmla="*/ 94 w 1037"/>
                    <a:gd name="T47" fmla="*/ 327 h 581"/>
                    <a:gd name="T48" fmla="*/ 116 w 1037"/>
                    <a:gd name="T49" fmla="*/ 372 h 581"/>
                    <a:gd name="T50" fmla="*/ 150 w 1037"/>
                    <a:gd name="T51" fmla="*/ 414 h 581"/>
                    <a:gd name="T52" fmla="*/ 66 w 1037"/>
                    <a:gd name="T53" fmla="*/ 396 h 581"/>
                    <a:gd name="T54" fmla="*/ 3 w 1037"/>
                    <a:gd name="T55" fmla="*/ 387 h 581"/>
                    <a:gd name="T56" fmla="*/ 3 w 1037"/>
                    <a:gd name="T57" fmla="*/ 405 h 581"/>
                    <a:gd name="T58" fmla="*/ 59 w 1037"/>
                    <a:gd name="T59" fmla="*/ 417 h 581"/>
                    <a:gd name="T60" fmla="*/ 97 w 1037"/>
                    <a:gd name="T61" fmla="*/ 441 h 581"/>
                    <a:gd name="T62" fmla="*/ 131 w 1037"/>
                    <a:gd name="T63" fmla="*/ 444 h 581"/>
                    <a:gd name="T64" fmla="*/ 78 w 1037"/>
                    <a:gd name="T65" fmla="*/ 462 h 581"/>
                    <a:gd name="T66" fmla="*/ 0 w 1037"/>
                    <a:gd name="T67" fmla="*/ 481 h 581"/>
                    <a:gd name="T68" fmla="*/ 3 w 1037"/>
                    <a:gd name="T69" fmla="*/ 499 h 581"/>
                    <a:gd name="T70" fmla="*/ 28 w 1037"/>
                    <a:gd name="T71" fmla="*/ 505 h 581"/>
                    <a:gd name="T72" fmla="*/ 103 w 1037"/>
                    <a:gd name="T73" fmla="*/ 481 h 581"/>
                    <a:gd name="T74" fmla="*/ 150 w 1037"/>
                    <a:gd name="T75" fmla="*/ 477 h 581"/>
                    <a:gd name="T76" fmla="*/ 122 w 1037"/>
                    <a:gd name="T77" fmla="*/ 505 h 581"/>
                    <a:gd name="T78" fmla="*/ 78 w 1037"/>
                    <a:gd name="T79" fmla="*/ 550 h 581"/>
                    <a:gd name="T80" fmla="*/ 59 w 1037"/>
                    <a:gd name="T81" fmla="*/ 562 h 581"/>
                    <a:gd name="T82" fmla="*/ 75 w 1037"/>
                    <a:gd name="T83" fmla="*/ 581 h 581"/>
                    <a:gd name="T84" fmla="*/ 113 w 1037"/>
                    <a:gd name="T85" fmla="*/ 559 h 581"/>
                    <a:gd name="T86" fmla="*/ 163 w 1037"/>
                    <a:gd name="T87" fmla="*/ 514 h 581"/>
                    <a:gd name="T88" fmla="*/ 210 w 1037"/>
                    <a:gd name="T89" fmla="*/ 468 h 58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37"/>
                    <a:gd name="T136" fmla="*/ 0 h 581"/>
                    <a:gd name="T137" fmla="*/ 1037 w 1037"/>
                    <a:gd name="T138" fmla="*/ 581 h 58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37" h="581">
                      <a:moveTo>
                        <a:pt x="210" y="468"/>
                      </a:moveTo>
                      <a:lnTo>
                        <a:pt x="361" y="462"/>
                      </a:lnTo>
                      <a:lnTo>
                        <a:pt x="498" y="444"/>
                      </a:lnTo>
                      <a:lnTo>
                        <a:pt x="583" y="423"/>
                      </a:lnTo>
                      <a:lnTo>
                        <a:pt x="705" y="354"/>
                      </a:lnTo>
                      <a:lnTo>
                        <a:pt x="792" y="288"/>
                      </a:lnTo>
                      <a:lnTo>
                        <a:pt x="906" y="207"/>
                      </a:lnTo>
                      <a:lnTo>
                        <a:pt x="959" y="156"/>
                      </a:lnTo>
                      <a:lnTo>
                        <a:pt x="1000" y="120"/>
                      </a:lnTo>
                      <a:lnTo>
                        <a:pt x="1037" y="81"/>
                      </a:lnTo>
                      <a:lnTo>
                        <a:pt x="1037" y="39"/>
                      </a:lnTo>
                      <a:lnTo>
                        <a:pt x="996" y="0"/>
                      </a:lnTo>
                      <a:lnTo>
                        <a:pt x="971" y="9"/>
                      </a:lnTo>
                      <a:lnTo>
                        <a:pt x="903" y="90"/>
                      </a:lnTo>
                      <a:lnTo>
                        <a:pt x="828" y="183"/>
                      </a:lnTo>
                      <a:lnTo>
                        <a:pt x="752" y="270"/>
                      </a:lnTo>
                      <a:lnTo>
                        <a:pt x="642" y="342"/>
                      </a:lnTo>
                      <a:lnTo>
                        <a:pt x="548" y="390"/>
                      </a:lnTo>
                      <a:lnTo>
                        <a:pt x="445" y="414"/>
                      </a:lnTo>
                      <a:lnTo>
                        <a:pt x="301" y="417"/>
                      </a:lnTo>
                      <a:lnTo>
                        <a:pt x="216" y="417"/>
                      </a:lnTo>
                      <a:lnTo>
                        <a:pt x="144" y="363"/>
                      </a:lnTo>
                      <a:lnTo>
                        <a:pt x="125" y="327"/>
                      </a:lnTo>
                      <a:lnTo>
                        <a:pt x="94" y="327"/>
                      </a:lnTo>
                      <a:lnTo>
                        <a:pt x="116" y="372"/>
                      </a:lnTo>
                      <a:lnTo>
                        <a:pt x="150" y="414"/>
                      </a:lnTo>
                      <a:lnTo>
                        <a:pt x="66" y="396"/>
                      </a:lnTo>
                      <a:lnTo>
                        <a:pt x="3" y="387"/>
                      </a:lnTo>
                      <a:lnTo>
                        <a:pt x="3" y="405"/>
                      </a:lnTo>
                      <a:lnTo>
                        <a:pt x="59" y="417"/>
                      </a:lnTo>
                      <a:lnTo>
                        <a:pt x="97" y="441"/>
                      </a:lnTo>
                      <a:lnTo>
                        <a:pt x="131" y="444"/>
                      </a:lnTo>
                      <a:lnTo>
                        <a:pt x="78" y="462"/>
                      </a:lnTo>
                      <a:lnTo>
                        <a:pt x="0" y="481"/>
                      </a:lnTo>
                      <a:lnTo>
                        <a:pt x="3" y="499"/>
                      </a:lnTo>
                      <a:lnTo>
                        <a:pt x="28" y="505"/>
                      </a:lnTo>
                      <a:lnTo>
                        <a:pt x="103" y="481"/>
                      </a:lnTo>
                      <a:lnTo>
                        <a:pt x="150" y="477"/>
                      </a:lnTo>
                      <a:lnTo>
                        <a:pt x="122" y="505"/>
                      </a:lnTo>
                      <a:lnTo>
                        <a:pt x="78" y="550"/>
                      </a:lnTo>
                      <a:lnTo>
                        <a:pt x="59" y="562"/>
                      </a:lnTo>
                      <a:lnTo>
                        <a:pt x="75" y="581"/>
                      </a:lnTo>
                      <a:lnTo>
                        <a:pt x="113" y="559"/>
                      </a:lnTo>
                      <a:lnTo>
                        <a:pt x="163" y="514"/>
                      </a:lnTo>
                      <a:lnTo>
                        <a:pt x="210" y="46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8" name="Freeform 11"/>
                <p:cNvSpPr>
                  <a:spLocks/>
                </p:cNvSpPr>
                <p:nvPr/>
              </p:nvSpPr>
              <p:spPr bwMode="auto">
                <a:xfrm>
                  <a:off x="3596" y="2504"/>
                  <a:ext cx="608" cy="800"/>
                </a:xfrm>
                <a:custGeom>
                  <a:avLst/>
                  <a:gdLst>
                    <a:gd name="T0" fmla="*/ 38 w 608"/>
                    <a:gd name="T1" fmla="*/ 90 h 800"/>
                    <a:gd name="T2" fmla="*/ 63 w 608"/>
                    <a:gd name="T3" fmla="*/ 27 h 800"/>
                    <a:gd name="T4" fmla="*/ 104 w 608"/>
                    <a:gd name="T5" fmla="*/ 0 h 800"/>
                    <a:gd name="T6" fmla="*/ 141 w 608"/>
                    <a:gd name="T7" fmla="*/ 0 h 800"/>
                    <a:gd name="T8" fmla="*/ 179 w 608"/>
                    <a:gd name="T9" fmla="*/ 18 h 800"/>
                    <a:gd name="T10" fmla="*/ 216 w 608"/>
                    <a:gd name="T11" fmla="*/ 54 h 800"/>
                    <a:gd name="T12" fmla="*/ 235 w 608"/>
                    <a:gd name="T13" fmla="*/ 117 h 800"/>
                    <a:gd name="T14" fmla="*/ 245 w 608"/>
                    <a:gd name="T15" fmla="*/ 180 h 800"/>
                    <a:gd name="T16" fmla="*/ 263 w 608"/>
                    <a:gd name="T17" fmla="*/ 243 h 800"/>
                    <a:gd name="T18" fmla="*/ 298 w 608"/>
                    <a:gd name="T19" fmla="*/ 312 h 800"/>
                    <a:gd name="T20" fmla="*/ 357 w 608"/>
                    <a:gd name="T21" fmla="*/ 384 h 800"/>
                    <a:gd name="T22" fmla="*/ 415 w 608"/>
                    <a:gd name="T23" fmla="*/ 432 h 800"/>
                    <a:gd name="T24" fmla="*/ 499 w 608"/>
                    <a:gd name="T25" fmla="*/ 468 h 800"/>
                    <a:gd name="T26" fmla="*/ 571 w 608"/>
                    <a:gd name="T27" fmla="*/ 522 h 800"/>
                    <a:gd name="T28" fmla="*/ 608 w 608"/>
                    <a:gd name="T29" fmla="*/ 577 h 800"/>
                    <a:gd name="T30" fmla="*/ 602 w 608"/>
                    <a:gd name="T31" fmla="*/ 622 h 800"/>
                    <a:gd name="T32" fmla="*/ 593 w 608"/>
                    <a:gd name="T33" fmla="*/ 676 h 800"/>
                    <a:gd name="T34" fmla="*/ 565 w 608"/>
                    <a:gd name="T35" fmla="*/ 712 h 800"/>
                    <a:gd name="T36" fmla="*/ 518 w 608"/>
                    <a:gd name="T37" fmla="*/ 757 h 800"/>
                    <a:gd name="T38" fmla="*/ 449 w 608"/>
                    <a:gd name="T39" fmla="*/ 790 h 800"/>
                    <a:gd name="T40" fmla="*/ 396 w 608"/>
                    <a:gd name="T41" fmla="*/ 800 h 800"/>
                    <a:gd name="T42" fmla="*/ 320 w 608"/>
                    <a:gd name="T43" fmla="*/ 784 h 800"/>
                    <a:gd name="T44" fmla="*/ 251 w 608"/>
                    <a:gd name="T45" fmla="*/ 748 h 800"/>
                    <a:gd name="T46" fmla="*/ 179 w 608"/>
                    <a:gd name="T47" fmla="*/ 694 h 800"/>
                    <a:gd name="T48" fmla="*/ 129 w 608"/>
                    <a:gd name="T49" fmla="*/ 631 h 800"/>
                    <a:gd name="T50" fmla="*/ 82 w 608"/>
                    <a:gd name="T51" fmla="*/ 550 h 800"/>
                    <a:gd name="T52" fmla="*/ 44 w 608"/>
                    <a:gd name="T53" fmla="*/ 456 h 800"/>
                    <a:gd name="T54" fmla="*/ 19 w 608"/>
                    <a:gd name="T55" fmla="*/ 375 h 800"/>
                    <a:gd name="T56" fmla="*/ 7 w 608"/>
                    <a:gd name="T57" fmla="*/ 297 h 800"/>
                    <a:gd name="T58" fmla="*/ 0 w 608"/>
                    <a:gd name="T59" fmla="*/ 189 h 800"/>
                    <a:gd name="T60" fmla="*/ 19 w 608"/>
                    <a:gd name="T61" fmla="*/ 117 h 800"/>
                    <a:gd name="T62" fmla="*/ 38 w 608"/>
                    <a:gd name="T63" fmla="*/ 90 h 80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08"/>
                    <a:gd name="T97" fmla="*/ 0 h 800"/>
                    <a:gd name="T98" fmla="*/ 608 w 608"/>
                    <a:gd name="T99" fmla="*/ 800 h 80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08" h="800">
                      <a:moveTo>
                        <a:pt x="38" y="90"/>
                      </a:moveTo>
                      <a:lnTo>
                        <a:pt x="63" y="27"/>
                      </a:lnTo>
                      <a:lnTo>
                        <a:pt x="104" y="0"/>
                      </a:lnTo>
                      <a:lnTo>
                        <a:pt x="141" y="0"/>
                      </a:lnTo>
                      <a:lnTo>
                        <a:pt x="179" y="18"/>
                      </a:lnTo>
                      <a:lnTo>
                        <a:pt x="216" y="54"/>
                      </a:lnTo>
                      <a:lnTo>
                        <a:pt x="235" y="117"/>
                      </a:lnTo>
                      <a:lnTo>
                        <a:pt x="245" y="180"/>
                      </a:lnTo>
                      <a:lnTo>
                        <a:pt x="263" y="243"/>
                      </a:lnTo>
                      <a:lnTo>
                        <a:pt x="298" y="312"/>
                      </a:lnTo>
                      <a:lnTo>
                        <a:pt x="357" y="384"/>
                      </a:lnTo>
                      <a:lnTo>
                        <a:pt x="415" y="432"/>
                      </a:lnTo>
                      <a:lnTo>
                        <a:pt x="499" y="468"/>
                      </a:lnTo>
                      <a:lnTo>
                        <a:pt x="571" y="522"/>
                      </a:lnTo>
                      <a:lnTo>
                        <a:pt x="608" y="577"/>
                      </a:lnTo>
                      <a:lnTo>
                        <a:pt x="602" y="622"/>
                      </a:lnTo>
                      <a:lnTo>
                        <a:pt x="593" y="676"/>
                      </a:lnTo>
                      <a:lnTo>
                        <a:pt x="565" y="712"/>
                      </a:lnTo>
                      <a:lnTo>
                        <a:pt x="518" y="757"/>
                      </a:lnTo>
                      <a:lnTo>
                        <a:pt x="449" y="790"/>
                      </a:lnTo>
                      <a:lnTo>
                        <a:pt x="396" y="800"/>
                      </a:lnTo>
                      <a:lnTo>
                        <a:pt x="320" y="784"/>
                      </a:lnTo>
                      <a:lnTo>
                        <a:pt x="251" y="748"/>
                      </a:lnTo>
                      <a:lnTo>
                        <a:pt x="179" y="694"/>
                      </a:lnTo>
                      <a:lnTo>
                        <a:pt x="129" y="631"/>
                      </a:lnTo>
                      <a:lnTo>
                        <a:pt x="82" y="550"/>
                      </a:lnTo>
                      <a:lnTo>
                        <a:pt x="44" y="456"/>
                      </a:lnTo>
                      <a:lnTo>
                        <a:pt x="19" y="375"/>
                      </a:lnTo>
                      <a:lnTo>
                        <a:pt x="7" y="297"/>
                      </a:lnTo>
                      <a:lnTo>
                        <a:pt x="0" y="189"/>
                      </a:lnTo>
                      <a:lnTo>
                        <a:pt x="19" y="117"/>
                      </a:lnTo>
                      <a:lnTo>
                        <a:pt x="38" y="9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9" name="Freeform 12"/>
                <p:cNvSpPr>
                  <a:spLocks/>
                </p:cNvSpPr>
                <p:nvPr/>
              </p:nvSpPr>
              <p:spPr bwMode="auto">
                <a:xfrm>
                  <a:off x="4094" y="2846"/>
                  <a:ext cx="1043" cy="726"/>
                </a:xfrm>
                <a:custGeom>
                  <a:avLst/>
                  <a:gdLst>
                    <a:gd name="T0" fmla="*/ 116 w 1043"/>
                    <a:gd name="T1" fmla="*/ 230 h 726"/>
                    <a:gd name="T2" fmla="*/ 216 w 1043"/>
                    <a:gd name="T3" fmla="*/ 147 h 726"/>
                    <a:gd name="T4" fmla="*/ 338 w 1043"/>
                    <a:gd name="T5" fmla="*/ 72 h 726"/>
                    <a:gd name="T6" fmla="*/ 417 w 1043"/>
                    <a:gd name="T7" fmla="*/ 27 h 726"/>
                    <a:gd name="T8" fmla="*/ 479 w 1043"/>
                    <a:gd name="T9" fmla="*/ 12 h 726"/>
                    <a:gd name="T10" fmla="*/ 529 w 1043"/>
                    <a:gd name="T11" fmla="*/ 0 h 726"/>
                    <a:gd name="T12" fmla="*/ 573 w 1043"/>
                    <a:gd name="T13" fmla="*/ 18 h 726"/>
                    <a:gd name="T14" fmla="*/ 601 w 1043"/>
                    <a:gd name="T15" fmla="*/ 75 h 726"/>
                    <a:gd name="T16" fmla="*/ 620 w 1043"/>
                    <a:gd name="T17" fmla="*/ 230 h 726"/>
                    <a:gd name="T18" fmla="*/ 620 w 1043"/>
                    <a:gd name="T19" fmla="*/ 416 h 726"/>
                    <a:gd name="T20" fmla="*/ 620 w 1043"/>
                    <a:gd name="T21" fmla="*/ 536 h 726"/>
                    <a:gd name="T22" fmla="*/ 642 w 1043"/>
                    <a:gd name="T23" fmla="*/ 609 h 726"/>
                    <a:gd name="T24" fmla="*/ 686 w 1043"/>
                    <a:gd name="T25" fmla="*/ 597 h 726"/>
                    <a:gd name="T26" fmla="*/ 717 w 1043"/>
                    <a:gd name="T27" fmla="*/ 552 h 726"/>
                    <a:gd name="T28" fmla="*/ 779 w 1043"/>
                    <a:gd name="T29" fmla="*/ 500 h 726"/>
                    <a:gd name="T30" fmla="*/ 876 w 1043"/>
                    <a:gd name="T31" fmla="*/ 470 h 726"/>
                    <a:gd name="T32" fmla="*/ 943 w 1043"/>
                    <a:gd name="T33" fmla="*/ 470 h 726"/>
                    <a:gd name="T34" fmla="*/ 1043 w 1043"/>
                    <a:gd name="T35" fmla="*/ 488 h 726"/>
                    <a:gd name="T36" fmla="*/ 1037 w 1043"/>
                    <a:gd name="T37" fmla="*/ 524 h 726"/>
                    <a:gd name="T38" fmla="*/ 1015 w 1043"/>
                    <a:gd name="T39" fmla="*/ 555 h 726"/>
                    <a:gd name="T40" fmla="*/ 981 w 1043"/>
                    <a:gd name="T41" fmla="*/ 561 h 726"/>
                    <a:gd name="T42" fmla="*/ 943 w 1043"/>
                    <a:gd name="T43" fmla="*/ 542 h 726"/>
                    <a:gd name="T44" fmla="*/ 886 w 1043"/>
                    <a:gd name="T45" fmla="*/ 518 h 726"/>
                    <a:gd name="T46" fmla="*/ 829 w 1043"/>
                    <a:gd name="T47" fmla="*/ 518 h 726"/>
                    <a:gd name="T48" fmla="*/ 754 w 1043"/>
                    <a:gd name="T49" fmla="*/ 564 h 726"/>
                    <a:gd name="T50" fmla="*/ 708 w 1043"/>
                    <a:gd name="T51" fmla="*/ 633 h 726"/>
                    <a:gd name="T52" fmla="*/ 698 w 1043"/>
                    <a:gd name="T53" fmla="*/ 690 h 726"/>
                    <a:gd name="T54" fmla="*/ 679 w 1043"/>
                    <a:gd name="T55" fmla="*/ 726 h 726"/>
                    <a:gd name="T56" fmla="*/ 604 w 1043"/>
                    <a:gd name="T57" fmla="*/ 723 h 726"/>
                    <a:gd name="T58" fmla="*/ 601 w 1043"/>
                    <a:gd name="T59" fmla="*/ 669 h 726"/>
                    <a:gd name="T60" fmla="*/ 576 w 1043"/>
                    <a:gd name="T61" fmla="*/ 591 h 726"/>
                    <a:gd name="T62" fmla="*/ 567 w 1043"/>
                    <a:gd name="T63" fmla="*/ 509 h 726"/>
                    <a:gd name="T64" fmla="*/ 573 w 1043"/>
                    <a:gd name="T65" fmla="*/ 401 h 726"/>
                    <a:gd name="T66" fmla="*/ 564 w 1043"/>
                    <a:gd name="T67" fmla="*/ 248 h 726"/>
                    <a:gd name="T68" fmla="*/ 558 w 1043"/>
                    <a:gd name="T69" fmla="*/ 147 h 726"/>
                    <a:gd name="T70" fmla="*/ 539 w 1043"/>
                    <a:gd name="T71" fmla="*/ 111 h 726"/>
                    <a:gd name="T72" fmla="*/ 501 w 1043"/>
                    <a:gd name="T73" fmla="*/ 75 h 726"/>
                    <a:gd name="T74" fmla="*/ 461 w 1043"/>
                    <a:gd name="T75" fmla="*/ 75 h 726"/>
                    <a:gd name="T76" fmla="*/ 403 w 1043"/>
                    <a:gd name="T77" fmla="*/ 111 h 726"/>
                    <a:gd name="T78" fmla="*/ 328 w 1043"/>
                    <a:gd name="T79" fmla="*/ 181 h 726"/>
                    <a:gd name="T80" fmla="*/ 235 w 1043"/>
                    <a:gd name="T81" fmla="*/ 272 h 726"/>
                    <a:gd name="T82" fmla="*/ 141 w 1043"/>
                    <a:gd name="T83" fmla="*/ 356 h 726"/>
                    <a:gd name="T84" fmla="*/ 94 w 1043"/>
                    <a:gd name="T85" fmla="*/ 383 h 726"/>
                    <a:gd name="T86" fmla="*/ 38 w 1043"/>
                    <a:gd name="T87" fmla="*/ 383 h 726"/>
                    <a:gd name="T88" fmla="*/ 0 w 1043"/>
                    <a:gd name="T89" fmla="*/ 344 h 726"/>
                    <a:gd name="T90" fmla="*/ 3 w 1043"/>
                    <a:gd name="T91" fmla="*/ 281 h 726"/>
                    <a:gd name="T92" fmla="*/ 41 w 1043"/>
                    <a:gd name="T93" fmla="*/ 248 h 726"/>
                    <a:gd name="T94" fmla="*/ 84 w 1043"/>
                    <a:gd name="T95" fmla="*/ 239 h 726"/>
                    <a:gd name="T96" fmla="*/ 116 w 1043"/>
                    <a:gd name="T97" fmla="*/ 230 h 72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43"/>
                    <a:gd name="T148" fmla="*/ 0 h 726"/>
                    <a:gd name="T149" fmla="*/ 1043 w 1043"/>
                    <a:gd name="T150" fmla="*/ 726 h 72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43" h="726">
                      <a:moveTo>
                        <a:pt x="116" y="230"/>
                      </a:moveTo>
                      <a:lnTo>
                        <a:pt x="216" y="147"/>
                      </a:lnTo>
                      <a:lnTo>
                        <a:pt x="338" y="72"/>
                      </a:lnTo>
                      <a:lnTo>
                        <a:pt x="417" y="27"/>
                      </a:lnTo>
                      <a:lnTo>
                        <a:pt x="479" y="12"/>
                      </a:lnTo>
                      <a:lnTo>
                        <a:pt x="529" y="0"/>
                      </a:lnTo>
                      <a:lnTo>
                        <a:pt x="573" y="18"/>
                      </a:lnTo>
                      <a:lnTo>
                        <a:pt x="601" y="75"/>
                      </a:lnTo>
                      <a:lnTo>
                        <a:pt x="620" y="230"/>
                      </a:lnTo>
                      <a:lnTo>
                        <a:pt x="620" y="416"/>
                      </a:lnTo>
                      <a:lnTo>
                        <a:pt x="620" y="536"/>
                      </a:lnTo>
                      <a:lnTo>
                        <a:pt x="642" y="609"/>
                      </a:lnTo>
                      <a:lnTo>
                        <a:pt x="686" y="597"/>
                      </a:lnTo>
                      <a:lnTo>
                        <a:pt x="717" y="552"/>
                      </a:lnTo>
                      <a:lnTo>
                        <a:pt x="779" y="500"/>
                      </a:lnTo>
                      <a:lnTo>
                        <a:pt x="876" y="470"/>
                      </a:lnTo>
                      <a:lnTo>
                        <a:pt x="943" y="470"/>
                      </a:lnTo>
                      <a:lnTo>
                        <a:pt x="1043" y="488"/>
                      </a:lnTo>
                      <a:lnTo>
                        <a:pt x="1037" y="524"/>
                      </a:lnTo>
                      <a:lnTo>
                        <a:pt x="1015" y="555"/>
                      </a:lnTo>
                      <a:lnTo>
                        <a:pt x="981" y="561"/>
                      </a:lnTo>
                      <a:lnTo>
                        <a:pt x="943" y="542"/>
                      </a:lnTo>
                      <a:lnTo>
                        <a:pt x="886" y="518"/>
                      </a:lnTo>
                      <a:lnTo>
                        <a:pt x="829" y="518"/>
                      </a:lnTo>
                      <a:lnTo>
                        <a:pt x="754" y="564"/>
                      </a:lnTo>
                      <a:lnTo>
                        <a:pt x="708" y="633"/>
                      </a:lnTo>
                      <a:lnTo>
                        <a:pt x="698" y="690"/>
                      </a:lnTo>
                      <a:lnTo>
                        <a:pt x="679" y="726"/>
                      </a:lnTo>
                      <a:lnTo>
                        <a:pt x="604" y="723"/>
                      </a:lnTo>
                      <a:lnTo>
                        <a:pt x="601" y="669"/>
                      </a:lnTo>
                      <a:lnTo>
                        <a:pt x="576" y="591"/>
                      </a:lnTo>
                      <a:lnTo>
                        <a:pt x="567" y="509"/>
                      </a:lnTo>
                      <a:lnTo>
                        <a:pt x="573" y="401"/>
                      </a:lnTo>
                      <a:lnTo>
                        <a:pt x="564" y="248"/>
                      </a:lnTo>
                      <a:lnTo>
                        <a:pt x="558" y="147"/>
                      </a:lnTo>
                      <a:lnTo>
                        <a:pt x="539" y="111"/>
                      </a:lnTo>
                      <a:lnTo>
                        <a:pt x="501" y="75"/>
                      </a:lnTo>
                      <a:lnTo>
                        <a:pt x="461" y="75"/>
                      </a:lnTo>
                      <a:lnTo>
                        <a:pt x="403" y="111"/>
                      </a:lnTo>
                      <a:lnTo>
                        <a:pt x="328" y="181"/>
                      </a:lnTo>
                      <a:lnTo>
                        <a:pt x="235" y="272"/>
                      </a:lnTo>
                      <a:lnTo>
                        <a:pt x="141" y="356"/>
                      </a:lnTo>
                      <a:lnTo>
                        <a:pt x="94" y="383"/>
                      </a:lnTo>
                      <a:lnTo>
                        <a:pt x="38" y="383"/>
                      </a:lnTo>
                      <a:lnTo>
                        <a:pt x="0" y="344"/>
                      </a:lnTo>
                      <a:lnTo>
                        <a:pt x="3" y="281"/>
                      </a:lnTo>
                      <a:lnTo>
                        <a:pt x="41" y="248"/>
                      </a:lnTo>
                      <a:lnTo>
                        <a:pt x="84" y="239"/>
                      </a:lnTo>
                      <a:lnTo>
                        <a:pt x="116" y="23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30" name="Freeform 13"/>
                <p:cNvSpPr>
                  <a:spLocks/>
                </p:cNvSpPr>
                <p:nvPr/>
              </p:nvSpPr>
              <p:spPr bwMode="auto">
                <a:xfrm>
                  <a:off x="4038" y="3162"/>
                  <a:ext cx="713" cy="762"/>
                </a:xfrm>
                <a:custGeom>
                  <a:avLst/>
                  <a:gdLst>
                    <a:gd name="T0" fmla="*/ 0 w 713"/>
                    <a:gd name="T1" fmla="*/ 64 h 762"/>
                    <a:gd name="T2" fmla="*/ 22 w 713"/>
                    <a:gd name="T3" fmla="*/ 16 h 762"/>
                    <a:gd name="T4" fmla="*/ 69 w 713"/>
                    <a:gd name="T5" fmla="*/ 0 h 762"/>
                    <a:gd name="T6" fmla="*/ 134 w 713"/>
                    <a:gd name="T7" fmla="*/ 7 h 762"/>
                    <a:gd name="T8" fmla="*/ 150 w 713"/>
                    <a:gd name="T9" fmla="*/ 52 h 762"/>
                    <a:gd name="T10" fmla="*/ 125 w 713"/>
                    <a:gd name="T11" fmla="*/ 227 h 762"/>
                    <a:gd name="T12" fmla="*/ 122 w 713"/>
                    <a:gd name="T13" fmla="*/ 360 h 762"/>
                    <a:gd name="T14" fmla="*/ 116 w 713"/>
                    <a:gd name="T15" fmla="*/ 435 h 762"/>
                    <a:gd name="T16" fmla="*/ 116 w 713"/>
                    <a:gd name="T17" fmla="*/ 450 h 762"/>
                    <a:gd name="T18" fmla="*/ 131 w 713"/>
                    <a:gd name="T19" fmla="*/ 524 h 762"/>
                    <a:gd name="T20" fmla="*/ 172 w 713"/>
                    <a:gd name="T21" fmla="*/ 536 h 762"/>
                    <a:gd name="T22" fmla="*/ 225 w 713"/>
                    <a:gd name="T23" fmla="*/ 524 h 762"/>
                    <a:gd name="T24" fmla="*/ 303 w 713"/>
                    <a:gd name="T25" fmla="*/ 481 h 762"/>
                    <a:gd name="T26" fmla="*/ 387 w 713"/>
                    <a:gd name="T27" fmla="*/ 460 h 762"/>
                    <a:gd name="T28" fmla="*/ 482 w 713"/>
                    <a:gd name="T29" fmla="*/ 444 h 762"/>
                    <a:gd name="T30" fmla="*/ 585 w 713"/>
                    <a:gd name="T31" fmla="*/ 432 h 762"/>
                    <a:gd name="T32" fmla="*/ 660 w 713"/>
                    <a:gd name="T33" fmla="*/ 432 h 762"/>
                    <a:gd name="T34" fmla="*/ 694 w 713"/>
                    <a:gd name="T35" fmla="*/ 441 h 762"/>
                    <a:gd name="T36" fmla="*/ 713 w 713"/>
                    <a:gd name="T37" fmla="*/ 463 h 762"/>
                    <a:gd name="T38" fmla="*/ 704 w 713"/>
                    <a:gd name="T39" fmla="*/ 496 h 762"/>
                    <a:gd name="T40" fmla="*/ 657 w 713"/>
                    <a:gd name="T41" fmla="*/ 524 h 762"/>
                    <a:gd name="T42" fmla="*/ 613 w 713"/>
                    <a:gd name="T43" fmla="*/ 563 h 762"/>
                    <a:gd name="T44" fmla="*/ 572 w 713"/>
                    <a:gd name="T45" fmla="*/ 618 h 762"/>
                    <a:gd name="T46" fmla="*/ 547 w 713"/>
                    <a:gd name="T47" fmla="*/ 663 h 762"/>
                    <a:gd name="T48" fmla="*/ 526 w 713"/>
                    <a:gd name="T49" fmla="*/ 708 h 762"/>
                    <a:gd name="T50" fmla="*/ 510 w 713"/>
                    <a:gd name="T51" fmla="*/ 762 h 762"/>
                    <a:gd name="T52" fmla="*/ 488 w 713"/>
                    <a:gd name="T53" fmla="*/ 762 h 762"/>
                    <a:gd name="T54" fmla="*/ 469 w 713"/>
                    <a:gd name="T55" fmla="*/ 741 h 762"/>
                    <a:gd name="T56" fmla="*/ 462 w 713"/>
                    <a:gd name="T57" fmla="*/ 681 h 762"/>
                    <a:gd name="T58" fmla="*/ 507 w 713"/>
                    <a:gd name="T59" fmla="*/ 627 h 762"/>
                    <a:gd name="T60" fmla="*/ 566 w 713"/>
                    <a:gd name="T61" fmla="*/ 563 h 762"/>
                    <a:gd name="T62" fmla="*/ 622 w 713"/>
                    <a:gd name="T63" fmla="*/ 515 h 762"/>
                    <a:gd name="T64" fmla="*/ 647 w 713"/>
                    <a:gd name="T65" fmla="*/ 499 h 762"/>
                    <a:gd name="T66" fmla="*/ 657 w 713"/>
                    <a:gd name="T67" fmla="*/ 478 h 762"/>
                    <a:gd name="T68" fmla="*/ 632 w 713"/>
                    <a:gd name="T69" fmla="*/ 463 h 762"/>
                    <a:gd name="T70" fmla="*/ 547 w 713"/>
                    <a:gd name="T71" fmla="*/ 463 h 762"/>
                    <a:gd name="T72" fmla="*/ 440 w 713"/>
                    <a:gd name="T73" fmla="*/ 481 h 762"/>
                    <a:gd name="T74" fmla="*/ 356 w 713"/>
                    <a:gd name="T75" fmla="*/ 509 h 762"/>
                    <a:gd name="T76" fmla="*/ 265 w 713"/>
                    <a:gd name="T77" fmla="*/ 560 h 762"/>
                    <a:gd name="T78" fmla="*/ 187 w 713"/>
                    <a:gd name="T79" fmla="*/ 596 h 762"/>
                    <a:gd name="T80" fmla="*/ 103 w 713"/>
                    <a:gd name="T81" fmla="*/ 599 h 762"/>
                    <a:gd name="T82" fmla="*/ 69 w 713"/>
                    <a:gd name="T83" fmla="*/ 587 h 762"/>
                    <a:gd name="T84" fmla="*/ 50 w 713"/>
                    <a:gd name="T85" fmla="*/ 542 h 762"/>
                    <a:gd name="T86" fmla="*/ 37 w 713"/>
                    <a:gd name="T87" fmla="*/ 478 h 762"/>
                    <a:gd name="T88" fmla="*/ 31 w 713"/>
                    <a:gd name="T89" fmla="*/ 360 h 762"/>
                    <a:gd name="T90" fmla="*/ 19 w 713"/>
                    <a:gd name="T91" fmla="*/ 151 h 762"/>
                    <a:gd name="T92" fmla="*/ 0 w 713"/>
                    <a:gd name="T93" fmla="*/ 64 h 76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13"/>
                    <a:gd name="T142" fmla="*/ 0 h 762"/>
                    <a:gd name="T143" fmla="*/ 713 w 713"/>
                    <a:gd name="T144" fmla="*/ 762 h 76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13" h="762">
                      <a:moveTo>
                        <a:pt x="0" y="64"/>
                      </a:moveTo>
                      <a:lnTo>
                        <a:pt x="22" y="16"/>
                      </a:lnTo>
                      <a:lnTo>
                        <a:pt x="69" y="0"/>
                      </a:lnTo>
                      <a:lnTo>
                        <a:pt x="134" y="7"/>
                      </a:lnTo>
                      <a:lnTo>
                        <a:pt x="150" y="52"/>
                      </a:lnTo>
                      <a:lnTo>
                        <a:pt x="125" y="227"/>
                      </a:lnTo>
                      <a:lnTo>
                        <a:pt x="122" y="360"/>
                      </a:lnTo>
                      <a:lnTo>
                        <a:pt x="116" y="435"/>
                      </a:lnTo>
                      <a:lnTo>
                        <a:pt x="116" y="450"/>
                      </a:lnTo>
                      <a:lnTo>
                        <a:pt x="131" y="524"/>
                      </a:lnTo>
                      <a:lnTo>
                        <a:pt x="172" y="536"/>
                      </a:lnTo>
                      <a:lnTo>
                        <a:pt x="225" y="524"/>
                      </a:lnTo>
                      <a:lnTo>
                        <a:pt x="303" y="481"/>
                      </a:lnTo>
                      <a:lnTo>
                        <a:pt x="387" y="460"/>
                      </a:lnTo>
                      <a:lnTo>
                        <a:pt x="482" y="444"/>
                      </a:lnTo>
                      <a:lnTo>
                        <a:pt x="585" y="432"/>
                      </a:lnTo>
                      <a:lnTo>
                        <a:pt x="660" y="432"/>
                      </a:lnTo>
                      <a:lnTo>
                        <a:pt x="694" y="441"/>
                      </a:lnTo>
                      <a:lnTo>
                        <a:pt x="713" y="463"/>
                      </a:lnTo>
                      <a:lnTo>
                        <a:pt x="704" y="496"/>
                      </a:lnTo>
                      <a:lnTo>
                        <a:pt x="657" y="524"/>
                      </a:lnTo>
                      <a:lnTo>
                        <a:pt x="613" y="563"/>
                      </a:lnTo>
                      <a:lnTo>
                        <a:pt x="572" y="618"/>
                      </a:lnTo>
                      <a:lnTo>
                        <a:pt x="547" y="663"/>
                      </a:lnTo>
                      <a:lnTo>
                        <a:pt x="526" y="708"/>
                      </a:lnTo>
                      <a:lnTo>
                        <a:pt x="510" y="762"/>
                      </a:lnTo>
                      <a:lnTo>
                        <a:pt x="488" y="762"/>
                      </a:lnTo>
                      <a:lnTo>
                        <a:pt x="469" y="741"/>
                      </a:lnTo>
                      <a:lnTo>
                        <a:pt x="462" y="681"/>
                      </a:lnTo>
                      <a:lnTo>
                        <a:pt x="507" y="627"/>
                      </a:lnTo>
                      <a:lnTo>
                        <a:pt x="566" y="563"/>
                      </a:lnTo>
                      <a:lnTo>
                        <a:pt x="622" y="515"/>
                      </a:lnTo>
                      <a:lnTo>
                        <a:pt x="647" y="499"/>
                      </a:lnTo>
                      <a:lnTo>
                        <a:pt x="657" y="478"/>
                      </a:lnTo>
                      <a:lnTo>
                        <a:pt x="632" y="463"/>
                      </a:lnTo>
                      <a:lnTo>
                        <a:pt x="547" y="463"/>
                      </a:lnTo>
                      <a:lnTo>
                        <a:pt x="440" y="481"/>
                      </a:lnTo>
                      <a:lnTo>
                        <a:pt x="356" y="509"/>
                      </a:lnTo>
                      <a:lnTo>
                        <a:pt x="265" y="560"/>
                      </a:lnTo>
                      <a:lnTo>
                        <a:pt x="187" y="596"/>
                      </a:lnTo>
                      <a:lnTo>
                        <a:pt x="103" y="599"/>
                      </a:lnTo>
                      <a:lnTo>
                        <a:pt x="69" y="587"/>
                      </a:lnTo>
                      <a:lnTo>
                        <a:pt x="50" y="542"/>
                      </a:lnTo>
                      <a:lnTo>
                        <a:pt x="37" y="478"/>
                      </a:lnTo>
                      <a:lnTo>
                        <a:pt x="31" y="360"/>
                      </a:lnTo>
                      <a:lnTo>
                        <a:pt x="19" y="151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621" name="Group 14"/>
              <p:cNvGrpSpPr>
                <a:grpSpLocks/>
              </p:cNvGrpSpPr>
              <p:nvPr/>
            </p:nvGrpSpPr>
            <p:grpSpPr bwMode="auto">
              <a:xfrm>
                <a:off x="4864" y="3099"/>
                <a:ext cx="432" cy="877"/>
                <a:chOff x="4864" y="3099"/>
                <a:chExt cx="432" cy="877"/>
              </a:xfrm>
            </p:grpSpPr>
            <p:sp>
              <p:nvSpPr>
                <p:cNvPr id="65622" name="Freeform 15"/>
                <p:cNvSpPr>
                  <a:spLocks/>
                </p:cNvSpPr>
                <p:nvPr/>
              </p:nvSpPr>
              <p:spPr bwMode="auto">
                <a:xfrm>
                  <a:off x="4956" y="3588"/>
                  <a:ext cx="340" cy="109"/>
                </a:xfrm>
                <a:custGeom>
                  <a:avLst/>
                  <a:gdLst>
                    <a:gd name="T0" fmla="*/ 340 w 340"/>
                    <a:gd name="T1" fmla="*/ 109 h 109"/>
                    <a:gd name="T2" fmla="*/ 165 w 340"/>
                    <a:gd name="T3" fmla="*/ 30 h 109"/>
                    <a:gd name="T4" fmla="*/ 48 w 340"/>
                    <a:gd name="T5" fmla="*/ 0 h 109"/>
                    <a:gd name="T6" fmla="*/ 10 w 340"/>
                    <a:gd name="T7" fmla="*/ 0 h 109"/>
                    <a:gd name="T8" fmla="*/ 0 w 340"/>
                    <a:gd name="T9" fmla="*/ 27 h 109"/>
                    <a:gd name="T10" fmla="*/ 22 w 340"/>
                    <a:gd name="T11" fmla="*/ 48 h 109"/>
                    <a:gd name="T12" fmla="*/ 70 w 340"/>
                    <a:gd name="T13" fmla="*/ 54 h 109"/>
                    <a:gd name="T14" fmla="*/ 184 w 340"/>
                    <a:gd name="T15" fmla="*/ 75 h 109"/>
                    <a:gd name="T16" fmla="*/ 340 w 340"/>
                    <a:gd name="T17" fmla="*/ 109 h 1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0"/>
                    <a:gd name="T28" fmla="*/ 0 h 109"/>
                    <a:gd name="T29" fmla="*/ 340 w 340"/>
                    <a:gd name="T30" fmla="*/ 109 h 1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0" h="109">
                      <a:moveTo>
                        <a:pt x="340" y="109"/>
                      </a:moveTo>
                      <a:lnTo>
                        <a:pt x="165" y="30"/>
                      </a:lnTo>
                      <a:lnTo>
                        <a:pt x="48" y="0"/>
                      </a:lnTo>
                      <a:lnTo>
                        <a:pt x="10" y="0"/>
                      </a:lnTo>
                      <a:lnTo>
                        <a:pt x="0" y="27"/>
                      </a:lnTo>
                      <a:lnTo>
                        <a:pt x="22" y="48"/>
                      </a:lnTo>
                      <a:lnTo>
                        <a:pt x="70" y="54"/>
                      </a:lnTo>
                      <a:lnTo>
                        <a:pt x="184" y="75"/>
                      </a:lnTo>
                      <a:lnTo>
                        <a:pt x="340" y="10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3" name="Freeform 16"/>
                <p:cNvSpPr>
                  <a:spLocks/>
                </p:cNvSpPr>
                <p:nvPr/>
              </p:nvSpPr>
              <p:spPr bwMode="auto">
                <a:xfrm>
                  <a:off x="4864" y="3685"/>
                  <a:ext cx="97" cy="291"/>
                </a:xfrm>
                <a:custGeom>
                  <a:avLst/>
                  <a:gdLst>
                    <a:gd name="T0" fmla="*/ 97 w 97"/>
                    <a:gd name="T1" fmla="*/ 291 h 291"/>
                    <a:gd name="T2" fmla="*/ 94 w 97"/>
                    <a:gd name="T3" fmla="*/ 148 h 291"/>
                    <a:gd name="T4" fmla="*/ 69 w 97"/>
                    <a:gd name="T5" fmla="*/ 39 h 291"/>
                    <a:gd name="T6" fmla="*/ 41 w 97"/>
                    <a:gd name="T7" fmla="*/ 0 h 291"/>
                    <a:gd name="T8" fmla="*/ 19 w 97"/>
                    <a:gd name="T9" fmla="*/ 0 h 291"/>
                    <a:gd name="T10" fmla="*/ 0 w 97"/>
                    <a:gd name="T11" fmla="*/ 12 h 291"/>
                    <a:gd name="T12" fmla="*/ 0 w 97"/>
                    <a:gd name="T13" fmla="*/ 54 h 291"/>
                    <a:gd name="T14" fmla="*/ 47 w 97"/>
                    <a:gd name="T15" fmla="*/ 184 h 291"/>
                    <a:gd name="T16" fmla="*/ 97 w 97"/>
                    <a:gd name="T17" fmla="*/ 291 h 2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"/>
                    <a:gd name="T28" fmla="*/ 0 h 291"/>
                    <a:gd name="T29" fmla="*/ 97 w 97"/>
                    <a:gd name="T30" fmla="*/ 291 h 29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" h="291">
                      <a:moveTo>
                        <a:pt x="97" y="291"/>
                      </a:moveTo>
                      <a:lnTo>
                        <a:pt x="94" y="148"/>
                      </a:lnTo>
                      <a:lnTo>
                        <a:pt x="69" y="39"/>
                      </a:lnTo>
                      <a:lnTo>
                        <a:pt x="41" y="0"/>
                      </a:lnTo>
                      <a:lnTo>
                        <a:pt x="19" y="0"/>
                      </a:lnTo>
                      <a:lnTo>
                        <a:pt x="0" y="12"/>
                      </a:lnTo>
                      <a:lnTo>
                        <a:pt x="0" y="54"/>
                      </a:lnTo>
                      <a:lnTo>
                        <a:pt x="47" y="184"/>
                      </a:lnTo>
                      <a:lnTo>
                        <a:pt x="97" y="29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4" name="Freeform 17"/>
                <p:cNvSpPr>
                  <a:spLocks/>
                </p:cNvSpPr>
                <p:nvPr/>
              </p:nvSpPr>
              <p:spPr bwMode="auto">
                <a:xfrm>
                  <a:off x="5004" y="3099"/>
                  <a:ext cx="214" cy="111"/>
                </a:xfrm>
                <a:custGeom>
                  <a:avLst/>
                  <a:gdLst>
                    <a:gd name="T0" fmla="*/ 0 w 214"/>
                    <a:gd name="T1" fmla="*/ 72 h 111"/>
                    <a:gd name="T2" fmla="*/ 42 w 214"/>
                    <a:gd name="T3" fmla="*/ 30 h 111"/>
                    <a:gd name="T4" fmla="*/ 100 w 214"/>
                    <a:gd name="T5" fmla="*/ 3 h 111"/>
                    <a:gd name="T6" fmla="*/ 166 w 214"/>
                    <a:gd name="T7" fmla="*/ 0 h 111"/>
                    <a:gd name="T8" fmla="*/ 214 w 214"/>
                    <a:gd name="T9" fmla="*/ 9 h 111"/>
                    <a:gd name="T10" fmla="*/ 138 w 214"/>
                    <a:gd name="T11" fmla="*/ 18 h 111"/>
                    <a:gd name="T12" fmla="*/ 109 w 214"/>
                    <a:gd name="T13" fmla="*/ 36 h 111"/>
                    <a:gd name="T14" fmla="*/ 81 w 214"/>
                    <a:gd name="T15" fmla="*/ 63 h 111"/>
                    <a:gd name="T16" fmla="*/ 68 w 214"/>
                    <a:gd name="T17" fmla="*/ 93 h 111"/>
                    <a:gd name="T18" fmla="*/ 42 w 214"/>
                    <a:gd name="T19" fmla="*/ 111 h 111"/>
                    <a:gd name="T20" fmla="*/ 10 w 214"/>
                    <a:gd name="T21" fmla="*/ 108 h 111"/>
                    <a:gd name="T22" fmla="*/ 0 w 214"/>
                    <a:gd name="T23" fmla="*/ 72 h 1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4"/>
                    <a:gd name="T37" fmla="*/ 0 h 111"/>
                    <a:gd name="T38" fmla="*/ 214 w 214"/>
                    <a:gd name="T39" fmla="*/ 111 h 1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4" h="111">
                      <a:moveTo>
                        <a:pt x="0" y="72"/>
                      </a:moveTo>
                      <a:lnTo>
                        <a:pt x="42" y="30"/>
                      </a:lnTo>
                      <a:lnTo>
                        <a:pt x="100" y="3"/>
                      </a:lnTo>
                      <a:lnTo>
                        <a:pt x="166" y="0"/>
                      </a:lnTo>
                      <a:lnTo>
                        <a:pt x="214" y="9"/>
                      </a:lnTo>
                      <a:lnTo>
                        <a:pt x="138" y="18"/>
                      </a:lnTo>
                      <a:lnTo>
                        <a:pt x="109" y="36"/>
                      </a:lnTo>
                      <a:lnTo>
                        <a:pt x="81" y="63"/>
                      </a:lnTo>
                      <a:lnTo>
                        <a:pt x="68" y="93"/>
                      </a:lnTo>
                      <a:lnTo>
                        <a:pt x="42" y="111"/>
                      </a:lnTo>
                      <a:lnTo>
                        <a:pt x="10" y="10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56402" name="Freeform 18"/>
          <p:cNvSpPr>
            <a:spLocks/>
          </p:cNvSpPr>
          <p:nvPr/>
        </p:nvSpPr>
        <p:spPr bwMode="auto">
          <a:xfrm>
            <a:off x="6172200" y="3810000"/>
            <a:ext cx="5410200" cy="2895600"/>
          </a:xfrm>
          <a:custGeom>
            <a:avLst/>
            <a:gdLst>
              <a:gd name="T0" fmla="*/ 0 w 4224"/>
              <a:gd name="T1" fmla="*/ 2147483647 h 1973"/>
              <a:gd name="T2" fmla="*/ 2147483647 w 4224"/>
              <a:gd name="T3" fmla="*/ 2147483647 h 1973"/>
              <a:gd name="T4" fmla="*/ 2147483647 w 4224"/>
              <a:gd name="T5" fmla="*/ 2147483647 h 1973"/>
              <a:gd name="T6" fmla="*/ 2147483647 w 4224"/>
              <a:gd name="T7" fmla="*/ 2147483647 h 1973"/>
              <a:gd name="T8" fmla="*/ 2147483647 w 4224"/>
              <a:gd name="T9" fmla="*/ 2147483647 h 1973"/>
              <a:gd name="T10" fmla="*/ 2147483647 w 4224"/>
              <a:gd name="T11" fmla="*/ 2147483647 h 1973"/>
              <a:gd name="T12" fmla="*/ 2147483647 w 4224"/>
              <a:gd name="T13" fmla="*/ 2147483647 h 19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24"/>
              <a:gd name="T22" fmla="*/ 0 h 1973"/>
              <a:gd name="T23" fmla="*/ 4224 w 4224"/>
              <a:gd name="T24" fmla="*/ 1973 h 19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24" h="1973">
                <a:moveTo>
                  <a:pt x="0" y="1925"/>
                </a:moveTo>
                <a:cubicBezTo>
                  <a:pt x="248" y="1949"/>
                  <a:pt x="496" y="1973"/>
                  <a:pt x="720" y="1733"/>
                </a:cubicBezTo>
                <a:cubicBezTo>
                  <a:pt x="944" y="1493"/>
                  <a:pt x="1115" y="772"/>
                  <a:pt x="1344" y="485"/>
                </a:cubicBezTo>
                <a:cubicBezTo>
                  <a:pt x="1573" y="198"/>
                  <a:pt x="1848" y="0"/>
                  <a:pt x="2096" y="13"/>
                </a:cubicBezTo>
                <a:cubicBezTo>
                  <a:pt x="2344" y="26"/>
                  <a:pt x="2573" y="278"/>
                  <a:pt x="2832" y="565"/>
                </a:cubicBezTo>
                <a:cubicBezTo>
                  <a:pt x="3091" y="852"/>
                  <a:pt x="3416" y="1514"/>
                  <a:pt x="3648" y="1733"/>
                </a:cubicBezTo>
                <a:cubicBezTo>
                  <a:pt x="3880" y="1952"/>
                  <a:pt x="4048" y="1893"/>
                  <a:pt x="4224" y="1877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1" name="Freeform 19"/>
          <p:cNvSpPr>
            <a:spLocks/>
          </p:cNvSpPr>
          <p:nvPr/>
        </p:nvSpPr>
        <p:spPr bwMode="auto">
          <a:xfrm>
            <a:off x="1905000" y="5092700"/>
            <a:ext cx="4648200" cy="1600200"/>
          </a:xfrm>
          <a:custGeom>
            <a:avLst/>
            <a:gdLst>
              <a:gd name="T0" fmla="*/ 0 w 4224"/>
              <a:gd name="T1" fmla="*/ 2147483647 h 1973"/>
              <a:gd name="T2" fmla="*/ 2147483647 w 4224"/>
              <a:gd name="T3" fmla="*/ 2147483647 h 1973"/>
              <a:gd name="T4" fmla="*/ 2147483647 w 4224"/>
              <a:gd name="T5" fmla="*/ 2147483647 h 1973"/>
              <a:gd name="T6" fmla="*/ 2147483647 w 4224"/>
              <a:gd name="T7" fmla="*/ 2147483647 h 1973"/>
              <a:gd name="T8" fmla="*/ 2147483647 w 4224"/>
              <a:gd name="T9" fmla="*/ 2147483647 h 1973"/>
              <a:gd name="T10" fmla="*/ 2147483647 w 4224"/>
              <a:gd name="T11" fmla="*/ 2147483647 h 1973"/>
              <a:gd name="T12" fmla="*/ 2147483647 w 4224"/>
              <a:gd name="T13" fmla="*/ 2147483647 h 19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24"/>
              <a:gd name="T22" fmla="*/ 0 h 1973"/>
              <a:gd name="T23" fmla="*/ 4224 w 4224"/>
              <a:gd name="T24" fmla="*/ 1973 h 19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24" h="1973">
                <a:moveTo>
                  <a:pt x="0" y="1925"/>
                </a:moveTo>
                <a:cubicBezTo>
                  <a:pt x="248" y="1949"/>
                  <a:pt x="496" y="1973"/>
                  <a:pt x="720" y="1733"/>
                </a:cubicBezTo>
                <a:cubicBezTo>
                  <a:pt x="944" y="1493"/>
                  <a:pt x="1115" y="772"/>
                  <a:pt x="1344" y="485"/>
                </a:cubicBezTo>
                <a:cubicBezTo>
                  <a:pt x="1573" y="198"/>
                  <a:pt x="1848" y="0"/>
                  <a:pt x="2096" y="13"/>
                </a:cubicBezTo>
                <a:cubicBezTo>
                  <a:pt x="2344" y="26"/>
                  <a:pt x="2573" y="278"/>
                  <a:pt x="2832" y="565"/>
                </a:cubicBezTo>
                <a:cubicBezTo>
                  <a:pt x="3091" y="852"/>
                  <a:pt x="3416" y="1514"/>
                  <a:pt x="3648" y="1733"/>
                </a:cubicBezTo>
                <a:cubicBezTo>
                  <a:pt x="3880" y="1952"/>
                  <a:pt x="4048" y="1893"/>
                  <a:pt x="4224" y="1877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/>
        </p:nvGrpSpPr>
        <p:grpSpPr bwMode="auto">
          <a:xfrm rot="870642">
            <a:off x="3217863" y="5257800"/>
            <a:ext cx="668337" cy="836613"/>
            <a:chOff x="2227" y="1194"/>
            <a:chExt cx="1944" cy="2413"/>
          </a:xfrm>
        </p:grpSpPr>
        <p:sp>
          <p:nvSpPr>
            <p:cNvPr id="65612" name="Freeform 21"/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5 w 600"/>
                <a:gd name="T1" fmla="*/ 1 h 608"/>
                <a:gd name="T2" fmla="*/ 5 w 600"/>
                <a:gd name="T3" fmla="*/ 1 h 608"/>
                <a:gd name="T4" fmla="*/ 5 w 600"/>
                <a:gd name="T5" fmla="*/ 1 h 608"/>
                <a:gd name="T6" fmla="*/ 4 w 600"/>
                <a:gd name="T7" fmla="*/ 1 h 608"/>
                <a:gd name="T8" fmla="*/ 2 w 600"/>
                <a:gd name="T9" fmla="*/ 0 h 608"/>
                <a:gd name="T10" fmla="*/ 1 w 600"/>
                <a:gd name="T11" fmla="*/ 1 h 608"/>
                <a:gd name="T12" fmla="*/ 1 w 600"/>
                <a:gd name="T13" fmla="*/ 1 h 608"/>
                <a:gd name="T14" fmla="*/ 0 w 600"/>
                <a:gd name="T15" fmla="*/ 1 h 608"/>
                <a:gd name="T16" fmla="*/ 1 w 600"/>
                <a:gd name="T17" fmla="*/ 1 h 608"/>
                <a:gd name="T18" fmla="*/ 1 w 600"/>
                <a:gd name="T19" fmla="*/ 1 h 608"/>
                <a:gd name="T20" fmla="*/ 1 w 600"/>
                <a:gd name="T21" fmla="*/ 1 h 608"/>
                <a:gd name="T22" fmla="*/ 2 w 600"/>
                <a:gd name="T23" fmla="*/ 1 h 608"/>
                <a:gd name="T24" fmla="*/ 2 w 600"/>
                <a:gd name="T25" fmla="*/ 1 h 608"/>
                <a:gd name="T26" fmla="*/ 3 w 600"/>
                <a:gd name="T27" fmla="*/ 1 h 608"/>
                <a:gd name="T28" fmla="*/ 4 w 600"/>
                <a:gd name="T29" fmla="*/ 1 h 608"/>
                <a:gd name="T30" fmla="*/ 5 w 600"/>
                <a:gd name="T31" fmla="*/ 1 h 608"/>
                <a:gd name="T32" fmla="*/ 5 w 600"/>
                <a:gd name="T33" fmla="*/ 1 h 608"/>
                <a:gd name="T34" fmla="*/ 5 w 600"/>
                <a:gd name="T35" fmla="*/ 1 h 608"/>
                <a:gd name="T36" fmla="*/ 8 w 600"/>
                <a:gd name="T37" fmla="*/ 1 h 608"/>
                <a:gd name="T38" fmla="*/ 8 w 600"/>
                <a:gd name="T39" fmla="*/ 1 h 608"/>
                <a:gd name="T40" fmla="*/ 8 w 600"/>
                <a:gd name="T41" fmla="*/ 1 h 608"/>
                <a:gd name="T42" fmla="*/ 5 w 600"/>
                <a:gd name="T43" fmla="*/ 1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3" name="Freeform 22"/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3 w 619"/>
                <a:gd name="T1" fmla="*/ 3 h 1085"/>
                <a:gd name="T2" fmla="*/ 3 w 619"/>
                <a:gd name="T3" fmla="*/ 1 h 1085"/>
                <a:gd name="T4" fmla="*/ 5 w 619"/>
                <a:gd name="T5" fmla="*/ 1 h 1085"/>
                <a:gd name="T6" fmla="*/ 6 w 619"/>
                <a:gd name="T7" fmla="*/ 0 h 1085"/>
                <a:gd name="T8" fmla="*/ 7 w 619"/>
                <a:gd name="T9" fmla="*/ 1 h 1085"/>
                <a:gd name="T10" fmla="*/ 8 w 619"/>
                <a:gd name="T11" fmla="*/ 1 h 1085"/>
                <a:gd name="T12" fmla="*/ 8 w 619"/>
                <a:gd name="T13" fmla="*/ 3 h 1085"/>
                <a:gd name="T14" fmla="*/ 7 w 619"/>
                <a:gd name="T15" fmla="*/ 6 h 1085"/>
                <a:gd name="T16" fmla="*/ 6 w 619"/>
                <a:gd name="T17" fmla="*/ 8 h 1085"/>
                <a:gd name="T18" fmla="*/ 5 w 619"/>
                <a:gd name="T19" fmla="*/ 10 h 1085"/>
                <a:gd name="T20" fmla="*/ 5 w 619"/>
                <a:gd name="T21" fmla="*/ 12 h 1085"/>
                <a:gd name="T22" fmla="*/ 5 w 619"/>
                <a:gd name="T23" fmla="*/ 14 h 1085"/>
                <a:gd name="T24" fmla="*/ 6 w 619"/>
                <a:gd name="T25" fmla="*/ 15 h 1085"/>
                <a:gd name="T26" fmla="*/ 6 w 619"/>
                <a:gd name="T27" fmla="*/ 18 h 1085"/>
                <a:gd name="T28" fmla="*/ 5 w 619"/>
                <a:gd name="T29" fmla="*/ 20 h 1085"/>
                <a:gd name="T30" fmla="*/ 5 w 619"/>
                <a:gd name="T31" fmla="*/ 20 h 1085"/>
                <a:gd name="T32" fmla="*/ 3 w 619"/>
                <a:gd name="T33" fmla="*/ 21 h 1085"/>
                <a:gd name="T34" fmla="*/ 2 w 619"/>
                <a:gd name="T35" fmla="*/ 21 h 1085"/>
                <a:gd name="T36" fmla="*/ 1 w 619"/>
                <a:gd name="T37" fmla="*/ 20 h 1085"/>
                <a:gd name="T38" fmla="*/ 1 w 619"/>
                <a:gd name="T39" fmla="*/ 17 h 1085"/>
                <a:gd name="T40" fmla="*/ 0 w 619"/>
                <a:gd name="T41" fmla="*/ 15 h 1085"/>
                <a:gd name="T42" fmla="*/ 1 w 619"/>
                <a:gd name="T43" fmla="*/ 12 h 1085"/>
                <a:gd name="T44" fmla="*/ 1 w 619"/>
                <a:gd name="T45" fmla="*/ 8 h 1085"/>
                <a:gd name="T46" fmla="*/ 1 w 619"/>
                <a:gd name="T47" fmla="*/ 5 h 1085"/>
                <a:gd name="T48" fmla="*/ 3 w 619"/>
                <a:gd name="T49" fmla="*/ 3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4" name="Freeform 23"/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 h 808"/>
                <a:gd name="T2" fmla="*/ 101 w 782"/>
                <a:gd name="T3" fmla="*/ 0 h 808"/>
                <a:gd name="T4" fmla="*/ 246 w 782"/>
                <a:gd name="T5" fmla="*/ 0 h 808"/>
                <a:gd name="T6" fmla="*/ 518 w 782"/>
                <a:gd name="T7" fmla="*/ 1 h 808"/>
                <a:gd name="T8" fmla="*/ 841 w 782"/>
                <a:gd name="T9" fmla="*/ 1 h 808"/>
                <a:gd name="T10" fmla="*/ 959 w 782"/>
                <a:gd name="T11" fmla="*/ 1 h 808"/>
                <a:gd name="T12" fmla="*/ 1014 w 782"/>
                <a:gd name="T13" fmla="*/ 1 h 808"/>
                <a:gd name="T14" fmla="*/ 1025 w 782"/>
                <a:gd name="T15" fmla="*/ 2 h 808"/>
                <a:gd name="T16" fmla="*/ 989 w 782"/>
                <a:gd name="T17" fmla="*/ 2 h 808"/>
                <a:gd name="T18" fmla="*/ 889 w 782"/>
                <a:gd name="T19" fmla="*/ 3 h 808"/>
                <a:gd name="T20" fmla="*/ 761 w 782"/>
                <a:gd name="T21" fmla="*/ 4 h 808"/>
                <a:gd name="T22" fmla="*/ 665 w 782"/>
                <a:gd name="T23" fmla="*/ 4 h 808"/>
                <a:gd name="T24" fmla="*/ 623 w 782"/>
                <a:gd name="T25" fmla="*/ 5 h 808"/>
                <a:gd name="T26" fmla="*/ 595 w 782"/>
                <a:gd name="T27" fmla="*/ 5 h 808"/>
                <a:gd name="T28" fmla="*/ 606 w 782"/>
                <a:gd name="T29" fmla="*/ 6 h 808"/>
                <a:gd name="T30" fmla="*/ 613 w 782"/>
                <a:gd name="T31" fmla="*/ 6 h 808"/>
                <a:gd name="T32" fmla="*/ 728 w 782"/>
                <a:gd name="T33" fmla="*/ 6 h 808"/>
                <a:gd name="T34" fmla="*/ 910 w 782"/>
                <a:gd name="T35" fmla="*/ 6 h 808"/>
                <a:gd name="T36" fmla="*/ 1025 w 782"/>
                <a:gd name="T37" fmla="*/ 6 h 808"/>
                <a:gd name="T38" fmla="*/ 1146 w 782"/>
                <a:gd name="T39" fmla="*/ 6 h 808"/>
                <a:gd name="T40" fmla="*/ 1184 w 782"/>
                <a:gd name="T41" fmla="*/ 6 h 808"/>
                <a:gd name="T42" fmla="*/ 1146 w 782"/>
                <a:gd name="T43" fmla="*/ 6 h 808"/>
                <a:gd name="T44" fmla="*/ 1097 w 782"/>
                <a:gd name="T45" fmla="*/ 6 h 808"/>
                <a:gd name="T46" fmla="*/ 1014 w 782"/>
                <a:gd name="T47" fmla="*/ 6 h 808"/>
                <a:gd name="T48" fmla="*/ 905 w 782"/>
                <a:gd name="T49" fmla="*/ 6 h 808"/>
                <a:gd name="T50" fmla="*/ 787 w 782"/>
                <a:gd name="T51" fmla="*/ 6 h 808"/>
                <a:gd name="T52" fmla="*/ 595 w 782"/>
                <a:gd name="T53" fmla="*/ 6 h 808"/>
                <a:gd name="T54" fmla="*/ 537 w 782"/>
                <a:gd name="T55" fmla="*/ 6 h 808"/>
                <a:gd name="T56" fmla="*/ 506 w 782"/>
                <a:gd name="T57" fmla="*/ 6 h 808"/>
                <a:gd name="T58" fmla="*/ 506 w 782"/>
                <a:gd name="T59" fmla="*/ 6 h 808"/>
                <a:gd name="T60" fmla="*/ 506 w 782"/>
                <a:gd name="T61" fmla="*/ 5 h 808"/>
                <a:gd name="T62" fmla="*/ 588 w 782"/>
                <a:gd name="T63" fmla="*/ 4 h 808"/>
                <a:gd name="T64" fmla="*/ 710 w 782"/>
                <a:gd name="T65" fmla="*/ 3 h 808"/>
                <a:gd name="T66" fmla="*/ 817 w 782"/>
                <a:gd name="T67" fmla="*/ 3 h 808"/>
                <a:gd name="T68" fmla="*/ 884 w 782"/>
                <a:gd name="T69" fmla="*/ 2 h 808"/>
                <a:gd name="T70" fmla="*/ 919 w 782"/>
                <a:gd name="T71" fmla="*/ 2 h 808"/>
                <a:gd name="T72" fmla="*/ 905 w 782"/>
                <a:gd name="T73" fmla="*/ 1 h 808"/>
                <a:gd name="T74" fmla="*/ 855 w 782"/>
                <a:gd name="T75" fmla="*/ 1 h 808"/>
                <a:gd name="T76" fmla="*/ 787 w 782"/>
                <a:gd name="T77" fmla="*/ 1 h 808"/>
                <a:gd name="T78" fmla="*/ 710 w 782"/>
                <a:gd name="T79" fmla="*/ 1 h 808"/>
                <a:gd name="T80" fmla="*/ 542 w 782"/>
                <a:gd name="T81" fmla="*/ 1 h 808"/>
                <a:gd name="T82" fmla="*/ 292 w 782"/>
                <a:gd name="T83" fmla="*/ 1 h 808"/>
                <a:gd name="T84" fmla="*/ 106 w 782"/>
                <a:gd name="T85" fmla="*/ 1 h 808"/>
                <a:gd name="T86" fmla="*/ 31 w 782"/>
                <a:gd name="T87" fmla="*/ 1 h 808"/>
                <a:gd name="T88" fmla="*/ 0 w 782"/>
                <a:gd name="T89" fmla="*/ 1 h 808"/>
                <a:gd name="T90" fmla="*/ 0 w 782"/>
                <a:gd name="T91" fmla="*/ 1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5" name="Freeform 24"/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4475 w 992"/>
                <a:gd name="T1" fmla="*/ 1 h 770"/>
                <a:gd name="T2" fmla="*/ 4559 w 992"/>
                <a:gd name="T3" fmla="*/ 1 h 770"/>
                <a:gd name="T4" fmla="*/ 4873 w 992"/>
                <a:gd name="T5" fmla="*/ 1 h 770"/>
                <a:gd name="T6" fmla="*/ 5260 w 992"/>
                <a:gd name="T7" fmla="*/ 1 h 770"/>
                <a:gd name="T8" fmla="*/ 5491 w 992"/>
                <a:gd name="T9" fmla="*/ 1 h 770"/>
                <a:gd name="T10" fmla="*/ 5390 w 992"/>
                <a:gd name="T11" fmla="*/ 1 h 770"/>
                <a:gd name="T12" fmla="*/ 5176 w 992"/>
                <a:gd name="T13" fmla="*/ 1 h 770"/>
                <a:gd name="T14" fmla="*/ 4746 w 992"/>
                <a:gd name="T15" fmla="*/ 2 h 770"/>
                <a:gd name="T16" fmla="*/ 4215 w 992"/>
                <a:gd name="T17" fmla="*/ 2 h 770"/>
                <a:gd name="T18" fmla="*/ 3774 w 992"/>
                <a:gd name="T19" fmla="*/ 2 h 770"/>
                <a:gd name="T20" fmla="*/ 3278 w 992"/>
                <a:gd name="T21" fmla="*/ 3 h 770"/>
                <a:gd name="T22" fmla="*/ 2806 w 992"/>
                <a:gd name="T23" fmla="*/ 3 h 770"/>
                <a:gd name="T24" fmla="*/ 2448 w 992"/>
                <a:gd name="T25" fmla="*/ 2 h 770"/>
                <a:gd name="T26" fmla="*/ 2316 w 992"/>
                <a:gd name="T27" fmla="*/ 2 h 770"/>
                <a:gd name="T28" fmla="*/ 2171 w 992"/>
                <a:gd name="T29" fmla="*/ 2 h 770"/>
                <a:gd name="T30" fmla="*/ 2000 w 992"/>
                <a:gd name="T31" fmla="*/ 1 h 770"/>
                <a:gd name="T32" fmla="*/ 1873 w 992"/>
                <a:gd name="T33" fmla="*/ 1 h 770"/>
                <a:gd name="T34" fmla="*/ 1873 w 992"/>
                <a:gd name="T35" fmla="*/ 1 h 770"/>
                <a:gd name="T36" fmla="*/ 1784 w 992"/>
                <a:gd name="T37" fmla="*/ 1 h 770"/>
                <a:gd name="T38" fmla="*/ 1539 w 992"/>
                <a:gd name="T39" fmla="*/ 1 h 770"/>
                <a:gd name="T40" fmla="*/ 1238 w 992"/>
                <a:gd name="T41" fmla="*/ 1 h 770"/>
                <a:gd name="T42" fmla="*/ 956 w 992"/>
                <a:gd name="T43" fmla="*/ 1 h 770"/>
                <a:gd name="T44" fmla="*/ 634 w 992"/>
                <a:gd name="T45" fmla="*/ 1 h 770"/>
                <a:gd name="T46" fmla="*/ 146 w 992"/>
                <a:gd name="T47" fmla="*/ 1 h 770"/>
                <a:gd name="T48" fmla="*/ 0 w 992"/>
                <a:gd name="T49" fmla="*/ 1 h 770"/>
                <a:gd name="T50" fmla="*/ 0 w 992"/>
                <a:gd name="T51" fmla="*/ 1 h 770"/>
                <a:gd name="T52" fmla="*/ 218 w 992"/>
                <a:gd name="T53" fmla="*/ 1 h 770"/>
                <a:gd name="T54" fmla="*/ 453 w 992"/>
                <a:gd name="T55" fmla="*/ 1 h 770"/>
                <a:gd name="T56" fmla="*/ 655 w 992"/>
                <a:gd name="T57" fmla="*/ 1 h 770"/>
                <a:gd name="T58" fmla="*/ 1045 w 992"/>
                <a:gd name="T59" fmla="*/ 1 h 770"/>
                <a:gd name="T60" fmla="*/ 1424 w 992"/>
                <a:gd name="T61" fmla="*/ 1 h 770"/>
                <a:gd name="T62" fmla="*/ 1784 w 992"/>
                <a:gd name="T63" fmla="*/ 1 h 770"/>
                <a:gd name="T64" fmla="*/ 2298 w 992"/>
                <a:gd name="T65" fmla="*/ 0 h 770"/>
                <a:gd name="T66" fmla="*/ 2316 w 992"/>
                <a:gd name="T67" fmla="*/ 1 h 770"/>
                <a:gd name="T68" fmla="*/ 2200 w 992"/>
                <a:gd name="T69" fmla="*/ 1 h 770"/>
                <a:gd name="T70" fmla="*/ 2171 w 992"/>
                <a:gd name="T71" fmla="*/ 1 h 770"/>
                <a:gd name="T72" fmla="*/ 2316 w 992"/>
                <a:gd name="T73" fmla="*/ 1 h 770"/>
                <a:gd name="T74" fmla="*/ 2558 w 992"/>
                <a:gd name="T75" fmla="*/ 2 h 770"/>
                <a:gd name="T76" fmla="*/ 2765 w 992"/>
                <a:gd name="T77" fmla="*/ 2 h 770"/>
                <a:gd name="T78" fmla="*/ 3090 w 992"/>
                <a:gd name="T79" fmla="*/ 2 h 770"/>
                <a:gd name="T80" fmla="*/ 3405 w 992"/>
                <a:gd name="T81" fmla="*/ 2 h 770"/>
                <a:gd name="T82" fmla="*/ 3727 w 992"/>
                <a:gd name="T83" fmla="*/ 2 h 770"/>
                <a:gd name="T84" fmla="*/ 4150 w 992"/>
                <a:gd name="T85" fmla="*/ 2 h 770"/>
                <a:gd name="T86" fmla="*/ 4430 w 992"/>
                <a:gd name="T87" fmla="*/ 1 h 770"/>
                <a:gd name="T88" fmla="*/ 4475 w 992"/>
                <a:gd name="T89" fmla="*/ 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6" name="Freeform 25"/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6 w 699"/>
                <a:gd name="T1" fmla="*/ 17 h 1216"/>
                <a:gd name="T2" fmla="*/ 8 w 699"/>
                <a:gd name="T3" fmla="*/ 20 h 1216"/>
                <a:gd name="T4" fmla="*/ 8 w 699"/>
                <a:gd name="T5" fmla="*/ 20 h 1216"/>
                <a:gd name="T6" fmla="*/ 9 w 699"/>
                <a:gd name="T7" fmla="*/ 21 h 1216"/>
                <a:gd name="T8" fmla="*/ 9 w 699"/>
                <a:gd name="T9" fmla="*/ 22 h 1216"/>
                <a:gd name="T10" fmla="*/ 9 w 699"/>
                <a:gd name="T11" fmla="*/ 23 h 1216"/>
                <a:gd name="T12" fmla="*/ 9 w 699"/>
                <a:gd name="T13" fmla="*/ 23 h 1216"/>
                <a:gd name="T14" fmla="*/ 7 w 699"/>
                <a:gd name="T15" fmla="*/ 22 h 1216"/>
                <a:gd name="T16" fmla="*/ 5 w 699"/>
                <a:gd name="T17" fmla="*/ 19 h 1216"/>
                <a:gd name="T18" fmla="*/ 4 w 699"/>
                <a:gd name="T19" fmla="*/ 17 h 1216"/>
                <a:gd name="T20" fmla="*/ 3 w 699"/>
                <a:gd name="T21" fmla="*/ 15 h 1216"/>
                <a:gd name="T22" fmla="*/ 3 w 699"/>
                <a:gd name="T23" fmla="*/ 11 h 1216"/>
                <a:gd name="T24" fmla="*/ 3 w 699"/>
                <a:gd name="T25" fmla="*/ 7 h 1216"/>
                <a:gd name="T26" fmla="*/ 3 w 699"/>
                <a:gd name="T27" fmla="*/ 6 h 1216"/>
                <a:gd name="T28" fmla="*/ 2 w 699"/>
                <a:gd name="T29" fmla="*/ 4 h 1216"/>
                <a:gd name="T30" fmla="*/ 1 w 699"/>
                <a:gd name="T31" fmla="*/ 5 h 1216"/>
                <a:gd name="T32" fmla="*/ 0 w 699"/>
                <a:gd name="T33" fmla="*/ 4 h 1216"/>
                <a:gd name="T34" fmla="*/ 1 w 699"/>
                <a:gd name="T35" fmla="*/ 4 h 1216"/>
                <a:gd name="T36" fmla="*/ 1 w 699"/>
                <a:gd name="T37" fmla="*/ 4 h 1216"/>
                <a:gd name="T38" fmla="*/ 2 w 699"/>
                <a:gd name="T39" fmla="*/ 3 h 1216"/>
                <a:gd name="T40" fmla="*/ 1 w 699"/>
                <a:gd name="T41" fmla="*/ 2 h 1216"/>
                <a:gd name="T42" fmla="*/ 1 w 699"/>
                <a:gd name="T43" fmla="*/ 1 h 1216"/>
                <a:gd name="T44" fmla="*/ 1 w 699"/>
                <a:gd name="T45" fmla="*/ 1 h 1216"/>
                <a:gd name="T46" fmla="*/ 2 w 699"/>
                <a:gd name="T47" fmla="*/ 2 h 1216"/>
                <a:gd name="T48" fmla="*/ 2 w 699"/>
                <a:gd name="T49" fmla="*/ 2 h 1216"/>
                <a:gd name="T50" fmla="*/ 2 w 699"/>
                <a:gd name="T51" fmla="*/ 1 h 1216"/>
                <a:gd name="T52" fmla="*/ 2 w 699"/>
                <a:gd name="T53" fmla="*/ 0 h 1216"/>
                <a:gd name="T54" fmla="*/ 2 w 699"/>
                <a:gd name="T55" fmla="*/ 1 h 1216"/>
                <a:gd name="T56" fmla="*/ 3 w 699"/>
                <a:gd name="T57" fmla="*/ 2 h 1216"/>
                <a:gd name="T58" fmla="*/ 3 w 699"/>
                <a:gd name="T59" fmla="*/ 2 h 1216"/>
                <a:gd name="T60" fmla="*/ 4 w 699"/>
                <a:gd name="T61" fmla="*/ 1 h 1216"/>
                <a:gd name="T62" fmla="*/ 4 w 699"/>
                <a:gd name="T63" fmla="*/ 1 h 1216"/>
                <a:gd name="T64" fmla="*/ 4 w 699"/>
                <a:gd name="T65" fmla="*/ 1 h 1216"/>
                <a:gd name="T66" fmla="*/ 3 w 699"/>
                <a:gd name="T67" fmla="*/ 3 h 1216"/>
                <a:gd name="T68" fmla="*/ 3 w 699"/>
                <a:gd name="T69" fmla="*/ 4 h 1216"/>
                <a:gd name="T70" fmla="*/ 3 w 699"/>
                <a:gd name="T71" fmla="*/ 5 h 1216"/>
                <a:gd name="T72" fmla="*/ 3 w 699"/>
                <a:gd name="T73" fmla="*/ 7 h 1216"/>
                <a:gd name="T74" fmla="*/ 3 w 699"/>
                <a:gd name="T75" fmla="*/ 10 h 1216"/>
                <a:gd name="T76" fmla="*/ 4 w 699"/>
                <a:gd name="T77" fmla="*/ 12 h 1216"/>
                <a:gd name="T78" fmla="*/ 5 w 699"/>
                <a:gd name="T79" fmla="*/ 15 h 1216"/>
                <a:gd name="T80" fmla="*/ 5 w 699"/>
                <a:gd name="T81" fmla="*/ 16 h 1216"/>
                <a:gd name="T82" fmla="*/ 6 w 699"/>
                <a:gd name="T83" fmla="*/ 17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7" name="Freeform 26"/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1 w 915"/>
                <a:gd name="T1" fmla="*/ 6 h 1139"/>
                <a:gd name="T2" fmla="*/ 0 w 915"/>
                <a:gd name="T3" fmla="*/ 6 h 1139"/>
                <a:gd name="T4" fmla="*/ 1 w 915"/>
                <a:gd name="T5" fmla="*/ 6 h 1139"/>
                <a:gd name="T6" fmla="*/ 1 w 915"/>
                <a:gd name="T7" fmla="*/ 6 h 1139"/>
                <a:gd name="T8" fmla="*/ 3 w 915"/>
                <a:gd name="T9" fmla="*/ 6 h 1139"/>
                <a:gd name="T10" fmla="*/ 5 w 915"/>
                <a:gd name="T11" fmla="*/ 6 h 1139"/>
                <a:gd name="T12" fmla="*/ 8 w 915"/>
                <a:gd name="T13" fmla="*/ 5 h 1139"/>
                <a:gd name="T14" fmla="*/ 9 w 915"/>
                <a:gd name="T15" fmla="*/ 4 h 1139"/>
                <a:gd name="T16" fmla="*/ 10 w 915"/>
                <a:gd name="T17" fmla="*/ 3 h 1139"/>
                <a:gd name="T18" fmla="*/ 10 w 915"/>
                <a:gd name="T19" fmla="*/ 2 h 1139"/>
                <a:gd name="T20" fmla="*/ 10 w 915"/>
                <a:gd name="T21" fmla="*/ 1 h 1139"/>
                <a:gd name="T22" fmla="*/ 11 w 915"/>
                <a:gd name="T23" fmla="*/ 1 h 1139"/>
                <a:gd name="T24" fmla="*/ 12 w 915"/>
                <a:gd name="T25" fmla="*/ 1 h 1139"/>
                <a:gd name="T26" fmla="*/ 13 w 915"/>
                <a:gd name="T27" fmla="*/ 1 h 1139"/>
                <a:gd name="T28" fmla="*/ 13 w 915"/>
                <a:gd name="T29" fmla="*/ 1 h 1139"/>
                <a:gd name="T30" fmla="*/ 12 w 915"/>
                <a:gd name="T31" fmla="*/ 1 h 1139"/>
                <a:gd name="T32" fmla="*/ 11 w 915"/>
                <a:gd name="T33" fmla="*/ 1 h 1139"/>
                <a:gd name="T34" fmla="*/ 12 w 915"/>
                <a:gd name="T35" fmla="*/ 1 h 1139"/>
                <a:gd name="T36" fmla="*/ 12 w 915"/>
                <a:gd name="T37" fmla="*/ 1 h 1139"/>
                <a:gd name="T38" fmla="*/ 12 w 915"/>
                <a:gd name="T39" fmla="*/ 1 h 1139"/>
                <a:gd name="T40" fmla="*/ 11 w 915"/>
                <a:gd name="T41" fmla="*/ 1 h 1139"/>
                <a:gd name="T42" fmla="*/ 11 w 915"/>
                <a:gd name="T43" fmla="*/ 1 h 1139"/>
                <a:gd name="T44" fmla="*/ 11 w 915"/>
                <a:gd name="T45" fmla="*/ 1 h 1139"/>
                <a:gd name="T46" fmla="*/ 11 w 915"/>
                <a:gd name="T47" fmla="*/ 0 h 1139"/>
                <a:gd name="T48" fmla="*/ 10 w 915"/>
                <a:gd name="T49" fmla="*/ 1 h 1139"/>
                <a:gd name="T50" fmla="*/ 10 w 915"/>
                <a:gd name="T51" fmla="*/ 1 h 1139"/>
                <a:gd name="T52" fmla="*/ 10 w 915"/>
                <a:gd name="T53" fmla="*/ 1 h 1139"/>
                <a:gd name="T54" fmla="*/ 9 w 915"/>
                <a:gd name="T55" fmla="*/ 1 h 1139"/>
                <a:gd name="T56" fmla="*/ 9 w 915"/>
                <a:gd name="T57" fmla="*/ 1 h 1139"/>
                <a:gd name="T58" fmla="*/ 9 w 915"/>
                <a:gd name="T59" fmla="*/ 1 h 1139"/>
                <a:gd name="T60" fmla="*/ 9 w 915"/>
                <a:gd name="T61" fmla="*/ 1 h 1139"/>
                <a:gd name="T62" fmla="*/ 9 w 915"/>
                <a:gd name="T63" fmla="*/ 1 h 1139"/>
                <a:gd name="T64" fmla="*/ 9 w 915"/>
                <a:gd name="T65" fmla="*/ 1 h 1139"/>
                <a:gd name="T66" fmla="*/ 9 w 915"/>
                <a:gd name="T67" fmla="*/ 1 h 1139"/>
                <a:gd name="T68" fmla="*/ 9 w 915"/>
                <a:gd name="T69" fmla="*/ 2 h 1139"/>
                <a:gd name="T70" fmla="*/ 9 w 915"/>
                <a:gd name="T71" fmla="*/ 4 h 1139"/>
                <a:gd name="T72" fmla="*/ 9 w 915"/>
                <a:gd name="T73" fmla="*/ 4 h 1139"/>
                <a:gd name="T74" fmla="*/ 8 w 915"/>
                <a:gd name="T75" fmla="*/ 4 h 1139"/>
                <a:gd name="T76" fmla="*/ 7 w 915"/>
                <a:gd name="T77" fmla="*/ 5 h 1139"/>
                <a:gd name="T78" fmla="*/ 6 w 915"/>
                <a:gd name="T79" fmla="*/ 5 h 1139"/>
                <a:gd name="T80" fmla="*/ 5 w 915"/>
                <a:gd name="T81" fmla="*/ 6 h 1139"/>
                <a:gd name="T82" fmla="*/ 3 w 915"/>
                <a:gd name="T83" fmla="*/ 6 h 1139"/>
                <a:gd name="T84" fmla="*/ 1 w 915"/>
                <a:gd name="T85" fmla="*/ 6 h 1139"/>
                <a:gd name="T86" fmla="*/ 1 w 915"/>
                <a:gd name="T87" fmla="*/ 6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429000" y="5308600"/>
            <a:ext cx="381000" cy="711200"/>
            <a:chOff x="2432" y="1328"/>
            <a:chExt cx="906" cy="2075"/>
          </a:xfrm>
        </p:grpSpPr>
        <p:sp>
          <p:nvSpPr>
            <p:cNvPr id="65606" name="Freeform 28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7" name="Freeform 29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8" name="Freeform 30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9" name="Freeform 31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0" name="Freeform 32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1" name="Freeform 33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6418" name="Text Box 34"/>
          <p:cNvSpPr txBox="1">
            <a:spLocks noChangeArrowheads="1"/>
          </p:cNvSpPr>
          <p:nvPr/>
        </p:nvSpPr>
        <p:spPr bwMode="auto">
          <a:xfrm>
            <a:off x="1404938" y="669925"/>
            <a:ext cx="4073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We have a valid solution.</a:t>
            </a:r>
          </a:p>
        </p:txBody>
      </p:sp>
      <p:sp>
        <p:nvSpPr>
          <p:cNvPr id="656419" name="Text Box 35"/>
          <p:cNvSpPr txBox="1">
            <a:spLocks noChangeArrowheads="1"/>
          </p:cNvSpPr>
          <p:nvPr/>
        </p:nvSpPr>
        <p:spPr bwMode="auto">
          <a:xfrm>
            <a:off x="1506538" y="1033463"/>
            <a:ext cx="3978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(not necessarily optimal)</a:t>
            </a:r>
          </a:p>
        </p:txBody>
      </p:sp>
      <p:sp>
        <p:nvSpPr>
          <p:cNvPr id="656427" name="Text Box 43"/>
          <p:cNvSpPr txBox="1">
            <a:spLocks noChangeArrowheads="1"/>
          </p:cNvSpPr>
          <p:nvPr/>
        </p:nvSpPr>
        <p:spPr bwMode="auto">
          <a:xfrm>
            <a:off x="1447800" y="2209800"/>
            <a:ext cx="3956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Take a step that goes up.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533400" y="1676400"/>
            <a:ext cx="762000" cy="762000"/>
            <a:chOff x="1584" y="3063"/>
            <a:chExt cx="768" cy="672"/>
          </a:xfrm>
        </p:grpSpPr>
        <p:sp>
          <p:nvSpPr>
            <p:cNvPr id="65604" name="AutoShape 45"/>
            <p:cNvSpPr>
              <a:spLocks noChangeArrowheads="1"/>
            </p:cNvSpPr>
            <p:nvPr/>
          </p:nvSpPr>
          <p:spPr bwMode="auto">
            <a:xfrm>
              <a:off x="1584" y="3063"/>
              <a:ext cx="768" cy="576"/>
            </a:xfrm>
            <a:prstGeom prst="horizontalScroll">
              <a:avLst>
                <a:gd name="adj" fmla="val 12500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aseline="-8000">
                  <a:solidFill>
                    <a:schemeClr val="bg2"/>
                  </a:solidFill>
                </a:rPr>
                <a:t>measure</a:t>
              </a:r>
              <a:br>
                <a:rPr lang="en-US" altLang="en-US" sz="1800" baseline="-8000">
                  <a:solidFill>
                    <a:schemeClr val="bg2"/>
                  </a:solidFill>
                </a:rPr>
              </a:br>
              <a:r>
                <a:rPr lang="en-US" altLang="en-US" sz="1800" baseline="-8000">
                  <a:solidFill>
                    <a:schemeClr val="bg2"/>
                  </a:solidFill>
                </a:rPr>
                <a:t>progress</a:t>
              </a:r>
            </a:p>
          </p:txBody>
        </p:sp>
        <p:sp>
          <p:nvSpPr>
            <p:cNvPr id="65605" name="Line 46"/>
            <p:cNvSpPr>
              <a:spLocks noChangeShapeType="1"/>
            </p:cNvSpPr>
            <p:nvPr/>
          </p:nvSpPr>
          <p:spPr bwMode="auto">
            <a:xfrm>
              <a:off x="1968" y="3591"/>
              <a:ext cx="0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6431" name="Text Box 47"/>
          <p:cNvSpPr txBox="1">
            <a:spLocks noChangeArrowheads="1"/>
          </p:cNvSpPr>
          <p:nvPr/>
        </p:nvSpPr>
        <p:spPr bwMode="auto">
          <a:xfrm>
            <a:off x="1447800" y="1600200"/>
            <a:ext cx="353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Value of our solution.</a:t>
            </a:r>
          </a:p>
        </p:txBody>
      </p:sp>
      <p:sp>
        <p:nvSpPr>
          <p:cNvPr id="656432" name="Line 48"/>
          <p:cNvSpPr>
            <a:spLocks noChangeShapeType="1"/>
          </p:cNvSpPr>
          <p:nvPr/>
        </p:nvSpPr>
        <p:spPr bwMode="auto">
          <a:xfrm>
            <a:off x="4038600" y="5943600"/>
            <a:ext cx="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6433" name="Text Box 49"/>
          <p:cNvSpPr txBox="1">
            <a:spLocks noChangeArrowheads="1"/>
          </p:cNvSpPr>
          <p:nvPr/>
        </p:nvSpPr>
        <p:spPr bwMode="auto">
          <a:xfrm>
            <a:off x="357188" y="4724400"/>
            <a:ext cx="1730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Problems:</a:t>
            </a:r>
          </a:p>
        </p:txBody>
      </p: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457200" y="3962400"/>
            <a:ext cx="914400" cy="762000"/>
            <a:chOff x="1584" y="2256"/>
            <a:chExt cx="768" cy="672"/>
          </a:xfrm>
        </p:grpSpPr>
        <p:sp>
          <p:nvSpPr>
            <p:cNvPr id="65602" name="AutoShape 60"/>
            <p:cNvSpPr>
              <a:spLocks noChangeArrowheads="1"/>
            </p:cNvSpPr>
            <p:nvPr/>
          </p:nvSpPr>
          <p:spPr bwMode="auto">
            <a:xfrm>
              <a:off x="1584" y="2256"/>
              <a:ext cx="768" cy="576"/>
            </a:xfrm>
            <a:prstGeom prst="horizontalScroll">
              <a:avLst>
                <a:gd name="adj" fmla="val 12500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aseline="-8000">
                  <a:solidFill>
                    <a:schemeClr val="bg2"/>
                  </a:solidFill>
                </a:rPr>
                <a:t>Exit</a:t>
              </a:r>
              <a:endParaRPr lang="en-CA" altLang="en-US" sz="4400" baseline="-8000">
                <a:solidFill>
                  <a:schemeClr val="bg2"/>
                </a:solidFill>
              </a:endParaRPr>
            </a:p>
          </p:txBody>
        </p:sp>
        <p:sp>
          <p:nvSpPr>
            <p:cNvPr id="65603" name="Line 61"/>
            <p:cNvSpPr>
              <a:spLocks noChangeShapeType="1"/>
            </p:cNvSpPr>
            <p:nvPr/>
          </p:nvSpPr>
          <p:spPr bwMode="auto">
            <a:xfrm>
              <a:off x="1968" y="2784"/>
              <a:ext cx="0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6446" name="Text Box 62"/>
          <p:cNvSpPr txBox="1">
            <a:spLocks noChangeArrowheads="1"/>
          </p:cNvSpPr>
          <p:nvPr/>
        </p:nvSpPr>
        <p:spPr bwMode="auto">
          <a:xfrm>
            <a:off x="1454150" y="3962400"/>
            <a:ext cx="4757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Can't take a step that goes up.</a:t>
            </a: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3962400" y="4470400"/>
            <a:ext cx="381000" cy="711200"/>
            <a:chOff x="2432" y="1328"/>
            <a:chExt cx="906" cy="2075"/>
          </a:xfrm>
        </p:grpSpPr>
        <p:sp>
          <p:nvSpPr>
            <p:cNvPr id="65596" name="Freeform 64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7" name="Freeform 65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8" name="Freeform 66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9" name="Freeform 67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0" name="Freeform 68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1" name="Freeform 69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6454" name="Text Box 70"/>
          <p:cNvSpPr txBox="1">
            <a:spLocks noChangeArrowheads="1"/>
          </p:cNvSpPr>
          <p:nvPr/>
        </p:nvSpPr>
        <p:spPr bwMode="auto">
          <a:xfrm>
            <a:off x="609600" y="5224463"/>
            <a:ext cx="2441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Running time?</a:t>
            </a:r>
          </a:p>
        </p:txBody>
      </p:sp>
      <p:sp>
        <p:nvSpPr>
          <p:cNvPr id="656491" name="Text Box 107"/>
          <p:cNvSpPr txBox="1">
            <a:spLocks noChangeArrowheads="1"/>
          </p:cNvSpPr>
          <p:nvPr/>
        </p:nvSpPr>
        <p:spPr bwMode="auto">
          <a:xfrm>
            <a:off x="1454150" y="3352800"/>
            <a:ext cx="38846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Initially have the “zero  </a:t>
            </a:r>
          </a:p>
        </p:txBody>
      </p:sp>
      <p:grpSp>
        <p:nvGrpSpPr>
          <p:cNvPr id="11" name="Group 108"/>
          <p:cNvGrpSpPr>
            <a:grpSpLocks/>
          </p:cNvGrpSpPr>
          <p:nvPr/>
        </p:nvGrpSpPr>
        <p:grpSpPr bwMode="auto">
          <a:xfrm>
            <a:off x="3505200" y="6146800"/>
            <a:ext cx="381000" cy="711200"/>
            <a:chOff x="2432" y="1328"/>
            <a:chExt cx="906" cy="2075"/>
          </a:xfrm>
        </p:grpSpPr>
        <p:sp>
          <p:nvSpPr>
            <p:cNvPr id="65590" name="Freeform 109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1" name="Freeform 110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2" name="Freeform 111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3" name="Freeform 112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4" name="Freeform 113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5" name="Freeform 114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6499" name="Text Box 115"/>
          <p:cNvSpPr txBox="1">
            <a:spLocks noChangeArrowheads="1"/>
          </p:cNvSpPr>
          <p:nvPr/>
        </p:nvSpPr>
        <p:spPr bwMode="auto">
          <a:xfrm>
            <a:off x="4422775" y="4572000"/>
            <a:ext cx="1847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Local Max</a:t>
            </a:r>
          </a:p>
        </p:txBody>
      </p: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8610600" y="3175000"/>
            <a:ext cx="381000" cy="711200"/>
            <a:chOff x="2432" y="1328"/>
            <a:chExt cx="906" cy="2075"/>
          </a:xfrm>
        </p:grpSpPr>
        <p:sp>
          <p:nvSpPr>
            <p:cNvPr id="65584" name="Freeform 118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5" name="Freeform 119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6" name="Freeform 120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7" name="Freeform 121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8" name="Freeform 122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9" name="Freeform 123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6508" name="Text Box 124"/>
          <p:cNvSpPr txBox="1">
            <a:spLocks noChangeArrowheads="1"/>
          </p:cNvSpPr>
          <p:nvPr/>
        </p:nvSpPr>
        <p:spPr bwMode="auto">
          <a:xfrm>
            <a:off x="7239000" y="3810000"/>
            <a:ext cx="2016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Global Max</a:t>
            </a:r>
          </a:p>
        </p:txBody>
      </p:sp>
      <p:sp>
        <p:nvSpPr>
          <p:cNvPr id="656509" name="Text Box 125"/>
          <p:cNvSpPr txBox="1">
            <a:spLocks noChangeArrowheads="1"/>
          </p:cNvSpPr>
          <p:nvPr/>
        </p:nvSpPr>
        <p:spPr bwMode="auto">
          <a:xfrm>
            <a:off x="5334000" y="5318125"/>
            <a:ext cx="342914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/>
              <a:t>Can our Simplex</a:t>
            </a:r>
            <a:br>
              <a:rPr lang="en-US" altLang="en-US" sz="3000" dirty="0"/>
            </a:br>
            <a:r>
              <a:rPr lang="en-US" altLang="en-US" sz="3000" dirty="0"/>
              <a:t>Algorithm get stuck </a:t>
            </a:r>
            <a:br>
              <a:rPr lang="en-US" altLang="en-US" sz="3000" dirty="0"/>
            </a:br>
            <a:r>
              <a:rPr lang="en-US" altLang="en-US" sz="3000" dirty="0"/>
              <a:t>in a local maximum?</a:t>
            </a:r>
          </a:p>
        </p:txBody>
      </p:sp>
      <p:grpSp>
        <p:nvGrpSpPr>
          <p:cNvPr id="13" name="Group 126"/>
          <p:cNvGrpSpPr>
            <a:grpSpLocks/>
          </p:cNvGrpSpPr>
          <p:nvPr/>
        </p:nvGrpSpPr>
        <p:grpSpPr bwMode="auto">
          <a:xfrm>
            <a:off x="304800" y="3182938"/>
            <a:ext cx="1020763" cy="779462"/>
            <a:chOff x="430" y="568"/>
            <a:chExt cx="643" cy="491"/>
          </a:xfrm>
        </p:grpSpPr>
        <p:grpSp>
          <p:nvGrpSpPr>
            <p:cNvPr id="65574" name="Group 127"/>
            <p:cNvGrpSpPr>
              <a:grpSpLocks/>
            </p:cNvGrpSpPr>
            <p:nvPr/>
          </p:nvGrpSpPr>
          <p:grpSpPr bwMode="auto">
            <a:xfrm>
              <a:off x="430" y="734"/>
              <a:ext cx="643" cy="325"/>
              <a:chOff x="430" y="734"/>
              <a:chExt cx="643" cy="325"/>
            </a:xfrm>
          </p:grpSpPr>
          <p:sp>
            <p:nvSpPr>
              <p:cNvPr id="65582" name="Freeform 128" descr="Green marble"/>
              <p:cNvSpPr>
                <a:spLocks noChangeAspect="1"/>
              </p:cNvSpPr>
              <p:nvPr/>
            </p:nvSpPr>
            <p:spPr bwMode="auto">
              <a:xfrm rot="2360341">
                <a:off x="683" y="734"/>
                <a:ext cx="390" cy="309"/>
              </a:xfrm>
              <a:custGeom>
                <a:avLst/>
                <a:gdLst>
                  <a:gd name="T0" fmla="*/ 0 w 2280"/>
                  <a:gd name="T1" fmla="*/ 0 h 1785"/>
                  <a:gd name="T2" fmla="*/ 0 w 2280"/>
                  <a:gd name="T3" fmla="*/ 0 h 1785"/>
                  <a:gd name="T4" fmla="*/ 0 w 2280"/>
                  <a:gd name="T5" fmla="*/ 0 h 1785"/>
                  <a:gd name="T6" fmla="*/ 0 w 2280"/>
                  <a:gd name="T7" fmla="*/ 0 h 1785"/>
                  <a:gd name="T8" fmla="*/ 0 w 2280"/>
                  <a:gd name="T9" fmla="*/ 0 h 1785"/>
                  <a:gd name="T10" fmla="*/ 0 w 2280"/>
                  <a:gd name="T11" fmla="*/ 0 h 1785"/>
                  <a:gd name="T12" fmla="*/ 0 w 2280"/>
                  <a:gd name="T13" fmla="*/ 0 h 1785"/>
                  <a:gd name="T14" fmla="*/ 0 w 2280"/>
                  <a:gd name="T15" fmla="*/ 0 h 1785"/>
                  <a:gd name="T16" fmla="*/ 0 w 2280"/>
                  <a:gd name="T17" fmla="*/ 0 h 1785"/>
                  <a:gd name="T18" fmla="*/ 0 w 2280"/>
                  <a:gd name="T19" fmla="*/ 0 h 1785"/>
                  <a:gd name="T20" fmla="*/ 0 w 2280"/>
                  <a:gd name="T21" fmla="*/ 0 h 1785"/>
                  <a:gd name="T22" fmla="*/ 0 w 2280"/>
                  <a:gd name="T23" fmla="*/ 0 h 17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0"/>
                  <a:gd name="T37" fmla="*/ 0 h 1785"/>
                  <a:gd name="T38" fmla="*/ 2280 w 2280"/>
                  <a:gd name="T39" fmla="*/ 1785 h 17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0" h="1785">
                    <a:moveTo>
                      <a:pt x="748" y="30"/>
                    </a:moveTo>
                    <a:cubicBezTo>
                      <a:pt x="881" y="60"/>
                      <a:pt x="985" y="267"/>
                      <a:pt x="1224" y="305"/>
                    </a:cubicBezTo>
                    <a:cubicBezTo>
                      <a:pt x="1463" y="343"/>
                      <a:pt x="2088" y="121"/>
                      <a:pt x="2184" y="257"/>
                    </a:cubicBezTo>
                    <a:cubicBezTo>
                      <a:pt x="2280" y="393"/>
                      <a:pt x="1873" y="945"/>
                      <a:pt x="1800" y="1121"/>
                    </a:cubicBezTo>
                    <a:cubicBezTo>
                      <a:pt x="1727" y="1297"/>
                      <a:pt x="1757" y="1253"/>
                      <a:pt x="1743" y="1313"/>
                    </a:cubicBezTo>
                    <a:cubicBezTo>
                      <a:pt x="1729" y="1373"/>
                      <a:pt x="1747" y="1440"/>
                      <a:pt x="1717" y="1479"/>
                    </a:cubicBezTo>
                    <a:cubicBezTo>
                      <a:pt x="1687" y="1518"/>
                      <a:pt x="1634" y="1537"/>
                      <a:pt x="1560" y="1549"/>
                    </a:cubicBezTo>
                    <a:cubicBezTo>
                      <a:pt x="1486" y="1561"/>
                      <a:pt x="1504" y="1536"/>
                      <a:pt x="1272" y="1553"/>
                    </a:cubicBezTo>
                    <a:cubicBezTo>
                      <a:pt x="1040" y="1570"/>
                      <a:pt x="336" y="1785"/>
                      <a:pt x="168" y="1649"/>
                    </a:cubicBezTo>
                    <a:cubicBezTo>
                      <a:pt x="0" y="1513"/>
                      <a:pt x="221" y="991"/>
                      <a:pt x="264" y="737"/>
                    </a:cubicBezTo>
                    <a:cubicBezTo>
                      <a:pt x="307" y="483"/>
                      <a:pt x="344" y="244"/>
                      <a:pt x="425" y="126"/>
                    </a:cubicBezTo>
                    <a:cubicBezTo>
                      <a:pt x="506" y="8"/>
                      <a:pt x="615" y="0"/>
                      <a:pt x="748" y="30"/>
                    </a:cubicBez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3" name="Picture 129"/>
              <p:cNvSpPr>
                <a:spLocks noChangeAspect="1" noChangeArrowheads="1"/>
              </p:cNvSpPr>
              <p:nvPr/>
            </p:nvSpPr>
            <p:spPr bwMode="auto">
              <a:xfrm>
                <a:off x="430" y="747"/>
                <a:ext cx="214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>
                  <a:solidFill>
                    <a:schemeClr val="hlink"/>
                  </a:solidFill>
                </a:endParaRPr>
              </a:p>
            </p:txBody>
          </p:sp>
        </p:grpSp>
        <p:grpSp>
          <p:nvGrpSpPr>
            <p:cNvPr id="65575" name="Group 130"/>
            <p:cNvGrpSpPr>
              <a:grpSpLocks noChangeAspect="1"/>
            </p:cNvGrpSpPr>
            <p:nvPr/>
          </p:nvGrpSpPr>
          <p:grpSpPr bwMode="auto">
            <a:xfrm rot="2360341">
              <a:off x="566" y="568"/>
              <a:ext cx="342" cy="428"/>
              <a:chOff x="2227" y="1194"/>
              <a:chExt cx="1944" cy="2413"/>
            </a:xfrm>
          </p:grpSpPr>
          <p:sp>
            <p:nvSpPr>
              <p:cNvPr id="65576" name="Freeform 131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5 w 600"/>
                  <a:gd name="T1" fmla="*/ 1 h 608"/>
                  <a:gd name="T2" fmla="*/ 5 w 600"/>
                  <a:gd name="T3" fmla="*/ 1 h 608"/>
                  <a:gd name="T4" fmla="*/ 5 w 600"/>
                  <a:gd name="T5" fmla="*/ 1 h 608"/>
                  <a:gd name="T6" fmla="*/ 4 w 600"/>
                  <a:gd name="T7" fmla="*/ 1 h 608"/>
                  <a:gd name="T8" fmla="*/ 2 w 600"/>
                  <a:gd name="T9" fmla="*/ 0 h 608"/>
                  <a:gd name="T10" fmla="*/ 1 w 600"/>
                  <a:gd name="T11" fmla="*/ 1 h 608"/>
                  <a:gd name="T12" fmla="*/ 1 w 600"/>
                  <a:gd name="T13" fmla="*/ 1 h 608"/>
                  <a:gd name="T14" fmla="*/ 0 w 600"/>
                  <a:gd name="T15" fmla="*/ 1 h 608"/>
                  <a:gd name="T16" fmla="*/ 1 w 600"/>
                  <a:gd name="T17" fmla="*/ 1 h 608"/>
                  <a:gd name="T18" fmla="*/ 1 w 600"/>
                  <a:gd name="T19" fmla="*/ 1 h 608"/>
                  <a:gd name="T20" fmla="*/ 1 w 600"/>
                  <a:gd name="T21" fmla="*/ 1 h 608"/>
                  <a:gd name="T22" fmla="*/ 2 w 600"/>
                  <a:gd name="T23" fmla="*/ 1 h 608"/>
                  <a:gd name="T24" fmla="*/ 2 w 600"/>
                  <a:gd name="T25" fmla="*/ 1 h 608"/>
                  <a:gd name="T26" fmla="*/ 3 w 600"/>
                  <a:gd name="T27" fmla="*/ 1 h 608"/>
                  <a:gd name="T28" fmla="*/ 4 w 600"/>
                  <a:gd name="T29" fmla="*/ 1 h 608"/>
                  <a:gd name="T30" fmla="*/ 5 w 600"/>
                  <a:gd name="T31" fmla="*/ 1 h 608"/>
                  <a:gd name="T32" fmla="*/ 5 w 600"/>
                  <a:gd name="T33" fmla="*/ 1 h 608"/>
                  <a:gd name="T34" fmla="*/ 5 w 600"/>
                  <a:gd name="T35" fmla="*/ 1 h 608"/>
                  <a:gd name="T36" fmla="*/ 8 w 600"/>
                  <a:gd name="T37" fmla="*/ 1 h 608"/>
                  <a:gd name="T38" fmla="*/ 8 w 600"/>
                  <a:gd name="T39" fmla="*/ 1 h 608"/>
                  <a:gd name="T40" fmla="*/ 8 w 600"/>
                  <a:gd name="T41" fmla="*/ 1 h 608"/>
                  <a:gd name="T42" fmla="*/ 5 w 600"/>
                  <a:gd name="T43" fmla="*/ 1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7" name="Freeform 132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3 w 619"/>
                  <a:gd name="T1" fmla="*/ 3 h 1085"/>
                  <a:gd name="T2" fmla="*/ 3 w 619"/>
                  <a:gd name="T3" fmla="*/ 1 h 1085"/>
                  <a:gd name="T4" fmla="*/ 5 w 619"/>
                  <a:gd name="T5" fmla="*/ 1 h 1085"/>
                  <a:gd name="T6" fmla="*/ 6 w 619"/>
                  <a:gd name="T7" fmla="*/ 0 h 1085"/>
                  <a:gd name="T8" fmla="*/ 7 w 619"/>
                  <a:gd name="T9" fmla="*/ 1 h 1085"/>
                  <a:gd name="T10" fmla="*/ 8 w 619"/>
                  <a:gd name="T11" fmla="*/ 1 h 1085"/>
                  <a:gd name="T12" fmla="*/ 8 w 619"/>
                  <a:gd name="T13" fmla="*/ 3 h 1085"/>
                  <a:gd name="T14" fmla="*/ 7 w 619"/>
                  <a:gd name="T15" fmla="*/ 6 h 1085"/>
                  <a:gd name="T16" fmla="*/ 6 w 619"/>
                  <a:gd name="T17" fmla="*/ 8 h 1085"/>
                  <a:gd name="T18" fmla="*/ 5 w 619"/>
                  <a:gd name="T19" fmla="*/ 10 h 1085"/>
                  <a:gd name="T20" fmla="*/ 5 w 619"/>
                  <a:gd name="T21" fmla="*/ 12 h 1085"/>
                  <a:gd name="T22" fmla="*/ 5 w 619"/>
                  <a:gd name="T23" fmla="*/ 14 h 1085"/>
                  <a:gd name="T24" fmla="*/ 6 w 619"/>
                  <a:gd name="T25" fmla="*/ 15 h 1085"/>
                  <a:gd name="T26" fmla="*/ 6 w 619"/>
                  <a:gd name="T27" fmla="*/ 18 h 1085"/>
                  <a:gd name="T28" fmla="*/ 5 w 619"/>
                  <a:gd name="T29" fmla="*/ 20 h 1085"/>
                  <a:gd name="T30" fmla="*/ 5 w 619"/>
                  <a:gd name="T31" fmla="*/ 20 h 1085"/>
                  <a:gd name="T32" fmla="*/ 3 w 619"/>
                  <a:gd name="T33" fmla="*/ 21 h 1085"/>
                  <a:gd name="T34" fmla="*/ 2 w 619"/>
                  <a:gd name="T35" fmla="*/ 21 h 1085"/>
                  <a:gd name="T36" fmla="*/ 1 w 619"/>
                  <a:gd name="T37" fmla="*/ 20 h 1085"/>
                  <a:gd name="T38" fmla="*/ 1 w 619"/>
                  <a:gd name="T39" fmla="*/ 17 h 1085"/>
                  <a:gd name="T40" fmla="*/ 0 w 619"/>
                  <a:gd name="T41" fmla="*/ 15 h 1085"/>
                  <a:gd name="T42" fmla="*/ 1 w 619"/>
                  <a:gd name="T43" fmla="*/ 12 h 1085"/>
                  <a:gd name="T44" fmla="*/ 1 w 619"/>
                  <a:gd name="T45" fmla="*/ 8 h 1085"/>
                  <a:gd name="T46" fmla="*/ 1 w 619"/>
                  <a:gd name="T47" fmla="*/ 5 h 1085"/>
                  <a:gd name="T48" fmla="*/ 3 w 619"/>
                  <a:gd name="T49" fmla="*/ 3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8" name="Freeform 133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 h 808"/>
                  <a:gd name="T2" fmla="*/ 101 w 782"/>
                  <a:gd name="T3" fmla="*/ 0 h 808"/>
                  <a:gd name="T4" fmla="*/ 246 w 782"/>
                  <a:gd name="T5" fmla="*/ 0 h 808"/>
                  <a:gd name="T6" fmla="*/ 518 w 782"/>
                  <a:gd name="T7" fmla="*/ 1 h 808"/>
                  <a:gd name="T8" fmla="*/ 841 w 782"/>
                  <a:gd name="T9" fmla="*/ 1 h 808"/>
                  <a:gd name="T10" fmla="*/ 959 w 782"/>
                  <a:gd name="T11" fmla="*/ 1 h 808"/>
                  <a:gd name="T12" fmla="*/ 1014 w 782"/>
                  <a:gd name="T13" fmla="*/ 1 h 808"/>
                  <a:gd name="T14" fmla="*/ 1025 w 782"/>
                  <a:gd name="T15" fmla="*/ 2 h 808"/>
                  <a:gd name="T16" fmla="*/ 989 w 782"/>
                  <a:gd name="T17" fmla="*/ 2 h 808"/>
                  <a:gd name="T18" fmla="*/ 889 w 782"/>
                  <a:gd name="T19" fmla="*/ 3 h 808"/>
                  <a:gd name="T20" fmla="*/ 761 w 782"/>
                  <a:gd name="T21" fmla="*/ 4 h 808"/>
                  <a:gd name="T22" fmla="*/ 665 w 782"/>
                  <a:gd name="T23" fmla="*/ 4 h 808"/>
                  <a:gd name="T24" fmla="*/ 623 w 782"/>
                  <a:gd name="T25" fmla="*/ 5 h 808"/>
                  <a:gd name="T26" fmla="*/ 595 w 782"/>
                  <a:gd name="T27" fmla="*/ 5 h 808"/>
                  <a:gd name="T28" fmla="*/ 606 w 782"/>
                  <a:gd name="T29" fmla="*/ 6 h 808"/>
                  <a:gd name="T30" fmla="*/ 613 w 782"/>
                  <a:gd name="T31" fmla="*/ 6 h 808"/>
                  <a:gd name="T32" fmla="*/ 728 w 782"/>
                  <a:gd name="T33" fmla="*/ 6 h 808"/>
                  <a:gd name="T34" fmla="*/ 910 w 782"/>
                  <a:gd name="T35" fmla="*/ 6 h 808"/>
                  <a:gd name="T36" fmla="*/ 1025 w 782"/>
                  <a:gd name="T37" fmla="*/ 6 h 808"/>
                  <a:gd name="T38" fmla="*/ 1146 w 782"/>
                  <a:gd name="T39" fmla="*/ 6 h 808"/>
                  <a:gd name="T40" fmla="*/ 1184 w 782"/>
                  <a:gd name="T41" fmla="*/ 6 h 808"/>
                  <a:gd name="T42" fmla="*/ 1146 w 782"/>
                  <a:gd name="T43" fmla="*/ 6 h 808"/>
                  <a:gd name="T44" fmla="*/ 1097 w 782"/>
                  <a:gd name="T45" fmla="*/ 6 h 808"/>
                  <a:gd name="T46" fmla="*/ 1014 w 782"/>
                  <a:gd name="T47" fmla="*/ 6 h 808"/>
                  <a:gd name="T48" fmla="*/ 905 w 782"/>
                  <a:gd name="T49" fmla="*/ 6 h 808"/>
                  <a:gd name="T50" fmla="*/ 787 w 782"/>
                  <a:gd name="T51" fmla="*/ 6 h 808"/>
                  <a:gd name="T52" fmla="*/ 595 w 782"/>
                  <a:gd name="T53" fmla="*/ 6 h 808"/>
                  <a:gd name="T54" fmla="*/ 537 w 782"/>
                  <a:gd name="T55" fmla="*/ 6 h 808"/>
                  <a:gd name="T56" fmla="*/ 506 w 782"/>
                  <a:gd name="T57" fmla="*/ 6 h 808"/>
                  <a:gd name="T58" fmla="*/ 506 w 782"/>
                  <a:gd name="T59" fmla="*/ 6 h 808"/>
                  <a:gd name="T60" fmla="*/ 506 w 782"/>
                  <a:gd name="T61" fmla="*/ 5 h 808"/>
                  <a:gd name="T62" fmla="*/ 588 w 782"/>
                  <a:gd name="T63" fmla="*/ 4 h 808"/>
                  <a:gd name="T64" fmla="*/ 710 w 782"/>
                  <a:gd name="T65" fmla="*/ 3 h 808"/>
                  <a:gd name="T66" fmla="*/ 817 w 782"/>
                  <a:gd name="T67" fmla="*/ 3 h 808"/>
                  <a:gd name="T68" fmla="*/ 884 w 782"/>
                  <a:gd name="T69" fmla="*/ 2 h 808"/>
                  <a:gd name="T70" fmla="*/ 919 w 782"/>
                  <a:gd name="T71" fmla="*/ 2 h 808"/>
                  <a:gd name="T72" fmla="*/ 905 w 782"/>
                  <a:gd name="T73" fmla="*/ 1 h 808"/>
                  <a:gd name="T74" fmla="*/ 855 w 782"/>
                  <a:gd name="T75" fmla="*/ 1 h 808"/>
                  <a:gd name="T76" fmla="*/ 787 w 782"/>
                  <a:gd name="T77" fmla="*/ 1 h 808"/>
                  <a:gd name="T78" fmla="*/ 710 w 782"/>
                  <a:gd name="T79" fmla="*/ 1 h 808"/>
                  <a:gd name="T80" fmla="*/ 542 w 782"/>
                  <a:gd name="T81" fmla="*/ 1 h 808"/>
                  <a:gd name="T82" fmla="*/ 292 w 782"/>
                  <a:gd name="T83" fmla="*/ 1 h 808"/>
                  <a:gd name="T84" fmla="*/ 106 w 782"/>
                  <a:gd name="T85" fmla="*/ 1 h 808"/>
                  <a:gd name="T86" fmla="*/ 31 w 782"/>
                  <a:gd name="T87" fmla="*/ 1 h 808"/>
                  <a:gd name="T88" fmla="*/ 0 w 782"/>
                  <a:gd name="T89" fmla="*/ 1 h 808"/>
                  <a:gd name="T90" fmla="*/ 0 w 782"/>
                  <a:gd name="T91" fmla="*/ 1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9" name="Freeform 134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4475 w 992"/>
                  <a:gd name="T1" fmla="*/ 1 h 770"/>
                  <a:gd name="T2" fmla="*/ 4559 w 992"/>
                  <a:gd name="T3" fmla="*/ 1 h 770"/>
                  <a:gd name="T4" fmla="*/ 4873 w 992"/>
                  <a:gd name="T5" fmla="*/ 1 h 770"/>
                  <a:gd name="T6" fmla="*/ 5260 w 992"/>
                  <a:gd name="T7" fmla="*/ 1 h 770"/>
                  <a:gd name="T8" fmla="*/ 5491 w 992"/>
                  <a:gd name="T9" fmla="*/ 1 h 770"/>
                  <a:gd name="T10" fmla="*/ 5390 w 992"/>
                  <a:gd name="T11" fmla="*/ 1 h 770"/>
                  <a:gd name="T12" fmla="*/ 5176 w 992"/>
                  <a:gd name="T13" fmla="*/ 1 h 770"/>
                  <a:gd name="T14" fmla="*/ 4746 w 992"/>
                  <a:gd name="T15" fmla="*/ 2 h 770"/>
                  <a:gd name="T16" fmla="*/ 4215 w 992"/>
                  <a:gd name="T17" fmla="*/ 2 h 770"/>
                  <a:gd name="T18" fmla="*/ 3774 w 992"/>
                  <a:gd name="T19" fmla="*/ 2 h 770"/>
                  <a:gd name="T20" fmla="*/ 3278 w 992"/>
                  <a:gd name="T21" fmla="*/ 3 h 770"/>
                  <a:gd name="T22" fmla="*/ 2806 w 992"/>
                  <a:gd name="T23" fmla="*/ 3 h 770"/>
                  <a:gd name="T24" fmla="*/ 2448 w 992"/>
                  <a:gd name="T25" fmla="*/ 2 h 770"/>
                  <a:gd name="T26" fmla="*/ 2316 w 992"/>
                  <a:gd name="T27" fmla="*/ 2 h 770"/>
                  <a:gd name="T28" fmla="*/ 2171 w 992"/>
                  <a:gd name="T29" fmla="*/ 2 h 770"/>
                  <a:gd name="T30" fmla="*/ 2000 w 992"/>
                  <a:gd name="T31" fmla="*/ 1 h 770"/>
                  <a:gd name="T32" fmla="*/ 1873 w 992"/>
                  <a:gd name="T33" fmla="*/ 1 h 770"/>
                  <a:gd name="T34" fmla="*/ 1873 w 992"/>
                  <a:gd name="T35" fmla="*/ 1 h 770"/>
                  <a:gd name="T36" fmla="*/ 1784 w 992"/>
                  <a:gd name="T37" fmla="*/ 1 h 770"/>
                  <a:gd name="T38" fmla="*/ 1539 w 992"/>
                  <a:gd name="T39" fmla="*/ 1 h 770"/>
                  <a:gd name="T40" fmla="*/ 1238 w 992"/>
                  <a:gd name="T41" fmla="*/ 1 h 770"/>
                  <a:gd name="T42" fmla="*/ 956 w 992"/>
                  <a:gd name="T43" fmla="*/ 1 h 770"/>
                  <a:gd name="T44" fmla="*/ 634 w 992"/>
                  <a:gd name="T45" fmla="*/ 1 h 770"/>
                  <a:gd name="T46" fmla="*/ 146 w 992"/>
                  <a:gd name="T47" fmla="*/ 1 h 770"/>
                  <a:gd name="T48" fmla="*/ 0 w 992"/>
                  <a:gd name="T49" fmla="*/ 1 h 770"/>
                  <a:gd name="T50" fmla="*/ 0 w 992"/>
                  <a:gd name="T51" fmla="*/ 1 h 770"/>
                  <a:gd name="T52" fmla="*/ 218 w 992"/>
                  <a:gd name="T53" fmla="*/ 1 h 770"/>
                  <a:gd name="T54" fmla="*/ 453 w 992"/>
                  <a:gd name="T55" fmla="*/ 1 h 770"/>
                  <a:gd name="T56" fmla="*/ 655 w 992"/>
                  <a:gd name="T57" fmla="*/ 1 h 770"/>
                  <a:gd name="T58" fmla="*/ 1045 w 992"/>
                  <a:gd name="T59" fmla="*/ 1 h 770"/>
                  <a:gd name="T60" fmla="*/ 1424 w 992"/>
                  <a:gd name="T61" fmla="*/ 1 h 770"/>
                  <a:gd name="T62" fmla="*/ 1784 w 992"/>
                  <a:gd name="T63" fmla="*/ 1 h 770"/>
                  <a:gd name="T64" fmla="*/ 2298 w 992"/>
                  <a:gd name="T65" fmla="*/ 0 h 770"/>
                  <a:gd name="T66" fmla="*/ 2316 w 992"/>
                  <a:gd name="T67" fmla="*/ 1 h 770"/>
                  <a:gd name="T68" fmla="*/ 2200 w 992"/>
                  <a:gd name="T69" fmla="*/ 1 h 770"/>
                  <a:gd name="T70" fmla="*/ 2171 w 992"/>
                  <a:gd name="T71" fmla="*/ 1 h 770"/>
                  <a:gd name="T72" fmla="*/ 2316 w 992"/>
                  <a:gd name="T73" fmla="*/ 1 h 770"/>
                  <a:gd name="T74" fmla="*/ 2558 w 992"/>
                  <a:gd name="T75" fmla="*/ 2 h 770"/>
                  <a:gd name="T76" fmla="*/ 2765 w 992"/>
                  <a:gd name="T77" fmla="*/ 2 h 770"/>
                  <a:gd name="T78" fmla="*/ 3090 w 992"/>
                  <a:gd name="T79" fmla="*/ 2 h 770"/>
                  <a:gd name="T80" fmla="*/ 3405 w 992"/>
                  <a:gd name="T81" fmla="*/ 2 h 770"/>
                  <a:gd name="T82" fmla="*/ 3727 w 992"/>
                  <a:gd name="T83" fmla="*/ 2 h 770"/>
                  <a:gd name="T84" fmla="*/ 4150 w 992"/>
                  <a:gd name="T85" fmla="*/ 2 h 770"/>
                  <a:gd name="T86" fmla="*/ 4430 w 992"/>
                  <a:gd name="T87" fmla="*/ 1 h 770"/>
                  <a:gd name="T88" fmla="*/ 4475 w 992"/>
                  <a:gd name="T89" fmla="*/ 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0" name="Freeform 135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6 w 699"/>
                  <a:gd name="T1" fmla="*/ 17 h 1216"/>
                  <a:gd name="T2" fmla="*/ 8 w 699"/>
                  <a:gd name="T3" fmla="*/ 20 h 1216"/>
                  <a:gd name="T4" fmla="*/ 8 w 699"/>
                  <a:gd name="T5" fmla="*/ 20 h 1216"/>
                  <a:gd name="T6" fmla="*/ 9 w 699"/>
                  <a:gd name="T7" fmla="*/ 21 h 1216"/>
                  <a:gd name="T8" fmla="*/ 9 w 699"/>
                  <a:gd name="T9" fmla="*/ 22 h 1216"/>
                  <a:gd name="T10" fmla="*/ 9 w 699"/>
                  <a:gd name="T11" fmla="*/ 23 h 1216"/>
                  <a:gd name="T12" fmla="*/ 9 w 699"/>
                  <a:gd name="T13" fmla="*/ 23 h 1216"/>
                  <a:gd name="T14" fmla="*/ 7 w 699"/>
                  <a:gd name="T15" fmla="*/ 22 h 1216"/>
                  <a:gd name="T16" fmla="*/ 5 w 699"/>
                  <a:gd name="T17" fmla="*/ 19 h 1216"/>
                  <a:gd name="T18" fmla="*/ 4 w 699"/>
                  <a:gd name="T19" fmla="*/ 17 h 1216"/>
                  <a:gd name="T20" fmla="*/ 3 w 699"/>
                  <a:gd name="T21" fmla="*/ 15 h 1216"/>
                  <a:gd name="T22" fmla="*/ 3 w 699"/>
                  <a:gd name="T23" fmla="*/ 11 h 1216"/>
                  <a:gd name="T24" fmla="*/ 3 w 699"/>
                  <a:gd name="T25" fmla="*/ 7 h 1216"/>
                  <a:gd name="T26" fmla="*/ 3 w 699"/>
                  <a:gd name="T27" fmla="*/ 6 h 1216"/>
                  <a:gd name="T28" fmla="*/ 2 w 699"/>
                  <a:gd name="T29" fmla="*/ 4 h 1216"/>
                  <a:gd name="T30" fmla="*/ 1 w 699"/>
                  <a:gd name="T31" fmla="*/ 5 h 1216"/>
                  <a:gd name="T32" fmla="*/ 0 w 699"/>
                  <a:gd name="T33" fmla="*/ 4 h 1216"/>
                  <a:gd name="T34" fmla="*/ 1 w 699"/>
                  <a:gd name="T35" fmla="*/ 4 h 1216"/>
                  <a:gd name="T36" fmla="*/ 1 w 699"/>
                  <a:gd name="T37" fmla="*/ 4 h 1216"/>
                  <a:gd name="T38" fmla="*/ 2 w 699"/>
                  <a:gd name="T39" fmla="*/ 3 h 1216"/>
                  <a:gd name="T40" fmla="*/ 1 w 699"/>
                  <a:gd name="T41" fmla="*/ 2 h 1216"/>
                  <a:gd name="T42" fmla="*/ 1 w 699"/>
                  <a:gd name="T43" fmla="*/ 1 h 1216"/>
                  <a:gd name="T44" fmla="*/ 1 w 699"/>
                  <a:gd name="T45" fmla="*/ 1 h 1216"/>
                  <a:gd name="T46" fmla="*/ 2 w 699"/>
                  <a:gd name="T47" fmla="*/ 2 h 1216"/>
                  <a:gd name="T48" fmla="*/ 2 w 699"/>
                  <a:gd name="T49" fmla="*/ 2 h 1216"/>
                  <a:gd name="T50" fmla="*/ 2 w 699"/>
                  <a:gd name="T51" fmla="*/ 1 h 1216"/>
                  <a:gd name="T52" fmla="*/ 2 w 699"/>
                  <a:gd name="T53" fmla="*/ 0 h 1216"/>
                  <a:gd name="T54" fmla="*/ 2 w 699"/>
                  <a:gd name="T55" fmla="*/ 1 h 1216"/>
                  <a:gd name="T56" fmla="*/ 3 w 699"/>
                  <a:gd name="T57" fmla="*/ 2 h 1216"/>
                  <a:gd name="T58" fmla="*/ 3 w 699"/>
                  <a:gd name="T59" fmla="*/ 2 h 1216"/>
                  <a:gd name="T60" fmla="*/ 4 w 699"/>
                  <a:gd name="T61" fmla="*/ 1 h 1216"/>
                  <a:gd name="T62" fmla="*/ 4 w 699"/>
                  <a:gd name="T63" fmla="*/ 1 h 1216"/>
                  <a:gd name="T64" fmla="*/ 4 w 699"/>
                  <a:gd name="T65" fmla="*/ 1 h 1216"/>
                  <a:gd name="T66" fmla="*/ 3 w 699"/>
                  <a:gd name="T67" fmla="*/ 3 h 1216"/>
                  <a:gd name="T68" fmla="*/ 3 w 699"/>
                  <a:gd name="T69" fmla="*/ 4 h 1216"/>
                  <a:gd name="T70" fmla="*/ 3 w 699"/>
                  <a:gd name="T71" fmla="*/ 5 h 1216"/>
                  <a:gd name="T72" fmla="*/ 3 w 699"/>
                  <a:gd name="T73" fmla="*/ 7 h 1216"/>
                  <a:gd name="T74" fmla="*/ 3 w 699"/>
                  <a:gd name="T75" fmla="*/ 10 h 1216"/>
                  <a:gd name="T76" fmla="*/ 4 w 699"/>
                  <a:gd name="T77" fmla="*/ 12 h 1216"/>
                  <a:gd name="T78" fmla="*/ 5 w 699"/>
                  <a:gd name="T79" fmla="*/ 15 h 1216"/>
                  <a:gd name="T80" fmla="*/ 5 w 699"/>
                  <a:gd name="T81" fmla="*/ 16 h 1216"/>
                  <a:gd name="T82" fmla="*/ 6 w 699"/>
                  <a:gd name="T83" fmla="*/ 17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1" name="Freeform 136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 w 915"/>
                  <a:gd name="T1" fmla="*/ 6 h 1139"/>
                  <a:gd name="T2" fmla="*/ 0 w 915"/>
                  <a:gd name="T3" fmla="*/ 6 h 1139"/>
                  <a:gd name="T4" fmla="*/ 1 w 915"/>
                  <a:gd name="T5" fmla="*/ 6 h 1139"/>
                  <a:gd name="T6" fmla="*/ 1 w 915"/>
                  <a:gd name="T7" fmla="*/ 6 h 1139"/>
                  <a:gd name="T8" fmla="*/ 3 w 915"/>
                  <a:gd name="T9" fmla="*/ 6 h 1139"/>
                  <a:gd name="T10" fmla="*/ 5 w 915"/>
                  <a:gd name="T11" fmla="*/ 6 h 1139"/>
                  <a:gd name="T12" fmla="*/ 8 w 915"/>
                  <a:gd name="T13" fmla="*/ 5 h 1139"/>
                  <a:gd name="T14" fmla="*/ 9 w 915"/>
                  <a:gd name="T15" fmla="*/ 4 h 1139"/>
                  <a:gd name="T16" fmla="*/ 10 w 915"/>
                  <a:gd name="T17" fmla="*/ 3 h 1139"/>
                  <a:gd name="T18" fmla="*/ 10 w 915"/>
                  <a:gd name="T19" fmla="*/ 2 h 1139"/>
                  <a:gd name="T20" fmla="*/ 10 w 915"/>
                  <a:gd name="T21" fmla="*/ 1 h 1139"/>
                  <a:gd name="T22" fmla="*/ 11 w 915"/>
                  <a:gd name="T23" fmla="*/ 1 h 1139"/>
                  <a:gd name="T24" fmla="*/ 12 w 915"/>
                  <a:gd name="T25" fmla="*/ 1 h 1139"/>
                  <a:gd name="T26" fmla="*/ 13 w 915"/>
                  <a:gd name="T27" fmla="*/ 1 h 1139"/>
                  <a:gd name="T28" fmla="*/ 13 w 915"/>
                  <a:gd name="T29" fmla="*/ 1 h 1139"/>
                  <a:gd name="T30" fmla="*/ 12 w 915"/>
                  <a:gd name="T31" fmla="*/ 1 h 1139"/>
                  <a:gd name="T32" fmla="*/ 11 w 915"/>
                  <a:gd name="T33" fmla="*/ 1 h 1139"/>
                  <a:gd name="T34" fmla="*/ 12 w 915"/>
                  <a:gd name="T35" fmla="*/ 1 h 1139"/>
                  <a:gd name="T36" fmla="*/ 12 w 915"/>
                  <a:gd name="T37" fmla="*/ 1 h 1139"/>
                  <a:gd name="T38" fmla="*/ 12 w 915"/>
                  <a:gd name="T39" fmla="*/ 1 h 1139"/>
                  <a:gd name="T40" fmla="*/ 11 w 915"/>
                  <a:gd name="T41" fmla="*/ 1 h 1139"/>
                  <a:gd name="T42" fmla="*/ 11 w 915"/>
                  <a:gd name="T43" fmla="*/ 1 h 1139"/>
                  <a:gd name="T44" fmla="*/ 11 w 915"/>
                  <a:gd name="T45" fmla="*/ 1 h 1139"/>
                  <a:gd name="T46" fmla="*/ 11 w 915"/>
                  <a:gd name="T47" fmla="*/ 0 h 1139"/>
                  <a:gd name="T48" fmla="*/ 10 w 915"/>
                  <a:gd name="T49" fmla="*/ 1 h 1139"/>
                  <a:gd name="T50" fmla="*/ 10 w 915"/>
                  <a:gd name="T51" fmla="*/ 1 h 1139"/>
                  <a:gd name="T52" fmla="*/ 10 w 915"/>
                  <a:gd name="T53" fmla="*/ 1 h 1139"/>
                  <a:gd name="T54" fmla="*/ 9 w 915"/>
                  <a:gd name="T55" fmla="*/ 1 h 1139"/>
                  <a:gd name="T56" fmla="*/ 9 w 915"/>
                  <a:gd name="T57" fmla="*/ 1 h 1139"/>
                  <a:gd name="T58" fmla="*/ 9 w 915"/>
                  <a:gd name="T59" fmla="*/ 1 h 1139"/>
                  <a:gd name="T60" fmla="*/ 9 w 915"/>
                  <a:gd name="T61" fmla="*/ 1 h 1139"/>
                  <a:gd name="T62" fmla="*/ 9 w 915"/>
                  <a:gd name="T63" fmla="*/ 1 h 1139"/>
                  <a:gd name="T64" fmla="*/ 9 w 915"/>
                  <a:gd name="T65" fmla="*/ 1 h 1139"/>
                  <a:gd name="T66" fmla="*/ 9 w 915"/>
                  <a:gd name="T67" fmla="*/ 1 h 1139"/>
                  <a:gd name="T68" fmla="*/ 9 w 915"/>
                  <a:gd name="T69" fmla="*/ 2 h 1139"/>
                  <a:gd name="T70" fmla="*/ 9 w 915"/>
                  <a:gd name="T71" fmla="*/ 4 h 1139"/>
                  <a:gd name="T72" fmla="*/ 9 w 915"/>
                  <a:gd name="T73" fmla="*/ 4 h 1139"/>
                  <a:gd name="T74" fmla="*/ 8 w 915"/>
                  <a:gd name="T75" fmla="*/ 4 h 1139"/>
                  <a:gd name="T76" fmla="*/ 7 w 915"/>
                  <a:gd name="T77" fmla="*/ 5 h 1139"/>
                  <a:gd name="T78" fmla="*/ 6 w 915"/>
                  <a:gd name="T79" fmla="*/ 5 h 1139"/>
                  <a:gd name="T80" fmla="*/ 5 w 915"/>
                  <a:gd name="T81" fmla="*/ 6 h 1139"/>
                  <a:gd name="T82" fmla="*/ 3 w 915"/>
                  <a:gd name="T83" fmla="*/ 6 h 1139"/>
                  <a:gd name="T84" fmla="*/ 1 w 915"/>
                  <a:gd name="T85" fmla="*/ 6 h 1139"/>
                  <a:gd name="T86" fmla="*/ 1 w 915"/>
                  <a:gd name="T87" fmla="*/ 6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137"/>
          <p:cNvGrpSpPr>
            <a:grpSpLocks noChangeAspect="1"/>
          </p:cNvGrpSpPr>
          <p:nvPr/>
        </p:nvGrpSpPr>
        <p:grpSpPr bwMode="auto">
          <a:xfrm rot="2360341">
            <a:off x="292100" y="2209800"/>
            <a:ext cx="1079500" cy="1079500"/>
            <a:chOff x="1224" y="1212"/>
            <a:chExt cx="3144" cy="3112"/>
          </a:xfrm>
        </p:grpSpPr>
        <p:sp>
          <p:nvSpPr>
            <p:cNvPr id="65565" name="Freeform 138" descr="Green marble"/>
            <p:cNvSpPr>
              <a:spLocks noChangeAspect="1"/>
            </p:cNvSpPr>
            <p:nvPr/>
          </p:nvSpPr>
          <p:spPr bwMode="auto">
            <a:xfrm>
              <a:off x="1224" y="2539"/>
              <a:ext cx="2280" cy="1785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Freeform 139" descr="Green marble"/>
            <p:cNvSpPr>
              <a:spLocks noChangeAspect="1"/>
            </p:cNvSpPr>
            <p:nvPr/>
          </p:nvSpPr>
          <p:spPr bwMode="auto">
            <a:xfrm>
              <a:off x="3056" y="1628"/>
              <a:ext cx="1312" cy="1296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67" name="Group 140"/>
            <p:cNvGrpSpPr>
              <a:grpSpLocks noChangeAspect="1"/>
            </p:cNvGrpSpPr>
            <p:nvPr/>
          </p:nvGrpSpPr>
          <p:grpSpPr bwMode="auto">
            <a:xfrm>
              <a:off x="1776" y="1212"/>
              <a:ext cx="1944" cy="2413"/>
              <a:chOff x="2227" y="1194"/>
              <a:chExt cx="1944" cy="2413"/>
            </a:xfrm>
          </p:grpSpPr>
          <p:sp>
            <p:nvSpPr>
              <p:cNvPr id="65568" name="Freeform 141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5 w 600"/>
                  <a:gd name="T1" fmla="*/ 1 h 608"/>
                  <a:gd name="T2" fmla="*/ 5 w 600"/>
                  <a:gd name="T3" fmla="*/ 1 h 608"/>
                  <a:gd name="T4" fmla="*/ 5 w 600"/>
                  <a:gd name="T5" fmla="*/ 1 h 608"/>
                  <a:gd name="T6" fmla="*/ 4 w 600"/>
                  <a:gd name="T7" fmla="*/ 1 h 608"/>
                  <a:gd name="T8" fmla="*/ 2 w 600"/>
                  <a:gd name="T9" fmla="*/ 0 h 608"/>
                  <a:gd name="T10" fmla="*/ 1 w 600"/>
                  <a:gd name="T11" fmla="*/ 1 h 608"/>
                  <a:gd name="T12" fmla="*/ 1 w 600"/>
                  <a:gd name="T13" fmla="*/ 1 h 608"/>
                  <a:gd name="T14" fmla="*/ 0 w 600"/>
                  <a:gd name="T15" fmla="*/ 1 h 608"/>
                  <a:gd name="T16" fmla="*/ 1 w 600"/>
                  <a:gd name="T17" fmla="*/ 1 h 608"/>
                  <a:gd name="T18" fmla="*/ 1 w 600"/>
                  <a:gd name="T19" fmla="*/ 1 h 608"/>
                  <a:gd name="T20" fmla="*/ 1 w 600"/>
                  <a:gd name="T21" fmla="*/ 1 h 608"/>
                  <a:gd name="T22" fmla="*/ 2 w 600"/>
                  <a:gd name="T23" fmla="*/ 1 h 608"/>
                  <a:gd name="T24" fmla="*/ 2 w 600"/>
                  <a:gd name="T25" fmla="*/ 1 h 608"/>
                  <a:gd name="T26" fmla="*/ 3 w 600"/>
                  <a:gd name="T27" fmla="*/ 1 h 608"/>
                  <a:gd name="T28" fmla="*/ 4 w 600"/>
                  <a:gd name="T29" fmla="*/ 1 h 608"/>
                  <a:gd name="T30" fmla="*/ 5 w 600"/>
                  <a:gd name="T31" fmla="*/ 1 h 608"/>
                  <a:gd name="T32" fmla="*/ 5 w 600"/>
                  <a:gd name="T33" fmla="*/ 1 h 608"/>
                  <a:gd name="T34" fmla="*/ 5 w 600"/>
                  <a:gd name="T35" fmla="*/ 1 h 608"/>
                  <a:gd name="T36" fmla="*/ 8 w 600"/>
                  <a:gd name="T37" fmla="*/ 1 h 608"/>
                  <a:gd name="T38" fmla="*/ 8 w 600"/>
                  <a:gd name="T39" fmla="*/ 1 h 608"/>
                  <a:gd name="T40" fmla="*/ 8 w 600"/>
                  <a:gd name="T41" fmla="*/ 1 h 608"/>
                  <a:gd name="T42" fmla="*/ 5 w 600"/>
                  <a:gd name="T43" fmla="*/ 1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9" name="Freeform 142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3 w 619"/>
                  <a:gd name="T1" fmla="*/ 3 h 1085"/>
                  <a:gd name="T2" fmla="*/ 3 w 619"/>
                  <a:gd name="T3" fmla="*/ 1 h 1085"/>
                  <a:gd name="T4" fmla="*/ 5 w 619"/>
                  <a:gd name="T5" fmla="*/ 1 h 1085"/>
                  <a:gd name="T6" fmla="*/ 6 w 619"/>
                  <a:gd name="T7" fmla="*/ 0 h 1085"/>
                  <a:gd name="T8" fmla="*/ 7 w 619"/>
                  <a:gd name="T9" fmla="*/ 1 h 1085"/>
                  <a:gd name="T10" fmla="*/ 8 w 619"/>
                  <a:gd name="T11" fmla="*/ 1 h 1085"/>
                  <a:gd name="T12" fmla="*/ 8 w 619"/>
                  <a:gd name="T13" fmla="*/ 3 h 1085"/>
                  <a:gd name="T14" fmla="*/ 7 w 619"/>
                  <a:gd name="T15" fmla="*/ 6 h 1085"/>
                  <a:gd name="T16" fmla="*/ 6 w 619"/>
                  <a:gd name="T17" fmla="*/ 8 h 1085"/>
                  <a:gd name="T18" fmla="*/ 5 w 619"/>
                  <a:gd name="T19" fmla="*/ 10 h 1085"/>
                  <a:gd name="T20" fmla="*/ 5 w 619"/>
                  <a:gd name="T21" fmla="*/ 12 h 1085"/>
                  <a:gd name="T22" fmla="*/ 5 w 619"/>
                  <a:gd name="T23" fmla="*/ 14 h 1085"/>
                  <a:gd name="T24" fmla="*/ 6 w 619"/>
                  <a:gd name="T25" fmla="*/ 15 h 1085"/>
                  <a:gd name="T26" fmla="*/ 6 w 619"/>
                  <a:gd name="T27" fmla="*/ 18 h 1085"/>
                  <a:gd name="T28" fmla="*/ 5 w 619"/>
                  <a:gd name="T29" fmla="*/ 20 h 1085"/>
                  <a:gd name="T30" fmla="*/ 5 w 619"/>
                  <a:gd name="T31" fmla="*/ 20 h 1085"/>
                  <a:gd name="T32" fmla="*/ 3 w 619"/>
                  <a:gd name="T33" fmla="*/ 21 h 1085"/>
                  <a:gd name="T34" fmla="*/ 2 w 619"/>
                  <a:gd name="T35" fmla="*/ 21 h 1085"/>
                  <a:gd name="T36" fmla="*/ 1 w 619"/>
                  <a:gd name="T37" fmla="*/ 20 h 1085"/>
                  <a:gd name="T38" fmla="*/ 1 w 619"/>
                  <a:gd name="T39" fmla="*/ 17 h 1085"/>
                  <a:gd name="T40" fmla="*/ 0 w 619"/>
                  <a:gd name="T41" fmla="*/ 15 h 1085"/>
                  <a:gd name="T42" fmla="*/ 1 w 619"/>
                  <a:gd name="T43" fmla="*/ 12 h 1085"/>
                  <a:gd name="T44" fmla="*/ 1 w 619"/>
                  <a:gd name="T45" fmla="*/ 8 h 1085"/>
                  <a:gd name="T46" fmla="*/ 1 w 619"/>
                  <a:gd name="T47" fmla="*/ 5 h 1085"/>
                  <a:gd name="T48" fmla="*/ 3 w 619"/>
                  <a:gd name="T49" fmla="*/ 3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0" name="Freeform 143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 h 808"/>
                  <a:gd name="T2" fmla="*/ 101 w 782"/>
                  <a:gd name="T3" fmla="*/ 0 h 808"/>
                  <a:gd name="T4" fmla="*/ 246 w 782"/>
                  <a:gd name="T5" fmla="*/ 0 h 808"/>
                  <a:gd name="T6" fmla="*/ 518 w 782"/>
                  <a:gd name="T7" fmla="*/ 1 h 808"/>
                  <a:gd name="T8" fmla="*/ 841 w 782"/>
                  <a:gd name="T9" fmla="*/ 1 h 808"/>
                  <a:gd name="T10" fmla="*/ 959 w 782"/>
                  <a:gd name="T11" fmla="*/ 1 h 808"/>
                  <a:gd name="T12" fmla="*/ 1014 w 782"/>
                  <a:gd name="T13" fmla="*/ 1 h 808"/>
                  <a:gd name="T14" fmla="*/ 1025 w 782"/>
                  <a:gd name="T15" fmla="*/ 2 h 808"/>
                  <a:gd name="T16" fmla="*/ 989 w 782"/>
                  <a:gd name="T17" fmla="*/ 2 h 808"/>
                  <a:gd name="T18" fmla="*/ 889 w 782"/>
                  <a:gd name="T19" fmla="*/ 3 h 808"/>
                  <a:gd name="T20" fmla="*/ 761 w 782"/>
                  <a:gd name="T21" fmla="*/ 4 h 808"/>
                  <a:gd name="T22" fmla="*/ 665 w 782"/>
                  <a:gd name="T23" fmla="*/ 4 h 808"/>
                  <a:gd name="T24" fmla="*/ 623 w 782"/>
                  <a:gd name="T25" fmla="*/ 5 h 808"/>
                  <a:gd name="T26" fmla="*/ 595 w 782"/>
                  <a:gd name="T27" fmla="*/ 5 h 808"/>
                  <a:gd name="T28" fmla="*/ 606 w 782"/>
                  <a:gd name="T29" fmla="*/ 6 h 808"/>
                  <a:gd name="T30" fmla="*/ 613 w 782"/>
                  <a:gd name="T31" fmla="*/ 6 h 808"/>
                  <a:gd name="T32" fmla="*/ 728 w 782"/>
                  <a:gd name="T33" fmla="*/ 6 h 808"/>
                  <a:gd name="T34" fmla="*/ 910 w 782"/>
                  <a:gd name="T35" fmla="*/ 6 h 808"/>
                  <a:gd name="T36" fmla="*/ 1025 w 782"/>
                  <a:gd name="T37" fmla="*/ 6 h 808"/>
                  <a:gd name="T38" fmla="*/ 1146 w 782"/>
                  <a:gd name="T39" fmla="*/ 6 h 808"/>
                  <a:gd name="T40" fmla="*/ 1184 w 782"/>
                  <a:gd name="T41" fmla="*/ 6 h 808"/>
                  <a:gd name="T42" fmla="*/ 1146 w 782"/>
                  <a:gd name="T43" fmla="*/ 6 h 808"/>
                  <a:gd name="T44" fmla="*/ 1097 w 782"/>
                  <a:gd name="T45" fmla="*/ 6 h 808"/>
                  <a:gd name="T46" fmla="*/ 1014 w 782"/>
                  <a:gd name="T47" fmla="*/ 6 h 808"/>
                  <a:gd name="T48" fmla="*/ 905 w 782"/>
                  <a:gd name="T49" fmla="*/ 6 h 808"/>
                  <a:gd name="T50" fmla="*/ 787 w 782"/>
                  <a:gd name="T51" fmla="*/ 6 h 808"/>
                  <a:gd name="T52" fmla="*/ 595 w 782"/>
                  <a:gd name="T53" fmla="*/ 6 h 808"/>
                  <a:gd name="T54" fmla="*/ 537 w 782"/>
                  <a:gd name="T55" fmla="*/ 6 h 808"/>
                  <a:gd name="T56" fmla="*/ 506 w 782"/>
                  <a:gd name="T57" fmla="*/ 6 h 808"/>
                  <a:gd name="T58" fmla="*/ 506 w 782"/>
                  <a:gd name="T59" fmla="*/ 6 h 808"/>
                  <a:gd name="T60" fmla="*/ 506 w 782"/>
                  <a:gd name="T61" fmla="*/ 5 h 808"/>
                  <a:gd name="T62" fmla="*/ 588 w 782"/>
                  <a:gd name="T63" fmla="*/ 4 h 808"/>
                  <a:gd name="T64" fmla="*/ 710 w 782"/>
                  <a:gd name="T65" fmla="*/ 3 h 808"/>
                  <a:gd name="T66" fmla="*/ 817 w 782"/>
                  <a:gd name="T67" fmla="*/ 3 h 808"/>
                  <a:gd name="T68" fmla="*/ 884 w 782"/>
                  <a:gd name="T69" fmla="*/ 2 h 808"/>
                  <a:gd name="T70" fmla="*/ 919 w 782"/>
                  <a:gd name="T71" fmla="*/ 2 h 808"/>
                  <a:gd name="T72" fmla="*/ 905 w 782"/>
                  <a:gd name="T73" fmla="*/ 1 h 808"/>
                  <a:gd name="T74" fmla="*/ 855 w 782"/>
                  <a:gd name="T75" fmla="*/ 1 h 808"/>
                  <a:gd name="T76" fmla="*/ 787 w 782"/>
                  <a:gd name="T77" fmla="*/ 1 h 808"/>
                  <a:gd name="T78" fmla="*/ 710 w 782"/>
                  <a:gd name="T79" fmla="*/ 1 h 808"/>
                  <a:gd name="T80" fmla="*/ 542 w 782"/>
                  <a:gd name="T81" fmla="*/ 1 h 808"/>
                  <a:gd name="T82" fmla="*/ 292 w 782"/>
                  <a:gd name="T83" fmla="*/ 1 h 808"/>
                  <a:gd name="T84" fmla="*/ 106 w 782"/>
                  <a:gd name="T85" fmla="*/ 1 h 808"/>
                  <a:gd name="T86" fmla="*/ 31 w 782"/>
                  <a:gd name="T87" fmla="*/ 1 h 808"/>
                  <a:gd name="T88" fmla="*/ 0 w 782"/>
                  <a:gd name="T89" fmla="*/ 1 h 808"/>
                  <a:gd name="T90" fmla="*/ 0 w 782"/>
                  <a:gd name="T91" fmla="*/ 1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1" name="Freeform 144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4475 w 992"/>
                  <a:gd name="T1" fmla="*/ 1 h 770"/>
                  <a:gd name="T2" fmla="*/ 4559 w 992"/>
                  <a:gd name="T3" fmla="*/ 1 h 770"/>
                  <a:gd name="T4" fmla="*/ 4873 w 992"/>
                  <a:gd name="T5" fmla="*/ 1 h 770"/>
                  <a:gd name="T6" fmla="*/ 5260 w 992"/>
                  <a:gd name="T7" fmla="*/ 1 h 770"/>
                  <a:gd name="T8" fmla="*/ 5491 w 992"/>
                  <a:gd name="T9" fmla="*/ 1 h 770"/>
                  <a:gd name="T10" fmla="*/ 5390 w 992"/>
                  <a:gd name="T11" fmla="*/ 1 h 770"/>
                  <a:gd name="T12" fmla="*/ 5176 w 992"/>
                  <a:gd name="T13" fmla="*/ 1 h 770"/>
                  <a:gd name="T14" fmla="*/ 4746 w 992"/>
                  <a:gd name="T15" fmla="*/ 2 h 770"/>
                  <a:gd name="T16" fmla="*/ 4215 w 992"/>
                  <a:gd name="T17" fmla="*/ 2 h 770"/>
                  <a:gd name="T18" fmla="*/ 3774 w 992"/>
                  <a:gd name="T19" fmla="*/ 2 h 770"/>
                  <a:gd name="T20" fmla="*/ 3278 w 992"/>
                  <a:gd name="T21" fmla="*/ 3 h 770"/>
                  <a:gd name="T22" fmla="*/ 2806 w 992"/>
                  <a:gd name="T23" fmla="*/ 3 h 770"/>
                  <a:gd name="T24" fmla="*/ 2448 w 992"/>
                  <a:gd name="T25" fmla="*/ 2 h 770"/>
                  <a:gd name="T26" fmla="*/ 2316 w 992"/>
                  <a:gd name="T27" fmla="*/ 2 h 770"/>
                  <a:gd name="T28" fmla="*/ 2171 w 992"/>
                  <a:gd name="T29" fmla="*/ 2 h 770"/>
                  <a:gd name="T30" fmla="*/ 2000 w 992"/>
                  <a:gd name="T31" fmla="*/ 1 h 770"/>
                  <a:gd name="T32" fmla="*/ 1873 w 992"/>
                  <a:gd name="T33" fmla="*/ 1 h 770"/>
                  <a:gd name="T34" fmla="*/ 1873 w 992"/>
                  <a:gd name="T35" fmla="*/ 1 h 770"/>
                  <a:gd name="T36" fmla="*/ 1784 w 992"/>
                  <a:gd name="T37" fmla="*/ 1 h 770"/>
                  <a:gd name="T38" fmla="*/ 1539 w 992"/>
                  <a:gd name="T39" fmla="*/ 1 h 770"/>
                  <a:gd name="T40" fmla="*/ 1238 w 992"/>
                  <a:gd name="T41" fmla="*/ 1 h 770"/>
                  <a:gd name="T42" fmla="*/ 956 w 992"/>
                  <a:gd name="T43" fmla="*/ 1 h 770"/>
                  <a:gd name="T44" fmla="*/ 634 w 992"/>
                  <a:gd name="T45" fmla="*/ 1 h 770"/>
                  <a:gd name="T46" fmla="*/ 146 w 992"/>
                  <a:gd name="T47" fmla="*/ 1 h 770"/>
                  <a:gd name="T48" fmla="*/ 0 w 992"/>
                  <a:gd name="T49" fmla="*/ 1 h 770"/>
                  <a:gd name="T50" fmla="*/ 0 w 992"/>
                  <a:gd name="T51" fmla="*/ 1 h 770"/>
                  <a:gd name="T52" fmla="*/ 218 w 992"/>
                  <a:gd name="T53" fmla="*/ 1 h 770"/>
                  <a:gd name="T54" fmla="*/ 453 w 992"/>
                  <a:gd name="T55" fmla="*/ 1 h 770"/>
                  <a:gd name="T56" fmla="*/ 655 w 992"/>
                  <a:gd name="T57" fmla="*/ 1 h 770"/>
                  <a:gd name="T58" fmla="*/ 1045 w 992"/>
                  <a:gd name="T59" fmla="*/ 1 h 770"/>
                  <a:gd name="T60" fmla="*/ 1424 w 992"/>
                  <a:gd name="T61" fmla="*/ 1 h 770"/>
                  <a:gd name="T62" fmla="*/ 1784 w 992"/>
                  <a:gd name="T63" fmla="*/ 1 h 770"/>
                  <a:gd name="T64" fmla="*/ 2298 w 992"/>
                  <a:gd name="T65" fmla="*/ 0 h 770"/>
                  <a:gd name="T66" fmla="*/ 2316 w 992"/>
                  <a:gd name="T67" fmla="*/ 1 h 770"/>
                  <a:gd name="T68" fmla="*/ 2200 w 992"/>
                  <a:gd name="T69" fmla="*/ 1 h 770"/>
                  <a:gd name="T70" fmla="*/ 2171 w 992"/>
                  <a:gd name="T71" fmla="*/ 1 h 770"/>
                  <a:gd name="T72" fmla="*/ 2316 w 992"/>
                  <a:gd name="T73" fmla="*/ 1 h 770"/>
                  <a:gd name="T74" fmla="*/ 2558 w 992"/>
                  <a:gd name="T75" fmla="*/ 2 h 770"/>
                  <a:gd name="T76" fmla="*/ 2765 w 992"/>
                  <a:gd name="T77" fmla="*/ 2 h 770"/>
                  <a:gd name="T78" fmla="*/ 3090 w 992"/>
                  <a:gd name="T79" fmla="*/ 2 h 770"/>
                  <a:gd name="T80" fmla="*/ 3405 w 992"/>
                  <a:gd name="T81" fmla="*/ 2 h 770"/>
                  <a:gd name="T82" fmla="*/ 3727 w 992"/>
                  <a:gd name="T83" fmla="*/ 2 h 770"/>
                  <a:gd name="T84" fmla="*/ 4150 w 992"/>
                  <a:gd name="T85" fmla="*/ 2 h 770"/>
                  <a:gd name="T86" fmla="*/ 4430 w 992"/>
                  <a:gd name="T87" fmla="*/ 1 h 770"/>
                  <a:gd name="T88" fmla="*/ 4475 w 992"/>
                  <a:gd name="T89" fmla="*/ 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2" name="Freeform 145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6 w 699"/>
                  <a:gd name="T1" fmla="*/ 17 h 1216"/>
                  <a:gd name="T2" fmla="*/ 8 w 699"/>
                  <a:gd name="T3" fmla="*/ 20 h 1216"/>
                  <a:gd name="T4" fmla="*/ 8 w 699"/>
                  <a:gd name="T5" fmla="*/ 20 h 1216"/>
                  <a:gd name="T6" fmla="*/ 9 w 699"/>
                  <a:gd name="T7" fmla="*/ 21 h 1216"/>
                  <a:gd name="T8" fmla="*/ 9 w 699"/>
                  <a:gd name="T9" fmla="*/ 22 h 1216"/>
                  <a:gd name="T10" fmla="*/ 9 w 699"/>
                  <a:gd name="T11" fmla="*/ 23 h 1216"/>
                  <a:gd name="T12" fmla="*/ 9 w 699"/>
                  <a:gd name="T13" fmla="*/ 23 h 1216"/>
                  <a:gd name="T14" fmla="*/ 7 w 699"/>
                  <a:gd name="T15" fmla="*/ 22 h 1216"/>
                  <a:gd name="T16" fmla="*/ 5 w 699"/>
                  <a:gd name="T17" fmla="*/ 19 h 1216"/>
                  <a:gd name="T18" fmla="*/ 4 w 699"/>
                  <a:gd name="T19" fmla="*/ 17 h 1216"/>
                  <a:gd name="T20" fmla="*/ 3 w 699"/>
                  <a:gd name="T21" fmla="*/ 15 h 1216"/>
                  <a:gd name="T22" fmla="*/ 3 w 699"/>
                  <a:gd name="T23" fmla="*/ 11 h 1216"/>
                  <a:gd name="T24" fmla="*/ 3 w 699"/>
                  <a:gd name="T25" fmla="*/ 7 h 1216"/>
                  <a:gd name="T26" fmla="*/ 3 w 699"/>
                  <a:gd name="T27" fmla="*/ 6 h 1216"/>
                  <a:gd name="T28" fmla="*/ 2 w 699"/>
                  <a:gd name="T29" fmla="*/ 4 h 1216"/>
                  <a:gd name="T30" fmla="*/ 1 w 699"/>
                  <a:gd name="T31" fmla="*/ 5 h 1216"/>
                  <a:gd name="T32" fmla="*/ 0 w 699"/>
                  <a:gd name="T33" fmla="*/ 4 h 1216"/>
                  <a:gd name="T34" fmla="*/ 1 w 699"/>
                  <a:gd name="T35" fmla="*/ 4 h 1216"/>
                  <a:gd name="T36" fmla="*/ 1 w 699"/>
                  <a:gd name="T37" fmla="*/ 4 h 1216"/>
                  <a:gd name="T38" fmla="*/ 2 w 699"/>
                  <a:gd name="T39" fmla="*/ 3 h 1216"/>
                  <a:gd name="T40" fmla="*/ 1 w 699"/>
                  <a:gd name="T41" fmla="*/ 2 h 1216"/>
                  <a:gd name="T42" fmla="*/ 1 w 699"/>
                  <a:gd name="T43" fmla="*/ 1 h 1216"/>
                  <a:gd name="T44" fmla="*/ 1 w 699"/>
                  <a:gd name="T45" fmla="*/ 1 h 1216"/>
                  <a:gd name="T46" fmla="*/ 2 w 699"/>
                  <a:gd name="T47" fmla="*/ 2 h 1216"/>
                  <a:gd name="T48" fmla="*/ 2 w 699"/>
                  <a:gd name="T49" fmla="*/ 2 h 1216"/>
                  <a:gd name="T50" fmla="*/ 2 w 699"/>
                  <a:gd name="T51" fmla="*/ 1 h 1216"/>
                  <a:gd name="T52" fmla="*/ 2 w 699"/>
                  <a:gd name="T53" fmla="*/ 0 h 1216"/>
                  <a:gd name="T54" fmla="*/ 2 w 699"/>
                  <a:gd name="T55" fmla="*/ 1 h 1216"/>
                  <a:gd name="T56" fmla="*/ 3 w 699"/>
                  <a:gd name="T57" fmla="*/ 2 h 1216"/>
                  <a:gd name="T58" fmla="*/ 3 w 699"/>
                  <a:gd name="T59" fmla="*/ 2 h 1216"/>
                  <a:gd name="T60" fmla="*/ 4 w 699"/>
                  <a:gd name="T61" fmla="*/ 1 h 1216"/>
                  <a:gd name="T62" fmla="*/ 4 w 699"/>
                  <a:gd name="T63" fmla="*/ 1 h 1216"/>
                  <a:gd name="T64" fmla="*/ 4 w 699"/>
                  <a:gd name="T65" fmla="*/ 1 h 1216"/>
                  <a:gd name="T66" fmla="*/ 3 w 699"/>
                  <a:gd name="T67" fmla="*/ 3 h 1216"/>
                  <a:gd name="T68" fmla="*/ 3 w 699"/>
                  <a:gd name="T69" fmla="*/ 4 h 1216"/>
                  <a:gd name="T70" fmla="*/ 3 w 699"/>
                  <a:gd name="T71" fmla="*/ 5 h 1216"/>
                  <a:gd name="T72" fmla="*/ 3 w 699"/>
                  <a:gd name="T73" fmla="*/ 7 h 1216"/>
                  <a:gd name="T74" fmla="*/ 3 w 699"/>
                  <a:gd name="T75" fmla="*/ 10 h 1216"/>
                  <a:gd name="T76" fmla="*/ 4 w 699"/>
                  <a:gd name="T77" fmla="*/ 12 h 1216"/>
                  <a:gd name="T78" fmla="*/ 5 w 699"/>
                  <a:gd name="T79" fmla="*/ 15 h 1216"/>
                  <a:gd name="T80" fmla="*/ 5 w 699"/>
                  <a:gd name="T81" fmla="*/ 16 h 1216"/>
                  <a:gd name="T82" fmla="*/ 6 w 699"/>
                  <a:gd name="T83" fmla="*/ 17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3" name="Freeform 146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 w 915"/>
                  <a:gd name="T1" fmla="*/ 6 h 1139"/>
                  <a:gd name="T2" fmla="*/ 0 w 915"/>
                  <a:gd name="T3" fmla="*/ 6 h 1139"/>
                  <a:gd name="T4" fmla="*/ 1 w 915"/>
                  <a:gd name="T5" fmla="*/ 6 h 1139"/>
                  <a:gd name="T6" fmla="*/ 1 w 915"/>
                  <a:gd name="T7" fmla="*/ 6 h 1139"/>
                  <a:gd name="T8" fmla="*/ 3 w 915"/>
                  <a:gd name="T9" fmla="*/ 6 h 1139"/>
                  <a:gd name="T10" fmla="*/ 5 w 915"/>
                  <a:gd name="T11" fmla="*/ 6 h 1139"/>
                  <a:gd name="T12" fmla="*/ 8 w 915"/>
                  <a:gd name="T13" fmla="*/ 5 h 1139"/>
                  <a:gd name="T14" fmla="*/ 9 w 915"/>
                  <a:gd name="T15" fmla="*/ 4 h 1139"/>
                  <a:gd name="T16" fmla="*/ 10 w 915"/>
                  <a:gd name="T17" fmla="*/ 3 h 1139"/>
                  <a:gd name="T18" fmla="*/ 10 w 915"/>
                  <a:gd name="T19" fmla="*/ 2 h 1139"/>
                  <a:gd name="T20" fmla="*/ 10 w 915"/>
                  <a:gd name="T21" fmla="*/ 1 h 1139"/>
                  <a:gd name="T22" fmla="*/ 11 w 915"/>
                  <a:gd name="T23" fmla="*/ 1 h 1139"/>
                  <a:gd name="T24" fmla="*/ 12 w 915"/>
                  <a:gd name="T25" fmla="*/ 1 h 1139"/>
                  <a:gd name="T26" fmla="*/ 13 w 915"/>
                  <a:gd name="T27" fmla="*/ 1 h 1139"/>
                  <a:gd name="T28" fmla="*/ 13 w 915"/>
                  <a:gd name="T29" fmla="*/ 1 h 1139"/>
                  <a:gd name="T30" fmla="*/ 12 w 915"/>
                  <a:gd name="T31" fmla="*/ 1 h 1139"/>
                  <a:gd name="T32" fmla="*/ 11 w 915"/>
                  <a:gd name="T33" fmla="*/ 1 h 1139"/>
                  <a:gd name="T34" fmla="*/ 12 w 915"/>
                  <a:gd name="T35" fmla="*/ 1 h 1139"/>
                  <a:gd name="T36" fmla="*/ 12 w 915"/>
                  <a:gd name="T37" fmla="*/ 1 h 1139"/>
                  <a:gd name="T38" fmla="*/ 12 w 915"/>
                  <a:gd name="T39" fmla="*/ 1 h 1139"/>
                  <a:gd name="T40" fmla="*/ 11 w 915"/>
                  <a:gd name="T41" fmla="*/ 1 h 1139"/>
                  <a:gd name="T42" fmla="*/ 11 w 915"/>
                  <a:gd name="T43" fmla="*/ 1 h 1139"/>
                  <a:gd name="T44" fmla="*/ 11 w 915"/>
                  <a:gd name="T45" fmla="*/ 1 h 1139"/>
                  <a:gd name="T46" fmla="*/ 11 w 915"/>
                  <a:gd name="T47" fmla="*/ 0 h 1139"/>
                  <a:gd name="T48" fmla="*/ 10 w 915"/>
                  <a:gd name="T49" fmla="*/ 1 h 1139"/>
                  <a:gd name="T50" fmla="*/ 10 w 915"/>
                  <a:gd name="T51" fmla="*/ 1 h 1139"/>
                  <a:gd name="T52" fmla="*/ 10 w 915"/>
                  <a:gd name="T53" fmla="*/ 1 h 1139"/>
                  <a:gd name="T54" fmla="*/ 9 w 915"/>
                  <a:gd name="T55" fmla="*/ 1 h 1139"/>
                  <a:gd name="T56" fmla="*/ 9 w 915"/>
                  <a:gd name="T57" fmla="*/ 1 h 1139"/>
                  <a:gd name="T58" fmla="*/ 9 w 915"/>
                  <a:gd name="T59" fmla="*/ 1 h 1139"/>
                  <a:gd name="T60" fmla="*/ 9 w 915"/>
                  <a:gd name="T61" fmla="*/ 1 h 1139"/>
                  <a:gd name="T62" fmla="*/ 9 w 915"/>
                  <a:gd name="T63" fmla="*/ 1 h 1139"/>
                  <a:gd name="T64" fmla="*/ 9 w 915"/>
                  <a:gd name="T65" fmla="*/ 1 h 1139"/>
                  <a:gd name="T66" fmla="*/ 9 w 915"/>
                  <a:gd name="T67" fmla="*/ 1 h 1139"/>
                  <a:gd name="T68" fmla="*/ 9 w 915"/>
                  <a:gd name="T69" fmla="*/ 2 h 1139"/>
                  <a:gd name="T70" fmla="*/ 9 w 915"/>
                  <a:gd name="T71" fmla="*/ 4 h 1139"/>
                  <a:gd name="T72" fmla="*/ 9 w 915"/>
                  <a:gd name="T73" fmla="*/ 4 h 1139"/>
                  <a:gd name="T74" fmla="*/ 8 w 915"/>
                  <a:gd name="T75" fmla="*/ 4 h 1139"/>
                  <a:gd name="T76" fmla="*/ 7 w 915"/>
                  <a:gd name="T77" fmla="*/ 5 h 1139"/>
                  <a:gd name="T78" fmla="*/ 6 w 915"/>
                  <a:gd name="T79" fmla="*/ 5 h 1139"/>
                  <a:gd name="T80" fmla="*/ 5 w 915"/>
                  <a:gd name="T81" fmla="*/ 6 h 1139"/>
                  <a:gd name="T82" fmla="*/ 3 w 915"/>
                  <a:gd name="T83" fmla="*/ 6 h 1139"/>
                  <a:gd name="T84" fmla="*/ 1 w 915"/>
                  <a:gd name="T85" fmla="*/ 6 h 1139"/>
                  <a:gd name="T86" fmla="*/ 1 w 915"/>
                  <a:gd name="T87" fmla="*/ 6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6531" name="Text Box 147"/>
          <p:cNvSpPr txBox="1">
            <a:spLocks noChangeArrowheads="1"/>
          </p:cNvSpPr>
          <p:nvPr/>
        </p:nvSpPr>
        <p:spPr bwMode="auto">
          <a:xfrm>
            <a:off x="1454150" y="2735263"/>
            <a:ext cx="70389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3000"/>
              <a:t>Make small local changes to your solution to</a:t>
            </a:r>
            <a:br>
              <a:rPr lang="en-US" altLang="en-US" sz="3000"/>
            </a:br>
            <a:r>
              <a:rPr lang="en-US" altLang="en-US" sz="3000"/>
              <a:t>construct a slightly better solution.</a:t>
            </a:r>
          </a:p>
        </p:txBody>
      </p:sp>
      <p:sp>
        <p:nvSpPr>
          <p:cNvPr id="656532" name="Text Box 148"/>
          <p:cNvSpPr txBox="1">
            <a:spLocks noChangeArrowheads="1"/>
          </p:cNvSpPr>
          <p:nvPr/>
        </p:nvSpPr>
        <p:spPr bwMode="auto">
          <a:xfrm>
            <a:off x="228600" y="5775325"/>
            <a:ext cx="42338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If you take small step,</a:t>
            </a:r>
            <a:br>
              <a:rPr lang="en-US" altLang="en-US" sz="3000"/>
            </a:br>
            <a:r>
              <a:rPr lang="en-US" altLang="en-US" sz="3000"/>
              <a:t>could be exponential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6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6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5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5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5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5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5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5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5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5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5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5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5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5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5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402" grpId="0" animBg="1"/>
      <p:bldP spid="656418" grpId="0"/>
      <p:bldP spid="656419" grpId="0"/>
      <p:bldP spid="656427" grpId="0"/>
      <p:bldP spid="656431" grpId="0"/>
      <p:bldP spid="656432" grpId="0" animBg="1"/>
      <p:bldP spid="656432" grpId="1" animBg="1"/>
      <p:bldP spid="656433" grpId="0"/>
      <p:bldP spid="656446" grpId="0"/>
      <p:bldP spid="656454" grpId="0"/>
      <p:bldP spid="656454" grpId="1"/>
      <p:bldP spid="656491" grpId="0"/>
      <p:bldP spid="656499" grpId="0"/>
      <p:bldP spid="656508" grpId="0"/>
      <p:bldP spid="656509" grpId="0"/>
      <p:bldP spid="656531" grpId="0"/>
      <p:bldP spid="656532" grpId="0"/>
      <p:bldP spid="65653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Hill Climbing</a:t>
            </a:r>
          </a:p>
        </p:txBody>
      </p:sp>
      <p:sp>
        <p:nvSpPr>
          <p:cNvPr id="66563" name="Freeform 17"/>
          <p:cNvSpPr>
            <a:spLocks/>
          </p:cNvSpPr>
          <p:nvPr/>
        </p:nvSpPr>
        <p:spPr bwMode="auto">
          <a:xfrm>
            <a:off x="4724400" y="914400"/>
            <a:ext cx="5410200" cy="2895600"/>
          </a:xfrm>
          <a:custGeom>
            <a:avLst/>
            <a:gdLst>
              <a:gd name="T0" fmla="*/ 0 w 4224"/>
              <a:gd name="T1" fmla="*/ 2147483647 h 1973"/>
              <a:gd name="T2" fmla="*/ 2147483647 w 4224"/>
              <a:gd name="T3" fmla="*/ 2147483647 h 1973"/>
              <a:gd name="T4" fmla="*/ 2147483647 w 4224"/>
              <a:gd name="T5" fmla="*/ 2147483647 h 1973"/>
              <a:gd name="T6" fmla="*/ 2147483647 w 4224"/>
              <a:gd name="T7" fmla="*/ 2147483647 h 1973"/>
              <a:gd name="T8" fmla="*/ 2147483647 w 4224"/>
              <a:gd name="T9" fmla="*/ 2147483647 h 1973"/>
              <a:gd name="T10" fmla="*/ 2147483647 w 4224"/>
              <a:gd name="T11" fmla="*/ 2147483647 h 1973"/>
              <a:gd name="T12" fmla="*/ 2147483647 w 4224"/>
              <a:gd name="T13" fmla="*/ 2147483647 h 19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24"/>
              <a:gd name="T22" fmla="*/ 0 h 1973"/>
              <a:gd name="T23" fmla="*/ 4224 w 4224"/>
              <a:gd name="T24" fmla="*/ 1973 h 19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24" h="1973">
                <a:moveTo>
                  <a:pt x="0" y="1925"/>
                </a:moveTo>
                <a:cubicBezTo>
                  <a:pt x="248" y="1949"/>
                  <a:pt x="496" y="1973"/>
                  <a:pt x="720" y="1733"/>
                </a:cubicBezTo>
                <a:cubicBezTo>
                  <a:pt x="944" y="1493"/>
                  <a:pt x="1115" y="772"/>
                  <a:pt x="1344" y="485"/>
                </a:cubicBezTo>
                <a:cubicBezTo>
                  <a:pt x="1573" y="198"/>
                  <a:pt x="1848" y="0"/>
                  <a:pt x="2096" y="13"/>
                </a:cubicBezTo>
                <a:cubicBezTo>
                  <a:pt x="2344" y="26"/>
                  <a:pt x="2573" y="278"/>
                  <a:pt x="2832" y="565"/>
                </a:cubicBezTo>
                <a:cubicBezTo>
                  <a:pt x="3091" y="852"/>
                  <a:pt x="3416" y="1514"/>
                  <a:pt x="3648" y="1733"/>
                </a:cubicBezTo>
                <a:cubicBezTo>
                  <a:pt x="3880" y="1952"/>
                  <a:pt x="4048" y="1893"/>
                  <a:pt x="4224" y="1877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4" name="Freeform 18"/>
          <p:cNvSpPr>
            <a:spLocks/>
          </p:cNvSpPr>
          <p:nvPr/>
        </p:nvSpPr>
        <p:spPr bwMode="auto">
          <a:xfrm>
            <a:off x="457200" y="2197100"/>
            <a:ext cx="4648200" cy="1600200"/>
          </a:xfrm>
          <a:custGeom>
            <a:avLst/>
            <a:gdLst>
              <a:gd name="T0" fmla="*/ 0 w 4224"/>
              <a:gd name="T1" fmla="*/ 2147483647 h 1973"/>
              <a:gd name="T2" fmla="*/ 2147483647 w 4224"/>
              <a:gd name="T3" fmla="*/ 2147483647 h 1973"/>
              <a:gd name="T4" fmla="*/ 2147483647 w 4224"/>
              <a:gd name="T5" fmla="*/ 2147483647 h 1973"/>
              <a:gd name="T6" fmla="*/ 2147483647 w 4224"/>
              <a:gd name="T7" fmla="*/ 2147483647 h 1973"/>
              <a:gd name="T8" fmla="*/ 2147483647 w 4224"/>
              <a:gd name="T9" fmla="*/ 2147483647 h 1973"/>
              <a:gd name="T10" fmla="*/ 2147483647 w 4224"/>
              <a:gd name="T11" fmla="*/ 2147483647 h 1973"/>
              <a:gd name="T12" fmla="*/ 2147483647 w 4224"/>
              <a:gd name="T13" fmla="*/ 2147483647 h 19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24"/>
              <a:gd name="T22" fmla="*/ 0 h 1973"/>
              <a:gd name="T23" fmla="*/ 4224 w 4224"/>
              <a:gd name="T24" fmla="*/ 1973 h 19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24" h="1973">
                <a:moveTo>
                  <a:pt x="0" y="1925"/>
                </a:moveTo>
                <a:cubicBezTo>
                  <a:pt x="248" y="1949"/>
                  <a:pt x="496" y="1973"/>
                  <a:pt x="720" y="1733"/>
                </a:cubicBezTo>
                <a:cubicBezTo>
                  <a:pt x="944" y="1493"/>
                  <a:pt x="1115" y="772"/>
                  <a:pt x="1344" y="485"/>
                </a:cubicBezTo>
                <a:cubicBezTo>
                  <a:pt x="1573" y="198"/>
                  <a:pt x="1848" y="0"/>
                  <a:pt x="2096" y="13"/>
                </a:cubicBezTo>
                <a:cubicBezTo>
                  <a:pt x="2344" y="26"/>
                  <a:pt x="2573" y="278"/>
                  <a:pt x="2832" y="565"/>
                </a:cubicBezTo>
                <a:cubicBezTo>
                  <a:pt x="3091" y="852"/>
                  <a:pt x="3416" y="1514"/>
                  <a:pt x="3648" y="1733"/>
                </a:cubicBezTo>
                <a:cubicBezTo>
                  <a:pt x="3880" y="1952"/>
                  <a:pt x="4048" y="1893"/>
                  <a:pt x="4224" y="1877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6565" name="Group 75"/>
          <p:cNvGrpSpPr>
            <a:grpSpLocks/>
          </p:cNvGrpSpPr>
          <p:nvPr/>
        </p:nvGrpSpPr>
        <p:grpSpPr bwMode="auto">
          <a:xfrm>
            <a:off x="4876800" y="5003800"/>
            <a:ext cx="381000" cy="711200"/>
            <a:chOff x="2432" y="1328"/>
            <a:chExt cx="906" cy="2075"/>
          </a:xfrm>
        </p:grpSpPr>
        <p:sp>
          <p:nvSpPr>
            <p:cNvPr id="66593" name="Freeform 76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4" name="Freeform 77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5" name="Freeform 78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6" name="Freeform 79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7" name="Freeform 80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8" name="Freeform 81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6" name="Text Box 92"/>
          <p:cNvSpPr txBox="1">
            <a:spLocks noChangeArrowheads="1"/>
          </p:cNvSpPr>
          <p:nvPr/>
        </p:nvSpPr>
        <p:spPr bwMode="auto">
          <a:xfrm>
            <a:off x="2701925" y="609600"/>
            <a:ext cx="3775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Avoiding getting stuck </a:t>
            </a:r>
            <a:br>
              <a:rPr lang="en-US" altLang="en-US" sz="3000"/>
            </a:br>
            <a:r>
              <a:rPr lang="en-US" altLang="en-US" sz="3000"/>
              <a:t>in a local maximum</a:t>
            </a:r>
          </a:p>
        </p:txBody>
      </p:sp>
      <p:sp>
        <p:nvSpPr>
          <p:cNvPr id="66567" name="Freeform 96"/>
          <p:cNvSpPr>
            <a:spLocks/>
          </p:cNvSpPr>
          <p:nvPr/>
        </p:nvSpPr>
        <p:spPr bwMode="auto">
          <a:xfrm>
            <a:off x="4064000" y="1066800"/>
            <a:ext cx="4394200" cy="4203700"/>
          </a:xfrm>
          <a:custGeom>
            <a:avLst/>
            <a:gdLst>
              <a:gd name="T0" fmla="*/ 2147483647 w 2768"/>
              <a:gd name="T1" fmla="*/ 2147483647 h 2648"/>
              <a:gd name="T2" fmla="*/ 2147483647 w 2768"/>
              <a:gd name="T3" fmla="*/ 2147483647 h 2648"/>
              <a:gd name="T4" fmla="*/ 0 w 2768"/>
              <a:gd name="T5" fmla="*/ 2147483647 h 2648"/>
              <a:gd name="T6" fmla="*/ 2147483647 w 2768"/>
              <a:gd name="T7" fmla="*/ 2147483647 h 2648"/>
              <a:gd name="T8" fmla="*/ 2147483647 w 2768"/>
              <a:gd name="T9" fmla="*/ 2147483647 h 2648"/>
              <a:gd name="T10" fmla="*/ 2147483647 w 2768"/>
              <a:gd name="T11" fmla="*/ 2147483647 h 2648"/>
              <a:gd name="T12" fmla="*/ 2147483647 w 2768"/>
              <a:gd name="T13" fmla="*/ 2147483647 h 2648"/>
              <a:gd name="T14" fmla="*/ 2147483647 w 2768"/>
              <a:gd name="T15" fmla="*/ 2147483647 h 2648"/>
              <a:gd name="T16" fmla="*/ 2147483647 w 2768"/>
              <a:gd name="T17" fmla="*/ 2147483647 h 2648"/>
              <a:gd name="T18" fmla="*/ 2147483647 w 2768"/>
              <a:gd name="T19" fmla="*/ 2147483647 h 2648"/>
              <a:gd name="T20" fmla="*/ 2147483647 w 2768"/>
              <a:gd name="T21" fmla="*/ 2147483647 h 2648"/>
              <a:gd name="T22" fmla="*/ 2147483647 w 2768"/>
              <a:gd name="T23" fmla="*/ 0 h 26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68"/>
              <a:gd name="T37" fmla="*/ 0 h 2648"/>
              <a:gd name="T38" fmla="*/ 2768 w 2768"/>
              <a:gd name="T39" fmla="*/ 2648 h 26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68" h="2648">
                <a:moveTo>
                  <a:pt x="792" y="2648"/>
                </a:moveTo>
                <a:lnTo>
                  <a:pt x="1272" y="2504"/>
                </a:lnTo>
                <a:lnTo>
                  <a:pt x="0" y="2240"/>
                </a:lnTo>
                <a:lnTo>
                  <a:pt x="1632" y="1992"/>
                </a:lnTo>
                <a:lnTo>
                  <a:pt x="776" y="1864"/>
                </a:lnTo>
                <a:lnTo>
                  <a:pt x="1440" y="1544"/>
                </a:lnTo>
                <a:lnTo>
                  <a:pt x="1216" y="1384"/>
                </a:lnTo>
                <a:lnTo>
                  <a:pt x="2768" y="1080"/>
                </a:lnTo>
                <a:lnTo>
                  <a:pt x="1680" y="888"/>
                </a:lnTo>
                <a:lnTo>
                  <a:pt x="2488" y="568"/>
                </a:lnTo>
                <a:lnTo>
                  <a:pt x="1800" y="480"/>
                </a:lnTo>
                <a:lnTo>
                  <a:pt x="2024" y="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6568" name="Freeform 97"/>
          <p:cNvSpPr>
            <a:spLocks/>
          </p:cNvSpPr>
          <p:nvPr/>
        </p:nvSpPr>
        <p:spPr bwMode="auto">
          <a:xfrm>
            <a:off x="2120900" y="2235200"/>
            <a:ext cx="4508500" cy="3035300"/>
          </a:xfrm>
          <a:custGeom>
            <a:avLst/>
            <a:gdLst>
              <a:gd name="T0" fmla="*/ 2147483647 w 2840"/>
              <a:gd name="T1" fmla="*/ 2147483647 h 1912"/>
              <a:gd name="T2" fmla="*/ 2147483647 w 2840"/>
              <a:gd name="T3" fmla="*/ 2147483647 h 1912"/>
              <a:gd name="T4" fmla="*/ 2147483647 w 2840"/>
              <a:gd name="T5" fmla="*/ 2147483647 h 1912"/>
              <a:gd name="T6" fmla="*/ 2147483647 w 2840"/>
              <a:gd name="T7" fmla="*/ 2147483647 h 1912"/>
              <a:gd name="T8" fmla="*/ 2147483647 w 2840"/>
              <a:gd name="T9" fmla="*/ 2147483647 h 1912"/>
              <a:gd name="T10" fmla="*/ 2147483647 w 2840"/>
              <a:gd name="T11" fmla="*/ 2147483647 h 1912"/>
              <a:gd name="T12" fmla="*/ 2147483647 w 2840"/>
              <a:gd name="T13" fmla="*/ 2147483647 h 1912"/>
              <a:gd name="T14" fmla="*/ 2147483647 w 2840"/>
              <a:gd name="T15" fmla="*/ 2147483647 h 1912"/>
              <a:gd name="T16" fmla="*/ 2147483647 w 2840"/>
              <a:gd name="T17" fmla="*/ 2147483647 h 1912"/>
              <a:gd name="T18" fmla="*/ 2147483647 w 2840"/>
              <a:gd name="T19" fmla="*/ 2147483647 h 1912"/>
              <a:gd name="T20" fmla="*/ 0 w 2840"/>
              <a:gd name="T21" fmla="*/ 2147483647 h 1912"/>
              <a:gd name="T22" fmla="*/ 2147483647 w 2840"/>
              <a:gd name="T23" fmla="*/ 0 h 19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40"/>
              <a:gd name="T37" fmla="*/ 0 h 1912"/>
              <a:gd name="T38" fmla="*/ 2840 w 2840"/>
              <a:gd name="T39" fmla="*/ 1912 h 19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40" h="1912">
                <a:moveTo>
                  <a:pt x="2000" y="1912"/>
                </a:moveTo>
                <a:lnTo>
                  <a:pt x="2480" y="1768"/>
                </a:lnTo>
                <a:lnTo>
                  <a:pt x="1208" y="1504"/>
                </a:lnTo>
                <a:lnTo>
                  <a:pt x="2840" y="1256"/>
                </a:lnTo>
                <a:lnTo>
                  <a:pt x="1984" y="1128"/>
                </a:lnTo>
                <a:lnTo>
                  <a:pt x="1216" y="856"/>
                </a:lnTo>
                <a:lnTo>
                  <a:pt x="456" y="704"/>
                </a:lnTo>
                <a:lnTo>
                  <a:pt x="928" y="568"/>
                </a:lnTo>
                <a:lnTo>
                  <a:pt x="88" y="480"/>
                </a:lnTo>
                <a:lnTo>
                  <a:pt x="720" y="296"/>
                </a:lnTo>
                <a:lnTo>
                  <a:pt x="0" y="184"/>
                </a:lnTo>
                <a:lnTo>
                  <a:pt x="392" y="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6569" name="Text Box 98"/>
          <p:cNvSpPr txBox="1">
            <a:spLocks noChangeArrowheads="1"/>
          </p:cNvSpPr>
          <p:nvPr/>
        </p:nvSpPr>
        <p:spPr bwMode="auto">
          <a:xfrm>
            <a:off x="6523038" y="3429000"/>
            <a:ext cx="2673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Good Execution</a:t>
            </a:r>
          </a:p>
        </p:txBody>
      </p:sp>
      <p:grpSp>
        <p:nvGrpSpPr>
          <p:cNvPr id="66570" name="Group 99"/>
          <p:cNvGrpSpPr>
            <a:grpSpLocks/>
          </p:cNvGrpSpPr>
          <p:nvPr/>
        </p:nvGrpSpPr>
        <p:grpSpPr bwMode="auto">
          <a:xfrm>
            <a:off x="2362200" y="1498600"/>
            <a:ext cx="381000" cy="711200"/>
            <a:chOff x="2432" y="1328"/>
            <a:chExt cx="906" cy="2075"/>
          </a:xfrm>
        </p:grpSpPr>
        <p:sp>
          <p:nvSpPr>
            <p:cNvPr id="66587" name="Freeform 100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8" name="Freeform 101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9" name="Freeform 102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0" name="Freeform 103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1" name="Freeform 104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2" name="Freeform 105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71" name="Group 106"/>
          <p:cNvGrpSpPr>
            <a:grpSpLocks/>
          </p:cNvGrpSpPr>
          <p:nvPr/>
        </p:nvGrpSpPr>
        <p:grpSpPr bwMode="auto">
          <a:xfrm>
            <a:off x="7086600" y="279400"/>
            <a:ext cx="381000" cy="711200"/>
            <a:chOff x="2432" y="1328"/>
            <a:chExt cx="906" cy="2075"/>
          </a:xfrm>
        </p:grpSpPr>
        <p:sp>
          <p:nvSpPr>
            <p:cNvPr id="66581" name="Freeform 107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Freeform 108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3" name="Freeform 109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4" name="Freeform 110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5" name="Freeform 111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6" name="Freeform 112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2" name="Text Box 113"/>
          <p:cNvSpPr txBox="1">
            <a:spLocks noChangeArrowheads="1"/>
          </p:cNvSpPr>
          <p:nvPr/>
        </p:nvSpPr>
        <p:spPr bwMode="auto">
          <a:xfrm>
            <a:off x="1487488" y="3429000"/>
            <a:ext cx="2441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Bad Execution</a:t>
            </a:r>
          </a:p>
        </p:txBody>
      </p:sp>
      <p:sp>
        <p:nvSpPr>
          <p:cNvPr id="666738" name="Text Box 114"/>
          <p:cNvSpPr txBox="1">
            <a:spLocks noChangeArrowheads="1"/>
          </p:cNvSpPr>
          <p:nvPr/>
        </p:nvSpPr>
        <p:spPr bwMode="auto">
          <a:xfrm>
            <a:off x="365125" y="4310063"/>
            <a:ext cx="52562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Made better choices of direction</a:t>
            </a:r>
          </a:p>
          <a:p>
            <a:pPr lvl="1" eaLnBrk="1" hangingPunct="1">
              <a:buFontTx/>
              <a:buChar char="•"/>
            </a:pPr>
            <a:r>
              <a:rPr lang="en-US" altLang="en-US" sz="3000"/>
              <a:t>Hard</a:t>
            </a:r>
          </a:p>
          <a:p>
            <a:pPr eaLnBrk="1" hangingPunct="1"/>
            <a:r>
              <a:rPr lang="en-US" altLang="en-US" sz="3000"/>
              <a:t>Back up an retry</a:t>
            </a:r>
          </a:p>
          <a:p>
            <a:pPr lvl="1" eaLnBrk="1" hangingPunct="1">
              <a:buFontTx/>
              <a:buChar char="•"/>
            </a:pPr>
            <a:r>
              <a:rPr lang="en-US" altLang="en-US" sz="3000"/>
              <a:t>Exponential time</a:t>
            </a:r>
          </a:p>
          <a:p>
            <a:pPr eaLnBrk="1" hangingPunct="1"/>
            <a:r>
              <a:rPr lang="en-US" altLang="en-US" sz="3000"/>
              <a:t>Define a bigger step</a:t>
            </a:r>
          </a:p>
        </p:txBody>
      </p:sp>
      <p:grpSp>
        <p:nvGrpSpPr>
          <p:cNvPr id="5" name="Group 115"/>
          <p:cNvGrpSpPr>
            <a:grpSpLocks noChangeAspect="1"/>
          </p:cNvGrpSpPr>
          <p:nvPr/>
        </p:nvGrpSpPr>
        <p:grpSpPr bwMode="auto">
          <a:xfrm rot="1815985">
            <a:off x="2590800" y="-227013"/>
            <a:ext cx="2555875" cy="3198813"/>
            <a:chOff x="2227" y="1194"/>
            <a:chExt cx="1944" cy="2413"/>
          </a:xfrm>
        </p:grpSpPr>
        <p:sp>
          <p:nvSpPr>
            <p:cNvPr id="66575" name="Freeform 116"/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5 w 600"/>
                <a:gd name="T1" fmla="*/ 1 h 608"/>
                <a:gd name="T2" fmla="*/ 5 w 600"/>
                <a:gd name="T3" fmla="*/ 1 h 608"/>
                <a:gd name="T4" fmla="*/ 5 w 600"/>
                <a:gd name="T5" fmla="*/ 1 h 608"/>
                <a:gd name="T6" fmla="*/ 4 w 600"/>
                <a:gd name="T7" fmla="*/ 1 h 608"/>
                <a:gd name="T8" fmla="*/ 2 w 600"/>
                <a:gd name="T9" fmla="*/ 0 h 608"/>
                <a:gd name="T10" fmla="*/ 1 w 600"/>
                <a:gd name="T11" fmla="*/ 1 h 608"/>
                <a:gd name="T12" fmla="*/ 1 w 600"/>
                <a:gd name="T13" fmla="*/ 1 h 608"/>
                <a:gd name="T14" fmla="*/ 0 w 600"/>
                <a:gd name="T15" fmla="*/ 1 h 608"/>
                <a:gd name="T16" fmla="*/ 1 w 600"/>
                <a:gd name="T17" fmla="*/ 1 h 608"/>
                <a:gd name="T18" fmla="*/ 1 w 600"/>
                <a:gd name="T19" fmla="*/ 1 h 608"/>
                <a:gd name="T20" fmla="*/ 1 w 600"/>
                <a:gd name="T21" fmla="*/ 1 h 608"/>
                <a:gd name="T22" fmla="*/ 2 w 600"/>
                <a:gd name="T23" fmla="*/ 1 h 608"/>
                <a:gd name="T24" fmla="*/ 2 w 600"/>
                <a:gd name="T25" fmla="*/ 1 h 608"/>
                <a:gd name="T26" fmla="*/ 3 w 600"/>
                <a:gd name="T27" fmla="*/ 1 h 608"/>
                <a:gd name="T28" fmla="*/ 4 w 600"/>
                <a:gd name="T29" fmla="*/ 1 h 608"/>
                <a:gd name="T30" fmla="*/ 5 w 600"/>
                <a:gd name="T31" fmla="*/ 1 h 608"/>
                <a:gd name="T32" fmla="*/ 5 w 600"/>
                <a:gd name="T33" fmla="*/ 1 h 608"/>
                <a:gd name="T34" fmla="*/ 5 w 600"/>
                <a:gd name="T35" fmla="*/ 1 h 608"/>
                <a:gd name="T36" fmla="*/ 8 w 600"/>
                <a:gd name="T37" fmla="*/ 1 h 608"/>
                <a:gd name="T38" fmla="*/ 8 w 600"/>
                <a:gd name="T39" fmla="*/ 1 h 608"/>
                <a:gd name="T40" fmla="*/ 8 w 600"/>
                <a:gd name="T41" fmla="*/ 1 h 608"/>
                <a:gd name="T42" fmla="*/ 5 w 600"/>
                <a:gd name="T43" fmla="*/ 1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Freeform 117"/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3 w 619"/>
                <a:gd name="T1" fmla="*/ 3 h 1085"/>
                <a:gd name="T2" fmla="*/ 3 w 619"/>
                <a:gd name="T3" fmla="*/ 1 h 1085"/>
                <a:gd name="T4" fmla="*/ 5 w 619"/>
                <a:gd name="T5" fmla="*/ 1 h 1085"/>
                <a:gd name="T6" fmla="*/ 6 w 619"/>
                <a:gd name="T7" fmla="*/ 0 h 1085"/>
                <a:gd name="T8" fmla="*/ 7 w 619"/>
                <a:gd name="T9" fmla="*/ 1 h 1085"/>
                <a:gd name="T10" fmla="*/ 8 w 619"/>
                <a:gd name="T11" fmla="*/ 1 h 1085"/>
                <a:gd name="T12" fmla="*/ 8 w 619"/>
                <a:gd name="T13" fmla="*/ 3 h 1085"/>
                <a:gd name="T14" fmla="*/ 7 w 619"/>
                <a:gd name="T15" fmla="*/ 6 h 1085"/>
                <a:gd name="T16" fmla="*/ 6 w 619"/>
                <a:gd name="T17" fmla="*/ 8 h 1085"/>
                <a:gd name="T18" fmla="*/ 5 w 619"/>
                <a:gd name="T19" fmla="*/ 10 h 1085"/>
                <a:gd name="T20" fmla="*/ 5 w 619"/>
                <a:gd name="T21" fmla="*/ 12 h 1085"/>
                <a:gd name="T22" fmla="*/ 5 w 619"/>
                <a:gd name="T23" fmla="*/ 14 h 1085"/>
                <a:gd name="T24" fmla="*/ 6 w 619"/>
                <a:gd name="T25" fmla="*/ 15 h 1085"/>
                <a:gd name="T26" fmla="*/ 6 w 619"/>
                <a:gd name="T27" fmla="*/ 18 h 1085"/>
                <a:gd name="T28" fmla="*/ 5 w 619"/>
                <a:gd name="T29" fmla="*/ 20 h 1085"/>
                <a:gd name="T30" fmla="*/ 5 w 619"/>
                <a:gd name="T31" fmla="*/ 20 h 1085"/>
                <a:gd name="T32" fmla="*/ 3 w 619"/>
                <a:gd name="T33" fmla="*/ 21 h 1085"/>
                <a:gd name="T34" fmla="*/ 2 w 619"/>
                <a:gd name="T35" fmla="*/ 21 h 1085"/>
                <a:gd name="T36" fmla="*/ 1 w 619"/>
                <a:gd name="T37" fmla="*/ 20 h 1085"/>
                <a:gd name="T38" fmla="*/ 1 w 619"/>
                <a:gd name="T39" fmla="*/ 17 h 1085"/>
                <a:gd name="T40" fmla="*/ 0 w 619"/>
                <a:gd name="T41" fmla="*/ 15 h 1085"/>
                <a:gd name="T42" fmla="*/ 1 w 619"/>
                <a:gd name="T43" fmla="*/ 12 h 1085"/>
                <a:gd name="T44" fmla="*/ 1 w 619"/>
                <a:gd name="T45" fmla="*/ 8 h 1085"/>
                <a:gd name="T46" fmla="*/ 1 w 619"/>
                <a:gd name="T47" fmla="*/ 5 h 1085"/>
                <a:gd name="T48" fmla="*/ 3 w 619"/>
                <a:gd name="T49" fmla="*/ 3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Freeform 118"/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 h 808"/>
                <a:gd name="T2" fmla="*/ 101 w 782"/>
                <a:gd name="T3" fmla="*/ 0 h 808"/>
                <a:gd name="T4" fmla="*/ 246 w 782"/>
                <a:gd name="T5" fmla="*/ 0 h 808"/>
                <a:gd name="T6" fmla="*/ 518 w 782"/>
                <a:gd name="T7" fmla="*/ 1 h 808"/>
                <a:gd name="T8" fmla="*/ 841 w 782"/>
                <a:gd name="T9" fmla="*/ 1 h 808"/>
                <a:gd name="T10" fmla="*/ 959 w 782"/>
                <a:gd name="T11" fmla="*/ 1 h 808"/>
                <a:gd name="T12" fmla="*/ 1014 w 782"/>
                <a:gd name="T13" fmla="*/ 1 h 808"/>
                <a:gd name="T14" fmla="*/ 1025 w 782"/>
                <a:gd name="T15" fmla="*/ 2 h 808"/>
                <a:gd name="T16" fmla="*/ 989 w 782"/>
                <a:gd name="T17" fmla="*/ 2 h 808"/>
                <a:gd name="T18" fmla="*/ 889 w 782"/>
                <a:gd name="T19" fmla="*/ 3 h 808"/>
                <a:gd name="T20" fmla="*/ 761 w 782"/>
                <a:gd name="T21" fmla="*/ 4 h 808"/>
                <a:gd name="T22" fmla="*/ 665 w 782"/>
                <a:gd name="T23" fmla="*/ 4 h 808"/>
                <a:gd name="T24" fmla="*/ 623 w 782"/>
                <a:gd name="T25" fmla="*/ 5 h 808"/>
                <a:gd name="T26" fmla="*/ 595 w 782"/>
                <a:gd name="T27" fmla="*/ 5 h 808"/>
                <a:gd name="T28" fmla="*/ 606 w 782"/>
                <a:gd name="T29" fmla="*/ 6 h 808"/>
                <a:gd name="T30" fmla="*/ 613 w 782"/>
                <a:gd name="T31" fmla="*/ 6 h 808"/>
                <a:gd name="T32" fmla="*/ 728 w 782"/>
                <a:gd name="T33" fmla="*/ 6 h 808"/>
                <a:gd name="T34" fmla="*/ 910 w 782"/>
                <a:gd name="T35" fmla="*/ 6 h 808"/>
                <a:gd name="T36" fmla="*/ 1025 w 782"/>
                <a:gd name="T37" fmla="*/ 6 h 808"/>
                <a:gd name="T38" fmla="*/ 1146 w 782"/>
                <a:gd name="T39" fmla="*/ 6 h 808"/>
                <a:gd name="T40" fmla="*/ 1184 w 782"/>
                <a:gd name="T41" fmla="*/ 6 h 808"/>
                <a:gd name="T42" fmla="*/ 1146 w 782"/>
                <a:gd name="T43" fmla="*/ 6 h 808"/>
                <a:gd name="T44" fmla="*/ 1097 w 782"/>
                <a:gd name="T45" fmla="*/ 6 h 808"/>
                <a:gd name="T46" fmla="*/ 1014 w 782"/>
                <a:gd name="T47" fmla="*/ 6 h 808"/>
                <a:gd name="T48" fmla="*/ 905 w 782"/>
                <a:gd name="T49" fmla="*/ 6 h 808"/>
                <a:gd name="T50" fmla="*/ 787 w 782"/>
                <a:gd name="T51" fmla="*/ 6 h 808"/>
                <a:gd name="T52" fmla="*/ 595 w 782"/>
                <a:gd name="T53" fmla="*/ 6 h 808"/>
                <a:gd name="T54" fmla="*/ 537 w 782"/>
                <a:gd name="T55" fmla="*/ 6 h 808"/>
                <a:gd name="T56" fmla="*/ 506 w 782"/>
                <a:gd name="T57" fmla="*/ 6 h 808"/>
                <a:gd name="T58" fmla="*/ 506 w 782"/>
                <a:gd name="T59" fmla="*/ 6 h 808"/>
                <a:gd name="T60" fmla="*/ 506 w 782"/>
                <a:gd name="T61" fmla="*/ 5 h 808"/>
                <a:gd name="T62" fmla="*/ 588 w 782"/>
                <a:gd name="T63" fmla="*/ 4 h 808"/>
                <a:gd name="T64" fmla="*/ 710 w 782"/>
                <a:gd name="T65" fmla="*/ 3 h 808"/>
                <a:gd name="T66" fmla="*/ 817 w 782"/>
                <a:gd name="T67" fmla="*/ 3 h 808"/>
                <a:gd name="T68" fmla="*/ 884 w 782"/>
                <a:gd name="T69" fmla="*/ 2 h 808"/>
                <a:gd name="T70" fmla="*/ 919 w 782"/>
                <a:gd name="T71" fmla="*/ 2 h 808"/>
                <a:gd name="T72" fmla="*/ 905 w 782"/>
                <a:gd name="T73" fmla="*/ 1 h 808"/>
                <a:gd name="T74" fmla="*/ 855 w 782"/>
                <a:gd name="T75" fmla="*/ 1 h 808"/>
                <a:gd name="T76" fmla="*/ 787 w 782"/>
                <a:gd name="T77" fmla="*/ 1 h 808"/>
                <a:gd name="T78" fmla="*/ 710 w 782"/>
                <a:gd name="T79" fmla="*/ 1 h 808"/>
                <a:gd name="T80" fmla="*/ 542 w 782"/>
                <a:gd name="T81" fmla="*/ 1 h 808"/>
                <a:gd name="T82" fmla="*/ 292 w 782"/>
                <a:gd name="T83" fmla="*/ 1 h 808"/>
                <a:gd name="T84" fmla="*/ 106 w 782"/>
                <a:gd name="T85" fmla="*/ 1 h 808"/>
                <a:gd name="T86" fmla="*/ 31 w 782"/>
                <a:gd name="T87" fmla="*/ 1 h 808"/>
                <a:gd name="T88" fmla="*/ 0 w 782"/>
                <a:gd name="T89" fmla="*/ 1 h 808"/>
                <a:gd name="T90" fmla="*/ 0 w 782"/>
                <a:gd name="T91" fmla="*/ 1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8" name="Freeform 119"/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4475 w 992"/>
                <a:gd name="T1" fmla="*/ 1 h 770"/>
                <a:gd name="T2" fmla="*/ 4559 w 992"/>
                <a:gd name="T3" fmla="*/ 1 h 770"/>
                <a:gd name="T4" fmla="*/ 4873 w 992"/>
                <a:gd name="T5" fmla="*/ 1 h 770"/>
                <a:gd name="T6" fmla="*/ 5260 w 992"/>
                <a:gd name="T7" fmla="*/ 1 h 770"/>
                <a:gd name="T8" fmla="*/ 5491 w 992"/>
                <a:gd name="T9" fmla="*/ 1 h 770"/>
                <a:gd name="T10" fmla="*/ 5390 w 992"/>
                <a:gd name="T11" fmla="*/ 1 h 770"/>
                <a:gd name="T12" fmla="*/ 5176 w 992"/>
                <a:gd name="T13" fmla="*/ 1 h 770"/>
                <a:gd name="T14" fmla="*/ 4746 w 992"/>
                <a:gd name="T15" fmla="*/ 2 h 770"/>
                <a:gd name="T16" fmla="*/ 4215 w 992"/>
                <a:gd name="T17" fmla="*/ 2 h 770"/>
                <a:gd name="T18" fmla="*/ 3774 w 992"/>
                <a:gd name="T19" fmla="*/ 2 h 770"/>
                <a:gd name="T20" fmla="*/ 3278 w 992"/>
                <a:gd name="T21" fmla="*/ 3 h 770"/>
                <a:gd name="T22" fmla="*/ 2806 w 992"/>
                <a:gd name="T23" fmla="*/ 3 h 770"/>
                <a:gd name="T24" fmla="*/ 2448 w 992"/>
                <a:gd name="T25" fmla="*/ 2 h 770"/>
                <a:gd name="T26" fmla="*/ 2316 w 992"/>
                <a:gd name="T27" fmla="*/ 2 h 770"/>
                <a:gd name="T28" fmla="*/ 2171 w 992"/>
                <a:gd name="T29" fmla="*/ 2 h 770"/>
                <a:gd name="T30" fmla="*/ 2000 w 992"/>
                <a:gd name="T31" fmla="*/ 1 h 770"/>
                <a:gd name="T32" fmla="*/ 1873 w 992"/>
                <a:gd name="T33" fmla="*/ 1 h 770"/>
                <a:gd name="T34" fmla="*/ 1873 w 992"/>
                <a:gd name="T35" fmla="*/ 1 h 770"/>
                <a:gd name="T36" fmla="*/ 1784 w 992"/>
                <a:gd name="T37" fmla="*/ 1 h 770"/>
                <a:gd name="T38" fmla="*/ 1539 w 992"/>
                <a:gd name="T39" fmla="*/ 1 h 770"/>
                <a:gd name="T40" fmla="*/ 1238 w 992"/>
                <a:gd name="T41" fmla="*/ 1 h 770"/>
                <a:gd name="T42" fmla="*/ 956 w 992"/>
                <a:gd name="T43" fmla="*/ 1 h 770"/>
                <a:gd name="T44" fmla="*/ 634 w 992"/>
                <a:gd name="T45" fmla="*/ 1 h 770"/>
                <a:gd name="T46" fmla="*/ 146 w 992"/>
                <a:gd name="T47" fmla="*/ 1 h 770"/>
                <a:gd name="T48" fmla="*/ 0 w 992"/>
                <a:gd name="T49" fmla="*/ 1 h 770"/>
                <a:gd name="T50" fmla="*/ 0 w 992"/>
                <a:gd name="T51" fmla="*/ 1 h 770"/>
                <a:gd name="T52" fmla="*/ 218 w 992"/>
                <a:gd name="T53" fmla="*/ 1 h 770"/>
                <a:gd name="T54" fmla="*/ 453 w 992"/>
                <a:gd name="T55" fmla="*/ 1 h 770"/>
                <a:gd name="T56" fmla="*/ 655 w 992"/>
                <a:gd name="T57" fmla="*/ 1 h 770"/>
                <a:gd name="T58" fmla="*/ 1045 w 992"/>
                <a:gd name="T59" fmla="*/ 1 h 770"/>
                <a:gd name="T60" fmla="*/ 1424 w 992"/>
                <a:gd name="T61" fmla="*/ 1 h 770"/>
                <a:gd name="T62" fmla="*/ 1784 w 992"/>
                <a:gd name="T63" fmla="*/ 1 h 770"/>
                <a:gd name="T64" fmla="*/ 2298 w 992"/>
                <a:gd name="T65" fmla="*/ 0 h 770"/>
                <a:gd name="T66" fmla="*/ 2316 w 992"/>
                <a:gd name="T67" fmla="*/ 1 h 770"/>
                <a:gd name="T68" fmla="*/ 2200 w 992"/>
                <a:gd name="T69" fmla="*/ 1 h 770"/>
                <a:gd name="T70" fmla="*/ 2171 w 992"/>
                <a:gd name="T71" fmla="*/ 1 h 770"/>
                <a:gd name="T72" fmla="*/ 2316 w 992"/>
                <a:gd name="T73" fmla="*/ 1 h 770"/>
                <a:gd name="T74" fmla="*/ 2558 w 992"/>
                <a:gd name="T75" fmla="*/ 2 h 770"/>
                <a:gd name="T76" fmla="*/ 2765 w 992"/>
                <a:gd name="T77" fmla="*/ 2 h 770"/>
                <a:gd name="T78" fmla="*/ 3090 w 992"/>
                <a:gd name="T79" fmla="*/ 2 h 770"/>
                <a:gd name="T80" fmla="*/ 3405 w 992"/>
                <a:gd name="T81" fmla="*/ 2 h 770"/>
                <a:gd name="T82" fmla="*/ 3727 w 992"/>
                <a:gd name="T83" fmla="*/ 2 h 770"/>
                <a:gd name="T84" fmla="*/ 4150 w 992"/>
                <a:gd name="T85" fmla="*/ 2 h 770"/>
                <a:gd name="T86" fmla="*/ 4430 w 992"/>
                <a:gd name="T87" fmla="*/ 1 h 770"/>
                <a:gd name="T88" fmla="*/ 4475 w 992"/>
                <a:gd name="T89" fmla="*/ 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9" name="Freeform 120"/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6 w 699"/>
                <a:gd name="T1" fmla="*/ 17 h 1216"/>
                <a:gd name="T2" fmla="*/ 8 w 699"/>
                <a:gd name="T3" fmla="*/ 20 h 1216"/>
                <a:gd name="T4" fmla="*/ 8 w 699"/>
                <a:gd name="T5" fmla="*/ 20 h 1216"/>
                <a:gd name="T6" fmla="*/ 9 w 699"/>
                <a:gd name="T7" fmla="*/ 21 h 1216"/>
                <a:gd name="T8" fmla="*/ 9 w 699"/>
                <a:gd name="T9" fmla="*/ 22 h 1216"/>
                <a:gd name="T10" fmla="*/ 9 w 699"/>
                <a:gd name="T11" fmla="*/ 23 h 1216"/>
                <a:gd name="T12" fmla="*/ 9 w 699"/>
                <a:gd name="T13" fmla="*/ 23 h 1216"/>
                <a:gd name="T14" fmla="*/ 7 w 699"/>
                <a:gd name="T15" fmla="*/ 22 h 1216"/>
                <a:gd name="T16" fmla="*/ 5 w 699"/>
                <a:gd name="T17" fmla="*/ 19 h 1216"/>
                <a:gd name="T18" fmla="*/ 4 w 699"/>
                <a:gd name="T19" fmla="*/ 17 h 1216"/>
                <a:gd name="T20" fmla="*/ 3 w 699"/>
                <a:gd name="T21" fmla="*/ 15 h 1216"/>
                <a:gd name="T22" fmla="*/ 3 w 699"/>
                <a:gd name="T23" fmla="*/ 11 h 1216"/>
                <a:gd name="T24" fmla="*/ 3 w 699"/>
                <a:gd name="T25" fmla="*/ 7 h 1216"/>
                <a:gd name="T26" fmla="*/ 3 w 699"/>
                <a:gd name="T27" fmla="*/ 6 h 1216"/>
                <a:gd name="T28" fmla="*/ 2 w 699"/>
                <a:gd name="T29" fmla="*/ 4 h 1216"/>
                <a:gd name="T30" fmla="*/ 1 w 699"/>
                <a:gd name="T31" fmla="*/ 5 h 1216"/>
                <a:gd name="T32" fmla="*/ 0 w 699"/>
                <a:gd name="T33" fmla="*/ 4 h 1216"/>
                <a:gd name="T34" fmla="*/ 1 w 699"/>
                <a:gd name="T35" fmla="*/ 4 h 1216"/>
                <a:gd name="T36" fmla="*/ 1 w 699"/>
                <a:gd name="T37" fmla="*/ 4 h 1216"/>
                <a:gd name="T38" fmla="*/ 2 w 699"/>
                <a:gd name="T39" fmla="*/ 3 h 1216"/>
                <a:gd name="T40" fmla="*/ 1 w 699"/>
                <a:gd name="T41" fmla="*/ 2 h 1216"/>
                <a:gd name="T42" fmla="*/ 1 w 699"/>
                <a:gd name="T43" fmla="*/ 1 h 1216"/>
                <a:gd name="T44" fmla="*/ 1 w 699"/>
                <a:gd name="T45" fmla="*/ 1 h 1216"/>
                <a:gd name="T46" fmla="*/ 2 w 699"/>
                <a:gd name="T47" fmla="*/ 2 h 1216"/>
                <a:gd name="T48" fmla="*/ 2 w 699"/>
                <a:gd name="T49" fmla="*/ 2 h 1216"/>
                <a:gd name="T50" fmla="*/ 2 w 699"/>
                <a:gd name="T51" fmla="*/ 1 h 1216"/>
                <a:gd name="T52" fmla="*/ 2 w 699"/>
                <a:gd name="T53" fmla="*/ 0 h 1216"/>
                <a:gd name="T54" fmla="*/ 2 w 699"/>
                <a:gd name="T55" fmla="*/ 1 h 1216"/>
                <a:gd name="T56" fmla="*/ 3 w 699"/>
                <a:gd name="T57" fmla="*/ 2 h 1216"/>
                <a:gd name="T58" fmla="*/ 3 w 699"/>
                <a:gd name="T59" fmla="*/ 2 h 1216"/>
                <a:gd name="T60" fmla="*/ 4 w 699"/>
                <a:gd name="T61" fmla="*/ 1 h 1216"/>
                <a:gd name="T62" fmla="*/ 4 w 699"/>
                <a:gd name="T63" fmla="*/ 1 h 1216"/>
                <a:gd name="T64" fmla="*/ 4 w 699"/>
                <a:gd name="T65" fmla="*/ 1 h 1216"/>
                <a:gd name="T66" fmla="*/ 3 w 699"/>
                <a:gd name="T67" fmla="*/ 3 h 1216"/>
                <a:gd name="T68" fmla="*/ 3 w 699"/>
                <a:gd name="T69" fmla="*/ 4 h 1216"/>
                <a:gd name="T70" fmla="*/ 3 w 699"/>
                <a:gd name="T71" fmla="*/ 5 h 1216"/>
                <a:gd name="T72" fmla="*/ 3 w 699"/>
                <a:gd name="T73" fmla="*/ 7 h 1216"/>
                <a:gd name="T74" fmla="*/ 3 w 699"/>
                <a:gd name="T75" fmla="*/ 10 h 1216"/>
                <a:gd name="T76" fmla="*/ 4 w 699"/>
                <a:gd name="T77" fmla="*/ 12 h 1216"/>
                <a:gd name="T78" fmla="*/ 5 w 699"/>
                <a:gd name="T79" fmla="*/ 15 h 1216"/>
                <a:gd name="T80" fmla="*/ 5 w 699"/>
                <a:gd name="T81" fmla="*/ 16 h 1216"/>
                <a:gd name="T82" fmla="*/ 6 w 699"/>
                <a:gd name="T83" fmla="*/ 17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0" name="Freeform 121"/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1 w 915"/>
                <a:gd name="T1" fmla="*/ 6 h 1139"/>
                <a:gd name="T2" fmla="*/ 0 w 915"/>
                <a:gd name="T3" fmla="*/ 6 h 1139"/>
                <a:gd name="T4" fmla="*/ 1 w 915"/>
                <a:gd name="T5" fmla="*/ 6 h 1139"/>
                <a:gd name="T6" fmla="*/ 1 w 915"/>
                <a:gd name="T7" fmla="*/ 6 h 1139"/>
                <a:gd name="T8" fmla="*/ 3 w 915"/>
                <a:gd name="T9" fmla="*/ 6 h 1139"/>
                <a:gd name="T10" fmla="*/ 5 w 915"/>
                <a:gd name="T11" fmla="*/ 6 h 1139"/>
                <a:gd name="T12" fmla="*/ 8 w 915"/>
                <a:gd name="T13" fmla="*/ 5 h 1139"/>
                <a:gd name="T14" fmla="*/ 9 w 915"/>
                <a:gd name="T15" fmla="*/ 4 h 1139"/>
                <a:gd name="T16" fmla="*/ 10 w 915"/>
                <a:gd name="T17" fmla="*/ 3 h 1139"/>
                <a:gd name="T18" fmla="*/ 10 w 915"/>
                <a:gd name="T19" fmla="*/ 2 h 1139"/>
                <a:gd name="T20" fmla="*/ 10 w 915"/>
                <a:gd name="T21" fmla="*/ 1 h 1139"/>
                <a:gd name="T22" fmla="*/ 11 w 915"/>
                <a:gd name="T23" fmla="*/ 1 h 1139"/>
                <a:gd name="T24" fmla="*/ 12 w 915"/>
                <a:gd name="T25" fmla="*/ 1 h 1139"/>
                <a:gd name="T26" fmla="*/ 13 w 915"/>
                <a:gd name="T27" fmla="*/ 1 h 1139"/>
                <a:gd name="T28" fmla="*/ 13 w 915"/>
                <a:gd name="T29" fmla="*/ 1 h 1139"/>
                <a:gd name="T30" fmla="*/ 12 w 915"/>
                <a:gd name="T31" fmla="*/ 1 h 1139"/>
                <a:gd name="T32" fmla="*/ 11 w 915"/>
                <a:gd name="T33" fmla="*/ 1 h 1139"/>
                <a:gd name="T34" fmla="*/ 12 w 915"/>
                <a:gd name="T35" fmla="*/ 1 h 1139"/>
                <a:gd name="T36" fmla="*/ 12 w 915"/>
                <a:gd name="T37" fmla="*/ 1 h 1139"/>
                <a:gd name="T38" fmla="*/ 12 w 915"/>
                <a:gd name="T39" fmla="*/ 1 h 1139"/>
                <a:gd name="T40" fmla="*/ 11 w 915"/>
                <a:gd name="T41" fmla="*/ 1 h 1139"/>
                <a:gd name="T42" fmla="*/ 11 w 915"/>
                <a:gd name="T43" fmla="*/ 1 h 1139"/>
                <a:gd name="T44" fmla="*/ 11 w 915"/>
                <a:gd name="T45" fmla="*/ 1 h 1139"/>
                <a:gd name="T46" fmla="*/ 11 w 915"/>
                <a:gd name="T47" fmla="*/ 0 h 1139"/>
                <a:gd name="T48" fmla="*/ 10 w 915"/>
                <a:gd name="T49" fmla="*/ 1 h 1139"/>
                <a:gd name="T50" fmla="*/ 10 w 915"/>
                <a:gd name="T51" fmla="*/ 1 h 1139"/>
                <a:gd name="T52" fmla="*/ 10 w 915"/>
                <a:gd name="T53" fmla="*/ 1 h 1139"/>
                <a:gd name="T54" fmla="*/ 9 w 915"/>
                <a:gd name="T55" fmla="*/ 1 h 1139"/>
                <a:gd name="T56" fmla="*/ 9 w 915"/>
                <a:gd name="T57" fmla="*/ 1 h 1139"/>
                <a:gd name="T58" fmla="*/ 9 w 915"/>
                <a:gd name="T59" fmla="*/ 1 h 1139"/>
                <a:gd name="T60" fmla="*/ 9 w 915"/>
                <a:gd name="T61" fmla="*/ 1 h 1139"/>
                <a:gd name="T62" fmla="*/ 9 w 915"/>
                <a:gd name="T63" fmla="*/ 1 h 1139"/>
                <a:gd name="T64" fmla="*/ 9 w 915"/>
                <a:gd name="T65" fmla="*/ 1 h 1139"/>
                <a:gd name="T66" fmla="*/ 9 w 915"/>
                <a:gd name="T67" fmla="*/ 1 h 1139"/>
                <a:gd name="T68" fmla="*/ 9 w 915"/>
                <a:gd name="T69" fmla="*/ 2 h 1139"/>
                <a:gd name="T70" fmla="*/ 9 w 915"/>
                <a:gd name="T71" fmla="*/ 4 h 1139"/>
                <a:gd name="T72" fmla="*/ 9 w 915"/>
                <a:gd name="T73" fmla="*/ 4 h 1139"/>
                <a:gd name="T74" fmla="*/ 8 w 915"/>
                <a:gd name="T75" fmla="*/ 4 h 1139"/>
                <a:gd name="T76" fmla="*/ 7 w 915"/>
                <a:gd name="T77" fmla="*/ 5 h 1139"/>
                <a:gd name="T78" fmla="*/ 6 w 915"/>
                <a:gd name="T79" fmla="*/ 5 h 1139"/>
                <a:gd name="T80" fmla="*/ 5 w 915"/>
                <a:gd name="T81" fmla="*/ 6 h 1139"/>
                <a:gd name="T82" fmla="*/ 3 w 915"/>
                <a:gd name="T83" fmla="*/ 6 h 1139"/>
                <a:gd name="T84" fmla="*/ 1 w 915"/>
                <a:gd name="T85" fmla="*/ 6 h 1139"/>
                <a:gd name="T86" fmla="*/ 1 w 915"/>
                <a:gd name="T87" fmla="*/ 6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738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Flow</a:t>
            </a:r>
          </a:p>
        </p:txBody>
      </p:sp>
      <p:sp>
        <p:nvSpPr>
          <p:cNvPr id="705547" name="Text Box 11"/>
          <p:cNvSpPr txBox="1">
            <a:spLocks noChangeArrowheads="1"/>
          </p:cNvSpPr>
          <p:nvPr/>
        </p:nvSpPr>
        <p:spPr bwMode="auto">
          <a:xfrm>
            <a:off x="1981200" y="974725"/>
            <a:ext cx="45704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/>
              <a:t>Can our Simplex Algorithm </a:t>
            </a:r>
            <a:br>
              <a:rPr lang="en-US" altLang="en-US" sz="3000" dirty="0"/>
            </a:br>
            <a:r>
              <a:rPr lang="en-US" altLang="en-US" sz="3000" dirty="0"/>
              <a:t>get stuck in local max? </a:t>
            </a:r>
          </a:p>
        </p:txBody>
      </p:sp>
      <p:sp>
        <p:nvSpPr>
          <p:cNvPr id="705551" name="Text Box 15"/>
          <p:cNvSpPr txBox="1">
            <a:spLocks noChangeArrowheads="1"/>
          </p:cNvSpPr>
          <p:nvPr/>
        </p:nvSpPr>
        <p:spPr bwMode="auto">
          <a:xfrm>
            <a:off x="1981200" y="2193925"/>
            <a:ext cx="51149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/>
              <a:t>Need to prove 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/>
              <a:t>for every linear program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/>
              <a:t>for every choice of steps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/>
              <a:t>     an optimal solution is found!</a:t>
            </a:r>
          </a:p>
        </p:txBody>
      </p:sp>
      <p:sp>
        <p:nvSpPr>
          <p:cNvPr id="705553" name="Text Box 17"/>
          <p:cNvSpPr txBox="1">
            <a:spLocks noChangeArrowheads="1"/>
          </p:cNvSpPr>
          <p:nvPr/>
        </p:nvSpPr>
        <p:spPr bwMode="auto">
          <a:xfrm>
            <a:off x="6172200" y="1584325"/>
            <a:ext cx="776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hlink"/>
                </a:solidFill>
              </a:rPr>
              <a:t>No!</a:t>
            </a:r>
          </a:p>
        </p:txBody>
      </p:sp>
      <p:sp>
        <p:nvSpPr>
          <p:cNvPr id="705554" name="Text Box 18"/>
          <p:cNvSpPr txBox="1">
            <a:spLocks noChangeArrowheads="1"/>
          </p:cNvSpPr>
          <p:nvPr/>
        </p:nvSpPr>
        <p:spPr bwMode="auto">
          <a:xfrm>
            <a:off x="3424238" y="4251325"/>
            <a:ext cx="1093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hlink"/>
                </a:solidFill>
              </a:rPr>
              <a:t>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5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5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5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5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5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5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7" grpId="0"/>
      <p:bldP spid="705553" grpId="0"/>
      <p:bldP spid="7055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Primal-Dual Hill Climbing</a:t>
            </a:r>
          </a:p>
        </p:txBody>
      </p:sp>
      <p:sp>
        <p:nvSpPr>
          <p:cNvPr id="68611" name="Freeform 3"/>
          <p:cNvSpPr>
            <a:spLocks/>
          </p:cNvSpPr>
          <p:nvPr/>
        </p:nvSpPr>
        <p:spPr bwMode="auto">
          <a:xfrm>
            <a:off x="1524000" y="5468938"/>
            <a:ext cx="6667500" cy="1312862"/>
          </a:xfrm>
          <a:custGeom>
            <a:avLst/>
            <a:gdLst>
              <a:gd name="T0" fmla="*/ 0 w 4200"/>
              <a:gd name="T1" fmla="*/ 2147483647 h 827"/>
              <a:gd name="T2" fmla="*/ 2147483647 w 4200"/>
              <a:gd name="T3" fmla="*/ 2147483647 h 827"/>
              <a:gd name="T4" fmla="*/ 2147483647 w 4200"/>
              <a:gd name="T5" fmla="*/ 2147483647 h 827"/>
              <a:gd name="T6" fmla="*/ 2147483647 w 4200"/>
              <a:gd name="T7" fmla="*/ 2147483647 h 827"/>
              <a:gd name="T8" fmla="*/ 2147483647 w 4200"/>
              <a:gd name="T9" fmla="*/ 2147483647 h 827"/>
              <a:gd name="T10" fmla="*/ 2147483647 w 4200"/>
              <a:gd name="T11" fmla="*/ 2147483647 h 827"/>
              <a:gd name="T12" fmla="*/ 2147483647 w 4200"/>
              <a:gd name="T13" fmla="*/ 2147483647 h 8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0"/>
              <a:gd name="T22" fmla="*/ 0 h 827"/>
              <a:gd name="T23" fmla="*/ 4200 w 4200"/>
              <a:gd name="T24" fmla="*/ 827 h 8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0" h="827">
                <a:moveTo>
                  <a:pt x="0" y="827"/>
                </a:moveTo>
                <a:cubicBezTo>
                  <a:pt x="99" y="776"/>
                  <a:pt x="400" y="552"/>
                  <a:pt x="592" y="523"/>
                </a:cubicBezTo>
                <a:cubicBezTo>
                  <a:pt x="784" y="494"/>
                  <a:pt x="980" y="659"/>
                  <a:pt x="1152" y="651"/>
                </a:cubicBezTo>
                <a:cubicBezTo>
                  <a:pt x="1324" y="643"/>
                  <a:pt x="1389" y="573"/>
                  <a:pt x="1624" y="475"/>
                </a:cubicBezTo>
                <a:cubicBezTo>
                  <a:pt x="1859" y="377"/>
                  <a:pt x="2295" y="124"/>
                  <a:pt x="2563" y="65"/>
                </a:cubicBezTo>
                <a:cubicBezTo>
                  <a:pt x="2831" y="6"/>
                  <a:pt x="2959" y="0"/>
                  <a:pt x="3232" y="118"/>
                </a:cubicBezTo>
                <a:cubicBezTo>
                  <a:pt x="3505" y="236"/>
                  <a:pt x="3998" y="636"/>
                  <a:pt x="4200" y="772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685800" y="53340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685800" y="5181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85800" y="48768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685800" y="4800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685800" y="4648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685800" y="4419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685800" y="4267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77925" y="1828800"/>
            <a:ext cx="6746875" cy="1447800"/>
            <a:chOff x="742" y="1152"/>
            <a:chExt cx="4250" cy="912"/>
          </a:xfrm>
        </p:grpSpPr>
        <p:pic>
          <p:nvPicPr>
            <p:cNvPr id="68620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1152"/>
              <a:ext cx="605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1445" y="1227"/>
              <a:ext cx="354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/>
                <a:t>Mars settlement has hilly landscape</a:t>
              </a:r>
              <a:br>
                <a:rPr lang="en-US" altLang="en-US" sz="3000"/>
              </a:br>
              <a:r>
                <a:rPr lang="en-US" altLang="en-US" sz="3000"/>
                <a:t>and many layers of roofs.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Primal-Dual Hill Climbing</a:t>
            </a:r>
          </a:p>
        </p:txBody>
      </p:sp>
      <p:sp>
        <p:nvSpPr>
          <p:cNvPr id="69635" name="Freeform 3"/>
          <p:cNvSpPr>
            <a:spLocks/>
          </p:cNvSpPr>
          <p:nvPr/>
        </p:nvSpPr>
        <p:spPr bwMode="auto">
          <a:xfrm>
            <a:off x="1524000" y="5468938"/>
            <a:ext cx="6667500" cy="1312862"/>
          </a:xfrm>
          <a:custGeom>
            <a:avLst/>
            <a:gdLst>
              <a:gd name="T0" fmla="*/ 0 w 4200"/>
              <a:gd name="T1" fmla="*/ 2147483647 h 827"/>
              <a:gd name="T2" fmla="*/ 2147483647 w 4200"/>
              <a:gd name="T3" fmla="*/ 2147483647 h 827"/>
              <a:gd name="T4" fmla="*/ 2147483647 w 4200"/>
              <a:gd name="T5" fmla="*/ 2147483647 h 827"/>
              <a:gd name="T6" fmla="*/ 2147483647 w 4200"/>
              <a:gd name="T7" fmla="*/ 2147483647 h 827"/>
              <a:gd name="T8" fmla="*/ 2147483647 w 4200"/>
              <a:gd name="T9" fmla="*/ 2147483647 h 827"/>
              <a:gd name="T10" fmla="*/ 2147483647 w 4200"/>
              <a:gd name="T11" fmla="*/ 2147483647 h 827"/>
              <a:gd name="T12" fmla="*/ 2147483647 w 4200"/>
              <a:gd name="T13" fmla="*/ 2147483647 h 8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0"/>
              <a:gd name="T22" fmla="*/ 0 h 827"/>
              <a:gd name="T23" fmla="*/ 4200 w 4200"/>
              <a:gd name="T24" fmla="*/ 827 h 8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0" h="827">
                <a:moveTo>
                  <a:pt x="0" y="827"/>
                </a:moveTo>
                <a:cubicBezTo>
                  <a:pt x="99" y="776"/>
                  <a:pt x="400" y="552"/>
                  <a:pt x="592" y="523"/>
                </a:cubicBezTo>
                <a:cubicBezTo>
                  <a:pt x="784" y="494"/>
                  <a:pt x="980" y="659"/>
                  <a:pt x="1152" y="651"/>
                </a:cubicBezTo>
                <a:cubicBezTo>
                  <a:pt x="1324" y="643"/>
                  <a:pt x="1389" y="573"/>
                  <a:pt x="1624" y="475"/>
                </a:cubicBezTo>
                <a:cubicBezTo>
                  <a:pt x="1859" y="377"/>
                  <a:pt x="2295" y="124"/>
                  <a:pt x="2563" y="65"/>
                </a:cubicBezTo>
                <a:cubicBezTo>
                  <a:pt x="2831" y="6"/>
                  <a:pt x="2959" y="0"/>
                  <a:pt x="3232" y="118"/>
                </a:cubicBezTo>
                <a:cubicBezTo>
                  <a:pt x="3505" y="236"/>
                  <a:pt x="3998" y="636"/>
                  <a:pt x="4200" y="772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685800" y="53340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685800" y="5181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685800" y="48768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685800" y="4800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685800" y="4648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685800" y="4419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685800" y="4267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4811" name="Text Box 11"/>
          <p:cNvSpPr txBox="1">
            <a:spLocks noChangeArrowheads="1"/>
          </p:cNvSpPr>
          <p:nvPr/>
        </p:nvSpPr>
        <p:spPr bwMode="auto">
          <a:xfrm>
            <a:off x="381000" y="822325"/>
            <a:ext cx="57213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accent1"/>
                </a:solidFill>
              </a:rPr>
              <a:t>Primal Problem:</a:t>
            </a:r>
            <a:r>
              <a:rPr lang="en-US" altLang="en-US" sz="3000"/>
              <a:t>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3000"/>
              <a:t>Exponential # of locations to stand.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3000"/>
              <a:t>Find a highest one.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accent1"/>
                </a:solidFill>
              </a:rPr>
              <a:t>Dual problem: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3000"/>
              <a:t>Exponential # of roofs.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3000"/>
              <a:t>Find a lowest one.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81400" y="5715000"/>
            <a:ext cx="381000" cy="711200"/>
            <a:chOff x="2432" y="1328"/>
            <a:chExt cx="906" cy="2075"/>
          </a:xfrm>
        </p:grpSpPr>
        <p:sp>
          <p:nvSpPr>
            <p:cNvPr id="69648" name="Freeform 13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9" name="Freeform 14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0" name="Freeform 15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Freeform 16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2" name="Freeform 17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3" name="Freeform 18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52400" y="4495800"/>
            <a:ext cx="533400" cy="609600"/>
            <a:chOff x="96" y="2832"/>
            <a:chExt cx="336" cy="384"/>
          </a:xfrm>
        </p:grpSpPr>
        <p:pic>
          <p:nvPicPr>
            <p:cNvPr id="69646" name="Picture 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32"/>
              <a:ext cx="2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7" name="Line 21"/>
            <p:cNvSpPr>
              <a:spLocks noChangeShapeType="1"/>
            </p:cNvSpPr>
            <p:nvPr/>
          </p:nvSpPr>
          <p:spPr bwMode="auto">
            <a:xfrm flipV="1">
              <a:off x="336" y="2928"/>
              <a:ext cx="96" cy="4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4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4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4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4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375 -0.118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4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4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4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4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4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4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 L -0.00416 0.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Hotdog</a:t>
            </a:r>
          </a:p>
        </p:txBody>
      </p:sp>
      <p:pic>
        <p:nvPicPr>
          <p:cNvPr id="44035" name="Picture 3" descr="j02515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288448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3429000" y="2057400"/>
            <a:ext cx="5029200" cy="1066800"/>
          </a:xfrm>
          <a:prstGeom prst="rect">
            <a:avLst/>
          </a:prstGeom>
          <a:noFill/>
          <a:ln w="5715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combination of pork, grain, and sawdust, 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Primal-Dual Hill Climbing</a:t>
            </a:r>
          </a:p>
        </p:txBody>
      </p:sp>
      <p:sp>
        <p:nvSpPr>
          <p:cNvPr id="70659" name="Freeform 3"/>
          <p:cNvSpPr>
            <a:spLocks/>
          </p:cNvSpPr>
          <p:nvPr/>
        </p:nvSpPr>
        <p:spPr bwMode="auto">
          <a:xfrm>
            <a:off x="1524000" y="5468938"/>
            <a:ext cx="6667500" cy="1312862"/>
          </a:xfrm>
          <a:custGeom>
            <a:avLst/>
            <a:gdLst>
              <a:gd name="T0" fmla="*/ 0 w 4200"/>
              <a:gd name="T1" fmla="*/ 2147483647 h 827"/>
              <a:gd name="T2" fmla="*/ 2147483647 w 4200"/>
              <a:gd name="T3" fmla="*/ 2147483647 h 827"/>
              <a:gd name="T4" fmla="*/ 2147483647 w 4200"/>
              <a:gd name="T5" fmla="*/ 2147483647 h 827"/>
              <a:gd name="T6" fmla="*/ 2147483647 w 4200"/>
              <a:gd name="T7" fmla="*/ 2147483647 h 827"/>
              <a:gd name="T8" fmla="*/ 2147483647 w 4200"/>
              <a:gd name="T9" fmla="*/ 2147483647 h 827"/>
              <a:gd name="T10" fmla="*/ 2147483647 w 4200"/>
              <a:gd name="T11" fmla="*/ 2147483647 h 827"/>
              <a:gd name="T12" fmla="*/ 2147483647 w 4200"/>
              <a:gd name="T13" fmla="*/ 2147483647 h 8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0"/>
              <a:gd name="T22" fmla="*/ 0 h 827"/>
              <a:gd name="T23" fmla="*/ 4200 w 4200"/>
              <a:gd name="T24" fmla="*/ 827 h 8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0" h="827">
                <a:moveTo>
                  <a:pt x="0" y="827"/>
                </a:moveTo>
                <a:cubicBezTo>
                  <a:pt x="99" y="776"/>
                  <a:pt x="400" y="552"/>
                  <a:pt x="592" y="523"/>
                </a:cubicBezTo>
                <a:cubicBezTo>
                  <a:pt x="784" y="494"/>
                  <a:pt x="980" y="659"/>
                  <a:pt x="1152" y="651"/>
                </a:cubicBezTo>
                <a:cubicBezTo>
                  <a:pt x="1324" y="643"/>
                  <a:pt x="1389" y="573"/>
                  <a:pt x="1624" y="475"/>
                </a:cubicBezTo>
                <a:cubicBezTo>
                  <a:pt x="1859" y="377"/>
                  <a:pt x="2295" y="124"/>
                  <a:pt x="2563" y="65"/>
                </a:cubicBezTo>
                <a:cubicBezTo>
                  <a:pt x="2831" y="6"/>
                  <a:pt x="2959" y="0"/>
                  <a:pt x="3232" y="118"/>
                </a:cubicBezTo>
                <a:cubicBezTo>
                  <a:pt x="3505" y="236"/>
                  <a:pt x="3998" y="636"/>
                  <a:pt x="4200" y="772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685800" y="53340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685800" y="5181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685800" y="48768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685800" y="4800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685800" y="4648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685800" y="4419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685800" y="4267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5835" name="Text Box 11"/>
          <p:cNvSpPr txBox="1">
            <a:spLocks noChangeArrowheads="1"/>
          </p:cNvSpPr>
          <p:nvPr/>
        </p:nvSpPr>
        <p:spPr bwMode="auto">
          <a:xfrm>
            <a:off x="381000" y="822325"/>
            <a:ext cx="697071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accent1"/>
                </a:solidFill>
              </a:rPr>
              <a:t>Prove:</a:t>
            </a:r>
            <a:endParaRPr lang="en-US" altLang="en-US" sz="300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3000"/>
              <a:t>Every roof is above every location to stand.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>
                <a:latin typeface="Symbol" pitchFamily="18" charset="2"/>
                <a:sym typeface="Symbol" pitchFamily="18" charset="2"/>
              </a:rPr>
              <a:t>         </a:t>
            </a:r>
            <a:r>
              <a:rPr lang="en-US" altLang="en-US" sz="3000" i="1"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sz="3000" i="1"/>
              <a:t> R </a:t>
            </a:r>
            <a:r>
              <a:rPr lang="en-US" altLang="en-US" sz="3000" i="1"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sz="3000" i="1"/>
              <a:t> L height(R) </a:t>
            </a:r>
            <a:r>
              <a:rPr lang="en-US" altLang="en-US" sz="3000" i="1">
                <a:latin typeface="Symbol" pitchFamily="18" charset="2"/>
                <a:sym typeface="Symbol" pitchFamily="18" charset="2"/>
              </a:rPr>
              <a:t></a:t>
            </a:r>
            <a:r>
              <a:rPr lang="en-US" altLang="en-US" sz="3000" i="1"/>
              <a:t> height(L)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 i="1">
                <a:latin typeface="Symbol" pitchFamily="18" charset="2"/>
                <a:sym typeface="Symbol" pitchFamily="18" charset="2"/>
              </a:rPr>
              <a:t>              </a:t>
            </a:r>
            <a:r>
              <a:rPr lang="en-US" altLang="en-US" sz="3000" i="1"/>
              <a:t> height(R</a:t>
            </a:r>
            <a:r>
              <a:rPr lang="en-US" altLang="en-US" sz="3000" i="1" baseline="-25000"/>
              <a:t>min</a:t>
            </a:r>
            <a:r>
              <a:rPr lang="en-US" altLang="en-US" sz="3000" i="1"/>
              <a:t>) </a:t>
            </a:r>
            <a:r>
              <a:rPr lang="en-US" altLang="en-US" sz="3000" i="1">
                <a:latin typeface="Symbol" pitchFamily="18" charset="2"/>
                <a:sym typeface="Symbol" pitchFamily="18" charset="2"/>
              </a:rPr>
              <a:t></a:t>
            </a:r>
            <a:r>
              <a:rPr lang="en-US" altLang="en-US" sz="3000" i="1"/>
              <a:t> height(L</a:t>
            </a:r>
            <a:r>
              <a:rPr lang="en-US" altLang="en-US" sz="3000" i="1" baseline="-25000"/>
              <a:t>max</a:t>
            </a:r>
            <a:r>
              <a:rPr lang="en-US" altLang="en-US" sz="3000" i="1"/>
              <a:t>)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/>
              <a:t>Is there a gap?</a:t>
            </a:r>
            <a:endParaRPr lang="en-US" altLang="en-US" sz="3000">
              <a:solidFill>
                <a:schemeClr val="accent1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81400" y="5715000"/>
            <a:ext cx="381000" cy="711200"/>
            <a:chOff x="2432" y="1328"/>
            <a:chExt cx="906" cy="2075"/>
          </a:xfrm>
        </p:grpSpPr>
        <p:sp>
          <p:nvSpPr>
            <p:cNvPr id="70673" name="Freeform 13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Freeform 14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Freeform 15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Freeform 16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Freeform 17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Freeform 18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52400" y="4495800"/>
            <a:ext cx="533400" cy="609600"/>
            <a:chOff x="96" y="2832"/>
            <a:chExt cx="336" cy="384"/>
          </a:xfrm>
        </p:grpSpPr>
        <p:pic>
          <p:nvPicPr>
            <p:cNvPr id="7067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32"/>
              <a:ext cx="2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72" name="Line 21"/>
            <p:cNvSpPr>
              <a:spLocks noChangeShapeType="1"/>
            </p:cNvSpPr>
            <p:nvPr/>
          </p:nvSpPr>
          <p:spPr bwMode="auto">
            <a:xfrm flipV="1">
              <a:off x="336" y="2928"/>
              <a:ext cx="96" cy="4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845846" name="Line 22"/>
          <p:cNvSpPr>
            <a:spLocks noChangeShapeType="1"/>
          </p:cNvSpPr>
          <p:nvPr/>
        </p:nvSpPr>
        <p:spPr bwMode="auto">
          <a:xfrm>
            <a:off x="6019800" y="53213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5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5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5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5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5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5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375 -0.118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59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 L -0.00416 0.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5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5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Primal-Dual Hill Climbing</a:t>
            </a:r>
          </a:p>
        </p:txBody>
      </p:sp>
      <p:sp>
        <p:nvSpPr>
          <p:cNvPr id="71683" name="Freeform 3"/>
          <p:cNvSpPr>
            <a:spLocks/>
          </p:cNvSpPr>
          <p:nvPr/>
        </p:nvSpPr>
        <p:spPr bwMode="auto">
          <a:xfrm>
            <a:off x="1524000" y="5468938"/>
            <a:ext cx="6667500" cy="1312862"/>
          </a:xfrm>
          <a:custGeom>
            <a:avLst/>
            <a:gdLst>
              <a:gd name="T0" fmla="*/ 0 w 4200"/>
              <a:gd name="T1" fmla="*/ 2147483647 h 827"/>
              <a:gd name="T2" fmla="*/ 2147483647 w 4200"/>
              <a:gd name="T3" fmla="*/ 2147483647 h 827"/>
              <a:gd name="T4" fmla="*/ 2147483647 w 4200"/>
              <a:gd name="T5" fmla="*/ 2147483647 h 827"/>
              <a:gd name="T6" fmla="*/ 2147483647 w 4200"/>
              <a:gd name="T7" fmla="*/ 2147483647 h 827"/>
              <a:gd name="T8" fmla="*/ 2147483647 w 4200"/>
              <a:gd name="T9" fmla="*/ 2147483647 h 827"/>
              <a:gd name="T10" fmla="*/ 2147483647 w 4200"/>
              <a:gd name="T11" fmla="*/ 2147483647 h 827"/>
              <a:gd name="T12" fmla="*/ 2147483647 w 4200"/>
              <a:gd name="T13" fmla="*/ 2147483647 h 8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0"/>
              <a:gd name="T22" fmla="*/ 0 h 827"/>
              <a:gd name="T23" fmla="*/ 4200 w 4200"/>
              <a:gd name="T24" fmla="*/ 827 h 8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0" h="827">
                <a:moveTo>
                  <a:pt x="0" y="827"/>
                </a:moveTo>
                <a:cubicBezTo>
                  <a:pt x="99" y="776"/>
                  <a:pt x="400" y="552"/>
                  <a:pt x="592" y="523"/>
                </a:cubicBezTo>
                <a:cubicBezTo>
                  <a:pt x="784" y="494"/>
                  <a:pt x="980" y="659"/>
                  <a:pt x="1152" y="651"/>
                </a:cubicBezTo>
                <a:cubicBezTo>
                  <a:pt x="1324" y="643"/>
                  <a:pt x="1389" y="573"/>
                  <a:pt x="1624" y="475"/>
                </a:cubicBezTo>
                <a:cubicBezTo>
                  <a:pt x="1859" y="377"/>
                  <a:pt x="2295" y="124"/>
                  <a:pt x="2563" y="65"/>
                </a:cubicBezTo>
                <a:cubicBezTo>
                  <a:pt x="2831" y="6"/>
                  <a:pt x="2959" y="0"/>
                  <a:pt x="3232" y="118"/>
                </a:cubicBezTo>
                <a:cubicBezTo>
                  <a:pt x="3505" y="236"/>
                  <a:pt x="3998" y="636"/>
                  <a:pt x="4200" y="772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685800" y="53340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685800" y="5181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685800" y="48768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685800" y="4800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685800" y="4648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685800" y="4419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>
            <a:off x="685800" y="4267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6859" name="Text Box 11"/>
          <p:cNvSpPr txBox="1">
            <a:spLocks noChangeArrowheads="1"/>
          </p:cNvSpPr>
          <p:nvPr/>
        </p:nvSpPr>
        <p:spPr bwMode="auto">
          <a:xfrm>
            <a:off x="381000" y="1203325"/>
            <a:ext cx="7499169" cy="312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chemeClr val="accent1"/>
                </a:solidFill>
              </a:rPr>
              <a:t>Prove:</a:t>
            </a:r>
            <a:endParaRPr lang="en-US" altLang="en-US" sz="300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3000" dirty="0"/>
              <a:t>For every location to stand either: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000" dirty="0"/>
              <a:t>the </a:t>
            </a:r>
            <a:r>
              <a:rPr lang="en-US" altLang="en-US" sz="3000" dirty="0" err="1"/>
              <a:t>alg</a:t>
            </a:r>
            <a:r>
              <a:rPr lang="en-US" altLang="en-US" sz="3000" dirty="0"/>
              <a:t> takes a step up  or</a:t>
            </a:r>
          </a:p>
          <a:p>
            <a:pPr lvl="1" eaLnBrk="1" hangingPunct="1">
              <a:buFontTx/>
              <a:buChar char="•"/>
            </a:pPr>
            <a:r>
              <a:rPr lang="en-US" altLang="en-US" sz="3000" dirty="0"/>
              <a:t>the </a:t>
            </a:r>
            <a:r>
              <a:rPr lang="en-US" altLang="en-US" sz="3000" dirty="0" err="1"/>
              <a:t>alg</a:t>
            </a:r>
            <a:r>
              <a:rPr lang="en-US" altLang="en-US" sz="3000" dirty="0"/>
              <a:t> gives a reason that explains why not</a:t>
            </a:r>
            <a:br>
              <a:rPr lang="en-US" altLang="en-US" sz="3000" dirty="0"/>
            </a:br>
            <a:r>
              <a:rPr lang="en-US" altLang="en-US" sz="3000" dirty="0"/>
              <a:t>  by giving a roof of equal height.</a:t>
            </a:r>
          </a:p>
          <a:p>
            <a:pPr lvl="1" eaLnBrk="1" hangingPunct="1">
              <a:buFontTx/>
              <a:buNone/>
            </a:pPr>
            <a:r>
              <a:rPr lang="en-US" altLang="en-US" sz="3000" dirty="0"/>
              <a:t>  i.e. </a:t>
            </a:r>
            <a:r>
              <a:rPr lang="en-US" altLang="en-US" sz="3000" i="1" dirty="0"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sz="3000" i="1" dirty="0"/>
              <a:t> L [</a:t>
            </a:r>
            <a:r>
              <a:rPr lang="en-US" altLang="en-US" sz="3000" i="1" dirty="0">
                <a:latin typeface="Symbol" pitchFamily="18" charset="2"/>
                <a:sym typeface="Symbol" pitchFamily="18" charset="2"/>
              </a:rPr>
              <a:t></a:t>
            </a:r>
            <a:r>
              <a:rPr lang="en-US" altLang="en-US" sz="3000" i="1" dirty="0"/>
              <a:t> L’ height(L’) </a:t>
            </a:r>
            <a:r>
              <a:rPr lang="en-US" altLang="en-US" sz="3000" i="1" dirty="0">
                <a:latin typeface="Symbol" pitchFamily="18" charset="2"/>
                <a:sym typeface="Symbol" pitchFamily="18" charset="2"/>
              </a:rPr>
              <a:t></a:t>
            </a:r>
            <a:r>
              <a:rPr lang="en-US" altLang="en-US" sz="3000" i="1" dirty="0"/>
              <a:t> height(L)    </a:t>
            </a:r>
            <a:r>
              <a:rPr lang="en-US" altLang="en-US" sz="3000" dirty="0"/>
              <a:t>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Symbol" pitchFamily="18" charset="2"/>
              <a:buNone/>
            </a:pPr>
            <a:r>
              <a:rPr lang="en-US" altLang="en-US" sz="3000" i="1" dirty="0"/>
              <a:t>                 </a:t>
            </a:r>
            <a:r>
              <a:rPr lang="en-US" altLang="en-US" sz="3000" i="1" dirty="0">
                <a:sym typeface="Symbol" pitchFamily="18" charset="2"/>
              </a:rPr>
              <a:t></a:t>
            </a:r>
            <a:r>
              <a:rPr lang="en-US" altLang="en-US" sz="3000" i="1" dirty="0"/>
              <a:t> R  height(R) = height(L)]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81400" y="5715000"/>
            <a:ext cx="381000" cy="711200"/>
            <a:chOff x="2432" y="1328"/>
            <a:chExt cx="906" cy="2075"/>
          </a:xfrm>
        </p:grpSpPr>
        <p:sp>
          <p:nvSpPr>
            <p:cNvPr id="71713" name="Freeform 13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4" name="Freeform 14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5" name="Freeform 15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6" name="Freeform 16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7" name="Freeform 17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8" name="Freeform 18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693" name="Group 19"/>
          <p:cNvGrpSpPr>
            <a:grpSpLocks noChangeAspect="1"/>
          </p:cNvGrpSpPr>
          <p:nvPr/>
        </p:nvGrpSpPr>
        <p:grpSpPr bwMode="auto">
          <a:xfrm rot="2360341">
            <a:off x="228600" y="152400"/>
            <a:ext cx="1079500" cy="1079500"/>
            <a:chOff x="1224" y="1212"/>
            <a:chExt cx="3144" cy="3112"/>
          </a:xfrm>
        </p:grpSpPr>
        <p:sp>
          <p:nvSpPr>
            <p:cNvPr id="71704" name="Freeform 20" descr="Green marble"/>
            <p:cNvSpPr>
              <a:spLocks noChangeAspect="1"/>
            </p:cNvSpPr>
            <p:nvPr/>
          </p:nvSpPr>
          <p:spPr bwMode="auto">
            <a:xfrm>
              <a:off x="1224" y="2539"/>
              <a:ext cx="2280" cy="1785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5" name="Freeform 21" descr="Green marble"/>
            <p:cNvSpPr>
              <a:spLocks noChangeAspect="1"/>
            </p:cNvSpPr>
            <p:nvPr/>
          </p:nvSpPr>
          <p:spPr bwMode="auto">
            <a:xfrm>
              <a:off x="3056" y="1628"/>
              <a:ext cx="1312" cy="1296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06" name="Group 22"/>
            <p:cNvGrpSpPr>
              <a:grpSpLocks noChangeAspect="1"/>
            </p:cNvGrpSpPr>
            <p:nvPr/>
          </p:nvGrpSpPr>
          <p:grpSpPr bwMode="auto">
            <a:xfrm>
              <a:off x="1776" y="1212"/>
              <a:ext cx="1944" cy="2413"/>
              <a:chOff x="2227" y="1194"/>
              <a:chExt cx="1944" cy="2413"/>
            </a:xfrm>
          </p:grpSpPr>
          <p:sp>
            <p:nvSpPr>
              <p:cNvPr id="71707" name="Freeform 23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5 w 600"/>
                  <a:gd name="T1" fmla="*/ 1 h 608"/>
                  <a:gd name="T2" fmla="*/ 5 w 600"/>
                  <a:gd name="T3" fmla="*/ 1 h 608"/>
                  <a:gd name="T4" fmla="*/ 5 w 600"/>
                  <a:gd name="T5" fmla="*/ 1 h 608"/>
                  <a:gd name="T6" fmla="*/ 4 w 600"/>
                  <a:gd name="T7" fmla="*/ 1 h 608"/>
                  <a:gd name="T8" fmla="*/ 2 w 600"/>
                  <a:gd name="T9" fmla="*/ 0 h 608"/>
                  <a:gd name="T10" fmla="*/ 1 w 600"/>
                  <a:gd name="T11" fmla="*/ 1 h 608"/>
                  <a:gd name="T12" fmla="*/ 1 w 600"/>
                  <a:gd name="T13" fmla="*/ 1 h 608"/>
                  <a:gd name="T14" fmla="*/ 0 w 600"/>
                  <a:gd name="T15" fmla="*/ 1 h 608"/>
                  <a:gd name="T16" fmla="*/ 1 w 600"/>
                  <a:gd name="T17" fmla="*/ 1 h 608"/>
                  <a:gd name="T18" fmla="*/ 1 w 600"/>
                  <a:gd name="T19" fmla="*/ 1 h 608"/>
                  <a:gd name="T20" fmla="*/ 1 w 600"/>
                  <a:gd name="T21" fmla="*/ 1 h 608"/>
                  <a:gd name="T22" fmla="*/ 2 w 600"/>
                  <a:gd name="T23" fmla="*/ 1 h 608"/>
                  <a:gd name="T24" fmla="*/ 2 w 600"/>
                  <a:gd name="T25" fmla="*/ 1 h 608"/>
                  <a:gd name="T26" fmla="*/ 3 w 600"/>
                  <a:gd name="T27" fmla="*/ 1 h 608"/>
                  <a:gd name="T28" fmla="*/ 4 w 600"/>
                  <a:gd name="T29" fmla="*/ 1 h 608"/>
                  <a:gd name="T30" fmla="*/ 5 w 600"/>
                  <a:gd name="T31" fmla="*/ 1 h 608"/>
                  <a:gd name="T32" fmla="*/ 5 w 600"/>
                  <a:gd name="T33" fmla="*/ 1 h 608"/>
                  <a:gd name="T34" fmla="*/ 5 w 600"/>
                  <a:gd name="T35" fmla="*/ 1 h 608"/>
                  <a:gd name="T36" fmla="*/ 8 w 600"/>
                  <a:gd name="T37" fmla="*/ 1 h 608"/>
                  <a:gd name="T38" fmla="*/ 8 w 600"/>
                  <a:gd name="T39" fmla="*/ 1 h 608"/>
                  <a:gd name="T40" fmla="*/ 8 w 600"/>
                  <a:gd name="T41" fmla="*/ 1 h 608"/>
                  <a:gd name="T42" fmla="*/ 5 w 600"/>
                  <a:gd name="T43" fmla="*/ 1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08" name="Freeform 24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3 w 619"/>
                  <a:gd name="T1" fmla="*/ 3 h 1085"/>
                  <a:gd name="T2" fmla="*/ 3 w 619"/>
                  <a:gd name="T3" fmla="*/ 1 h 1085"/>
                  <a:gd name="T4" fmla="*/ 5 w 619"/>
                  <a:gd name="T5" fmla="*/ 1 h 1085"/>
                  <a:gd name="T6" fmla="*/ 6 w 619"/>
                  <a:gd name="T7" fmla="*/ 0 h 1085"/>
                  <a:gd name="T8" fmla="*/ 7 w 619"/>
                  <a:gd name="T9" fmla="*/ 1 h 1085"/>
                  <a:gd name="T10" fmla="*/ 8 w 619"/>
                  <a:gd name="T11" fmla="*/ 1 h 1085"/>
                  <a:gd name="T12" fmla="*/ 8 w 619"/>
                  <a:gd name="T13" fmla="*/ 3 h 1085"/>
                  <a:gd name="T14" fmla="*/ 7 w 619"/>
                  <a:gd name="T15" fmla="*/ 6 h 1085"/>
                  <a:gd name="T16" fmla="*/ 6 w 619"/>
                  <a:gd name="T17" fmla="*/ 8 h 1085"/>
                  <a:gd name="T18" fmla="*/ 5 w 619"/>
                  <a:gd name="T19" fmla="*/ 10 h 1085"/>
                  <a:gd name="T20" fmla="*/ 5 w 619"/>
                  <a:gd name="T21" fmla="*/ 12 h 1085"/>
                  <a:gd name="T22" fmla="*/ 5 w 619"/>
                  <a:gd name="T23" fmla="*/ 14 h 1085"/>
                  <a:gd name="T24" fmla="*/ 6 w 619"/>
                  <a:gd name="T25" fmla="*/ 15 h 1085"/>
                  <a:gd name="T26" fmla="*/ 6 w 619"/>
                  <a:gd name="T27" fmla="*/ 18 h 1085"/>
                  <a:gd name="T28" fmla="*/ 5 w 619"/>
                  <a:gd name="T29" fmla="*/ 20 h 1085"/>
                  <a:gd name="T30" fmla="*/ 5 w 619"/>
                  <a:gd name="T31" fmla="*/ 20 h 1085"/>
                  <a:gd name="T32" fmla="*/ 3 w 619"/>
                  <a:gd name="T33" fmla="*/ 21 h 1085"/>
                  <a:gd name="T34" fmla="*/ 2 w 619"/>
                  <a:gd name="T35" fmla="*/ 21 h 1085"/>
                  <a:gd name="T36" fmla="*/ 1 w 619"/>
                  <a:gd name="T37" fmla="*/ 20 h 1085"/>
                  <a:gd name="T38" fmla="*/ 1 w 619"/>
                  <a:gd name="T39" fmla="*/ 17 h 1085"/>
                  <a:gd name="T40" fmla="*/ 0 w 619"/>
                  <a:gd name="T41" fmla="*/ 15 h 1085"/>
                  <a:gd name="T42" fmla="*/ 1 w 619"/>
                  <a:gd name="T43" fmla="*/ 12 h 1085"/>
                  <a:gd name="T44" fmla="*/ 1 w 619"/>
                  <a:gd name="T45" fmla="*/ 8 h 1085"/>
                  <a:gd name="T46" fmla="*/ 1 w 619"/>
                  <a:gd name="T47" fmla="*/ 5 h 1085"/>
                  <a:gd name="T48" fmla="*/ 3 w 619"/>
                  <a:gd name="T49" fmla="*/ 3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09" name="Freeform 25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 h 808"/>
                  <a:gd name="T2" fmla="*/ 101 w 782"/>
                  <a:gd name="T3" fmla="*/ 0 h 808"/>
                  <a:gd name="T4" fmla="*/ 246 w 782"/>
                  <a:gd name="T5" fmla="*/ 0 h 808"/>
                  <a:gd name="T6" fmla="*/ 518 w 782"/>
                  <a:gd name="T7" fmla="*/ 1 h 808"/>
                  <a:gd name="T8" fmla="*/ 841 w 782"/>
                  <a:gd name="T9" fmla="*/ 1 h 808"/>
                  <a:gd name="T10" fmla="*/ 959 w 782"/>
                  <a:gd name="T11" fmla="*/ 1 h 808"/>
                  <a:gd name="T12" fmla="*/ 1014 w 782"/>
                  <a:gd name="T13" fmla="*/ 1 h 808"/>
                  <a:gd name="T14" fmla="*/ 1025 w 782"/>
                  <a:gd name="T15" fmla="*/ 2 h 808"/>
                  <a:gd name="T16" fmla="*/ 989 w 782"/>
                  <a:gd name="T17" fmla="*/ 2 h 808"/>
                  <a:gd name="T18" fmla="*/ 889 w 782"/>
                  <a:gd name="T19" fmla="*/ 3 h 808"/>
                  <a:gd name="T20" fmla="*/ 761 w 782"/>
                  <a:gd name="T21" fmla="*/ 4 h 808"/>
                  <a:gd name="T22" fmla="*/ 665 w 782"/>
                  <a:gd name="T23" fmla="*/ 4 h 808"/>
                  <a:gd name="T24" fmla="*/ 623 w 782"/>
                  <a:gd name="T25" fmla="*/ 5 h 808"/>
                  <a:gd name="T26" fmla="*/ 595 w 782"/>
                  <a:gd name="T27" fmla="*/ 5 h 808"/>
                  <a:gd name="T28" fmla="*/ 606 w 782"/>
                  <a:gd name="T29" fmla="*/ 6 h 808"/>
                  <a:gd name="T30" fmla="*/ 613 w 782"/>
                  <a:gd name="T31" fmla="*/ 6 h 808"/>
                  <a:gd name="T32" fmla="*/ 728 w 782"/>
                  <a:gd name="T33" fmla="*/ 6 h 808"/>
                  <a:gd name="T34" fmla="*/ 910 w 782"/>
                  <a:gd name="T35" fmla="*/ 6 h 808"/>
                  <a:gd name="T36" fmla="*/ 1025 w 782"/>
                  <a:gd name="T37" fmla="*/ 6 h 808"/>
                  <a:gd name="T38" fmla="*/ 1146 w 782"/>
                  <a:gd name="T39" fmla="*/ 6 h 808"/>
                  <a:gd name="T40" fmla="*/ 1184 w 782"/>
                  <a:gd name="T41" fmla="*/ 6 h 808"/>
                  <a:gd name="T42" fmla="*/ 1146 w 782"/>
                  <a:gd name="T43" fmla="*/ 6 h 808"/>
                  <a:gd name="T44" fmla="*/ 1097 w 782"/>
                  <a:gd name="T45" fmla="*/ 6 h 808"/>
                  <a:gd name="T46" fmla="*/ 1014 w 782"/>
                  <a:gd name="T47" fmla="*/ 6 h 808"/>
                  <a:gd name="T48" fmla="*/ 905 w 782"/>
                  <a:gd name="T49" fmla="*/ 6 h 808"/>
                  <a:gd name="T50" fmla="*/ 787 w 782"/>
                  <a:gd name="T51" fmla="*/ 6 h 808"/>
                  <a:gd name="T52" fmla="*/ 595 w 782"/>
                  <a:gd name="T53" fmla="*/ 6 h 808"/>
                  <a:gd name="T54" fmla="*/ 537 w 782"/>
                  <a:gd name="T55" fmla="*/ 6 h 808"/>
                  <a:gd name="T56" fmla="*/ 506 w 782"/>
                  <a:gd name="T57" fmla="*/ 6 h 808"/>
                  <a:gd name="T58" fmla="*/ 506 w 782"/>
                  <a:gd name="T59" fmla="*/ 6 h 808"/>
                  <a:gd name="T60" fmla="*/ 506 w 782"/>
                  <a:gd name="T61" fmla="*/ 5 h 808"/>
                  <a:gd name="T62" fmla="*/ 588 w 782"/>
                  <a:gd name="T63" fmla="*/ 4 h 808"/>
                  <a:gd name="T64" fmla="*/ 710 w 782"/>
                  <a:gd name="T65" fmla="*/ 3 h 808"/>
                  <a:gd name="T66" fmla="*/ 817 w 782"/>
                  <a:gd name="T67" fmla="*/ 3 h 808"/>
                  <a:gd name="T68" fmla="*/ 884 w 782"/>
                  <a:gd name="T69" fmla="*/ 2 h 808"/>
                  <a:gd name="T70" fmla="*/ 919 w 782"/>
                  <a:gd name="T71" fmla="*/ 2 h 808"/>
                  <a:gd name="T72" fmla="*/ 905 w 782"/>
                  <a:gd name="T73" fmla="*/ 1 h 808"/>
                  <a:gd name="T74" fmla="*/ 855 w 782"/>
                  <a:gd name="T75" fmla="*/ 1 h 808"/>
                  <a:gd name="T76" fmla="*/ 787 w 782"/>
                  <a:gd name="T77" fmla="*/ 1 h 808"/>
                  <a:gd name="T78" fmla="*/ 710 w 782"/>
                  <a:gd name="T79" fmla="*/ 1 h 808"/>
                  <a:gd name="T80" fmla="*/ 542 w 782"/>
                  <a:gd name="T81" fmla="*/ 1 h 808"/>
                  <a:gd name="T82" fmla="*/ 292 w 782"/>
                  <a:gd name="T83" fmla="*/ 1 h 808"/>
                  <a:gd name="T84" fmla="*/ 106 w 782"/>
                  <a:gd name="T85" fmla="*/ 1 h 808"/>
                  <a:gd name="T86" fmla="*/ 31 w 782"/>
                  <a:gd name="T87" fmla="*/ 1 h 808"/>
                  <a:gd name="T88" fmla="*/ 0 w 782"/>
                  <a:gd name="T89" fmla="*/ 1 h 808"/>
                  <a:gd name="T90" fmla="*/ 0 w 782"/>
                  <a:gd name="T91" fmla="*/ 1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10" name="Freeform 26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4475 w 992"/>
                  <a:gd name="T1" fmla="*/ 1 h 770"/>
                  <a:gd name="T2" fmla="*/ 4559 w 992"/>
                  <a:gd name="T3" fmla="*/ 1 h 770"/>
                  <a:gd name="T4" fmla="*/ 4873 w 992"/>
                  <a:gd name="T5" fmla="*/ 1 h 770"/>
                  <a:gd name="T6" fmla="*/ 5260 w 992"/>
                  <a:gd name="T7" fmla="*/ 1 h 770"/>
                  <a:gd name="T8" fmla="*/ 5491 w 992"/>
                  <a:gd name="T9" fmla="*/ 1 h 770"/>
                  <a:gd name="T10" fmla="*/ 5390 w 992"/>
                  <a:gd name="T11" fmla="*/ 1 h 770"/>
                  <a:gd name="T12" fmla="*/ 5176 w 992"/>
                  <a:gd name="T13" fmla="*/ 1 h 770"/>
                  <a:gd name="T14" fmla="*/ 4746 w 992"/>
                  <a:gd name="T15" fmla="*/ 2 h 770"/>
                  <a:gd name="T16" fmla="*/ 4215 w 992"/>
                  <a:gd name="T17" fmla="*/ 2 h 770"/>
                  <a:gd name="T18" fmla="*/ 3774 w 992"/>
                  <a:gd name="T19" fmla="*/ 2 h 770"/>
                  <a:gd name="T20" fmla="*/ 3278 w 992"/>
                  <a:gd name="T21" fmla="*/ 3 h 770"/>
                  <a:gd name="T22" fmla="*/ 2806 w 992"/>
                  <a:gd name="T23" fmla="*/ 3 h 770"/>
                  <a:gd name="T24" fmla="*/ 2448 w 992"/>
                  <a:gd name="T25" fmla="*/ 2 h 770"/>
                  <a:gd name="T26" fmla="*/ 2316 w 992"/>
                  <a:gd name="T27" fmla="*/ 2 h 770"/>
                  <a:gd name="T28" fmla="*/ 2171 w 992"/>
                  <a:gd name="T29" fmla="*/ 2 h 770"/>
                  <a:gd name="T30" fmla="*/ 2000 w 992"/>
                  <a:gd name="T31" fmla="*/ 1 h 770"/>
                  <a:gd name="T32" fmla="*/ 1873 w 992"/>
                  <a:gd name="T33" fmla="*/ 1 h 770"/>
                  <a:gd name="T34" fmla="*/ 1873 w 992"/>
                  <a:gd name="T35" fmla="*/ 1 h 770"/>
                  <a:gd name="T36" fmla="*/ 1784 w 992"/>
                  <a:gd name="T37" fmla="*/ 1 h 770"/>
                  <a:gd name="T38" fmla="*/ 1539 w 992"/>
                  <a:gd name="T39" fmla="*/ 1 h 770"/>
                  <a:gd name="T40" fmla="*/ 1238 w 992"/>
                  <a:gd name="T41" fmla="*/ 1 h 770"/>
                  <a:gd name="T42" fmla="*/ 956 w 992"/>
                  <a:gd name="T43" fmla="*/ 1 h 770"/>
                  <a:gd name="T44" fmla="*/ 634 w 992"/>
                  <a:gd name="T45" fmla="*/ 1 h 770"/>
                  <a:gd name="T46" fmla="*/ 146 w 992"/>
                  <a:gd name="T47" fmla="*/ 1 h 770"/>
                  <a:gd name="T48" fmla="*/ 0 w 992"/>
                  <a:gd name="T49" fmla="*/ 1 h 770"/>
                  <a:gd name="T50" fmla="*/ 0 w 992"/>
                  <a:gd name="T51" fmla="*/ 1 h 770"/>
                  <a:gd name="T52" fmla="*/ 218 w 992"/>
                  <a:gd name="T53" fmla="*/ 1 h 770"/>
                  <a:gd name="T54" fmla="*/ 453 w 992"/>
                  <a:gd name="T55" fmla="*/ 1 h 770"/>
                  <a:gd name="T56" fmla="*/ 655 w 992"/>
                  <a:gd name="T57" fmla="*/ 1 h 770"/>
                  <a:gd name="T58" fmla="*/ 1045 w 992"/>
                  <a:gd name="T59" fmla="*/ 1 h 770"/>
                  <a:gd name="T60" fmla="*/ 1424 w 992"/>
                  <a:gd name="T61" fmla="*/ 1 h 770"/>
                  <a:gd name="T62" fmla="*/ 1784 w 992"/>
                  <a:gd name="T63" fmla="*/ 1 h 770"/>
                  <a:gd name="T64" fmla="*/ 2298 w 992"/>
                  <a:gd name="T65" fmla="*/ 0 h 770"/>
                  <a:gd name="T66" fmla="*/ 2316 w 992"/>
                  <a:gd name="T67" fmla="*/ 1 h 770"/>
                  <a:gd name="T68" fmla="*/ 2200 w 992"/>
                  <a:gd name="T69" fmla="*/ 1 h 770"/>
                  <a:gd name="T70" fmla="*/ 2171 w 992"/>
                  <a:gd name="T71" fmla="*/ 1 h 770"/>
                  <a:gd name="T72" fmla="*/ 2316 w 992"/>
                  <a:gd name="T73" fmla="*/ 1 h 770"/>
                  <a:gd name="T74" fmla="*/ 2558 w 992"/>
                  <a:gd name="T75" fmla="*/ 2 h 770"/>
                  <a:gd name="T76" fmla="*/ 2765 w 992"/>
                  <a:gd name="T77" fmla="*/ 2 h 770"/>
                  <a:gd name="T78" fmla="*/ 3090 w 992"/>
                  <a:gd name="T79" fmla="*/ 2 h 770"/>
                  <a:gd name="T80" fmla="*/ 3405 w 992"/>
                  <a:gd name="T81" fmla="*/ 2 h 770"/>
                  <a:gd name="T82" fmla="*/ 3727 w 992"/>
                  <a:gd name="T83" fmla="*/ 2 h 770"/>
                  <a:gd name="T84" fmla="*/ 4150 w 992"/>
                  <a:gd name="T85" fmla="*/ 2 h 770"/>
                  <a:gd name="T86" fmla="*/ 4430 w 992"/>
                  <a:gd name="T87" fmla="*/ 1 h 770"/>
                  <a:gd name="T88" fmla="*/ 4475 w 992"/>
                  <a:gd name="T89" fmla="*/ 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11" name="Freeform 27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6 w 699"/>
                  <a:gd name="T1" fmla="*/ 17 h 1216"/>
                  <a:gd name="T2" fmla="*/ 8 w 699"/>
                  <a:gd name="T3" fmla="*/ 20 h 1216"/>
                  <a:gd name="T4" fmla="*/ 8 w 699"/>
                  <a:gd name="T5" fmla="*/ 20 h 1216"/>
                  <a:gd name="T6" fmla="*/ 9 w 699"/>
                  <a:gd name="T7" fmla="*/ 21 h 1216"/>
                  <a:gd name="T8" fmla="*/ 9 w 699"/>
                  <a:gd name="T9" fmla="*/ 22 h 1216"/>
                  <a:gd name="T10" fmla="*/ 9 w 699"/>
                  <a:gd name="T11" fmla="*/ 23 h 1216"/>
                  <a:gd name="T12" fmla="*/ 9 w 699"/>
                  <a:gd name="T13" fmla="*/ 23 h 1216"/>
                  <a:gd name="T14" fmla="*/ 7 w 699"/>
                  <a:gd name="T15" fmla="*/ 22 h 1216"/>
                  <a:gd name="T16" fmla="*/ 5 w 699"/>
                  <a:gd name="T17" fmla="*/ 19 h 1216"/>
                  <a:gd name="T18" fmla="*/ 4 w 699"/>
                  <a:gd name="T19" fmla="*/ 17 h 1216"/>
                  <a:gd name="T20" fmla="*/ 3 w 699"/>
                  <a:gd name="T21" fmla="*/ 15 h 1216"/>
                  <a:gd name="T22" fmla="*/ 3 w 699"/>
                  <a:gd name="T23" fmla="*/ 11 h 1216"/>
                  <a:gd name="T24" fmla="*/ 3 w 699"/>
                  <a:gd name="T25" fmla="*/ 7 h 1216"/>
                  <a:gd name="T26" fmla="*/ 3 w 699"/>
                  <a:gd name="T27" fmla="*/ 6 h 1216"/>
                  <a:gd name="T28" fmla="*/ 2 w 699"/>
                  <a:gd name="T29" fmla="*/ 4 h 1216"/>
                  <a:gd name="T30" fmla="*/ 1 w 699"/>
                  <a:gd name="T31" fmla="*/ 5 h 1216"/>
                  <a:gd name="T32" fmla="*/ 0 w 699"/>
                  <a:gd name="T33" fmla="*/ 4 h 1216"/>
                  <a:gd name="T34" fmla="*/ 1 w 699"/>
                  <a:gd name="T35" fmla="*/ 4 h 1216"/>
                  <a:gd name="T36" fmla="*/ 1 w 699"/>
                  <a:gd name="T37" fmla="*/ 4 h 1216"/>
                  <a:gd name="T38" fmla="*/ 2 w 699"/>
                  <a:gd name="T39" fmla="*/ 3 h 1216"/>
                  <a:gd name="T40" fmla="*/ 1 w 699"/>
                  <a:gd name="T41" fmla="*/ 2 h 1216"/>
                  <a:gd name="T42" fmla="*/ 1 w 699"/>
                  <a:gd name="T43" fmla="*/ 1 h 1216"/>
                  <a:gd name="T44" fmla="*/ 1 w 699"/>
                  <a:gd name="T45" fmla="*/ 1 h 1216"/>
                  <a:gd name="T46" fmla="*/ 2 w 699"/>
                  <a:gd name="T47" fmla="*/ 2 h 1216"/>
                  <a:gd name="T48" fmla="*/ 2 w 699"/>
                  <a:gd name="T49" fmla="*/ 2 h 1216"/>
                  <a:gd name="T50" fmla="*/ 2 w 699"/>
                  <a:gd name="T51" fmla="*/ 1 h 1216"/>
                  <a:gd name="T52" fmla="*/ 2 w 699"/>
                  <a:gd name="T53" fmla="*/ 0 h 1216"/>
                  <a:gd name="T54" fmla="*/ 2 w 699"/>
                  <a:gd name="T55" fmla="*/ 1 h 1216"/>
                  <a:gd name="T56" fmla="*/ 3 w 699"/>
                  <a:gd name="T57" fmla="*/ 2 h 1216"/>
                  <a:gd name="T58" fmla="*/ 3 w 699"/>
                  <a:gd name="T59" fmla="*/ 2 h 1216"/>
                  <a:gd name="T60" fmla="*/ 4 w 699"/>
                  <a:gd name="T61" fmla="*/ 1 h 1216"/>
                  <a:gd name="T62" fmla="*/ 4 w 699"/>
                  <a:gd name="T63" fmla="*/ 1 h 1216"/>
                  <a:gd name="T64" fmla="*/ 4 w 699"/>
                  <a:gd name="T65" fmla="*/ 1 h 1216"/>
                  <a:gd name="T66" fmla="*/ 3 w 699"/>
                  <a:gd name="T67" fmla="*/ 3 h 1216"/>
                  <a:gd name="T68" fmla="*/ 3 w 699"/>
                  <a:gd name="T69" fmla="*/ 4 h 1216"/>
                  <a:gd name="T70" fmla="*/ 3 w 699"/>
                  <a:gd name="T71" fmla="*/ 5 h 1216"/>
                  <a:gd name="T72" fmla="*/ 3 w 699"/>
                  <a:gd name="T73" fmla="*/ 7 h 1216"/>
                  <a:gd name="T74" fmla="*/ 3 w 699"/>
                  <a:gd name="T75" fmla="*/ 10 h 1216"/>
                  <a:gd name="T76" fmla="*/ 4 w 699"/>
                  <a:gd name="T77" fmla="*/ 12 h 1216"/>
                  <a:gd name="T78" fmla="*/ 5 w 699"/>
                  <a:gd name="T79" fmla="*/ 15 h 1216"/>
                  <a:gd name="T80" fmla="*/ 5 w 699"/>
                  <a:gd name="T81" fmla="*/ 16 h 1216"/>
                  <a:gd name="T82" fmla="*/ 6 w 699"/>
                  <a:gd name="T83" fmla="*/ 17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12" name="Freeform 28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 w 915"/>
                  <a:gd name="T1" fmla="*/ 6 h 1139"/>
                  <a:gd name="T2" fmla="*/ 0 w 915"/>
                  <a:gd name="T3" fmla="*/ 6 h 1139"/>
                  <a:gd name="T4" fmla="*/ 1 w 915"/>
                  <a:gd name="T5" fmla="*/ 6 h 1139"/>
                  <a:gd name="T6" fmla="*/ 1 w 915"/>
                  <a:gd name="T7" fmla="*/ 6 h 1139"/>
                  <a:gd name="T8" fmla="*/ 3 w 915"/>
                  <a:gd name="T9" fmla="*/ 6 h 1139"/>
                  <a:gd name="T10" fmla="*/ 5 w 915"/>
                  <a:gd name="T11" fmla="*/ 6 h 1139"/>
                  <a:gd name="T12" fmla="*/ 8 w 915"/>
                  <a:gd name="T13" fmla="*/ 5 h 1139"/>
                  <a:gd name="T14" fmla="*/ 9 w 915"/>
                  <a:gd name="T15" fmla="*/ 4 h 1139"/>
                  <a:gd name="T16" fmla="*/ 10 w 915"/>
                  <a:gd name="T17" fmla="*/ 3 h 1139"/>
                  <a:gd name="T18" fmla="*/ 10 w 915"/>
                  <a:gd name="T19" fmla="*/ 2 h 1139"/>
                  <a:gd name="T20" fmla="*/ 10 w 915"/>
                  <a:gd name="T21" fmla="*/ 1 h 1139"/>
                  <a:gd name="T22" fmla="*/ 11 w 915"/>
                  <a:gd name="T23" fmla="*/ 1 h 1139"/>
                  <a:gd name="T24" fmla="*/ 12 w 915"/>
                  <a:gd name="T25" fmla="*/ 1 h 1139"/>
                  <a:gd name="T26" fmla="*/ 13 w 915"/>
                  <a:gd name="T27" fmla="*/ 1 h 1139"/>
                  <a:gd name="T28" fmla="*/ 13 w 915"/>
                  <a:gd name="T29" fmla="*/ 1 h 1139"/>
                  <a:gd name="T30" fmla="*/ 12 w 915"/>
                  <a:gd name="T31" fmla="*/ 1 h 1139"/>
                  <a:gd name="T32" fmla="*/ 11 w 915"/>
                  <a:gd name="T33" fmla="*/ 1 h 1139"/>
                  <a:gd name="T34" fmla="*/ 12 w 915"/>
                  <a:gd name="T35" fmla="*/ 1 h 1139"/>
                  <a:gd name="T36" fmla="*/ 12 w 915"/>
                  <a:gd name="T37" fmla="*/ 1 h 1139"/>
                  <a:gd name="T38" fmla="*/ 12 w 915"/>
                  <a:gd name="T39" fmla="*/ 1 h 1139"/>
                  <a:gd name="T40" fmla="*/ 11 w 915"/>
                  <a:gd name="T41" fmla="*/ 1 h 1139"/>
                  <a:gd name="T42" fmla="*/ 11 w 915"/>
                  <a:gd name="T43" fmla="*/ 1 h 1139"/>
                  <a:gd name="T44" fmla="*/ 11 w 915"/>
                  <a:gd name="T45" fmla="*/ 1 h 1139"/>
                  <a:gd name="T46" fmla="*/ 11 w 915"/>
                  <a:gd name="T47" fmla="*/ 0 h 1139"/>
                  <a:gd name="T48" fmla="*/ 10 w 915"/>
                  <a:gd name="T49" fmla="*/ 1 h 1139"/>
                  <a:gd name="T50" fmla="*/ 10 w 915"/>
                  <a:gd name="T51" fmla="*/ 1 h 1139"/>
                  <a:gd name="T52" fmla="*/ 10 w 915"/>
                  <a:gd name="T53" fmla="*/ 1 h 1139"/>
                  <a:gd name="T54" fmla="*/ 9 w 915"/>
                  <a:gd name="T55" fmla="*/ 1 h 1139"/>
                  <a:gd name="T56" fmla="*/ 9 w 915"/>
                  <a:gd name="T57" fmla="*/ 1 h 1139"/>
                  <a:gd name="T58" fmla="*/ 9 w 915"/>
                  <a:gd name="T59" fmla="*/ 1 h 1139"/>
                  <a:gd name="T60" fmla="*/ 9 w 915"/>
                  <a:gd name="T61" fmla="*/ 1 h 1139"/>
                  <a:gd name="T62" fmla="*/ 9 w 915"/>
                  <a:gd name="T63" fmla="*/ 1 h 1139"/>
                  <a:gd name="T64" fmla="*/ 9 w 915"/>
                  <a:gd name="T65" fmla="*/ 1 h 1139"/>
                  <a:gd name="T66" fmla="*/ 9 w 915"/>
                  <a:gd name="T67" fmla="*/ 1 h 1139"/>
                  <a:gd name="T68" fmla="*/ 9 w 915"/>
                  <a:gd name="T69" fmla="*/ 2 h 1139"/>
                  <a:gd name="T70" fmla="*/ 9 w 915"/>
                  <a:gd name="T71" fmla="*/ 4 h 1139"/>
                  <a:gd name="T72" fmla="*/ 9 w 915"/>
                  <a:gd name="T73" fmla="*/ 4 h 1139"/>
                  <a:gd name="T74" fmla="*/ 8 w 915"/>
                  <a:gd name="T75" fmla="*/ 4 h 1139"/>
                  <a:gd name="T76" fmla="*/ 7 w 915"/>
                  <a:gd name="T77" fmla="*/ 5 h 1139"/>
                  <a:gd name="T78" fmla="*/ 6 w 915"/>
                  <a:gd name="T79" fmla="*/ 5 h 1139"/>
                  <a:gd name="T80" fmla="*/ 5 w 915"/>
                  <a:gd name="T81" fmla="*/ 6 h 1139"/>
                  <a:gd name="T82" fmla="*/ 3 w 915"/>
                  <a:gd name="T83" fmla="*/ 6 h 1139"/>
                  <a:gd name="T84" fmla="*/ 1 w 915"/>
                  <a:gd name="T85" fmla="*/ 6 h 1139"/>
                  <a:gd name="T86" fmla="*/ 1 w 915"/>
                  <a:gd name="T87" fmla="*/ 6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46877" name="Text Box 29"/>
          <p:cNvSpPr txBox="1">
            <a:spLocks noChangeArrowheads="1"/>
          </p:cNvSpPr>
          <p:nvPr/>
        </p:nvSpPr>
        <p:spPr bwMode="auto">
          <a:xfrm>
            <a:off x="304800" y="2100263"/>
            <a:ext cx="501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or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52400" y="6172200"/>
            <a:ext cx="8763000" cy="609600"/>
            <a:chOff x="96" y="3888"/>
            <a:chExt cx="5520" cy="384"/>
          </a:xfrm>
        </p:grpSpPr>
        <p:grpSp>
          <p:nvGrpSpPr>
            <p:cNvPr id="71700" name="Group 31"/>
            <p:cNvGrpSpPr>
              <a:grpSpLocks/>
            </p:cNvGrpSpPr>
            <p:nvPr/>
          </p:nvGrpSpPr>
          <p:grpSpPr bwMode="auto">
            <a:xfrm>
              <a:off x="96" y="3888"/>
              <a:ext cx="336" cy="384"/>
              <a:chOff x="96" y="2832"/>
              <a:chExt cx="336" cy="384"/>
            </a:xfrm>
          </p:grpSpPr>
          <p:pic>
            <p:nvPicPr>
              <p:cNvPr id="71702" name="Picture 3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832"/>
                <a:ext cx="254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703" name="Line 33"/>
              <p:cNvSpPr>
                <a:spLocks noChangeShapeType="1"/>
              </p:cNvSpPr>
              <p:nvPr/>
            </p:nvSpPr>
            <p:spPr bwMode="auto">
              <a:xfrm flipV="1">
                <a:off x="336" y="2928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1701" name="Line 34"/>
            <p:cNvSpPr>
              <a:spLocks noChangeShapeType="1"/>
            </p:cNvSpPr>
            <p:nvPr/>
          </p:nvSpPr>
          <p:spPr bwMode="auto">
            <a:xfrm>
              <a:off x="432" y="3984"/>
              <a:ext cx="518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46883" name="Rectangle 35"/>
          <p:cNvSpPr>
            <a:spLocks noChangeArrowheads="1"/>
          </p:cNvSpPr>
          <p:nvPr/>
        </p:nvSpPr>
        <p:spPr bwMode="auto">
          <a:xfrm>
            <a:off x="1965325" y="6553200"/>
            <a:ext cx="55546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hlink"/>
                </a:solidFill>
                <a:sym typeface="Symbol" pitchFamily="18" charset="2"/>
              </a:rPr>
              <a:t>But</a:t>
            </a:r>
            <a:r>
              <a:rPr lang="en-US" altLang="en-US" sz="300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altLang="en-US" sz="3000" i="1">
                <a:sym typeface="Symbol" pitchFamily="18" charset="2"/>
              </a:rPr>
              <a:t></a:t>
            </a:r>
            <a:r>
              <a:rPr lang="en-US" altLang="en-US" sz="3000" i="1"/>
              <a:t> R </a:t>
            </a:r>
            <a:r>
              <a:rPr lang="en-US" altLang="en-US" sz="3000" i="1">
                <a:sym typeface="Symbol" pitchFamily="18" charset="2"/>
              </a:rPr>
              <a:t></a:t>
            </a:r>
            <a:r>
              <a:rPr lang="en-US" altLang="en-US" sz="3000" i="1"/>
              <a:t> L height(R) </a:t>
            </a:r>
            <a:r>
              <a:rPr lang="en-US" altLang="en-US" sz="3000" i="1">
                <a:sym typeface="Symbol" pitchFamily="18" charset="2"/>
              </a:rPr>
              <a:t></a:t>
            </a:r>
            <a:r>
              <a:rPr lang="en-US" altLang="en-US" sz="3000" i="1"/>
              <a:t> height(L)</a:t>
            </a:r>
            <a:r>
              <a:rPr lang="en-US" altLang="en-US" sz="3000"/>
              <a:t> 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019800" y="5148263"/>
            <a:ext cx="1524000" cy="549275"/>
            <a:chOff x="3792" y="3243"/>
            <a:chExt cx="960" cy="346"/>
          </a:xfrm>
        </p:grpSpPr>
        <p:sp>
          <p:nvSpPr>
            <p:cNvPr id="71698" name="Line 37"/>
            <p:cNvSpPr>
              <a:spLocks noChangeShapeType="1"/>
            </p:cNvSpPr>
            <p:nvPr/>
          </p:nvSpPr>
          <p:spPr bwMode="auto">
            <a:xfrm>
              <a:off x="3792" y="33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699" name="Text Box 38"/>
            <p:cNvSpPr txBox="1">
              <a:spLocks noChangeArrowheads="1"/>
            </p:cNvSpPr>
            <p:nvPr/>
          </p:nvSpPr>
          <p:spPr bwMode="auto">
            <a:xfrm>
              <a:off x="3883" y="3243"/>
              <a:ext cx="86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>
                  <a:solidFill>
                    <a:schemeClr val="hlink"/>
                  </a:solidFill>
                </a:rPr>
                <a:t>No Gap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6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6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6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6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0625 -0.040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6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6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6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6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6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6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0416 -0.122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61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4583 -0.1407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77" grpId="0"/>
      <p:bldP spid="84688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Primal-Dual Hill Climbing</a:t>
            </a:r>
          </a:p>
        </p:txBody>
      </p:sp>
      <p:sp>
        <p:nvSpPr>
          <p:cNvPr id="72707" name="Freeform 3"/>
          <p:cNvSpPr>
            <a:spLocks/>
          </p:cNvSpPr>
          <p:nvPr/>
        </p:nvSpPr>
        <p:spPr bwMode="auto">
          <a:xfrm>
            <a:off x="1524000" y="5468938"/>
            <a:ext cx="6667500" cy="1312862"/>
          </a:xfrm>
          <a:custGeom>
            <a:avLst/>
            <a:gdLst>
              <a:gd name="T0" fmla="*/ 0 w 4200"/>
              <a:gd name="T1" fmla="*/ 2147483647 h 827"/>
              <a:gd name="T2" fmla="*/ 2147483647 w 4200"/>
              <a:gd name="T3" fmla="*/ 2147483647 h 827"/>
              <a:gd name="T4" fmla="*/ 2147483647 w 4200"/>
              <a:gd name="T5" fmla="*/ 2147483647 h 827"/>
              <a:gd name="T6" fmla="*/ 2147483647 w 4200"/>
              <a:gd name="T7" fmla="*/ 2147483647 h 827"/>
              <a:gd name="T8" fmla="*/ 2147483647 w 4200"/>
              <a:gd name="T9" fmla="*/ 2147483647 h 827"/>
              <a:gd name="T10" fmla="*/ 2147483647 w 4200"/>
              <a:gd name="T11" fmla="*/ 2147483647 h 827"/>
              <a:gd name="T12" fmla="*/ 2147483647 w 4200"/>
              <a:gd name="T13" fmla="*/ 2147483647 h 8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0"/>
              <a:gd name="T22" fmla="*/ 0 h 827"/>
              <a:gd name="T23" fmla="*/ 4200 w 4200"/>
              <a:gd name="T24" fmla="*/ 827 h 8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0" h="827">
                <a:moveTo>
                  <a:pt x="0" y="827"/>
                </a:moveTo>
                <a:cubicBezTo>
                  <a:pt x="99" y="776"/>
                  <a:pt x="400" y="552"/>
                  <a:pt x="592" y="523"/>
                </a:cubicBezTo>
                <a:cubicBezTo>
                  <a:pt x="784" y="494"/>
                  <a:pt x="980" y="659"/>
                  <a:pt x="1152" y="651"/>
                </a:cubicBezTo>
                <a:cubicBezTo>
                  <a:pt x="1324" y="643"/>
                  <a:pt x="1389" y="573"/>
                  <a:pt x="1624" y="475"/>
                </a:cubicBezTo>
                <a:cubicBezTo>
                  <a:pt x="1859" y="377"/>
                  <a:pt x="2295" y="124"/>
                  <a:pt x="2563" y="65"/>
                </a:cubicBezTo>
                <a:cubicBezTo>
                  <a:pt x="2831" y="6"/>
                  <a:pt x="2959" y="0"/>
                  <a:pt x="3232" y="118"/>
                </a:cubicBezTo>
                <a:cubicBezTo>
                  <a:pt x="3505" y="236"/>
                  <a:pt x="3998" y="636"/>
                  <a:pt x="4200" y="772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685800" y="53340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685800" y="5181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685800" y="48768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685800" y="4800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685800" y="4648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685800" y="4419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685800" y="4267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81000" y="1203325"/>
            <a:ext cx="7499169" cy="312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chemeClr val="accent1"/>
                </a:solidFill>
              </a:rPr>
              <a:t>Prove:</a:t>
            </a:r>
            <a:endParaRPr lang="en-US" altLang="en-US" sz="300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3000" dirty="0"/>
              <a:t>For every location to stand either: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000" dirty="0"/>
              <a:t>the </a:t>
            </a:r>
            <a:r>
              <a:rPr lang="en-US" altLang="en-US" sz="3000" dirty="0" err="1"/>
              <a:t>alg</a:t>
            </a:r>
            <a:r>
              <a:rPr lang="en-US" altLang="en-US" sz="3000" dirty="0"/>
              <a:t> takes a step up  or</a:t>
            </a:r>
          </a:p>
          <a:p>
            <a:pPr lvl="1" eaLnBrk="1" hangingPunct="1">
              <a:buFontTx/>
              <a:buChar char="•"/>
            </a:pPr>
            <a:r>
              <a:rPr lang="en-US" altLang="en-US" sz="3000" dirty="0"/>
              <a:t>the </a:t>
            </a:r>
            <a:r>
              <a:rPr lang="en-US" altLang="en-US" sz="3000" dirty="0" err="1"/>
              <a:t>alg</a:t>
            </a:r>
            <a:r>
              <a:rPr lang="en-US" altLang="en-US" sz="3000" dirty="0"/>
              <a:t> gives a reason that explains why not</a:t>
            </a:r>
            <a:br>
              <a:rPr lang="en-US" altLang="en-US" sz="3000" dirty="0"/>
            </a:br>
            <a:r>
              <a:rPr lang="en-US" altLang="en-US" sz="3000" dirty="0"/>
              <a:t>  by giving a roof of equal height. </a:t>
            </a:r>
            <a:endParaRPr lang="en-US" altLang="en-US" dirty="0"/>
          </a:p>
          <a:p>
            <a:pPr lvl="1" eaLnBrk="1" hangingPunct="1">
              <a:buFontTx/>
              <a:buNone/>
            </a:pPr>
            <a:r>
              <a:rPr lang="en-US" altLang="en-US" dirty="0"/>
              <a:t>  i.e. </a:t>
            </a:r>
            <a:r>
              <a:rPr lang="en-US" altLang="en-US" sz="3000" i="1" dirty="0"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sz="3000" i="1" dirty="0"/>
              <a:t> L [</a:t>
            </a:r>
            <a:r>
              <a:rPr lang="en-US" altLang="en-US" sz="3000" i="1" dirty="0">
                <a:latin typeface="Symbol" pitchFamily="18" charset="2"/>
                <a:sym typeface="Symbol" pitchFamily="18" charset="2"/>
              </a:rPr>
              <a:t></a:t>
            </a:r>
            <a:r>
              <a:rPr lang="en-US" altLang="en-US" sz="3000" i="1" dirty="0"/>
              <a:t> L’ height(L’) </a:t>
            </a:r>
            <a:r>
              <a:rPr lang="en-US" altLang="en-US" sz="3000" i="1" dirty="0">
                <a:latin typeface="Symbol" pitchFamily="18" charset="2"/>
                <a:sym typeface="Symbol" pitchFamily="18" charset="2"/>
              </a:rPr>
              <a:t></a:t>
            </a:r>
            <a:r>
              <a:rPr lang="en-US" altLang="en-US" sz="3000" i="1" dirty="0"/>
              <a:t> height(L)</a:t>
            </a:r>
            <a:r>
              <a:rPr lang="en-US" altLang="en-US" sz="3000" dirty="0">
                <a:solidFill>
                  <a:schemeClr val="accent2"/>
                </a:solidFill>
              </a:rPr>
              <a:t>    </a:t>
            </a:r>
            <a:r>
              <a:rPr lang="en-US" altLang="en-US" sz="3000" dirty="0"/>
              <a:t>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Symbol" pitchFamily="18" charset="2"/>
              <a:buNone/>
            </a:pPr>
            <a:r>
              <a:rPr lang="en-US" altLang="en-US" sz="3000" dirty="0"/>
              <a:t>                 </a:t>
            </a:r>
            <a:r>
              <a:rPr lang="en-US" altLang="en-US" sz="3000" i="1" dirty="0">
                <a:sym typeface="Symbol" pitchFamily="18" charset="2"/>
              </a:rPr>
              <a:t></a:t>
            </a:r>
            <a:r>
              <a:rPr lang="en-US" altLang="en-US" sz="3000" i="1" dirty="0"/>
              <a:t> R  height(R) = height(L)]</a:t>
            </a:r>
          </a:p>
        </p:txBody>
      </p:sp>
      <p:grpSp>
        <p:nvGrpSpPr>
          <p:cNvPr id="72716" name="Group 12"/>
          <p:cNvGrpSpPr>
            <a:grpSpLocks noChangeAspect="1"/>
          </p:cNvGrpSpPr>
          <p:nvPr/>
        </p:nvGrpSpPr>
        <p:grpSpPr bwMode="auto">
          <a:xfrm rot="2360341">
            <a:off x="228600" y="152400"/>
            <a:ext cx="1079500" cy="1079500"/>
            <a:chOff x="1224" y="1212"/>
            <a:chExt cx="3144" cy="3112"/>
          </a:xfrm>
        </p:grpSpPr>
        <p:sp>
          <p:nvSpPr>
            <p:cNvPr id="72728" name="Freeform 13" descr="Green marble"/>
            <p:cNvSpPr>
              <a:spLocks noChangeAspect="1"/>
            </p:cNvSpPr>
            <p:nvPr/>
          </p:nvSpPr>
          <p:spPr bwMode="auto">
            <a:xfrm>
              <a:off x="1224" y="2539"/>
              <a:ext cx="2280" cy="1785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9" name="Freeform 14" descr="Green marble"/>
            <p:cNvSpPr>
              <a:spLocks noChangeAspect="1"/>
            </p:cNvSpPr>
            <p:nvPr/>
          </p:nvSpPr>
          <p:spPr bwMode="auto">
            <a:xfrm>
              <a:off x="3056" y="1628"/>
              <a:ext cx="1312" cy="1296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30" name="Group 15"/>
            <p:cNvGrpSpPr>
              <a:grpSpLocks noChangeAspect="1"/>
            </p:cNvGrpSpPr>
            <p:nvPr/>
          </p:nvGrpSpPr>
          <p:grpSpPr bwMode="auto">
            <a:xfrm>
              <a:off x="1776" y="1212"/>
              <a:ext cx="1944" cy="2413"/>
              <a:chOff x="2227" y="1194"/>
              <a:chExt cx="1944" cy="2413"/>
            </a:xfrm>
          </p:grpSpPr>
          <p:sp>
            <p:nvSpPr>
              <p:cNvPr id="72731" name="Freeform 16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5 w 600"/>
                  <a:gd name="T1" fmla="*/ 1 h 608"/>
                  <a:gd name="T2" fmla="*/ 5 w 600"/>
                  <a:gd name="T3" fmla="*/ 1 h 608"/>
                  <a:gd name="T4" fmla="*/ 5 w 600"/>
                  <a:gd name="T5" fmla="*/ 1 h 608"/>
                  <a:gd name="T6" fmla="*/ 4 w 600"/>
                  <a:gd name="T7" fmla="*/ 1 h 608"/>
                  <a:gd name="T8" fmla="*/ 2 w 600"/>
                  <a:gd name="T9" fmla="*/ 0 h 608"/>
                  <a:gd name="T10" fmla="*/ 1 w 600"/>
                  <a:gd name="T11" fmla="*/ 1 h 608"/>
                  <a:gd name="T12" fmla="*/ 1 w 600"/>
                  <a:gd name="T13" fmla="*/ 1 h 608"/>
                  <a:gd name="T14" fmla="*/ 0 w 600"/>
                  <a:gd name="T15" fmla="*/ 1 h 608"/>
                  <a:gd name="T16" fmla="*/ 1 w 600"/>
                  <a:gd name="T17" fmla="*/ 1 h 608"/>
                  <a:gd name="T18" fmla="*/ 1 w 600"/>
                  <a:gd name="T19" fmla="*/ 1 h 608"/>
                  <a:gd name="T20" fmla="*/ 1 w 600"/>
                  <a:gd name="T21" fmla="*/ 1 h 608"/>
                  <a:gd name="T22" fmla="*/ 2 w 600"/>
                  <a:gd name="T23" fmla="*/ 1 h 608"/>
                  <a:gd name="T24" fmla="*/ 2 w 600"/>
                  <a:gd name="T25" fmla="*/ 1 h 608"/>
                  <a:gd name="T26" fmla="*/ 3 w 600"/>
                  <a:gd name="T27" fmla="*/ 1 h 608"/>
                  <a:gd name="T28" fmla="*/ 4 w 600"/>
                  <a:gd name="T29" fmla="*/ 1 h 608"/>
                  <a:gd name="T30" fmla="*/ 5 w 600"/>
                  <a:gd name="T31" fmla="*/ 1 h 608"/>
                  <a:gd name="T32" fmla="*/ 5 w 600"/>
                  <a:gd name="T33" fmla="*/ 1 h 608"/>
                  <a:gd name="T34" fmla="*/ 5 w 600"/>
                  <a:gd name="T35" fmla="*/ 1 h 608"/>
                  <a:gd name="T36" fmla="*/ 8 w 600"/>
                  <a:gd name="T37" fmla="*/ 1 h 608"/>
                  <a:gd name="T38" fmla="*/ 8 w 600"/>
                  <a:gd name="T39" fmla="*/ 1 h 608"/>
                  <a:gd name="T40" fmla="*/ 8 w 600"/>
                  <a:gd name="T41" fmla="*/ 1 h 608"/>
                  <a:gd name="T42" fmla="*/ 5 w 600"/>
                  <a:gd name="T43" fmla="*/ 1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2" name="Freeform 17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3 w 619"/>
                  <a:gd name="T1" fmla="*/ 3 h 1085"/>
                  <a:gd name="T2" fmla="*/ 3 w 619"/>
                  <a:gd name="T3" fmla="*/ 1 h 1085"/>
                  <a:gd name="T4" fmla="*/ 5 w 619"/>
                  <a:gd name="T5" fmla="*/ 1 h 1085"/>
                  <a:gd name="T6" fmla="*/ 6 w 619"/>
                  <a:gd name="T7" fmla="*/ 0 h 1085"/>
                  <a:gd name="T8" fmla="*/ 7 w 619"/>
                  <a:gd name="T9" fmla="*/ 1 h 1085"/>
                  <a:gd name="T10" fmla="*/ 8 w 619"/>
                  <a:gd name="T11" fmla="*/ 1 h 1085"/>
                  <a:gd name="T12" fmla="*/ 8 w 619"/>
                  <a:gd name="T13" fmla="*/ 3 h 1085"/>
                  <a:gd name="T14" fmla="*/ 7 w 619"/>
                  <a:gd name="T15" fmla="*/ 6 h 1085"/>
                  <a:gd name="T16" fmla="*/ 6 w 619"/>
                  <a:gd name="T17" fmla="*/ 8 h 1085"/>
                  <a:gd name="T18" fmla="*/ 5 w 619"/>
                  <a:gd name="T19" fmla="*/ 10 h 1085"/>
                  <a:gd name="T20" fmla="*/ 5 w 619"/>
                  <a:gd name="T21" fmla="*/ 12 h 1085"/>
                  <a:gd name="T22" fmla="*/ 5 w 619"/>
                  <a:gd name="T23" fmla="*/ 14 h 1085"/>
                  <a:gd name="T24" fmla="*/ 6 w 619"/>
                  <a:gd name="T25" fmla="*/ 15 h 1085"/>
                  <a:gd name="T26" fmla="*/ 6 w 619"/>
                  <a:gd name="T27" fmla="*/ 18 h 1085"/>
                  <a:gd name="T28" fmla="*/ 5 w 619"/>
                  <a:gd name="T29" fmla="*/ 20 h 1085"/>
                  <a:gd name="T30" fmla="*/ 5 w 619"/>
                  <a:gd name="T31" fmla="*/ 20 h 1085"/>
                  <a:gd name="T32" fmla="*/ 3 w 619"/>
                  <a:gd name="T33" fmla="*/ 21 h 1085"/>
                  <a:gd name="T34" fmla="*/ 2 w 619"/>
                  <a:gd name="T35" fmla="*/ 21 h 1085"/>
                  <a:gd name="T36" fmla="*/ 1 w 619"/>
                  <a:gd name="T37" fmla="*/ 20 h 1085"/>
                  <a:gd name="T38" fmla="*/ 1 w 619"/>
                  <a:gd name="T39" fmla="*/ 17 h 1085"/>
                  <a:gd name="T40" fmla="*/ 0 w 619"/>
                  <a:gd name="T41" fmla="*/ 15 h 1085"/>
                  <a:gd name="T42" fmla="*/ 1 w 619"/>
                  <a:gd name="T43" fmla="*/ 12 h 1085"/>
                  <a:gd name="T44" fmla="*/ 1 w 619"/>
                  <a:gd name="T45" fmla="*/ 8 h 1085"/>
                  <a:gd name="T46" fmla="*/ 1 w 619"/>
                  <a:gd name="T47" fmla="*/ 5 h 1085"/>
                  <a:gd name="T48" fmla="*/ 3 w 619"/>
                  <a:gd name="T49" fmla="*/ 3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3" name="Freeform 18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 h 808"/>
                  <a:gd name="T2" fmla="*/ 101 w 782"/>
                  <a:gd name="T3" fmla="*/ 0 h 808"/>
                  <a:gd name="T4" fmla="*/ 246 w 782"/>
                  <a:gd name="T5" fmla="*/ 0 h 808"/>
                  <a:gd name="T6" fmla="*/ 518 w 782"/>
                  <a:gd name="T7" fmla="*/ 1 h 808"/>
                  <a:gd name="T8" fmla="*/ 841 w 782"/>
                  <a:gd name="T9" fmla="*/ 1 h 808"/>
                  <a:gd name="T10" fmla="*/ 959 w 782"/>
                  <a:gd name="T11" fmla="*/ 1 h 808"/>
                  <a:gd name="T12" fmla="*/ 1014 w 782"/>
                  <a:gd name="T13" fmla="*/ 1 h 808"/>
                  <a:gd name="T14" fmla="*/ 1025 w 782"/>
                  <a:gd name="T15" fmla="*/ 2 h 808"/>
                  <a:gd name="T16" fmla="*/ 989 w 782"/>
                  <a:gd name="T17" fmla="*/ 2 h 808"/>
                  <a:gd name="T18" fmla="*/ 889 w 782"/>
                  <a:gd name="T19" fmla="*/ 3 h 808"/>
                  <a:gd name="T20" fmla="*/ 761 w 782"/>
                  <a:gd name="T21" fmla="*/ 4 h 808"/>
                  <a:gd name="T22" fmla="*/ 665 w 782"/>
                  <a:gd name="T23" fmla="*/ 4 h 808"/>
                  <a:gd name="T24" fmla="*/ 623 w 782"/>
                  <a:gd name="T25" fmla="*/ 5 h 808"/>
                  <a:gd name="T26" fmla="*/ 595 w 782"/>
                  <a:gd name="T27" fmla="*/ 5 h 808"/>
                  <a:gd name="T28" fmla="*/ 606 w 782"/>
                  <a:gd name="T29" fmla="*/ 6 h 808"/>
                  <a:gd name="T30" fmla="*/ 613 w 782"/>
                  <a:gd name="T31" fmla="*/ 6 h 808"/>
                  <a:gd name="T32" fmla="*/ 728 w 782"/>
                  <a:gd name="T33" fmla="*/ 6 h 808"/>
                  <a:gd name="T34" fmla="*/ 910 w 782"/>
                  <a:gd name="T35" fmla="*/ 6 h 808"/>
                  <a:gd name="T36" fmla="*/ 1025 w 782"/>
                  <a:gd name="T37" fmla="*/ 6 h 808"/>
                  <a:gd name="T38" fmla="*/ 1146 w 782"/>
                  <a:gd name="T39" fmla="*/ 6 h 808"/>
                  <a:gd name="T40" fmla="*/ 1184 w 782"/>
                  <a:gd name="T41" fmla="*/ 6 h 808"/>
                  <a:gd name="T42" fmla="*/ 1146 w 782"/>
                  <a:gd name="T43" fmla="*/ 6 h 808"/>
                  <a:gd name="T44" fmla="*/ 1097 w 782"/>
                  <a:gd name="T45" fmla="*/ 6 h 808"/>
                  <a:gd name="T46" fmla="*/ 1014 w 782"/>
                  <a:gd name="T47" fmla="*/ 6 h 808"/>
                  <a:gd name="T48" fmla="*/ 905 w 782"/>
                  <a:gd name="T49" fmla="*/ 6 h 808"/>
                  <a:gd name="T50" fmla="*/ 787 w 782"/>
                  <a:gd name="T51" fmla="*/ 6 h 808"/>
                  <a:gd name="T52" fmla="*/ 595 w 782"/>
                  <a:gd name="T53" fmla="*/ 6 h 808"/>
                  <a:gd name="T54" fmla="*/ 537 w 782"/>
                  <a:gd name="T55" fmla="*/ 6 h 808"/>
                  <a:gd name="T56" fmla="*/ 506 w 782"/>
                  <a:gd name="T57" fmla="*/ 6 h 808"/>
                  <a:gd name="T58" fmla="*/ 506 w 782"/>
                  <a:gd name="T59" fmla="*/ 6 h 808"/>
                  <a:gd name="T60" fmla="*/ 506 w 782"/>
                  <a:gd name="T61" fmla="*/ 5 h 808"/>
                  <a:gd name="T62" fmla="*/ 588 w 782"/>
                  <a:gd name="T63" fmla="*/ 4 h 808"/>
                  <a:gd name="T64" fmla="*/ 710 w 782"/>
                  <a:gd name="T65" fmla="*/ 3 h 808"/>
                  <a:gd name="T66" fmla="*/ 817 w 782"/>
                  <a:gd name="T67" fmla="*/ 3 h 808"/>
                  <a:gd name="T68" fmla="*/ 884 w 782"/>
                  <a:gd name="T69" fmla="*/ 2 h 808"/>
                  <a:gd name="T70" fmla="*/ 919 w 782"/>
                  <a:gd name="T71" fmla="*/ 2 h 808"/>
                  <a:gd name="T72" fmla="*/ 905 w 782"/>
                  <a:gd name="T73" fmla="*/ 1 h 808"/>
                  <a:gd name="T74" fmla="*/ 855 w 782"/>
                  <a:gd name="T75" fmla="*/ 1 h 808"/>
                  <a:gd name="T76" fmla="*/ 787 w 782"/>
                  <a:gd name="T77" fmla="*/ 1 h 808"/>
                  <a:gd name="T78" fmla="*/ 710 w 782"/>
                  <a:gd name="T79" fmla="*/ 1 h 808"/>
                  <a:gd name="T80" fmla="*/ 542 w 782"/>
                  <a:gd name="T81" fmla="*/ 1 h 808"/>
                  <a:gd name="T82" fmla="*/ 292 w 782"/>
                  <a:gd name="T83" fmla="*/ 1 h 808"/>
                  <a:gd name="T84" fmla="*/ 106 w 782"/>
                  <a:gd name="T85" fmla="*/ 1 h 808"/>
                  <a:gd name="T86" fmla="*/ 31 w 782"/>
                  <a:gd name="T87" fmla="*/ 1 h 808"/>
                  <a:gd name="T88" fmla="*/ 0 w 782"/>
                  <a:gd name="T89" fmla="*/ 1 h 808"/>
                  <a:gd name="T90" fmla="*/ 0 w 782"/>
                  <a:gd name="T91" fmla="*/ 1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4" name="Freeform 19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4475 w 992"/>
                  <a:gd name="T1" fmla="*/ 1 h 770"/>
                  <a:gd name="T2" fmla="*/ 4559 w 992"/>
                  <a:gd name="T3" fmla="*/ 1 h 770"/>
                  <a:gd name="T4" fmla="*/ 4873 w 992"/>
                  <a:gd name="T5" fmla="*/ 1 h 770"/>
                  <a:gd name="T6" fmla="*/ 5260 w 992"/>
                  <a:gd name="T7" fmla="*/ 1 h 770"/>
                  <a:gd name="T8" fmla="*/ 5491 w 992"/>
                  <a:gd name="T9" fmla="*/ 1 h 770"/>
                  <a:gd name="T10" fmla="*/ 5390 w 992"/>
                  <a:gd name="T11" fmla="*/ 1 h 770"/>
                  <a:gd name="T12" fmla="*/ 5176 w 992"/>
                  <a:gd name="T13" fmla="*/ 1 h 770"/>
                  <a:gd name="T14" fmla="*/ 4746 w 992"/>
                  <a:gd name="T15" fmla="*/ 2 h 770"/>
                  <a:gd name="T16" fmla="*/ 4215 w 992"/>
                  <a:gd name="T17" fmla="*/ 2 h 770"/>
                  <a:gd name="T18" fmla="*/ 3774 w 992"/>
                  <a:gd name="T19" fmla="*/ 2 h 770"/>
                  <a:gd name="T20" fmla="*/ 3278 w 992"/>
                  <a:gd name="T21" fmla="*/ 3 h 770"/>
                  <a:gd name="T22" fmla="*/ 2806 w 992"/>
                  <a:gd name="T23" fmla="*/ 3 h 770"/>
                  <a:gd name="T24" fmla="*/ 2448 w 992"/>
                  <a:gd name="T25" fmla="*/ 2 h 770"/>
                  <a:gd name="T26" fmla="*/ 2316 w 992"/>
                  <a:gd name="T27" fmla="*/ 2 h 770"/>
                  <a:gd name="T28" fmla="*/ 2171 w 992"/>
                  <a:gd name="T29" fmla="*/ 2 h 770"/>
                  <a:gd name="T30" fmla="*/ 2000 w 992"/>
                  <a:gd name="T31" fmla="*/ 1 h 770"/>
                  <a:gd name="T32" fmla="*/ 1873 w 992"/>
                  <a:gd name="T33" fmla="*/ 1 h 770"/>
                  <a:gd name="T34" fmla="*/ 1873 w 992"/>
                  <a:gd name="T35" fmla="*/ 1 h 770"/>
                  <a:gd name="T36" fmla="*/ 1784 w 992"/>
                  <a:gd name="T37" fmla="*/ 1 h 770"/>
                  <a:gd name="T38" fmla="*/ 1539 w 992"/>
                  <a:gd name="T39" fmla="*/ 1 h 770"/>
                  <a:gd name="T40" fmla="*/ 1238 w 992"/>
                  <a:gd name="T41" fmla="*/ 1 h 770"/>
                  <a:gd name="T42" fmla="*/ 956 w 992"/>
                  <a:gd name="T43" fmla="*/ 1 h 770"/>
                  <a:gd name="T44" fmla="*/ 634 w 992"/>
                  <a:gd name="T45" fmla="*/ 1 h 770"/>
                  <a:gd name="T46" fmla="*/ 146 w 992"/>
                  <a:gd name="T47" fmla="*/ 1 h 770"/>
                  <a:gd name="T48" fmla="*/ 0 w 992"/>
                  <a:gd name="T49" fmla="*/ 1 h 770"/>
                  <a:gd name="T50" fmla="*/ 0 w 992"/>
                  <a:gd name="T51" fmla="*/ 1 h 770"/>
                  <a:gd name="T52" fmla="*/ 218 w 992"/>
                  <a:gd name="T53" fmla="*/ 1 h 770"/>
                  <a:gd name="T54" fmla="*/ 453 w 992"/>
                  <a:gd name="T55" fmla="*/ 1 h 770"/>
                  <a:gd name="T56" fmla="*/ 655 w 992"/>
                  <a:gd name="T57" fmla="*/ 1 h 770"/>
                  <a:gd name="T58" fmla="*/ 1045 w 992"/>
                  <a:gd name="T59" fmla="*/ 1 h 770"/>
                  <a:gd name="T60" fmla="*/ 1424 w 992"/>
                  <a:gd name="T61" fmla="*/ 1 h 770"/>
                  <a:gd name="T62" fmla="*/ 1784 w 992"/>
                  <a:gd name="T63" fmla="*/ 1 h 770"/>
                  <a:gd name="T64" fmla="*/ 2298 w 992"/>
                  <a:gd name="T65" fmla="*/ 0 h 770"/>
                  <a:gd name="T66" fmla="*/ 2316 w 992"/>
                  <a:gd name="T67" fmla="*/ 1 h 770"/>
                  <a:gd name="T68" fmla="*/ 2200 w 992"/>
                  <a:gd name="T69" fmla="*/ 1 h 770"/>
                  <a:gd name="T70" fmla="*/ 2171 w 992"/>
                  <a:gd name="T71" fmla="*/ 1 h 770"/>
                  <a:gd name="T72" fmla="*/ 2316 w 992"/>
                  <a:gd name="T73" fmla="*/ 1 h 770"/>
                  <a:gd name="T74" fmla="*/ 2558 w 992"/>
                  <a:gd name="T75" fmla="*/ 2 h 770"/>
                  <a:gd name="T76" fmla="*/ 2765 w 992"/>
                  <a:gd name="T77" fmla="*/ 2 h 770"/>
                  <a:gd name="T78" fmla="*/ 3090 w 992"/>
                  <a:gd name="T79" fmla="*/ 2 h 770"/>
                  <a:gd name="T80" fmla="*/ 3405 w 992"/>
                  <a:gd name="T81" fmla="*/ 2 h 770"/>
                  <a:gd name="T82" fmla="*/ 3727 w 992"/>
                  <a:gd name="T83" fmla="*/ 2 h 770"/>
                  <a:gd name="T84" fmla="*/ 4150 w 992"/>
                  <a:gd name="T85" fmla="*/ 2 h 770"/>
                  <a:gd name="T86" fmla="*/ 4430 w 992"/>
                  <a:gd name="T87" fmla="*/ 1 h 770"/>
                  <a:gd name="T88" fmla="*/ 4475 w 992"/>
                  <a:gd name="T89" fmla="*/ 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5" name="Freeform 20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6 w 699"/>
                  <a:gd name="T1" fmla="*/ 17 h 1216"/>
                  <a:gd name="T2" fmla="*/ 8 w 699"/>
                  <a:gd name="T3" fmla="*/ 20 h 1216"/>
                  <a:gd name="T4" fmla="*/ 8 w 699"/>
                  <a:gd name="T5" fmla="*/ 20 h 1216"/>
                  <a:gd name="T6" fmla="*/ 9 w 699"/>
                  <a:gd name="T7" fmla="*/ 21 h 1216"/>
                  <a:gd name="T8" fmla="*/ 9 w 699"/>
                  <a:gd name="T9" fmla="*/ 22 h 1216"/>
                  <a:gd name="T10" fmla="*/ 9 w 699"/>
                  <a:gd name="T11" fmla="*/ 23 h 1216"/>
                  <a:gd name="T12" fmla="*/ 9 w 699"/>
                  <a:gd name="T13" fmla="*/ 23 h 1216"/>
                  <a:gd name="T14" fmla="*/ 7 w 699"/>
                  <a:gd name="T15" fmla="*/ 22 h 1216"/>
                  <a:gd name="T16" fmla="*/ 5 w 699"/>
                  <a:gd name="T17" fmla="*/ 19 h 1216"/>
                  <a:gd name="T18" fmla="*/ 4 w 699"/>
                  <a:gd name="T19" fmla="*/ 17 h 1216"/>
                  <a:gd name="T20" fmla="*/ 3 w 699"/>
                  <a:gd name="T21" fmla="*/ 15 h 1216"/>
                  <a:gd name="T22" fmla="*/ 3 w 699"/>
                  <a:gd name="T23" fmla="*/ 11 h 1216"/>
                  <a:gd name="T24" fmla="*/ 3 w 699"/>
                  <a:gd name="T25" fmla="*/ 7 h 1216"/>
                  <a:gd name="T26" fmla="*/ 3 w 699"/>
                  <a:gd name="T27" fmla="*/ 6 h 1216"/>
                  <a:gd name="T28" fmla="*/ 2 w 699"/>
                  <a:gd name="T29" fmla="*/ 4 h 1216"/>
                  <a:gd name="T30" fmla="*/ 1 w 699"/>
                  <a:gd name="T31" fmla="*/ 5 h 1216"/>
                  <a:gd name="T32" fmla="*/ 0 w 699"/>
                  <a:gd name="T33" fmla="*/ 4 h 1216"/>
                  <a:gd name="T34" fmla="*/ 1 w 699"/>
                  <a:gd name="T35" fmla="*/ 4 h 1216"/>
                  <a:gd name="T36" fmla="*/ 1 w 699"/>
                  <a:gd name="T37" fmla="*/ 4 h 1216"/>
                  <a:gd name="T38" fmla="*/ 2 w 699"/>
                  <a:gd name="T39" fmla="*/ 3 h 1216"/>
                  <a:gd name="T40" fmla="*/ 1 w 699"/>
                  <a:gd name="T41" fmla="*/ 2 h 1216"/>
                  <a:gd name="T42" fmla="*/ 1 w 699"/>
                  <a:gd name="T43" fmla="*/ 1 h 1216"/>
                  <a:gd name="T44" fmla="*/ 1 w 699"/>
                  <a:gd name="T45" fmla="*/ 1 h 1216"/>
                  <a:gd name="T46" fmla="*/ 2 w 699"/>
                  <a:gd name="T47" fmla="*/ 2 h 1216"/>
                  <a:gd name="T48" fmla="*/ 2 w 699"/>
                  <a:gd name="T49" fmla="*/ 2 h 1216"/>
                  <a:gd name="T50" fmla="*/ 2 w 699"/>
                  <a:gd name="T51" fmla="*/ 1 h 1216"/>
                  <a:gd name="T52" fmla="*/ 2 w 699"/>
                  <a:gd name="T53" fmla="*/ 0 h 1216"/>
                  <a:gd name="T54" fmla="*/ 2 w 699"/>
                  <a:gd name="T55" fmla="*/ 1 h 1216"/>
                  <a:gd name="T56" fmla="*/ 3 w 699"/>
                  <a:gd name="T57" fmla="*/ 2 h 1216"/>
                  <a:gd name="T58" fmla="*/ 3 w 699"/>
                  <a:gd name="T59" fmla="*/ 2 h 1216"/>
                  <a:gd name="T60" fmla="*/ 4 w 699"/>
                  <a:gd name="T61" fmla="*/ 1 h 1216"/>
                  <a:gd name="T62" fmla="*/ 4 w 699"/>
                  <a:gd name="T63" fmla="*/ 1 h 1216"/>
                  <a:gd name="T64" fmla="*/ 4 w 699"/>
                  <a:gd name="T65" fmla="*/ 1 h 1216"/>
                  <a:gd name="T66" fmla="*/ 3 w 699"/>
                  <a:gd name="T67" fmla="*/ 3 h 1216"/>
                  <a:gd name="T68" fmla="*/ 3 w 699"/>
                  <a:gd name="T69" fmla="*/ 4 h 1216"/>
                  <a:gd name="T70" fmla="*/ 3 w 699"/>
                  <a:gd name="T71" fmla="*/ 5 h 1216"/>
                  <a:gd name="T72" fmla="*/ 3 w 699"/>
                  <a:gd name="T73" fmla="*/ 7 h 1216"/>
                  <a:gd name="T74" fmla="*/ 3 w 699"/>
                  <a:gd name="T75" fmla="*/ 10 h 1216"/>
                  <a:gd name="T76" fmla="*/ 4 w 699"/>
                  <a:gd name="T77" fmla="*/ 12 h 1216"/>
                  <a:gd name="T78" fmla="*/ 5 w 699"/>
                  <a:gd name="T79" fmla="*/ 15 h 1216"/>
                  <a:gd name="T80" fmla="*/ 5 w 699"/>
                  <a:gd name="T81" fmla="*/ 16 h 1216"/>
                  <a:gd name="T82" fmla="*/ 6 w 699"/>
                  <a:gd name="T83" fmla="*/ 17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6" name="Freeform 21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 w 915"/>
                  <a:gd name="T1" fmla="*/ 6 h 1139"/>
                  <a:gd name="T2" fmla="*/ 0 w 915"/>
                  <a:gd name="T3" fmla="*/ 6 h 1139"/>
                  <a:gd name="T4" fmla="*/ 1 w 915"/>
                  <a:gd name="T5" fmla="*/ 6 h 1139"/>
                  <a:gd name="T6" fmla="*/ 1 w 915"/>
                  <a:gd name="T7" fmla="*/ 6 h 1139"/>
                  <a:gd name="T8" fmla="*/ 3 w 915"/>
                  <a:gd name="T9" fmla="*/ 6 h 1139"/>
                  <a:gd name="T10" fmla="*/ 5 w 915"/>
                  <a:gd name="T11" fmla="*/ 6 h 1139"/>
                  <a:gd name="T12" fmla="*/ 8 w 915"/>
                  <a:gd name="T13" fmla="*/ 5 h 1139"/>
                  <a:gd name="T14" fmla="*/ 9 w 915"/>
                  <a:gd name="T15" fmla="*/ 4 h 1139"/>
                  <a:gd name="T16" fmla="*/ 10 w 915"/>
                  <a:gd name="T17" fmla="*/ 3 h 1139"/>
                  <a:gd name="T18" fmla="*/ 10 w 915"/>
                  <a:gd name="T19" fmla="*/ 2 h 1139"/>
                  <a:gd name="T20" fmla="*/ 10 w 915"/>
                  <a:gd name="T21" fmla="*/ 1 h 1139"/>
                  <a:gd name="T22" fmla="*/ 11 w 915"/>
                  <a:gd name="T23" fmla="*/ 1 h 1139"/>
                  <a:gd name="T24" fmla="*/ 12 w 915"/>
                  <a:gd name="T25" fmla="*/ 1 h 1139"/>
                  <a:gd name="T26" fmla="*/ 13 w 915"/>
                  <a:gd name="T27" fmla="*/ 1 h 1139"/>
                  <a:gd name="T28" fmla="*/ 13 w 915"/>
                  <a:gd name="T29" fmla="*/ 1 h 1139"/>
                  <a:gd name="T30" fmla="*/ 12 w 915"/>
                  <a:gd name="T31" fmla="*/ 1 h 1139"/>
                  <a:gd name="T32" fmla="*/ 11 w 915"/>
                  <a:gd name="T33" fmla="*/ 1 h 1139"/>
                  <a:gd name="T34" fmla="*/ 12 w 915"/>
                  <a:gd name="T35" fmla="*/ 1 h 1139"/>
                  <a:gd name="T36" fmla="*/ 12 w 915"/>
                  <a:gd name="T37" fmla="*/ 1 h 1139"/>
                  <a:gd name="T38" fmla="*/ 12 w 915"/>
                  <a:gd name="T39" fmla="*/ 1 h 1139"/>
                  <a:gd name="T40" fmla="*/ 11 w 915"/>
                  <a:gd name="T41" fmla="*/ 1 h 1139"/>
                  <a:gd name="T42" fmla="*/ 11 w 915"/>
                  <a:gd name="T43" fmla="*/ 1 h 1139"/>
                  <a:gd name="T44" fmla="*/ 11 w 915"/>
                  <a:gd name="T45" fmla="*/ 1 h 1139"/>
                  <a:gd name="T46" fmla="*/ 11 w 915"/>
                  <a:gd name="T47" fmla="*/ 0 h 1139"/>
                  <a:gd name="T48" fmla="*/ 10 w 915"/>
                  <a:gd name="T49" fmla="*/ 1 h 1139"/>
                  <a:gd name="T50" fmla="*/ 10 w 915"/>
                  <a:gd name="T51" fmla="*/ 1 h 1139"/>
                  <a:gd name="T52" fmla="*/ 10 w 915"/>
                  <a:gd name="T53" fmla="*/ 1 h 1139"/>
                  <a:gd name="T54" fmla="*/ 9 w 915"/>
                  <a:gd name="T55" fmla="*/ 1 h 1139"/>
                  <a:gd name="T56" fmla="*/ 9 w 915"/>
                  <a:gd name="T57" fmla="*/ 1 h 1139"/>
                  <a:gd name="T58" fmla="*/ 9 w 915"/>
                  <a:gd name="T59" fmla="*/ 1 h 1139"/>
                  <a:gd name="T60" fmla="*/ 9 w 915"/>
                  <a:gd name="T61" fmla="*/ 1 h 1139"/>
                  <a:gd name="T62" fmla="*/ 9 w 915"/>
                  <a:gd name="T63" fmla="*/ 1 h 1139"/>
                  <a:gd name="T64" fmla="*/ 9 w 915"/>
                  <a:gd name="T65" fmla="*/ 1 h 1139"/>
                  <a:gd name="T66" fmla="*/ 9 w 915"/>
                  <a:gd name="T67" fmla="*/ 1 h 1139"/>
                  <a:gd name="T68" fmla="*/ 9 w 915"/>
                  <a:gd name="T69" fmla="*/ 2 h 1139"/>
                  <a:gd name="T70" fmla="*/ 9 w 915"/>
                  <a:gd name="T71" fmla="*/ 4 h 1139"/>
                  <a:gd name="T72" fmla="*/ 9 w 915"/>
                  <a:gd name="T73" fmla="*/ 4 h 1139"/>
                  <a:gd name="T74" fmla="*/ 8 w 915"/>
                  <a:gd name="T75" fmla="*/ 4 h 1139"/>
                  <a:gd name="T76" fmla="*/ 7 w 915"/>
                  <a:gd name="T77" fmla="*/ 5 h 1139"/>
                  <a:gd name="T78" fmla="*/ 6 w 915"/>
                  <a:gd name="T79" fmla="*/ 5 h 1139"/>
                  <a:gd name="T80" fmla="*/ 5 w 915"/>
                  <a:gd name="T81" fmla="*/ 6 h 1139"/>
                  <a:gd name="T82" fmla="*/ 3 w 915"/>
                  <a:gd name="T83" fmla="*/ 6 h 1139"/>
                  <a:gd name="T84" fmla="*/ 1 w 915"/>
                  <a:gd name="T85" fmla="*/ 6 h 1139"/>
                  <a:gd name="T86" fmla="*/ 1 w 915"/>
                  <a:gd name="T87" fmla="*/ 6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2717" name="Text Box 22"/>
          <p:cNvSpPr txBox="1">
            <a:spLocks noChangeArrowheads="1"/>
          </p:cNvSpPr>
          <p:nvPr/>
        </p:nvSpPr>
        <p:spPr bwMode="auto">
          <a:xfrm>
            <a:off x="304800" y="2100263"/>
            <a:ext cx="501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or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9800" y="5715000"/>
            <a:ext cx="381000" cy="711200"/>
            <a:chOff x="2432" y="1328"/>
            <a:chExt cx="906" cy="2075"/>
          </a:xfrm>
        </p:grpSpPr>
        <p:sp>
          <p:nvSpPr>
            <p:cNvPr id="72722" name="Freeform 24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3" name="Freeform 25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4" name="Freeform 26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5" name="Freeform 27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Freeform 28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Freeform 29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7902" name="Text Box 30"/>
          <p:cNvSpPr txBox="1">
            <a:spLocks noChangeArrowheads="1"/>
          </p:cNvSpPr>
          <p:nvPr/>
        </p:nvSpPr>
        <p:spPr bwMode="auto">
          <a:xfrm>
            <a:off x="2622550" y="5410200"/>
            <a:ext cx="4875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/>
              <a:t>Can't go up from this location </a:t>
            </a:r>
            <a:br>
              <a:rPr lang="en-US" altLang="en-US" sz="3000" dirty="0"/>
            </a:br>
            <a:r>
              <a:rPr lang="en-US" altLang="en-US" sz="3000" dirty="0"/>
              <a:t>and no matching roof.</a:t>
            </a:r>
          </a:p>
        </p:txBody>
      </p:sp>
      <p:sp>
        <p:nvSpPr>
          <p:cNvPr id="847903" name="Text Box 31"/>
          <p:cNvSpPr txBox="1">
            <a:spLocks noChangeArrowheads="1"/>
          </p:cNvSpPr>
          <p:nvPr/>
        </p:nvSpPr>
        <p:spPr bwMode="auto">
          <a:xfrm>
            <a:off x="3200400" y="6372225"/>
            <a:ext cx="2317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hlink"/>
                </a:solidFill>
              </a:rPr>
              <a:t>Can't happen!</a:t>
            </a:r>
          </a:p>
        </p:txBody>
      </p:sp>
      <p:sp>
        <p:nvSpPr>
          <p:cNvPr id="847904" name="Text Box 32"/>
          <p:cNvSpPr txBox="1">
            <a:spLocks noChangeArrowheads="1"/>
          </p:cNvSpPr>
          <p:nvPr/>
        </p:nvSpPr>
        <p:spPr bwMode="auto">
          <a:xfrm>
            <a:off x="2338388" y="5376863"/>
            <a:ext cx="3540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hlink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902" grpId="0"/>
      <p:bldP spid="847903" grpId="0"/>
      <p:bldP spid="847904" grpId="0"/>
      <p:bldP spid="84790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Primal-Dual Hill Climbing</a:t>
            </a:r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685800" y="53340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685800" y="5181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685800" y="48768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685800" y="4800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685800" y="4648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685800" y="4419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685800" y="4267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81000" y="1203325"/>
            <a:ext cx="7499169" cy="312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chemeClr val="accent1"/>
                </a:solidFill>
              </a:rPr>
              <a:t>Prove:</a:t>
            </a:r>
            <a:endParaRPr lang="en-US" altLang="en-US" sz="300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3000" dirty="0"/>
              <a:t>For every location to stand either: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000" dirty="0"/>
              <a:t>the </a:t>
            </a:r>
            <a:r>
              <a:rPr lang="en-US" altLang="en-US" sz="3000" dirty="0" err="1"/>
              <a:t>alg</a:t>
            </a:r>
            <a:r>
              <a:rPr lang="en-US" altLang="en-US" sz="3000" dirty="0"/>
              <a:t> takes a step up  or</a:t>
            </a:r>
          </a:p>
          <a:p>
            <a:pPr lvl="1" eaLnBrk="1" hangingPunct="1">
              <a:buFontTx/>
              <a:buChar char="•"/>
            </a:pPr>
            <a:r>
              <a:rPr lang="en-US" altLang="en-US" sz="3000" dirty="0"/>
              <a:t>the </a:t>
            </a:r>
            <a:r>
              <a:rPr lang="en-US" altLang="en-US" sz="3000" dirty="0" err="1"/>
              <a:t>alg</a:t>
            </a:r>
            <a:r>
              <a:rPr lang="en-US" altLang="en-US" sz="3000" dirty="0"/>
              <a:t> gives a reason that explains why not</a:t>
            </a:r>
            <a:br>
              <a:rPr lang="en-US" altLang="en-US" sz="3000" dirty="0"/>
            </a:br>
            <a:r>
              <a:rPr lang="en-US" altLang="en-US" sz="3000" dirty="0"/>
              <a:t>  by giving a roof of equal height. 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  i.e. </a:t>
            </a:r>
            <a:r>
              <a:rPr lang="en-US" altLang="en-US" sz="3000" i="1" dirty="0"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sz="3000" i="1" dirty="0"/>
              <a:t> L [</a:t>
            </a:r>
            <a:r>
              <a:rPr lang="en-US" altLang="en-US" sz="3000" i="1" dirty="0">
                <a:latin typeface="Symbol" pitchFamily="18" charset="2"/>
                <a:sym typeface="Symbol" pitchFamily="18" charset="2"/>
              </a:rPr>
              <a:t></a:t>
            </a:r>
            <a:r>
              <a:rPr lang="en-US" altLang="en-US" sz="3000" i="1" dirty="0"/>
              <a:t> L’ height(L’) </a:t>
            </a:r>
            <a:r>
              <a:rPr lang="en-US" altLang="en-US" sz="3000" i="1" dirty="0">
                <a:latin typeface="Symbol" pitchFamily="18" charset="2"/>
                <a:sym typeface="Symbol" pitchFamily="18" charset="2"/>
              </a:rPr>
              <a:t></a:t>
            </a:r>
            <a:r>
              <a:rPr lang="en-US" altLang="en-US" sz="3000" i="1" dirty="0"/>
              <a:t> height(L)</a:t>
            </a:r>
            <a:r>
              <a:rPr lang="en-US" altLang="en-US" sz="3000" dirty="0">
                <a:solidFill>
                  <a:schemeClr val="accent2"/>
                </a:solidFill>
              </a:rPr>
              <a:t>    </a:t>
            </a:r>
            <a:r>
              <a:rPr lang="en-US" altLang="en-US" sz="3000" dirty="0"/>
              <a:t>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Symbol" pitchFamily="18" charset="2"/>
              <a:buNone/>
            </a:pPr>
            <a:r>
              <a:rPr lang="en-US" altLang="en-US" sz="3000" i="1" dirty="0"/>
              <a:t>                 </a:t>
            </a:r>
            <a:r>
              <a:rPr lang="en-US" altLang="en-US" sz="3000" i="1" dirty="0">
                <a:sym typeface="Symbol" pitchFamily="18" charset="2"/>
              </a:rPr>
              <a:t></a:t>
            </a:r>
            <a:r>
              <a:rPr lang="en-US" altLang="en-US" sz="3000" i="1" dirty="0"/>
              <a:t> R  height(R) = height(L)]</a:t>
            </a:r>
          </a:p>
        </p:txBody>
      </p:sp>
      <p:grpSp>
        <p:nvGrpSpPr>
          <p:cNvPr id="73739" name="Group 11"/>
          <p:cNvGrpSpPr>
            <a:grpSpLocks noChangeAspect="1"/>
          </p:cNvGrpSpPr>
          <p:nvPr/>
        </p:nvGrpSpPr>
        <p:grpSpPr bwMode="auto">
          <a:xfrm rot="2360341">
            <a:off x="228600" y="152400"/>
            <a:ext cx="1079500" cy="1079500"/>
            <a:chOff x="1224" y="1212"/>
            <a:chExt cx="3144" cy="3112"/>
          </a:xfrm>
        </p:grpSpPr>
        <p:sp>
          <p:nvSpPr>
            <p:cNvPr id="73751" name="Freeform 12" descr="Green marble"/>
            <p:cNvSpPr>
              <a:spLocks noChangeAspect="1"/>
            </p:cNvSpPr>
            <p:nvPr/>
          </p:nvSpPr>
          <p:spPr bwMode="auto">
            <a:xfrm>
              <a:off x="1224" y="2539"/>
              <a:ext cx="2280" cy="1785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2" name="Freeform 13" descr="Green marble"/>
            <p:cNvSpPr>
              <a:spLocks noChangeAspect="1"/>
            </p:cNvSpPr>
            <p:nvPr/>
          </p:nvSpPr>
          <p:spPr bwMode="auto">
            <a:xfrm>
              <a:off x="3056" y="1628"/>
              <a:ext cx="1312" cy="1296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53" name="Group 14"/>
            <p:cNvGrpSpPr>
              <a:grpSpLocks noChangeAspect="1"/>
            </p:cNvGrpSpPr>
            <p:nvPr/>
          </p:nvGrpSpPr>
          <p:grpSpPr bwMode="auto">
            <a:xfrm>
              <a:off x="1776" y="1212"/>
              <a:ext cx="1944" cy="2413"/>
              <a:chOff x="2227" y="1194"/>
              <a:chExt cx="1944" cy="2413"/>
            </a:xfrm>
          </p:grpSpPr>
          <p:sp>
            <p:nvSpPr>
              <p:cNvPr id="73754" name="Freeform 15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5 w 600"/>
                  <a:gd name="T1" fmla="*/ 1 h 608"/>
                  <a:gd name="T2" fmla="*/ 5 w 600"/>
                  <a:gd name="T3" fmla="*/ 1 h 608"/>
                  <a:gd name="T4" fmla="*/ 5 w 600"/>
                  <a:gd name="T5" fmla="*/ 1 h 608"/>
                  <a:gd name="T6" fmla="*/ 4 w 600"/>
                  <a:gd name="T7" fmla="*/ 1 h 608"/>
                  <a:gd name="T8" fmla="*/ 2 w 600"/>
                  <a:gd name="T9" fmla="*/ 0 h 608"/>
                  <a:gd name="T10" fmla="*/ 1 w 600"/>
                  <a:gd name="T11" fmla="*/ 1 h 608"/>
                  <a:gd name="T12" fmla="*/ 1 w 600"/>
                  <a:gd name="T13" fmla="*/ 1 h 608"/>
                  <a:gd name="T14" fmla="*/ 0 w 600"/>
                  <a:gd name="T15" fmla="*/ 1 h 608"/>
                  <a:gd name="T16" fmla="*/ 1 w 600"/>
                  <a:gd name="T17" fmla="*/ 1 h 608"/>
                  <a:gd name="T18" fmla="*/ 1 w 600"/>
                  <a:gd name="T19" fmla="*/ 1 h 608"/>
                  <a:gd name="T20" fmla="*/ 1 w 600"/>
                  <a:gd name="T21" fmla="*/ 1 h 608"/>
                  <a:gd name="T22" fmla="*/ 2 w 600"/>
                  <a:gd name="T23" fmla="*/ 1 h 608"/>
                  <a:gd name="T24" fmla="*/ 2 w 600"/>
                  <a:gd name="T25" fmla="*/ 1 h 608"/>
                  <a:gd name="T26" fmla="*/ 3 w 600"/>
                  <a:gd name="T27" fmla="*/ 1 h 608"/>
                  <a:gd name="T28" fmla="*/ 4 w 600"/>
                  <a:gd name="T29" fmla="*/ 1 h 608"/>
                  <a:gd name="T30" fmla="*/ 5 w 600"/>
                  <a:gd name="T31" fmla="*/ 1 h 608"/>
                  <a:gd name="T32" fmla="*/ 5 w 600"/>
                  <a:gd name="T33" fmla="*/ 1 h 608"/>
                  <a:gd name="T34" fmla="*/ 5 w 600"/>
                  <a:gd name="T35" fmla="*/ 1 h 608"/>
                  <a:gd name="T36" fmla="*/ 8 w 600"/>
                  <a:gd name="T37" fmla="*/ 1 h 608"/>
                  <a:gd name="T38" fmla="*/ 8 w 600"/>
                  <a:gd name="T39" fmla="*/ 1 h 608"/>
                  <a:gd name="T40" fmla="*/ 8 w 600"/>
                  <a:gd name="T41" fmla="*/ 1 h 608"/>
                  <a:gd name="T42" fmla="*/ 5 w 600"/>
                  <a:gd name="T43" fmla="*/ 1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" name="Freeform 16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3 w 619"/>
                  <a:gd name="T1" fmla="*/ 3 h 1085"/>
                  <a:gd name="T2" fmla="*/ 3 w 619"/>
                  <a:gd name="T3" fmla="*/ 1 h 1085"/>
                  <a:gd name="T4" fmla="*/ 5 w 619"/>
                  <a:gd name="T5" fmla="*/ 1 h 1085"/>
                  <a:gd name="T6" fmla="*/ 6 w 619"/>
                  <a:gd name="T7" fmla="*/ 0 h 1085"/>
                  <a:gd name="T8" fmla="*/ 7 w 619"/>
                  <a:gd name="T9" fmla="*/ 1 h 1085"/>
                  <a:gd name="T10" fmla="*/ 8 w 619"/>
                  <a:gd name="T11" fmla="*/ 1 h 1085"/>
                  <a:gd name="T12" fmla="*/ 8 w 619"/>
                  <a:gd name="T13" fmla="*/ 3 h 1085"/>
                  <a:gd name="T14" fmla="*/ 7 w 619"/>
                  <a:gd name="T15" fmla="*/ 6 h 1085"/>
                  <a:gd name="T16" fmla="*/ 6 w 619"/>
                  <a:gd name="T17" fmla="*/ 8 h 1085"/>
                  <a:gd name="T18" fmla="*/ 5 w 619"/>
                  <a:gd name="T19" fmla="*/ 10 h 1085"/>
                  <a:gd name="T20" fmla="*/ 5 w 619"/>
                  <a:gd name="T21" fmla="*/ 12 h 1085"/>
                  <a:gd name="T22" fmla="*/ 5 w 619"/>
                  <a:gd name="T23" fmla="*/ 14 h 1085"/>
                  <a:gd name="T24" fmla="*/ 6 w 619"/>
                  <a:gd name="T25" fmla="*/ 15 h 1085"/>
                  <a:gd name="T26" fmla="*/ 6 w 619"/>
                  <a:gd name="T27" fmla="*/ 18 h 1085"/>
                  <a:gd name="T28" fmla="*/ 5 w 619"/>
                  <a:gd name="T29" fmla="*/ 20 h 1085"/>
                  <a:gd name="T30" fmla="*/ 5 w 619"/>
                  <a:gd name="T31" fmla="*/ 20 h 1085"/>
                  <a:gd name="T32" fmla="*/ 3 w 619"/>
                  <a:gd name="T33" fmla="*/ 21 h 1085"/>
                  <a:gd name="T34" fmla="*/ 2 w 619"/>
                  <a:gd name="T35" fmla="*/ 21 h 1085"/>
                  <a:gd name="T36" fmla="*/ 1 w 619"/>
                  <a:gd name="T37" fmla="*/ 20 h 1085"/>
                  <a:gd name="T38" fmla="*/ 1 w 619"/>
                  <a:gd name="T39" fmla="*/ 17 h 1085"/>
                  <a:gd name="T40" fmla="*/ 0 w 619"/>
                  <a:gd name="T41" fmla="*/ 15 h 1085"/>
                  <a:gd name="T42" fmla="*/ 1 w 619"/>
                  <a:gd name="T43" fmla="*/ 12 h 1085"/>
                  <a:gd name="T44" fmla="*/ 1 w 619"/>
                  <a:gd name="T45" fmla="*/ 8 h 1085"/>
                  <a:gd name="T46" fmla="*/ 1 w 619"/>
                  <a:gd name="T47" fmla="*/ 5 h 1085"/>
                  <a:gd name="T48" fmla="*/ 3 w 619"/>
                  <a:gd name="T49" fmla="*/ 3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" name="Freeform 17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 h 808"/>
                  <a:gd name="T2" fmla="*/ 101 w 782"/>
                  <a:gd name="T3" fmla="*/ 0 h 808"/>
                  <a:gd name="T4" fmla="*/ 246 w 782"/>
                  <a:gd name="T5" fmla="*/ 0 h 808"/>
                  <a:gd name="T6" fmla="*/ 518 w 782"/>
                  <a:gd name="T7" fmla="*/ 1 h 808"/>
                  <a:gd name="T8" fmla="*/ 841 w 782"/>
                  <a:gd name="T9" fmla="*/ 1 h 808"/>
                  <a:gd name="T10" fmla="*/ 959 w 782"/>
                  <a:gd name="T11" fmla="*/ 1 h 808"/>
                  <a:gd name="T12" fmla="*/ 1014 w 782"/>
                  <a:gd name="T13" fmla="*/ 1 h 808"/>
                  <a:gd name="T14" fmla="*/ 1025 w 782"/>
                  <a:gd name="T15" fmla="*/ 2 h 808"/>
                  <a:gd name="T16" fmla="*/ 989 w 782"/>
                  <a:gd name="T17" fmla="*/ 2 h 808"/>
                  <a:gd name="T18" fmla="*/ 889 w 782"/>
                  <a:gd name="T19" fmla="*/ 3 h 808"/>
                  <a:gd name="T20" fmla="*/ 761 w 782"/>
                  <a:gd name="T21" fmla="*/ 4 h 808"/>
                  <a:gd name="T22" fmla="*/ 665 w 782"/>
                  <a:gd name="T23" fmla="*/ 4 h 808"/>
                  <a:gd name="T24" fmla="*/ 623 w 782"/>
                  <a:gd name="T25" fmla="*/ 5 h 808"/>
                  <a:gd name="T26" fmla="*/ 595 w 782"/>
                  <a:gd name="T27" fmla="*/ 5 h 808"/>
                  <a:gd name="T28" fmla="*/ 606 w 782"/>
                  <a:gd name="T29" fmla="*/ 6 h 808"/>
                  <a:gd name="T30" fmla="*/ 613 w 782"/>
                  <a:gd name="T31" fmla="*/ 6 h 808"/>
                  <a:gd name="T32" fmla="*/ 728 w 782"/>
                  <a:gd name="T33" fmla="*/ 6 h 808"/>
                  <a:gd name="T34" fmla="*/ 910 w 782"/>
                  <a:gd name="T35" fmla="*/ 6 h 808"/>
                  <a:gd name="T36" fmla="*/ 1025 w 782"/>
                  <a:gd name="T37" fmla="*/ 6 h 808"/>
                  <a:gd name="T38" fmla="*/ 1146 w 782"/>
                  <a:gd name="T39" fmla="*/ 6 h 808"/>
                  <a:gd name="T40" fmla="*/ 1184 w 782"/>
                  <a:gd name="T41" fmla="*/ 6 h 808"/>
                  <a:gd name="T42" fmla="*/ 1146 w 782"/>
                  <a:gd name="T43" fmla="*/ 6 h 808"/>
                  <a:gd name="T44" fmla="*/ 1097 w 782"/>
                  <a:gd name="T45" fmla="*/ 6 h 808"/>
                  <a:gd name="T46" fmla="*/ 1014 w 782"/>
                  <a:gd name="T47" fmla="*/ 6 h 808"/>
                  <a:gd name="T48" fmla="*/ 905 w 782"/>
                  <a:gd name="T49" fmla="*/ 6 h 808"/>
                  <a:gd name="T50" fmla="*/ 787 w 782"/>
                  <a:gd name="T51" fmla="*/ 6 h 808"/>
                  <a:gd name="T52" fmla="*/ 595 w 782"/>
                  <a:gd name="T53" fmla="*/ 6 h 808"/>
                  <a:gd name="T54" fmla="*/ 537 w 782"/>
                  <a:gd name="T55" fmla="*/ 6 h 808"/>
                  <a:gd name="T56" fmla="*/ 506 w 782"/>
                  <a:gd name="T57" fmla="*/ 6 h 808"/>
                  <a:gd name="T58" fmla="*/ 506 w 782"/>
                  <a:gd name="T59" fmla="*/ 6 h 808"/>
                  <a:gd name="T60" fmla="*/ 506 w 782"/>
                  <a:gd name="T61" fmla="*/ 5 h 808"/>
                  <a:gd name="T62" fmla="*/ 588 w 782"/>
                  <a:gd name="T63" fmla="*/ 4 h 808"/>
                  <a:gd name="T64" fmla="*/ 710 w 782"/>
                  <a:gd name="T65" fmla="*/ 3 h 808"/>
                  <a:gd name="T66" fmla="*/ 817 w 782"/>
                  <a:gd name="T67" fmla="*/ 3 h 808"/>
                  <a:gd name="T68" fmla="*/ 884 w 782"/>
                  <a:gd name="T69" fmla="*/ 2 h 808"/>
                  <a:gd name="T70" fmla="*/ 919 w 782"/>
                  <a:gd name="T71" fmla="*/ 2 h 808"/>
                  <a:gd name="T72" fmla="*/ 905 w 782"/>
                  <a:gd name="T73" fmla="*/ 1 h 808"/>
                  <a:gd name="T74" fmla="*/ 855 w 782"/>
                  <a:gd name="T75" fmla="*/ 1 h 808"/>
                  <a:gd name="T76" fmla="*/ 787 w 782"/>
                  <a:gd name="T77" fmla="*/ 1 h 808"/>
                  <a:gd name="T78" fmla="*/ 710 w 782"/>
                  <a:gd name="T79" fmla="*/ 1 h 808"/>
                  <a:gd name="T80" fmla="*/ 542 w 782"/>
                  <a:gd name="T81" fmla="*/ 1 h 808"/>
                  <a:gd name="T82" fmla="*/ 292 w 782"/>
                  <a:gd name="T83" fmla="*/ 1 h 808"/>
                  <a:gd name="T84" fmla="*/ 106 w 782"/>
                  <a:gd name="T85" fmla="*/ 1 h 808"/>
                  <a:gd name="T86" fmla="*/ 31 w 782"/>
                  <a:gd name="T87" fmla="*/ 1 h 808"/>
                  <a:gd name="T88" fmla="*/ 0 w 782"/>
                  <a:gd name="T89" fmla="*/ 1 h 808"/>
                  <a:gd name="T90" fmla="*/ 0 w 782"/>
                  <a:gd name="T91" fmla="*/ 1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" name="Freeform 18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4475 w 992"/>
                  <a:gd name="T1" fmla="*/ 1 h 770"/>
                  <a:gd name="T2" fmla="*/ 4559 w 992"/>
                  <a:gd name="T3" fmla="*/ 1 h 770"/>
                  <a:gd name="T4" fmla="*/ 4873 w 992"/>
                  <a:gd name="T5" fmla="*/ 1 h 770"/>
                  <a:gd name="T6" fmla="*/ 5260 w 992"/>
                  <a:gd name="T7" fmla="*/ 1 h 770"/>
                  <a:gd name="T8" fmla="*/ 5491 w 992"/>
                  <a:gd name="T9" fmla="*/ 1 h 770"/>
                  <a:gd name="T10" fmla="*/ 5390 w 992"/>
                  <a:gd name="T11" fmla="*/ 1 h 770"/>
                  <a:gd name="T12" fmla="*/ 5176 w 992"/>
                  <a:gd name="T13" fmla="*/ 1 h 770"/>
                  <a:gd name="T14" fmla="*/ 4746 w 992"/>
                  <a:gd name="T15" fmla="*/ 2 h 770"/>
                  <a:gd name="T16" fmla="*/ 4215 w 992"/>
                  <a:gd name="T17" fmla="*/ 2 h 770"/>
                  <a:gd name="T18" fmla="*/ 3774 w 992"/>
                  <a:gd name="T19" fmla="*/ 2 h 770"/>
                  <a:gd name="T20" fmla="*/ 3278 w 992"/>
                  <a:gd name="T21" fmla="*/ 3 h 770"/>
                  <a:gd name="T22" fmla="*/ 2806 w 992"/>
                  <a:gd name="T23" fmla="*/ 3 h 770"/>
                  <a:gd name="T24" fmla="*/ 2448 w 992"/>
                  <a:gd name="T25" fmla="*/ 2 h 770"/>
                  <a:gd name="T26" fmla="*/ 2316 w 992"/>
                  <a:gd name="T27" fmla="*/ 2 h 770"/>
                  <a:gd name="T28" fmla="*/ 2171 w 992"/>
                  <a:gd name="T29" fmla="*/ 2 h 770"/>
                  <a:gd name="T30" fmla="*/ 2000 w 992"/>
                  <a:gd name="T31" fmla="*/ 1 h 770"/>
                  <a:gd name="T32" fmla="*/ 1873 w 992"/>
                  <a:gd name="T33" fmla="*/ 1 h 770"/>
                  <a:gd name="T34" fmla="*/ 1873 w 992"/>
                  <a:gd name="T35" fmla="*/ 1 h 770"/>
                  <a:gd name="T36" fmla="*/ 1784 w 992"/>
                  <a:gd name="T37" fmla="*/ 1 h 770"/>
                  <a:gd name="T38" fmla="*/ 1539 w 992"/>
                  <a:gd name="T39" fmla="*/ 1 h 770"/>
                  <a:gd name="T40" fmla="*/ 1238 w 992"/>
                  <a:gd name="T41" fmla="*/ 1 h 770"/>
                  <a:gd name="T42" fmla="*/ 956 w 992"/>
                  <a:gd name="T43" fmla="*/ 1 h 770"/>
                  <a:gd name="T44" fmla="*/ 634 w 992"/>
                  <a:gd name="T45" fmla="*/ 1 h 770"/>
                  <a:gd name="T46" fmla="*/ 146 w 992"/>
                  <a:gd name="T47" fmla="*/ 1 h 770"/>
                  <a:gd name="T48" fmla="*/ 0 w 992"/>
                  <a:gd name="T49" fmla="*/ 1 h 770"/>
                  <a:gd name="T50" fmla="*/ 0 w 992"/>
                  <a:gd name="T51" fmla="*/ 1 h 770"/>
                  <a:gd name="T52" fmla="*/ 218 w 992"/>
                  <a:gd name="T53" fmla="*/ 1 h 770"/>
                  <a:gd name="T54" fmla="*/ 453 w 992"/>
                  <a:gd name="T55" fmla="*/ 1 h 770"/>
                  <a:gd name="T56" fmla="*/ 655 w 992"/>
                  <a:gd name="T57" fmla="*/ 1 h 770"/>
                  <a:gd name="T58" fmla="*/ 1045 w 992"/>
                  <a:gd name="T59" fmla="*/ 1 h 770"/>
                  <a:gd name="T60" fmla="*/ 1424 w 992"/>
                  <a:gd name="T61" fmla="*/ 1 h 770"/>
                  <a:gd name="T62" fmla="*/ 1784 w 992"/>
                  <a:gd name="T63" fmla="*/ 1 h 770"/>
                  <a:gd name="T64" fmla="*/ 2298 w 992"/>
                  <a:gd name="T65" fmla="*/ 0 h 770"/>
                  <a:gd name="T66" fmla="*/ 2316 w 992"/>
                  <a:gd name="T67" fmla="*/ 1 h 770"/>
                  <a:gd name="T68" fmla="*/ 2200 w 992"/>
                  <a:gd name="T69" fmla="*/ 1 h 770"/>
                  <a:gd name="T70" fmla="*/ 2171 w 992"/>
                  <a:gd name="T71" fmla="*/ 1 h 770"/>
                  <a:gd name="T72" fmla="*/ 2316 w 992"/>
                  <a:gd name="T73" fmla="*/ 1 h 770"/>
                  <a:gd name="T74" fmla="*/ 2558 w 992"/>
                  <a:gd name="T75" fmla="*/ 2 h 770"/>
                  <a:gd name="T76" fmla="*/ 2765 w 992"/>
                  <a:gd name="T77" fmla="*/ 2 h 770"/>
                  <a:gd name="T78" fmla="*/ 3090 w 992"/>
                  <a:gd name="T79" fmla="*/ 2 h 770"/>
                  <a:gd name="T80" fmla="*/ 3405 w 992"/>
                  <a:gd name="T81" fmla="*/ 2 h 770"/>
                  <a:gd name="T82" fmla="*/ 3727 w 992"/>
                  <a:gd name="T83" fmla="*/ 2 h 770"/>
                  <a:gd name="T84" fmla="*/ 4150 w 992"/>
                  <a:gd name="T85" fmla="*/ 2 h 770"/>
                  <a:gd name="T86" fmla="*/ 4430 w 992"/>
                  <a:gd name="T87" fmla="*/ 1 h 770"/>
                  <a:gd name="T88" fmla="*/ 4475 w 992"/>
                  <a:gd name="T89" fmla="*/ 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8" name="Freeform 19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6 w 699"/>
                  <a:gd name="T1" fmla="*/ 17 h 1216"/>
                  <a:gd name="T2" fmla="*/ 8 w 699"/>
                  <a:gd name="T3" fmla="*/ 20 h 1216"/>
                  <a:gd name="T4" fmla="*/ 8 w 699"/>
                  <a:gd name="T5" fmla="*/ 20 h 1216"/>
                  <a:gd name="T6" fmla="*/ 9 w 699"/>
                  <a:gd name="T7" fmla="*/ 21 h 1216"/>
                  <a:gd name="T8" fmla="*/ 9 w 699"/>
                  <a:gd name="T9" fmla="*/ 22 h 1216"/>
                  <a:gd name="T10" fmla="*/ 9 w 699"/>
                  <a:gd name="T11" fmla="*/ 23 h 1216"/>
                  <a:gd name="T12" fmla="*/ 9 w 699"/>
                  <a:gd name="T13" fmla="*/ 23 h 1216"/>
                  <a:gd name="T14" fmla="*/ 7 w 699"/>
                  <a:gd name="T15" fmla="*/ 22 h 1216"/>
                  <a:gd name="T16" fmla="*/ 5 w 699"/>
                  <a:gd name="T17" fmla="*/ 19 h 1216"/>
                  <a:gd name="T18" fmla="*/ 4 w 699"/>
                  <a:gd name="T19" fmla="*/ 17 h 1216"/>
                  <a:gd name="T20" fmla="*/ 3 w 699"/>
                  <a:gd name="T21" fmla="*/ 15 h 1216"/>
                  <a:gd name="T22" fmla="*/ 3 w 699"/>
                  <a:gd name="T23" fmla="*/ 11 h 1216"/>
                  <a:gd name="T24" fmla="*/ 3 w 699"/>
                  <a:gd name="T25" fmla="*/ 7 h 1216"/>
                  <a:gd name="T26" fmla="*/ 3 w 699"/>
                  <a:gd name="T27" fmla="*/ 6 h 1216"/>
                  <a:gd name="T28" fmla="*/ 2 w 699"/>
                  <a:gd name="T29" fmla="*/ 4 h 1216"/>
                  <a:gd name="T30" fmla="*/ 1 w 699"/>
                  <a:gd name="T31" fmla="*/ 5 h 1216"/>
                  <a:gd name="T32" fmla="*/ 0 w 699"/>
                  <a:gd name="T33" fmla="*/ 4 h 1216"/>
                  <a:gd name="T34" fmla="*/ 1 w 699"/>
                  <a:gd name="T35" fmla="*/ 4 h 1216"/>
                  <a:gd name="T36" fmla="*/ 1 w 699"/>
                  <a:gd name="T37" fmla="*/ 4 h 1216"/>
                  <a:gd name="T38" fmla="*/ 2 w 699"/>
                  <a:gd name="T39" fmla="*/ 3 h 1216"/>
                  <a:gd name="T40" fmla="*/ 1 w 699"/>
                  <a:gd name="T41" fmla="*/ 2 h 1216"/>
                  <a:gd name="T42" fmla="*/ 1 w 699"/>
                  <a:gd name="T43" fmla="*/ 1 h 1216"/>
                  <a:gd name="T44" fmla="*/ 1 w 699"/>
                  <a:gd name="T45" fmla="*/ 1 h 1216"/>
                  <a:gd name="T46" fmla="*/ 2 w 699"/>
                  <a:gd name="T47" fmla="*/ 2 h 1216"/>
                  <a:gd name="T48" fmla="*/ 2 w 699"/>
                  <a:gd name="T49" fmla="*/ 2 h 1216"/>
                  <a:gd name="T50" fmla="*/ 2 w 699"/>
                  <a:gd name="T51" fmla="*/ 1 h 1216"/>
                  <a:gd name="T52" fmla="*/ 2 w 699"/>
                  <a:gd name="T53" fmla="*/ 0 h 1216"/>
                  <a:gd name="T54" fmla="*/ 2 w 699"/>
                  <a:gd name="T55" fmla="*/ 1 h 1216"/>
                  <a:gd name="T56" fmla="*/ 3 w 699"/>
                  <a:gd name="T57" fmla="*/ 2 h 1216"/>
                  <a:gd name="T58" fmla="*/ 3 w 699"/>
                  <a:gd name="T59" fmla="*/ 2 h 1216"/>
                  <a:gd name="T60" fmla="*/ 4 w 699"/>
                  <a:gd name="T61" fmla="*/ 1 h 1216"/>
                  <a:gd name="T62" fmla="*/ 4 w 699"/>
                  <a:gd name="T63" fmla="*/ 1 h 1216"/>
                  <a:gd name="T64" fmla="*/ 4 w 699"/>
                  <a:gd name="T65" fmla="*/ 1 h 1216"/>
                  <a:gd name="T66" fmla="*/ 3 w 699"/>
                  <a:gd name="T67" fmla="*/ 3 h 1216"/>
                  <a:gd name="T68" fmla="*/ 3 w 699"/>
                  <a:gd name="T69" fmla="*/ 4 h 1216"/>
                  <a:gd name="T70" fmla="*/ 3 w 699"/>
                  <a:gd name="T71" fmla="*/ 5 h 1216"/>
                  <a:gd name="T72" fmla="*/ 3 w 699"/>
                  <a:gd name="T73" fmla="*/ 7 h 1216"/>
                  <a:gd name="T74" fmla="*/ 3 w 699"/>
                  <a:gd name="T75" fmla="*/ 10 h 1216"/>
                  <a:gd name="T76" fmla="*/ 4 w 699"/>
                  <a:gd name="T77" fmla="*/ 12 h 1216"/>
                  <a:gd name="T78" fmla="*/ 5 w 699"/>
                  <a:gd name="T79" fmla="*/ 15 h 1216"/>
                  <a:gd name="T80" fmla="*/ 5 w 699"/>
                  <a:gd name="T81" fmla="*/ 16 h 1216"/>
                  <a:gd name="T82" fmla="*/ 6 w 699"/>
                  <a:gd name="T83" fmla="*/ 17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9" name="Freeform 20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 w 915"/>
                  <a:gd name="T1" fmla="*/ 6 h 1139"/>
                  <a:gd name="T2" fmla="*/ 0 w 915"/>
                  <a:gd name="T3" fmla="*/ 6 h 1139"/>
                  <a:gd name="T4" fmla="*/ 1 w 915"/>
                  <a:gd name="T5" fmla="*/ 6 h 1139"/>
                  <a:gd name="T6" fmla="*/ 1 w 915"/>
                  <a:gd name="T7" fmla="*/ 6 h 1139"/>
                  <a:gd name="T8" fmla="*/ 3 w 915"/>
                  <a:gd name="T9" fmla="*/ 6 h 1139"/>
                  <a:gd name="T10" fmla="*/ 5 w 915"/>
                  <a:gd name="T11" fmla="*/ 6 h 1139"/>
                  <a:gd name="T12" fmla="*/ 8 w 915"/>
                  <a:gd name="T13" fmla="*/ 5 h 1139"/>
                  <a:gd name="T14" fmla="*/ 9 w 915"/>
                  <a:gd name="T15" fmla="*/ 4 h 1139"/>
                  <a:gd name="T16" fmla="*/ 10 w 915"/>
                  <a:gd name="T17" fmla="*/ 3 h 1139"/>
                  <a:gd name="T18" fmla="*/ 10 w 915"/>
                  <a:gd name="T19" fmla="*/ 2 h 1139"/>
                  <a:gd name="T20" fmla="*/ 10 w 915"/>
                  <a:gd name="T21" fmla="*/ 1 h 1139"/>
                  <a:gd name="T22" fmla="*/ 11 w 915"/>
                  <a:gd name="T23" fmla="*/ 1 h 1139"/>
                  <a:gd name="T24" fmla="*/ 12 w 915"/>
                  <a:gd name="T25" fmla="*/ 1 h 1139"/>
                  <a:gd name="T26" fmla="*/ 13 w 915"/>
                  <a:gd name="T27" fmla="*/ 1 h 1139"/>
                  <a:gd name="T28" fmla="*/ 13 w 915"/>
                  <a:gd name="T29" fmla="*/ 1 h 1139"/>
                  <a:gd name="T30" fmla="*/ 12 w 915"/>
                  <a:gd name="T31" fmla="*/ 1 h 1139"/>
                  <a:gd name="T32" fmla="*/ 11 w 915"/>
                  <a:gd name="T33" fmla="*/ 1 h 1139"/>
                  <a:gd name="T34" fmla="*/ 12 w 915"/>
                  <a:gd name="T35" fmla="*/ 1 h 1139"/>
                  <a:gd name="T36" fmla="*/ 12 w 915"/>
                  <a:gd name="T37" fmla="*/ 1 h 1139"/>
                  <a:gd name="T38" fmla="*/ 12 w 915"/>
                  <a:gd name="T39" fmla="*/ 1 h 1139"/>
                  <a:gd name="T40" fmla="*/ 11 w 915"/>
                  <a:gd name="T41" fmla="*/ 1 h 1139"/>
                  <a:gd name="T42" fmla="*/ 11 w 915"/>
                  <a:gd name="T43" fmla="*/ 1 h 1139"/>
                  <a:gd name="T44" fmla="*/ 11 w 915"/>
                  <a:gd name="T45" fmla="*/ 1 h 1139"/>
                  <a:gd name="T46" fmla="*/ 11 w 915"/>
                  <a:gd name="T47" fmla="*/ 0 h 1139"/>
                  <a:gd name="T48" fmla="*/ 10 w 915"/>
                  <a:gd name="T49" fmla="*/ 1 h 1139"/>
                  <a:gd name="T50" fmla="*/ 10 w 915"/>
                  <a:gd name="T51" fmla="*/ 1 h 1139"/>
                  <a:gd name="T52" fmla="*/ 10 w 915"/>
                  <a:gd name="T53" fmla="*/ 1 h 1139"/>
                  <a:gd name="T54" fmla="*/ 9 w 915"/>
                  <a:gd name="T55" fmla="*/ 1 h 1139"/>
                  <a:gd name="T56" fmla="*/ 9 w 915"/>
                  <a:gd name="T57" fmla="*/ 1 h 1139"/>
                  <a:gd name="T58" fmla="*/ 9 w 915"/>
                  <a:gd name="T59" fmla="*/ 1 h 1139"/>
                  <a:gd name="T60" fmla="*/ 9 w 915"/>
                  <a:gd name="T61" fmla="*/ 1 h 1139"/>
                  <a:gd name="T62" fmla="*/ 9 w 915"/>
                  <a:gd name="T63" fmla="*/ 1 h 1139"/>
                  <a:gd name="T64" fmla="*/ 9 w 915"/>
                  <a:gd name="T65" fmla="*/ 1 h 1139"/>
                  <a:gd name="T66" fmla="*/ 9 w 915"/>
                  <a:gd name="T67" fmla="*/ 1 h 1139"/>
                  <a:gd name="T68" fmla="*/ 9 w 915"/>
                  <a:gd name="T69" fmla="*/ 2 h 1139"/>
                  <a:gd name="T70" fmla="*/ 9 w 915"/>
                  <a:gd name="T71" fmla="*/ 4 h 1139"/>
                  <a:gd name="T72" fmla="*/ 9 w 915"/>
                  <a:gd name="T73" fmla="*/ 4 h 1139"/>
                  <a:gd name="T74" fmla="*/ 8 w 915"/>
                  <a:gd name="T75" fmla="*/ 4 h 1139"/>
                  <a:gd name="T76" fmla="*/ 7 w 915"/>
                  <a:gd name="T77" fmla="*/ 5 h 1139"/>
                  <a:gd name="T78" fmla="*/ 6 w 915"/>
                  <a:gd name="T79" fmla="*/ 5 h 1139"/>
                  <a:gd name="T80" fmla="*/ 5 w 915"/>
                  <a:gd name="T81" fmla="*/ 6 h 1139"/>
                  <a:gd name="T82" fmla="*/ 3 w 915"/>
                  <a:gd name="T83" fmla="*/ 6 h 1139"/>
                  <a:gd name="T84" fmla="*/ 1 w 915"/>
                  <a:gd name="T85" fmla="*/ 6 h 1139"/>
                  <a:gd name="T86" fmla="*/ 1 w 915"/>
                  <a:gd name="T87" fmla="*/ 6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740" name="Text Box 21"/>
          <p:cNvSpPr txBox="1">
            <a:spLocks noChangeArrowheads="1"/>
          </p:cNvSpPr>
          <p:nvPr/>
        </p:nvSpPr>
        <p:spPr bwMode="auto">
          <a:xfrm>
            <a:off x="304800" y="2100263"/>
            <a:ext cx="501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or</a:t>
            </a:r>
          </a:p>
        </p:txBody>
      </p:sp>
      <p:grpSp>
        <p:nvGrpSpPr>
          <p:cNvPr id="73741" name="Group 22"/>
          <p:cNvGrpSpPr>
            <a:grpSpLocks/>
          </p:cNvGrpSpPr>
          <p:nvPr/>
        </p:nvGrpSpPr>
        <p:grpSpPr bwMode="auto">
          <a:xfrm>
            <a:off x="2209800" y="5715000"/>
            <a:ext cx="381000" cy="711200"/>
            <a:chOff x="2432" y="1328"/>
            <a:chExt cx="906" cy="2075"/>
          </a:xfrm>
        </p:grpSpPr>
        <p:sp>
          <p:nvSpPr>
            <p:cNvPr id="73745" name="Freeform 23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6" name="Freeform 24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7" name="Freeform 25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8" name="Freeform 26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9" name="Freeform 27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0" name="Freeform 28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524000" y="5468938"/>
            <a:ext cx="6667500" cy="1404937"/>
            <a:chOff x="960" y="3445"/>
            <a:chExt cx="4200" cy="885"/>
          </a:xfrm>
        </p:grpSpPr>
        <p:sp>
          <p:nvSpPr>
            <p:cNvPr id="73743" name="Freeform 30"/>
            <p:cNvSpPr>
              <a:spLocks/>
            </p:cNvSpPr>
            <p:nvPr/>
          </p:nvSpPr>
          <p:spPr bwMode="auto">
            <a:xfrm>
              <a:off x="960" y="3445"/>
              <a:ext cx="4200" cy="827"/>
            </a:xfrm>
            <a:custGeom>
              <a:avLst/>
              <a:gdLst>
                <a:gd name="T0" fmla="*/ 0 w 4200"/>
                <a:gd name="T1" fmla="*/ 827 h 827"/>
                <a:gd name="T2" fmla="*/ 592 w 4200"/>
                <a:gd name="T3" fmla="*/ 523 h 827"/>
                <a:gd name="T4" fmla="*/ 1136 w 4200"/>
                <a:gd name="T5" fmla="*/ 467 h 827"/>
                <a:gd name="T6" fmla="*/ 1624 w 4200"/>
                <a:gd name="T7" fmla="*/ 347 h 827"/>
                <a:gd name="T8" fmla="*/ 2563 w 4200"/>
                <a:gd name="T9" fmla="*/ 65 h 827"/>
                <a:gd name="T10" fmla="*/ 3232 w 4200"/>
                <a:gd name="T11" fmla="*/ 118 h 827"/>
                <a:gd name="T12" fmla="*/ 4200 w 4200"/>
                <a:gd name="T13" fmla="*/ 772 h 8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00"/>
                <a:gd name="T22" fmla="*/ 0 h 827"/>
                <a:gd name="T23" fmla="*/ 4200 w 4200"/>
                <a:gd name="T24" fmla="*/ 827 h 8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00" h="827">
                  <a:moveTo>
                    <a:pt x="0" y="827"/>
                  </a:moveTo>
                  <a:cubicBezTo>
                    <a:pt x="99" y="776"/>
                    <a:pt x="403" y="583"/>
                    <a:pt x="592" y="523"/>
                  </a:cubicBezTo>
                  <a:cubicBezTo>
                    <a:pt x="781" y="463"/>
                    <a:pt x="964" y="496"/>
                    <a:pt x="1136" y="467"/>
                  </a:cubicBezTo>
                  <a:cubicBezTo>
                    <a:pt x="1308" y="438"/>
                    <a:pt x="1386" y="414"/>
                    <a:pt x="1624" y="347"/>
                  </a:cubicBezTo>
                  <a:cubicBezTo>
                    <a:pt x="1862" y="280"/>
                    <a:pt x="2295" y="103"/>
                    <a:pt x="2563" y="65"/>
                  </a:cubicBezTo>
                  <a:cubicBezTo>
                    <a:pt x="2831" y="27"/>
                    <a:pt x="2959" y="0"/>
                    <a:pt x="3232" y="118"/>
                  </a:cubicBezTo>
                  <a:cubicBezTo>
                    <a:pt x="3505" y="236"/>
                    <a:pt x="3998" y="636"/>
                    <a:pt x="4200" y="772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744" name="Text Box 31"/>
            <p:cNvSpPr txBox="1">
              <a:spLocks noChangeArrowheads="1"/>
            </p:cNvSpPr>
            <p:nvPr/>
          </p:nvSpPr>
          <p:spPr bwMode="auto">
            <a:xfrm>
              <a:off x="1872" y="3984"/>
              <a:ext cx="205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>
                  <a:solidFill>
                    <a:schemeClr val="hlink"/>
                  </a:solidFill>
                </a:rPr>
                <a:t>No local maximum!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Primal-Dual Hill Climbing</a:t>
            </a:r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685800" y="53340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685800" y="5181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685800" y="48768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685800" y="4800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685800" y="4648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685800" y="4419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685800" y="45593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30" name="Text Box 10"/>
          <p:cNvSpPr txBox="1">
            <a:spLocks noChangeArrowheads="1"/>
          </p:cNvSpPr>
          <p:nvPr/>
        </p:nvSpPr>
        <p:spPr bwMode="auto">
          <a:xfrm>
            <a:off x="381000" y="1019175"/>
            <a:ext cx="82724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00" dirty="0">
                <a:solidFill>
                  <a:schemeClr val="accent1"/>
                </a:solidFill>
              </a:rPr>
              <a:t>Claim: </a:t>
            </a:r>
            <a:r>
              <a:rPr lang="en-US" altLang="en-US" sz="3000" dirty="0"/>
              <a:t>Primal and dual have the same optimal value.</a:t>
            </a:r>
            <a:br>
              <a:rPr lang="en-US" altLang="en-US" sz="3000" dirty="0">
                <a:solidFill>
                  <a:schemeClr val="accent1"/>
                </a:solidFill>
              </a:rPr>
            </a:br>
            <a:r>
              <a:rPr lang="en-US" altLang="en-US" sz="3000" dirty="0">
                <a:solidFill>
                  <a:schemeClr val="accent1"/>
                </a:solidFill>
              </a:rPr>
              <a:t>                  </a:t>
            </a:r>
            <a:r>
              <a:rPr lang="en-US" altLang="en-US" sz="3000" i="1" dirty="0"/>
              <a:t>height(</a:t>
            </a:r>
            <a:r>
              <a:rPr lang="en-US" altLang="en-US" sz="3000" i="1" dirty="0" err="1"/>
              <a:t>R</a:t>
            </a:r>
            <a:r>
              <a:rPr lang="en-US" altLang="en-US" sz="3000" i="1" baseline="-25000" dirty="0" err="1"/>
              <a:t>min</a:t>
            </a:r>
            <a:r>
              <a:rPr lang="en-US" altLang="en-US" sz="3000" i="1" dirty="0"/>
              <a:t>) </a:t>
            </a:r>
            <a:r>
              <a:rPr lang="en-US" altLang="en-US" sz="3000" i="1" dirty="0">
                <a:sym typeface="Symbol" pitchFamily="18" charset="2"/>
              </a:rPr>
              <a:t>=</a:t>
            </a:r>
            <a:r>
              <a:rPr lang="en-US" altLang="en-US" sz="3000" i="1" dirty="0"/>
              <a:t> height(</a:t>
            </a:r>
            <a:r>
              <a:rPr lang="en-US" altLang="en-US" sz="3000" i="1" dirty="0" err="1"/>
              <a:t>L</a:t>
            </a:r>
            <a:r>
              <a:rPr lang="en-US" altLang="en-US" sz="3000" i="1" baseline="-25000" dirty="0" err="1"/>
              <a:t>max</a:t>
            </a:r>
            <a:r>
              <a:rPr lang="en-US" altLang="en-US" sz="3000" i="1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3000" dirty="0">
                <a:solidFill>
                  <a:schemeClr val="accent1"/>
                </a:solidFill>
              </a:rPr>
              <a:t>Proved:</a:t>
            </a:r>
            <a:r>
              <a:rPr lang="en-US" altLang="en-US" sz="3000" dirty="0">
                <a:solidFill>
                  <a:schemeClr val="accent2"/>
                </a:solidFill>
              </a:rPr>
              <a:t> </a:t>
            </a:r>
            <a:r>
              <a:rPr lang="en-US" altLang="en-US" sz="3000" i="1" dirty="0">
                <a:sym typeface="Symbol" pitchFamily="18" charset="2"/>
              </a:rPr>
              <a:t></a:t>
            </a:r>
            <a:r>
              <a:rPr lang="en-US" altLang="en-US" sz="3000" i="1" dirty="0"/>
              <a:t> R </a:t>
            </a:r>
            <a:r>
              <a:rPr lang="en-US" altLang="en-US" sz="3000" i="1" dirty="0">
                <a:sym typeface="Symbol" pitchFamily="18" charset="2"/>
              </a:rPr>
              <a:t></a:t>
            </a:r>
            <a:r>
              <a:rPr lang="en-US" altLang="en-US" sz="3000" i="1" dirty="0"/>
              <a:t> L,  height(R) </a:t>
            </a:r>
            <a:r>
              <a:rPr lang="en-US" altLang="en-US" sz="3000" i="1" dirty="0">
                <a:sym typeface="Symbol" pitchFamily="18" charset="2"/>
              </a:rPr>
              <a:t></a:t>
            </a:r>
            <a:r>
              <a:rPr lang="en-US" altLang="en-US" sz="3000" i="1" dirty="0"/>
              <a:t> height(L) </a:t>
            </a:r>
          </a:p>
          <a:p>
            <a:pPr eaLnBrk="1" hangingPunct="1">
              <a:buFontTx/>
              <a:buNone/>
            </a:pPr>
            <a:r>
              <a:rPr lang="en-US" altLang="en-US" sz="3000" dirty="0">
                <a:solidFill>
                  <a:schemeClr val="accent1"/>
                </a:solidFill>
              </a:rPr>
              <a:t>Proved: </a:t>
            </a:r>
            <a:r>
              <a:rPr lang="en-US" altLang="en-US" sz="3000" dirty="0" err="1"/>
              <a:t>Alg</a:t>
            </a:r>
            <a:r>
              <a:rPr lang="en-US" altLang="en-US" sz="3000" dirty="0"/>
              <a:t> runs until it provides </a:t>
            </a:r>
            <a:r>
              <a:rPr lang="en-US" altLang="en-US" sz="3000" i="1" dirty="0" err="1"/>
              <a:t>L</a:t>
            </a:r>
            <a:r>
              <a:rPr lang="en-US" altLang="en-US" sz="3000" i="1" baseline="-25000" dirty="0" err="1"/>
              <a:t>alg</a:t>
            </a:r>
            <a:r>
              <a:rPr lang="en-US" altLang="en-US" sz="3000" dirty="0"/>
              <a:t> and </a:t>
            </a:r>
            <a:r>
              <a:rPr lang="en-US" altLang="en-US" sz="3000" i="1" dirty="0" err="1"/>
              <a:t>R</a:t>
            </a:r>
            <a:r>
              <a:rPr lang="en-US" altLang="en-US" sz="3000" i="1" baseline="-25000" dirty="0" err="1"/>
              <a:t>alg</a:t>
            </a:r>
            <a:br>
              <a:rPr lang="en-US" altLang="en-US" sz="3000" i="1" baseline="-25000" dirty="0"/>
            </a:br>
            <a:r>
              <a:rPr lang="en-US" altLang="en-US" sz="3000" baseline="-25000" dirty="0">
                <a:solidFill>
                  <a:schemeClr val="accent2"/>
                </a:solidFill>
              </a:rPr>
              <a:t>                                             </a:t>
            </a:r>
            <a:r>
              <a:rPr lang="en-US" altLang="en-US" sz="3000" i="1" dirty="0"/>
              <a:t>height(</a:t>
            </a:r>
            <a:r>
              <a:rPr lang="en-US" altLang="en-US" sz="3000" i="1" dirty="0" err="1"/>
              <a:t>R</a:t>
            </a:r>
            <a:r>
              <a:rPr lang="en-US" altLang="en-US" sz="3000" i="1" baseline="-25000" dirty="0" err="1"/>
              <a:t>alg</a:t>
            </a:r>
            <a:r>
              <a:rPr lang="en-US" altLang="en-US" sz="3000" i="1" dirty="0"/>
              <a:t>) = height(</a:t>
            </a:r>
            <a:r>
              <a:rPr lang="en-US" altLang="en-US" sz="3000" i="1" dirty="0" err="1"/>
              <a:t>L</a:t>
            </a:r>
            <a:r>
              <a:rPr lang="en-US" altLang="en-US" sz="3000" i="1" baseline="-25000" dirty="0" err="1"/>
              <a:t>alg</a:t>
            </a:r>
            <a:r>
              <a:rPr lang="en-US" altLang="en-US" sz="3000" i="1" dirty="0"/>
              <a:t>)</a:t>
            </a:r>
          </a:p>
        </p:txBody>
      </p:sp>
      <p:grpSp>
        <p:nvGrpSpPr>
          <p:cNvPr id="74763" name="Group 11"/>
          <p:cNvGrpSpPr>
            <a:grpSpLocks/>
          </p:cNvGrpSpPr>
          <p:nvPr/>
        </p:nvGrpSpPr>
        <p:grpSpPr bwMode="auto">
          <a:xfrm>
            <a:off x="5638800" y="4927600"/>
            <a:ext cx="381000" cy="711200"/>
            <a:chOff x="2432" y="1328"/>
            <a:chExt cx="906" cy="2075"/>
          </a:xfrm>
        </p:grpSpPr>
        <p:sp>
          <p:nvSpPr>
            <p:cNvPr id="74808" name="Freeform 12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9" name="Freeform 13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0" name="Freeform 14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1" name="Freeform 15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2" name="Freeform 16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3" name="Freeform 17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4" name="Group 18"/>
          <p:cNvGrpSpPr>
            <a:grpSpLocks noChangeAspect="1"/>
          </p:cNvGrpSpPr>
          <p:nvPr/>
        </p:nvGrpSpPr>
        <p:grpSpPr bwMode="auto">
          <a:xfrm rot="2360341">
            <a:off x="228600" y="152400"/>
            <a:ext cx="1079500" cy="1079500"/>
            <a:chOff x="1224" y="1212"/>
            <a:chExt cx="3144" cy="3112"/>
          </a:xfrm>
        </p:grpSpPr>
        <p:sp>
          <p:nvSpPr>
            <p:cNvPr id="74799" name="Freeform 19" descr="Green marble"/>
            <p:cNvSpPr>
              <a:spLocks noChangeAspect="1"/>
            </p:cNvSpPr>
            <p:nvPr/>
          </p:nvSpPr>
          <p:spPr bwMode="auto">
            <a:xfrm>
              <a:off x="1224" y="2539"/>
              <a:ext cx="2280" cy="1785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00" name="Freeform 20" descr="Green marble"/>
            <p:cNvSpPr>
              <a:spLocks noChangeAspect="1"/>
            </p:cNvSpPr>
            <p:nvPr/>
          </p:nvSpPr>
          <p:spPr bwMode="auto">
            <a:xfrm>
              <a:off x="3056" y="1628"/>
              <a:ext cx="1312" cy="1296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801" name="Group 21"/>
            <p:cNvGrpSpPr>
              <a:grpSpLocks noChangeAspect="1"/>
            </p:cNvGrpSpPr>
            <p:nvPr/>
          </p:nvGrpSpPr>
          <p:grpSpPr bwMode="auto">
            <a:xfrm>
              <a:off x="1776" y="1212"/>
              <a:ext cx="1944" cy="2413"/>
              <a:chOff x="2227" y="1194"/>
              <a:chExt cx="1944" cy="2413"/>
            </a:xfrm>
          </p:grpSpPr>
          <p:sp>
            <p:nvSpPr>
              <p:cNvPr id="74802" name="Freeform 22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5 w 600"/>
                  <a:gd name="T1" fmla="*/ 1 h 608"/>
                  <a:gd name="T2" fmla="*/ 5 w 600"/>
                  <a:gd name="T3" fmla="*/ 1 h 608"/>
                  <a:gd name="T4" fmla="*/ 5 w 600"/>
                  <a:gd name="T5" fmla="*/ 1 h 608"/>
                  <a:gd name="T6" fmla="*/ 4 w 600"/>
                  <a:gd name="T7" fmla="*/ 1 h 608"/>
                  <a:gd name="T8" fmla="*/ 2 w 600"/>
                  <a:gd name="T9" fmla="*/ 0 h 608"/>
                  <a:gd name="T10" fmla="*/ 1 w 600"/>
                  <a:gd name="T11" fmla="*/ 1 h 608"/>
                  <a:gd name="T12" fmla="*/ 1 w 600"/>
                  <a:gd name="T13" fmla="*/ 1 h 608"/>
                  <a:gd name="T14" fmla="*/ 0 w 600"/>
                  <a:gd name="T15" fmla="*/ 1 h 608"/>
                  <a:gd name="T16" fmla="*/ 1 w 600"/>
                  <a:gd name="T17" fmla="*/ 1 h 608"/>
                  <a:gd name="T18" fmla="*/ 1 w 600"/>
                  <a:gd name="T19" fmla="*/ 1 h 608"/>
                  <a:gd name="T20" fmla="*/ 1 w 600"/>
                  <a:gd name="T21" fmla="*/ 1 h 608"/>
                  <a:gd name="T22" fmla="*/ 2 w 600"/>
                  <a:gd name="T23" fmla="*/ 1 h 608"/>
                  <a:gd name="T24" fmla="*/ 2 w 600"/>
                  <a:gd name="T25" fmla="*/ 1 h 608"/>
                  <a:gd name="T26" fmla="*/ 3 w 600"/>
                  <a:gd name="T27" fmla="*/ 1 h 608"/>
                  <a:gd name="T28" fmla="*/ 4 w 600"/>
                  <a:gd name="T29" fmla="*/ 1 h 608"/>
                  <a:gd name="T30" fmla="*/ 5 w 600"/>
                  <a:gd name="T31" fmla="*/ 1 h 608"/>
                  <a:gd name="T32" fmla="*/ 5 w 600"/>
                  <a:gd name="T33" fmla="*/ 1 h 608"/>
                  <a:gd name="T34" fmla="*/ 5 w 600"/>
                  <a:gd name="T35" fmla="*/ 1 h 608"/>
                  <a:gd name="T36" fmla="*/ 8 w 600"/>
                  <a:gd name="T37" fmla="*/ 1 h 608"/>
                  <a:gd name="T38" fmla="*/ 8 w 600"/>
                  <a:gd name="T39" fmla="*/ 1 h 608"/>
                  <a:gd name="T40" fmla="*/ 8 w 600"/>
                  <a:gd name="T41" fmla="*/ 1 h 608"/>
                  <a:gd name="T42" fmla="*/ 5 w 600"/>
                  <a:gd name="T43" fmla="*/ 1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3" name="Freeform 23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3 w 619"/>
                  <a:gd name="T1" fmla="*/ 3 h 1085"/>
                  <a:gd name="T2" fmla="*/ 3 w 619"/>
                  <a:gd name="T3" fmla="*/ 1 h 1085"/>
                  <a:gd name="T4" fmla="*/ 5 w 619"/>
                  <a:gd name="T5" fmla="*/ 1 h 1085"/>
                  <a:gd name="T6" fmla="*/ 6 w 619"/>
                  <a:gd name="T7" fmla="*/ 0 h 1085"/>
                  <a:gd name="T8" fmla="*/ 7 w 619"/>
                  <a:gd name="T9" fmla="*/ 1 h 1085"/>
                  <a:gd name="T10" fmla="*/ 8 w 619"/>
                  <a:gd name="T11" fmla="*/ 1 h 1085"/>
                  <a:gd name="T12" fmla="*/ 8 w 619"/>
                  <a:gd name="T13" fmla="*/ 3 h 1085"/>
                  <a:gd name="T14" fmla="*/ 7 w 619"/>
                  <a:gd name="T15" fmla="*/ 6 h 1085"/>
                  <a:gd name="T16" fmla="*/ 6 w 619"/>
                  <a:gd name="T17" fmla="*/ 8 h 1085"/>
                  <a:gd name="T18" fmla="*/ 5 w 619"/>
                  <a:gd name="T19" fmla="*/ 10 h 1085"/>
                  <a:gd name="T20" fmla="*/ 5 w 619"/>
                  <a:gd name="T21" fmla="*/ 12 h 1085"/>
                  <a:gd name="T22" fmla="*/ 5 w 619"/>
                  <a:gd name="T23" fmla="*/ 14 h 1085"/>
                  <a:gd name="T24" fmla="*/ 6 w 619"/>
                  <a:gd name="T25" fmla="*/ 15 h 1085"/>
                  <a:gd name="T26" fmla="*/ 6 w 619"/>
                  <a:gd name="T27" fmla="*/ 18 h 1085"/>
                  <a:gd name="T28" fmla="*/ 5 w 619"/>
                  <a:gd name="T29" fmla="*/ 20 h 1085"/>
                  <a:gd name="T30" fmla="*/ 5 w 619"/>
                  <a:gd name="T31" fmla="*/ 20 h 1085"/>
                  <a:gd name="T32" fmla="*/ 3 w 619"/>
                  <a:gd name="T33" fmla="*/ 21 h 1085"/>
                  <a:gd name="T34" fmla="*/ 2 w 619"/>
                  <a:gd name="T35" fmla="*/ 21 h 1085"/>
                  <a:gd name="T36" fmla="*/ 1 w 619"/>
                  <a:gd name="T37" fmla="*/ 20 h 1085"/>
                  <a:gd name="T38" fmla="*/ 1 w 619"/>
                  <a:gd name="T39" fmla="*/ 17 h 1085"/>
                  <a:gd name="T40" fmla="*/ 0 w 619"/>
                  <a:gd name="T41" fmla="*/ 15 h 1085"/>
                  <a:gd name="T42" fmla="*/ 1 w 619"/>
                  <a:gd name="T43" fmla="*/ 12 h 1085"/>
                  <a:gd name="T44" fmla="*/ 1 w 619"/>
                  <a:gd name="T45" fmla="*/ 8 h 1085"/>
                  <a:gd name="T46" fmla="*/ 1 w 619"/>
                  <a:gd name="T47" fmla="*/ 5 h 1085"/>
                  <a:gd name="T48" fmla="*/ 3 w 619"/>
                  <a:gd name="T49" fmla="*/ 3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Freeform 24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 h 808"/>
                  <a:gd name="T2" fmla="*/ 101 w 782"/>
                  <a:gd name="T3" fmla="*/ 0 h 808"/>
                  <a:gd name="T4" fmla="*/ 246 w 782"/>
                  <a:gd name="T5" fmla="*/ 0 h 808"/>
                  <a:gd name="T6" fmla="*/ 518 w 782"/>
                  <a:gd name="T7" fmla="*/ 1 h 808"/>
                  <a:gd name="T8" fmla="*/ 841 w 782"/>
                  <a:gd name="T9" fmla="*/ 1 h 808"/>
                  <a:gd name="T10" fmla="*/ 959 w 782"/>
                  <a:gd name="T11" fmla="*/ 1 h 808"/>
                  <a:gd name="T12" fmla="*/ 1014 w 782"/>
                  <a:gd name="T13" fmla="*/ 1 h 808"/>
                  <a:gd name="T14" fmla="*/ 1025 w 782"/>
                  <a:gd name="T15" fmla="*/ 2 h 808"/>
                  <a:gd name="T16" fmla="*/ 989 w 782"/>
                  <a:gd name="T17" fmla="*/ 2 h 808"/>
                  <a:gd name="T18" fmla="*/ 889 w 782"/>
                  <a:gd name="T19" fmla="*/ 3 h 808"/>
                  <a:gd name="T20" fmla="*/ 761 w 782"/>
                  <a:gd name="T21" fmla="*/ 4 h 808"/>
                  <a:gd name="T22" fmla="*/ 665 w 782"/>
                  <a:gd name="T23" fmla="*/ 4 h 808"/>
                  <a:gd name="T24" fmla="*/ 623 w 782"/>
                  <a:gd name="T25" fmla="*/ 5 h 808"/>
                  <a:gd name="T26" fmla="*/ 595 w 782"/>
                  <a:gd name="T27" fmla="*/ 5 h 808"/>
                  <a:gd name="T28" fmla="*/ 606 w 782"/>
                  <a:gd name="T29" fmla="*/ 6 h 808"/>
                  <a:gd name="T30" fmla="*/ 613 w 782"/>
                  <a:gd name="T31" fmla="*/ 6 h 808"/>
                  <a:gd name="T32" fmla="*/ 728 w 782"/>
                  <a:gd name="T33" fmla="*/ 6 h 808"/>
                  <a:gd name="T34" fmla="*/ 910 w 782"/>
                  <a:gd name="T35" fmla="*/ 6 h 808"/>
                  <a:gd name="T36" fmla="*/ 1025 w 782"/>
                  <a:gd name="T37" fmla="*/ 6 h 808"/>
                  <a:gd name="T38" fmla="*/ 1146 w 782"/>
                  <a:gd name="T39" fmla="*/ 6 h 808"/>
                  <a:gd name="T40" fmla="*/ 1184 w 782"/>
                  <a:gd name="T41" fmla="*/ 6 h 808"/>
                  <a:gd name="T42" fmla="*/ 1146 w 782"/>
                  <a:gd name="T43" fmla="*/ 6 h 808"/>
                  <a:gd name="T44" fmla="*/ 1097 w 782"/>
                  <a:gd name="T45" fmla="*/ 6 h 808"/>
                  <a:gd name="T46" fmla="*/ 1014 w 782"/>
                  <a:gd name="T47" fmla="*/ 6 h 808"/>
                  <a:gd name="T48" fmla="*/ 905 w 782"/>
                  <a:gd name="T49" fmla="*/ 6 h 808"/>
                  <a:gd name="T50" fmla="*/ 787 w 782"/>
                  <a:gd name="T51" fmla="*/ 6 h 808"/>
                  <a:gd name="T52" fmla="*/ 595 w 782"/>
                  <a:gd name="T53" fmla="*/ 6 h 808"/>
                  <a:gd name="T54" fmla="*/ 537 w 782"/>
                  <a:gd name="T55" fmla="*/ 6 h 808"/>
                  <a:gd name="T56" fmla="*/ 506 w 782"/>
                  <a:gd name="T57" fmla="*/ 6 h 808"/>
                  <a:gd name="T58" fmla="*/ 506 w 782"/>
                  <a:gd name="T59" fmla="*/ 6 h 808"/>
                  <a:gd name="T60" fmla="*/ 506 w 782"/>
                  <a:gd name="T61" fmla="*/ 5 h 808"/>
                  <a:gd name="T62" fmla="*/ 588 w 782"/>
                  <a:gd name="T63" fmla="*/ 4 h 808"/>
                  <a:gd name="T64" fmla="*/ 710 w 782"/>
                  <a:gd name="T65" fmla="*/ 3 h 808"/>
                  <a:gd name="T66" fmla="*/ 817 w 782"/>
                  <a:gd name="T67" fmla="*/ 3 h 808"/>
                  <a:gd name="T68" fmla="*/ 884 w 782"/>
                  <a:gd name="T69" fmla="*/ 2 h 808"/>
                  <a:gd name="T70" fmla="*/ 919 w 782"/>
                  <a:gd name="T71" fmla="*/ 2 h 808"/>
                  <a:gd name="T72" fmla="*/ 905 w 782"/>
                  <a:gd name="T73" fmla="*/ 1 h 808"/>
                  <a:gd name="T74" fmla="*/ 855 w 782"/>
                  <a:gd name="T75" fmla="*/ 1 h 808"/>
                  <a:gd name="T76" fmla="*/ 787 w 782"/>
                  <a:gd name="T77" fmla="*/ 1 h 808"/>
                  <a:gd name="T78" fmla="*/ 710 w 782"/>
                  <a:gd name="T79" fmla="*/ 1 h 808"/>
                  <a:gd name="T80" fmla="*/ 542 w 782"/>
                  <a:gd name="T81" fmla="*/ 1 h 808"/>
                  <a:gd name="T82" fmla="*/ 292 w 782"/>
                  <a:gd name="T83" fmla="*/ 1 h 808"/>
                  <a:gd name="T84" fmla="*/ 106 w 782"/>
                  <a:gd name="T85" fmla="*/ 1 h 808"/>
                  <a:gd name="T86" fmla="*/ 31 w 782"/>
                  <a:gd name="T87" fmla="*/ 1 h 808"/>
                  <a:gd name="T88" fmla="*/ 0 w 782"/>
                  <a:gd name="T89" fmla="*/ 1 h 808"/>
                  <a:gd name="T90" fmla="*/ 0 w 782"/>
                  <a:gd name="T91" fmla="*/ 1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5" name="Freeform 25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4475 w 992"/>
                  <a:gd name="T1" fmla="*/ 1 h 770"/>
                  <a:gd name="T2" fmla="*/ 4559 w 992"/>
                  <a:gd name="T3" fmla="*/ 1 h 770"/>
                  <a:gd name="T4" fmla="*/ 4873 w 992"/>
                  <a:gd name="T5" fmla="*/ 1 h 770"/>
                  <a:gd name="T6" fmla="*/ 5260 w 992"/>
                  <a:gd name="T7" fmla="*/ 1 h 770"/>
                  <a:gd name="T8" fmla="*/ 5491 w 992"/>
                  <a:gd name="T9" fmla="*/ 1 h 770"/>
                  <a:gd name="T10" fmla="*/ 5390 w 992"/>
                  <a:gd name="T11" fmla="*/ 1 h 770"/>
                  <a:gd name="T12" fmla="*/ 5176 w 992"/>
                  <a:gd name="T13" fmla="*/ 1 h 770"/>
                  <a:gd name="T14" fmla="*/ 4746 w 992"/>
                  <a:gd name="T15" fmla="*/ 2 h 770"/>
                  <a:gd name="T16" fmla="*/ 4215 w 992"/>
                  <a:gd name="T17" fmla="*/ 2 h 770"/>
                  <a:gd name="T18" fmla="*/ 3774 w 992"/>
                  <a:gd name="T19" fmla="*/ 2 h 770"/>
                  <a:gd name="T20" fmla="*/ 3278 w 992"/>
                  <a:gd name="T21" fmla="*/ 3 h 770"/>
                  <a:gd name="T22" fmla="*/ 2806 w 992"/>
                  <a:gd name="T23" fmla="*/ 3 h 770"/>
                  <a:gd name="T24" fmla="*/ 2448 w 992"/>
                  <a:gd name="T25" fmla="*/ 2 h 770"/>
                  <a:gd name="T26" fmla="*/ 2316 w 992"/>
                  <a:gd name="T27" fmla="*/ 2 h 770"/>
                  <a:gd name="T28" fmla="*/ 2171 w 992"/>
                  <a:gd name="T29" fmla="*/ 2 h 770"/>
                  <a:gd name="T30" fmla="*/ 2000 w 992"/>
                  <a:gd name="T31" fmla="*/ 1 h 770"/>
                  <a:gd name="T32" fmla="*/ 1873 w 992"/>
                  <a:gd name="T33" fmla="*/ 1 h 770"/>
                  <a:gd name="T34" fmla="*/ 1873 w 992"/>
                  <a:gd name="T35" fmla="*/ 1 h 770"/>
                  <a:gd name="T36" fmla="*/ 1784 w 992"/>
                  <a:gd name="T37" fmla="*/ 1 h 770"/>
                  <a:gd name="T38" fmla="*/ 1539 w 992"/>
                  <a:gd name="T39" fmla="*/ 1 h 770"/>
                  <a:gd name="T40" fmla="*/ 1238 w 992"/>
                  <a:gd name="T41" fmla="*/ 1 h 770"/>
                  <a:gd name="T42" fmla="*/ 956 w 992"/>
                  <a:gd name="T43" fmla="*/ 1 h 770"/>
                  <a:gd name="T44" fmla="*/ 634 w 992"/>
                  <a:gd name="T45" fmla="*/ 1 h 770"/>
                  <a:gd name="T46" fmla="*/ 146 w 992"/>
                  <a:gd name="T47" fmla="*/ 1 h 770"/>
                  <a:gd name="T48" fmla="*/ 0 w 992"/>
                  <a:gd name="T49" fmla="*/ 1 h 770"/>
                  <a:gd name="T50" fmla="*/ 0 w 992"/>
                  <a:gd name="T51" fmla="*/ 1 h 770"/>
                  <a:gd name="T52" fmla="*/ 218 w 992"/>
                  <a:gd name="T53" fmla="*/ 1 h 770"/>
                  <a:gd name="T54" fmla="*/ 453 w 992"/>
                  <a:gd name="T55" fmla="*/ 1 h 770"/>
                  <a:gd name="T56" fmla="*/ 655 w 992"/>
                  <a:gd name="T57" fmla="*/ 1 h 770"/>
                  <a:gd name="T58" fmla="*/ 1045 w 992"/>
                  <a:gd name="T59" fmla="*/ 1 h 770"/>
                  <a:gd name="T60" fmla="*/ 1424 w 992"/>
                  <a:gd name="T61" fmla="*/ 1 h 770"/>
                  <a:gd name="T62" fmla="*/ 1784 w 992"/>
                  <a:gd name="T63" fmla="*/ 1 h 770"/>
                  <a:gd name="T64" fmla="*/ 2298 w 992"/>
                  <a:gd name="T65" fmla="*/ 0 h 770"/>
                  <a:gd name="T66" fmla="*/ 2316 w 992"/>
                  <a:gd name="T67" fmla="*/ 1 h 770"/>
                  <a:gd name="T68" fmla="*/ 2200 w 992"/>
                  <a:gd name="T69" fmla="*/ 1 h 770"/>
                  <a:gd name="T70" fmla="*/ 2171 w 992"/>
                  <a:gd name="T71" fmla="*/ 1 h 770"/>
                  <a:gd name="T72" fmla="*/ 2316 w 992"/>
                  <a:gd name="T73" fmla="*/ 1 h 770"/>
                  <a:gd name="T74" fmla="*/ 2558 w 992"/>
                  <a:gd name="T75" fmla="*/ 2 h 770"/>
                  <a:gd name="T76" fmla="*/ 2765 w 992"/>
                  <a:gd name="T77" fmla="*/ 2 h 770"/>
                  <a:gd name="T78" fmla="*/ 3090 w 992"/>
                  <a:gd name="T79" fmla="*/ 2 h 770"/>
                  <a:gd name="T80" fmla="*/ 3405 w 992"/>
                  <a:gd name="T81" fmla="*/ 2 h 770"/>
                  <a:gd name="T82" fmla="*/ 3727 w 992"/>
                  <a:gd name="T83" fmla="*/ 2 h 770"/>
                  <a:gd name="T84" fmla="*/ 4150 w 992"/>
                  <a:gd name="T85" fmla="*/ 2 h 770"/>
                  <a:gd name="T86" fmla="*/ 4430 w 992"/>
                  <a:gd name="T87" fmla="*/ 1 h 770"/>
                  <a:gd name="T88" fmla="*/ 4475 w 992"/>
                  <a:gd name="T89" fmla="*/ 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6" name="Freeform 26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6 w 699"/>
                  <a:gd name="T1" fmla="*/ 17 h 1216"/>
                  <a:gd name="T2" fmla="*/ 8 w 699"/>
                  <a:gd name="T3" fmla="*/ 20 h 1216"/>
                  <a:gd name="T4" fmla="*/ 8 w 699"/>
                  <a:gd name="T5" fmla="*/ 20 h 1216"/>
                  <a:gd name="T6" fmla="*/ 9 w 699"/>
                  <a:gd name="T7" fmla="*/ 21 h 1216"/>
                  <a:gd name="T8" fmla="*/ 9 w 699"/>
                  <a:gd name="T9" fmla="*/ 22 h 1216"/>
                  <a:gd name="T10" fmla="*/ 9 w 699"/>
                  <a:gd name="T11" fmla="*/ 23 h 1216"/>
                  <a:gd name="T12" fmla="*/ 9 w 699"/>
                  <a:gd name="T13" fmla="*/ 23 h 1216"/>
                  <a:gd name="T14" fmla="*/ 7 w 699"/>
                  <a:gd name="T15" fmla="*/ 22 h 1216"/>
                  <a:gd name="T16" fmla="*/ 5 w 699"/>
                  <a:gd name="T17" fmla="*/ 19 h 1216"/>
                  <a:gd name="T18" fmla="*/ 4 w 699"/>
                  <a:gd name="T19" fmla="*/ 17 h 1216"/>
                  <a:gd name="T20" fmla="*/ 3 w 699"/>
                  <a:gd name="T21" fmla="*/ 15 h 1216"/>
                  <a:gd name="T22" fmla="*/ 3 w 699"/>
                  <a:gd name="T23" fmla="*/ 11 h 1216"/>
                  <a:gd name="T24" fmla="*/ 3 w 699"/>
                  <a:gd name="T25" fmla="*/ 7 h 1216"/>
                  <a:gd name="T26" fmla="*/ 3 w 699"/>
                  <a:gd name="T27" fmla="*/ 6 h 1216"/>
                  <a:gd name="T28" fmla="*/ 2 w 699"/>
                  <a:gd name="T29" fmla="*/ 4 h 1216"/>
                  <a:gd name="T30" fmla="*/ 1 w 699"/>
                  <a:gd name="T31" fmla="*/ 5 h 1216"/>
                  <a:gd name="T32" fmla="*/ 0 w 699"/>
                  <a:gd name="T33" fmla="*/ 4 h 1216"/>
                  <a:gd name="T34" fmla="*/ 1 w 699"/>
                  <a:gd name="T35" fmla="*/ 4 h 1216"/>
                  <a:gd name="T36" fmla="*/ 1 w 699"/>
                  <a:gd name="T37" fmla="*/ 4 h 1216"/>
                  <a:gd name="T38" fmla="*/ 2 w 699"/>
                  <a:gd name="T39" fmla="*/ 3 h 1216"/>
                  <a:gd name="T40" fmla="*/ 1 w 699"/>
                  <a:gd name="T41" fmla="*/ 2 h 1216"/>
                  <a:gd name="T42" fmla="*/ 1 w 699"/>
                  <a:gd name="T43" fmla="*/ 1 h 1216"/>
                  <a:gd name="T44" fmla="*/ 1 w 699"/>
                  <a:gd name="T45" fmla="*/ 1 h 1216"/>
                  <a:gd name="T46" fmla="*/ 2 w 699"/>
                  <a:gd name="T47" fmla="*/ 2 h 1216"/>
                  <a:gd name="T48" fmla="*/ 2 w 699"/>
                  <a:gd name="T49" fmla="*/ 2 h 1216"/>
                  <a:gd name="T50" fmla="*/ 2 w 699"/>
                  <a:gd name="T51" fmla="*/ 1 h 1216"/>
                  <a:gd name="T52" fmla="*/ 2 w 699"/>
                  <a:gd name="T53" fmla="*/ 0 h 1216"/>
                  <a:gd name="T54" fmla="*/ 2 w 699"/>
                  <a:gd name="T55" fmla="*/ 1 h 1216"/>
                  <a:gd name="T56" fmla="*/ 3 w 699"/>
                  <a:gd name="T57" fmla="*/ 2 h 1216"/>
                  <a:gd name="T58" fmla="*/ 3 w 699"/>
                  <a:gd name="T59" fmla="*/ 2 h 1216"/>
                  <a:gd name="T60" fmla="*/ 4 w 699"/>
                  <a:gd name="T61" fmla="*/ 1 h 1216"/>
                  <a:gd name="T62" fmla="*/ 4 w 699"/>
                  <a:gd name="T63" fmla="*/ 1 h 1216"/>
                  <a:gd name="T64" fmla="*/ 4 w 699"/>
                  <a:gd name="T65" fmla="*/ 1 h 1216"/>
                  <a:gd name="T66" fmla="*/ 3 w 699"/>
                  <a:gd name="T67" fmla="*/ 3 h 1216"/>
                  <a:gd name="T68" fmla="*/ 3 w 699"/>
                  <a:gd name="T69" fmla="*/ 4 h 1216"/>
                  <a:gd name="T70" fmla="*/ 3 w 699"/>
                  <a:gd name="T71" fmla="*/ 5 h 1216"/>
                  <a:gd name="T72" fmla="*/ 3 w 699"/>
                  <a:gd name="T73" fmla="*/ 7 h 1216"/>
                  <a:gd name="T74" fmla="*/ 3 w 699"/>
                  <a:gd name="T75" fmla="*/ 10 h 1216"/>
                  <a:gd name="T76" fmla="*/ 4 w 699"/>
                  <a:gd name="T77" fmla="*/ 12 h 1216"/>
                  <a:gd name="T78" fmla="*/ 5 w 699"/>
                  <a:gd name="T79" fmla="*/ 15 h 1216"/>
                  <a:gd name="T80" fmla="*/ 5 w 699"/>
                  <a:gd name="T81" fmla="*/ 16 h 1216"/>
                  <a:gd name="T82" fmla="*/ 6 w 699"/>
                  <a:gd name="T83" fmla="*/ 17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7" name="Freeform 27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 w 915"/>
                  <a:gd name="T1" fmla="*/ 6 h 1139"/>
                  <a:gd name="T2" fmla="*/ 0 w 915"/>
                  <a:gd name="T3" fmla="*/ 6 h 1139"/>
                  <a:gd name="T4" fmla="*/ 1 w 915"/>
                  <a:gd name="T5" fmla="*/ 6 h 1139"/>
                  <a:gd name="T6" fmla="*/ 1 w 915"/>
                  <a:gd name="T7" fmla="*/ 6 h 1139"/>
                  <a:gd name="T8" fmla="*/ 3 w 915"/>
                  <a:gd name="T9" fmla="*/ 6 h 1139"/>
                  <a:gd name="T10" fmla="*/ 5 w 915"/>
                  <a:gd name="T11" fmla="*/ 6 h 1139"/>
                  <a:gd name="T12" fmla="*/ 8 w 915"/>
                  <a:gd name="T13" fmla="*/ 5 h 1139"/>
                  <a:gd name="T14" fmla="*/ 9 w 915"/>
                  <a:gd name="T15" fmla="*/ 4 h 1139"/>
                  <a:gd name="T16" fmla="*/ 10 w 915"/>
                  <a:gd name="T17" fmla="*/ 3 h 1139"/>
                  <a:gd name="T18" fmla="*/ 10 w 915"/>
                  <a:gd name="T19" fmla="*/ 2 h 1139"/>
                  <a:gd name="T20" fmla="*/ 10 w 915"/>
                  <a:gd name="T21" fmla="*/ 1 h 1139"/>
                  <a:gd name="T22" fmla="*/ 11 w 915"/>
                  <a:gd name="T23" fmla="*/ 1 h 1139"/>
                  <a:gd name="T24" fmla="*/ 12 w 915"/>
                  <a:gd name="T25" fmla="*/ 1 h 1139"/>
                  <a:gd name="T26" fmla="*/ 13 w 915"/>
                  <a:gd name="T27" fmla="*/ 1 h 1139"/>
                  <a:gd name="T28" fmla="*/ 13 w 915"/>
                  <a:gd name="T29" fmla="*/ 1 h 1139"/>
                  <a:gd name="T30" fmla="*/ 12 w 915"/>
                  <a:gd name="T31" fmla="*/ 1 h 1139"/>
                  <a:gd name="T32" fmla="*/ 11 w 915"/>
                  <a:gd name="T33" fmla="*/ 1 h 1139"/>
                  <a:gd name="T34" fmla="*/ 12 w 915"/>
                  <a:gd name="T35" fmla="*/ 1 h 1139"/>
                  <a:gd name="T36" fmla="*/ 12 w 915"/>
                  <a:gd name="T37" fmla="*/ 1 h 1139"/>
                  <a:gd name="T38" fmla="*/ 12 w 915"/>
                  <a:gd name="T39" fmla="*/ 1 h 1139"/>
                  <a:gd name="T40" fmla="*/ 11 w 915"/>
                  <a:gd name="T41" fmla="*/ 1 h 1139"/>
                  <a:gd name="T42" fmla="*/ 11 w 915"/>
                  <a:gd name="T43" fmla="*/ 1 h 1139"/>
                  <a:gd name="T44" fmla="*/ 11 w 915"/>
                  <a:gd name="T45" fmla="*/ 1 h 1139"/>
                  <a:gd name="T46" fmla="*/ 11 w 915"/>
                  <a:gd name="T47" fmla="*/ 0 h 1139"/>
                  <a:gd name="T48" fmla="*/ 10 w 915"/>
                  <a:gd name="T49" fmla="*/ 1 h 1139"/>
                  <a:gd name="T50" fmla="*/ 10 w 915"/>
                  <a:gd name="T51" fmla="*/ 1 h 1139"/>
                  <a:gd name="T52" fmla="*/ 10 w 915"/>
                  <a:gd name="T53" fmla="*/ 1 h 1139"/>
                  <a:gd name="T54" fmla="*/ 9 w 915"/>
                  <a:gd name="T55" fmla="*/ 1 h 1139"/>
                  <a:gd name="T56" fmla="*/ 9 w 915"/>
                  <a:gd name="T57" fmla="*/ 1 h 1139"/>
                  <a:gd name="T58" fmla="*/ 9 w 915"/>
                  <a:gd name="T59" fmla="*/ 1 h 1139"/>
                  <a:gd name="T60" fmla="*/ 9 w 915"/>
                  <a:gd name="T61" fmla="*/ 1 h 1139"/>
                  <a:gd name="T62" fmla="*/ 9 w 915"/>
                  <a:gd name="T63" fmla="*/ 1 h 1139"/>
                  <a:gd name="T64" fmla="*/ 9 w 915"/>
                  <a:gd name="T65" fmla="*/ 1 h 1139"/>
                  <a:gd name="T66" fmla="*/ 9 w 915"/>
                  <a:gd name="T67" fmla="*/ 1 h 1139"/>
                  <a:gd name="T68" fmla="*/ 9 w 915"/>
                  <a:gd name="T69" fmla="*/ 2 h 1139"/>
                  <a:gd name="T70" fmla="*/ 9 w 915"/>
                  <a:gd name="T71" fmla="*/ 4 h 1139"/>
                  <a:gd name="T72" fmla="*/ 9 w 915"/>
                  <a:gd name="T73" fmla="*/ 4 h 1139"/>
                  <a:gd name="T74" fmla="*/ 8 w 915"/>
                  <a:gd name="T75" fmla="*/ 4 h 1139"/>
                  <a:gd name="T76" fmla="*/ 7 w 915"/>
                  <a:gd name="T77" fmla="*/ 5 h 1139"/>
                  <a:gd name="T78" fmla="*/ 6 w 915"/>
                  <a:gd name="T79" fmla="*/ 5 h 1139"/>
                  <a:gd name="T80" fmla="*/ 5 w 915"/>
                  <a:gd name="T81" fmla="*/ 6 h 1139"/>
                  <a:gd name="T82" fmla="*/ 3 w 915"/>
                  <a:gd name="T83" fmla="*/ 6 h 1139"/>
                  <a:gd name="T84" fmla="*/ 1 w 915"/>
                  <a:gd name="T85" fmla="*/ 6 h 1139"/>
                  <a:gd name="T86" fmla="*/ 1 w 915"/>
                  <a:gd name="T87" fmla="*/ 6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4765" name="Group 28"/>
          <p:cNvGrpSpPr>
            <a:grpSpLocks/>
          </p:cNvGrpSpPr>
          <p:nvPr/>
        </p:nvGrpSpPr>
        <p:grpSpPr bwMode="auto">
          <a:xfrm>
            <a:off x="152400" y="5334000"/>
            <a:ext cx="8763000" cy="609600"/>
            <a:chOff x="96" y="3888"/>
            <a:chExt cx="5520" cy="384"/>
          </a:xfrm>
        </p:grpSpPr>
        <p:grpSp>
          <p:nvGrpSpPr>
            <p:cNvPr id="74795" name="Group 29"/>
            <p:cNvGrpSpPr>
              <a:grpSpLocks/>
            </p:cNvGrpSpPr>
            <p:nvPr/>
          </p:nvGrpSpPr>
          <p:grpSpPr bwMode="auto">
            <a:xfrm>
              <a:off x="96" y="3888"/>
              <a:ext cx="336" cy="384"/>
              <a:chOff x="96" y="2832"/>
              <a:chExt cx="336" cy="384"/>
            </a:xfrm>
          </p:grpSpPr>
          <p:pic>
            <p:nvPicPr>
              <p:cNvPr id="74797" name="Picture 3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832"/>
                <a:ext cx="254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798" name="Line 31"/>
              <p:cNvSpPr>
                <a:spLocks noChangeShapeType="1"/>
              </p:cNvSpPr>
              <p:nvPr/>
            </p:nvSpPr>
            <p:spPr bwMode="auto">
              <a:xfrm flipV="1">
                <a:off x="336" y="2928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4796" name="Line 32"/>
            <p:cNvSpPr>
              <a:spLocks noChangeShapeType="1"/>
            </p:cNvSpPr>
            <p:nvPr/>
          </p:nvSpPr>
          <p:spPr bwMode="auto">
            <a:xfrm>
              <a:off x="432" y="3984"/>
              <a:ext cx="518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66" name="Group 33"/>
          <p:cNvGrpSpPr>
            <a:grpSpLocks/>
          </p:cNvGrpSpPr>
          <p:nvPr/>
        </p:nvGrpSpPr>
        <p:grpSpPr bwMode="auto">
          <a:xfrm>
            <a:off x="7302500" y="5318125"/>
            <a:ext cx="1524000" cy="549275"/>
            <a:chOff x="3792" y="3243"/>
            <a:chExt cx="960" cy="346"/>
          </a:xfrm>
        </p:grpSpPr>
        <p:sp>
          <p:nvSpPr>
            <p:cNvPr id="74793" name="Line 34"/>
            <p:cNvSpPr>
              <a:spLocks noChangeShapeType="1"/>
            </p:cNvSpPr>
            <p:nvPr/>
          </p:nvSpPr>
          <p:spPr bwMode="auto">
            <a:xfrm>
              <a:off x="3792" y="33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4794" name="Text Box 35"/>
            <p:cNvSpPr txBox="1">
              <a:spLocks noChangeArrowheads="1"/>
            </p:cNvSpPr>
            <p:nvPr/>
          </p:nvSpPr>
          <p:spPr bwMode="auto">
            <a:xfrm>
              <a:off x="3883" y="3243"/>
              <a:ext cx="86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>
                  <a:solidFill>
                    <a:schemeClr val="hlink"/>
                  </a:solidFill>
                </a:rPr>
                <a:t>No Gap</a:t>
              </a:r>
            </a:p>
          </p:txBody>
        </p:sp>
      </p:grpSp>
      <p:sp>
        <p:nvSpPr>
          <p:cNvPr id="849956" name="Rectangle 36"/>
          <p:cNvSpPr>
            <a:spLocks noChangeArrowheads="1"/>
          </p:cNvSpPr>
          <p:nvPr/>
        </p:nvSpPr>
        <p:spPr bwMode="auto">
          <a:xfrm>
            <a:off x="320675" y="3406775"/>
            <a:ext cx="231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000" i="1"/>
              <a:t>height(R</a:t>
            </a:r>
            <a:r>
              <a:rPr lang="en-US" altLang="en-US" sz="3000" i="1" baseline="-25000"/>
              <a:t>min</a:t>
            </a:r>
            <a:r>
              <a:rPr lang="en-US" altLang="en-US" sz="3000" i="1"/>
              <a:t>) </a:t>
            </a:r>
            <a:r>
              <a:rPr lang="en-US" altLang="en-US" sz="3000" i="1">
                <a:latin typeface="Symbol" pitchFamily="18" charset="2"/>
                <a:sym typeface="Symbol" pitchFamily="18" charset="2"/>
              </a:rPr>
              <a:t></a:t>
            </a:r>
          </a:p>
        </p:txBody>
      </p:sp>
      <p:sp>
        <p:nvSpPr>
          <p:cNvPr id="849957" name="Rectangle 37"/>
          <p:cNvSpPr>
            <a:spLocks noChangeArrowheads="1"/>
          </p:cNvSpPr>
          <p:nvPr/>
        </p:nvSpPr>
        <p:spPr bwMode="auto">
          <a:xfrm>
            <a:off x="2586038" y="3416300"/>
            <a:ext cx="2254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00" i="1"/>
              <a:t>height(R</a:t>
            </a:r>
            <a:r>
              <a:rPr lang="en-US" altLang="en-US" sz="3000" i="1" baseline="-25000"/>
              <a:t>alg</a:t>
            </a:r>
            <a:r>
              <a:rPr lang="en-US" altLang="en-US" sz="3000" i="1"/>
              <a:t>) </a:t>
            </a:r>
            <a:r>
              <a:rPr lang="en-US" altLang="en-US" sz="3000" i="1">
                <a:latin typeface="Symbol" pitchFamily="18" charset="2"/>
                <a:sym typeface="Symbol" pitchFamily="18" charset="2"/>
              </a:rPr>
              <a:t>=</a:t>
            </a:r>
          </a:p>
        </p:txBody>
      </p:sp>
      <p:sp>
        <p:nvSpPr>
          <p:cNvPr id="849958" name="Rectangle 38"/>
          <p:cNvSpPr>
            <a:spLocks noChangeArrowheads="1"/>
          </p:cNvSpPr>
          <p:nvPr/>
        </p:nvSpPr>
        <p:spPr bwMode="auto">
          <a:xfrm>
            <a:off x="4700588" y="3429000"/>
            <a:ext cx="2232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00" i="1"/>
              <a:t>height(L</a:t>
            </a:r>
            <a:r>
              <a:rPr lang="en-US" altLang="en-US" sz="3000" i="1" baseline="-25000"/>
              <a:t>alg</a:t>
            </a:r>
            <a:r>
              <a:rPr lang="en-US" altLang="en-US" sz="3000" i="1"/>
              <a:t>) </a:t>
            </a:r>
            <a:r>
              <a:rPr lang="en-US" altLang="en-US" sz="3000" i="1">
                <a:latin typeface="Symbol" pitchFamily="18" charset="2"/>
                <a:sym typeface="Symbol" pitchFamily="18" charset="2"/>
              </a:rPr>
              <a:t></a:t>
            </a:r>
          </a:p>
        </p:txBody>
      </p:sp>
      <p:sp>
        <p:nvSpPr>
          <p:cNvPr id="849959" name="Rectangle 39"/>
          <p:cNvSpPr>
            <a:spLocks noChangeArrowheads="1"/>
          </p:cNvSpPr>
          <p:nvPr/>
        </p:nvSpPr>
        <p:spPr bwMode="auto">
          <a:xfrm>
            <a:off x="6970713" y="3438525"/>
            <a:ext cx="20272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00" i="1"/>
              <a:t>height(L</a:t>
            </a:r>
            <a:r>
              <a:rPr lang="en-US" altLang="en-US" sz="3000" i="1" baseline="-25000"/>
              <a:t>max</a:t>
            </a:r>
            <a:r>
              <a:rPr lang="en-US" altLang="en-US" sz="3000" i="1"/>
              <a:t>)</a:t>
            </a:r>
            <a:endParaRPr lang="en-US" altLang="en-US" sz="3000" i="1">
              <a:latin typeface="Symbol" pitchFamily="18" charset="2"/>
              <a:sym typeface="Symbol" pitchFamily="18" charset="2"/>
            </a:endParaRPr>
          </a:p>
        </p:txBody>
      </p:sp>
      <p:sp>
        <p:nvSpPr>
          <p:cNvPr id="849960" name="Rectangle 40"/>
          <p:cNvSpPr>
            <a:spLocks noChangeArrowheads="1"/>
          </p:cNvSpPr>
          <p:nvPr/>
        </p:nvSpPr>
        <p:spPr bwMode="auto">
          <a:xfrm>
            <a:off x="320675" y="3794125"/>
            <a:ext cx="231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000" i="1"/>
              <a:t>height(R</a:t>
            </a:r>
            <a:r>
              <a:rPr lang="en-US" altLang="en-US" sz="3000" i="1" baseline="-25000"/>
              <a:t>min</a:t>
            </a:r>
            <a:r>
              <a:rPr lang="en-US" altLang="en-US" sz="3000" i="1"/>
              <a:t>) </a:t>
            </a:r>
            <a:r>
              <a:rPr lang="en-US" altLang="en-US" sz="3000" i="1">
                <a:sym typeface="Symbol" pitchFamily="18" charset="2"/>
              </a:rPr>
              <a:t></a:t>
            </a:r>
            <a:endParaRPr lang="en-US" altLang="en-US" sz="3000" i="1"/>
          </a:p>
        </p:txBody>
      </p:sp>
      <p:sp>
        <p:nvSpPr>
          <p:cNvPr id="849961" name="Rectangle 41"/>
          <p:cNvSpPr>
            <a:spLocks noChangeArrowheads="1"/>
          </p:cNvSpPr>
          <p:nvPr/>
        </p:nvSpPr>
        <p:spPr bwMode="auto">
          <a:xfrm>
            <a:off x="6970713" y="3794125"/>
            <a:ext cx="20272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00" i="1"/>
              <a:t>height(L</a:t>
            </a:r>
            <a:r>
              <a:rPr lang="en-US" altLang="en-US" sz="3000" i="1" baseline="-25000"/>
              <a:t>max</a:t>
            </a:r>
            <a:r>
              <a:rPr lang="en-US" altLang="en-US" sz="3000" i="1"/>
              <a:t>)</a:t>
            </a:r>
            <a:endParaRPr lang="en-US" altLang="en-US" sz="3000" i="1">
              <a:latin typeface="Symbol" pitchFamily="18" charset="2"/>
              <a:sym typeface="Symbol" pitchFamily="18" charset="2"/>
            </a:endParaRPr>
          </a:p>
        </p:txBody>
      </p:sp>
      <p:sp>
        <p:nvSpPr>
          <p:cNvPr id="849962" name="Text Box 42"/>
          <p:cNvSpPr txBox="1">
            <a:spLocks noChangeArrowheads="1"/>
          </p:cNvSpPr>
          <p:nvPr/>
        </p:nvSpPr>
        <p:spPr bwMode="auto">
          <a:xfrm>
            <a:off x="1463675" y="5943600"/>
            <a:ext cx="6799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1"/>
              <a:t>L</a:t>
            </a:r>
            <a:r>
              <a:rPr lang="en-US" altLang="en-US" sz="3000" i="1" baseline="-25000"/>
              <a:t>alg</a:t>
            </a:r>
            <a:r>
              <a:rPr lang="en-US" altLang="en-US" sz="3000"/>
              <a:t> </a:t>
            </a:r>
            <a:r>
              <a:rPr lang="en-US" altLang="en-US" sz="3000">
                <a:solidFill>
                  <a:schemeClr val="hlink"/>
                </a:solidFill>
              </a:rPr>
              <a:t>witness</a:t>
            </a:r>
            <a:r>
              <a:rPr lang="en-US" altLang="en-US" sz="3000"/>
              <a:t> that </a:t>
            </a:r>
            <a:r>
              <a:rPr lang="en-US" altLang="en-US" sz="3000" i="1"/>
              <a:t>height(L</a:t>
            </a:r>
            <a:r>
              <a:rPr lang="en-US" altLang="en-US" sz="3000" i="1" baseline="-25000"/>
              <a:t>max</a:t>
            </a:r>
            <a:r>
              <a:rPr lang="en-US" altLang="en-US" sz="3000" i="1"/>
              <a:t>)</a:t>
            </a:r>
            <a:r>
              <a:rPr lang="en-US" altLang="en-US" sz="300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altLang="en-US" sz="3000">
                <a:sym typeface="Symbol" pitchFamily="18" charset="2"/>
              </a:rPr>
              <a:t>is no smaller.</a:t>
            </a:r>
            <a:r>
              <a:rPr lang="en-US" altLang="en-US" sz="3000"/>
              <a:t> </a:t>
            </a:r>
          </a:p>
        </p:txBody>
      </p:sp>
      <p:sp>
        <p:nvSpPr>
          <p:cNvPr id="849963" name="Text Box 43"/>
          <p:cNvSpPr txBox="1">
            <a:spLocks noChangeArrowheads="1"/>
          </p:cNvSpPr>
          <p:nvPr/>
        </p:nvSpPr>
        <p:spPr bwMode="auto">
          <a:xfrm>
            <a:off x="1454150" y="6342063"/>
            <a:ext cx="6672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1"/>
              <a:t>R</a:t>
            </a:r>
            <a:r>
              <a:rPr lang="en-US" altLang="en-US" sz="3000" i="1" baseline="-25000"/>
              <a:t>alg</a:t>
            </a:r>
            <a:r>
              <a:rPr lang="en-US" altLang="en-US" sz="3000"/>
              <a:t> </a:t>
            </a:r>
            <a:r>
              <a:rPr lang="en-US" altLang="en-US" sz="3000">
                <a:solidFill>
                  <a:schemeClr val="hlink"/>
                </a:solidFill>
              </a:rPr>
              <a:t>witness</a:t>
            </a:r>
            <a:r>
              <a:rPr lang="en-US" altLang="en-US" sz="3000"/>
              <a:t> that </a:t>
            </a:r>
            <a:r>
              <a:rPr lang="en-US" altLang="en-US" sz="3000" i="1"/>
              <a:t>height(L</a:t>
            </a:r>
            <a:r>
              <a:rPr lang="en-US" altLang="en-US" sz="3000" i="1" baseline="-25000"/>
              <a:t>max</a:t>
            </a:r>
            <a:r>
              <a:rPr lang="en-US" altLang="en-US" sz="3000" i="1"/>
              <a:t>)</a:t>
            </a:r>
            <a:r>
              <a:rPr lang="en-US" altLang="en-US" sz="300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altLang="en-US" sz="3000">
                <a:sym typeface="Symbol" pitchFamily="18" charset="2"/>
              </a:rPr>
              <a:t>is no bigger.</a:t>
            </a:r>
            <a:r>
              <a:rPr lang="en-US" altLang="en-US" sz="3000"/>
              <a:t> 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2209800" y="1828800"/>
            <a:ext cx="1981200" cy="2590800"/>
            <a:chOff x="1392" y="1152"/>
            <a:chExt cx="1248" cy="1632"/>
          </a:xfrm>
        </p:grpSpPr>
        <p:sp>
          <p:nvSpPr>
            <p:cNvPr id="74791" name="Oval 45"/>
            <p:cNvSpPr>
              <a:spLocks noChangeArrowheads="1"/>
            </p:cNvSpPr>
            <p:nvPr/>
          </p:nvSpPr>
          <p:spPr bwMode="auto">
            <a:xfrm>
              <a:off x="1392" y="2160"/>
              <a:ext cx="288" cy="624"/>
            </a:xfrm>
            <a:prstGeom prst="ellipse">
              <a:avLst/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800">
                <a:solidFill>
                  <a:schemeClr val="hlink"/>
                </a:solidFill>
              </a:endParaRPr>
            </a:p>
          </p:txBody>
        </p:sp>
        <p:sp>
          <p:nvSpPr>
            <p:cNvPr id="74792" name="Line 46"/>
            <p:cNvSpPr>
              <a:spLocks noChangeShapeType="1"/>
            </p:cNvSpPr>
            <p:nvPr/>
          </p:nvSpPr>
          <p:spPr bwMode="auto">
            <a:xfrm flipV="1">
              <a:off x="1584" y="1152"/>
              <a:ext cx="1056" cy="100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74776" name="Freeform 47"/>
          <p:cNvSpPr>
            <a:spLocks/>
          </p:cNvSpPr>
          <p:nvPr/>
        </p:nvSpPr>
        <p:spPr bwMode="auto">
          <a:xfrm>
            <a:off x="1524000" y="5468938"/>
            <a:ext cx="6667500" cy="1312862"/>
          </a:xfrm>
          <a:custGeom>
            <a:avLst/>
            <a:gdLst>
              <a:gd name="T0" fmla="*/ 0 w 4200"/>
              <a:gd name="T1" fmla="*/ 2147483647 h 827"/>
              <a:gd name="T2" fmla="*/ 2147483647 w 4200"/>
              <a:gd name="T3" fmla="*/ 2147483647 h 827"/>
              <a:gd name="T4" fmla="*/ 2147483647 w 4200"/>
              <a:gd name="T5" fmla="*/ 2147483647 h 827"/>
              <a:gd name="T6" fmla="*/ 2147483647 w 4200"/>
              <a:gd name="T7" fmla="*/ 2147483647 h 827"/>
              <a:gd name="T8" fmla="*/ 2147483647 w 4200"/>
              <a:gd name="T9" fmla="*/ 2147483647 h 827"/>
              <a:gd name="T10" fmla="*/ 2147483647 w 4200"/>
              <a:gd name="T11" fmla="*/ 2147483647 h 827"/>
              <a:gd name="T12" fmla="*/ 2147483647 w 4200"/>
              <a:gd name="T13" fmla="*/ 2147483647 h 8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0"/>
              <a:gd name="T22" fmla="*/ 0 h 827"/>
              <a:gd name="T23" fmla="*/ 4200 w 4200"/>
              <a:gd name="T24" fmla="*/ 827 h 8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0" h="827">
                <a:moveTo>
                  <a:pt x="0" y="827"/>
                </a:moveTo>
                <a:cubicBezTo>
                  <a:pt x="99" y="776"/>
                  <a:pt x="403" y="583"/>
                  <a:pt x="592" y="523"/>
                </a:cubicBezTo>
                <a:cubicBezTo>
                  <a:pt x="781" y="463"/>
                  <a:pt x="964" y="496"/>
                  <a:pt x="1136" y="467"/>
                </a:cubicBezTo>
                <a:cubicBezTo>
                  <a:pt x="1308" y="438"/>
                  <a:pt x="1386" y="414"/>
                  <a:pt x="1624" y="347"/>
                </a:cubicBezTo>
                <a:cubicBezTo>
                  <a:pt x="1862" y="280"/>
                  <a:pt x="2295" y="103"/>
                  <a:pt x="2563" y="65"/>
                </a:cubicBezTo>
                <a:cubicBezTo>
                  <a:pt x="2831" y="27"/>
                  <a:pt x="2959" y="0"/>
                  <a:pt x="3232" y="118"/>
                </a:cubicBezTo>
                <a:cubicBezTo>
                  <a:pt x="3505" y="236"/>
                  <a:pt x="3998" y="636"/>
                  <a:pt x="4200" y="772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" name="Group 48"/>
          <p:cNvGrpSpPr>
            <a:grpSpLocks noChangeAspect="1"/>
          </p:cNvGrpSpPr>
          <p:nvPr/>
        </p:nvGrpSpPr>
        <p:grpSpPr bwMode="auto">
          <a:xfrm>
            <a:off x="7766050" y="76200"/>
            <a:ext cx="1377950" cy="1439863"/>
            <a:chOff x="4641" y="2352"/>
            <a:chExt cx="735" cy="768"/>
          </a:xfrm>
        </p:grpSpPr>
        <p:sp>
          <p:nvSpPr>
            <p:cNvPr id="74778" name="Freeform 49" descr="Green marble"/>
            <p:cNvSpPr>
              <a:spLocks noChangeAspect="1"/>
            </p:cNvSpPr>
            <p:nvPr/>
          </p:nvSpPr>
          <p:spPr bwMode="auto">
            <a:xfrm rot="2360341">
              <a:off x="4656" y="2619"/>
              <a:ext cx="390" cy="309"/>
            </a:xfrm>
            <a:custGeom>
              <a:avLst/>
              <a:gdLst>
                <a:gd name="T0" fmla="*/ 0 w 2280"/>
                <a:gd name="T1" fmla="*/ 0 h 1785"/>
                <a:gd name="T2" fmla="*/ 0 w 2280"/>
                <a:gd name="T3" fmla="*/ 0 h 1785"/>
                <a:gd name="T4" fmla="*/ 0 w 2280"/>
                <a:gd name="T5" fmla="*/ 0 h 1785"/>
                <a:gd name="T6" fmla="*/ 0 w 2280"/>
                <a:gd name="T7" fmla="*/ 0 h 1785"/>
                <a:gd name="T8" fmla="*/ 0 w 2280"/>
                <a:gd name="T9" fmla="*/ 0 h 1785"/>
                <a:gd name="T10" fmla="*/ 0 w 2280"/>
                <a:gd name="T11" fmla="*/ 0 h 1785"/>
                <a:gd name="T12" fmla="*/ 0 w 2280"/>
                <a:gd name="T13" fmla="*/ 0 h 1785"/>
                <a:gd name="T14" fmla="*/ 0 w 2280"/>
                <a:gd name="T15" fmla="*/ 0 h 1785"/>
                <a:gd name="T16" fmla="*/ 0 w 2280"/>
                <a:gd name="T17" fmla="*/ 0 h 1785"/>
                <a:gd name="T18" fmla="*/ 0 w 2280"/>
                <a:gd name="T19" fmla="*/ 0 h 1785"/>
                <a:gd name="T20" fmla="*/ 0 w 2280"/>
                <a:gd name="T21" fmla="*/ 0 h 1785"/>
                <a:gd name="T22" fmla="*/ 0 w 2280"/>
                <a:gd name="T23" fmla="*/ 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779" name="Group 50"/>
            <p:cNvGrpSpPr>
              <a:grpSpLocks noChangeAspect="1"/>
            </p:cNvGrpSpPr>
            <p:nvPr/>
          </p:nvGrpSpPr>
          <p:grpSpPr bwMode="auto">
            <a:xfrm>
              <a:off x="4703" y="2655"/>
              <a:ext cx="208" cy="170"/>
              <a:chOff x="1728" y="2064"/>
              <a:chExt cx="768" cy="672"/>
            </a:xfrm>
          </p:grpSpPr>
          <p:sp>
            <p:nvSpPr>
              <p:cNvPr id="74789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28" y="2064"/>
                <a:ext cx="768" cy="576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aseline="-8000">
                    <a:solidFill>
                      <a:schemeClr val="bg2"/>
                    </a:solidFill>
                  </a:rPr>
                  <a:t>Exit</a:t>
                </a:r>
                <a:endParaRPr lang="en-CA" altLang="en-US" sz="2400" baseline="-8000">
                  <a:solidFill>
                    <a:schemeClr val="bg2"/>
                  </a:solidFill>
                </a:endParaRPr>
              </a:p>
            </p:txBody>
          </p:sp>
          <p:sp>
            <p:nvSpPr>
              <p:cNvPr id="74790" name="Line 52"/>
              <p:cNvSpPr>
                <a:spLocks noChangeAspect="1" noChangeShapeType="1"/>
              </p:cNvSpPr>
              <p:nvPr/>
            </p:nvSpPr>
            <p:spPr bwMode="auto">
              <a:xfrm>
                <a:off x="2112" y="2592"/>
                <a:ext cx="0" cy="1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80" name="Oval 53"/>
            <p:cNvSpPr>
              <a:spLocks noChangeAspect="1" noChangeArrowheads="1"/>
            </p:cNvSpPr>
            <p:nvPr/>
          </p:nvSpPr>
          <p:spPr bwMode="auto">
            <a:xfrm>
              <a:off x="4641" y="2384"/>
              <a:ext cx="735" cy="736"/>
            </a:xfrm>
            <a:prstGeom prst="ellips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800">
                <a:solidFill>
                  <a:schemeClr val="hlink"/>
                </a:solidFill>
              </a:endParaRPr>
            </a:p>
          </p:txBody>
        </p:sp>
        <p:pic>
          <p:nvPicPr>
            <p:cNvPr id="74781" name="Picture 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" y="2540"/>
              <a:ext cx="389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4782" name="Group 55"/>
            <p:cNvGrpSpPr>
              <a:grpSpLocks noChangeAspect="1"/>
            </p:cNvGrpSpPr>
            <p:nvPr/>
          </p:nvGrpSpPr>
          <p:grpSpPr bwMode="auto">
            <a:xfrm rot="2360341">
              <a:off x="4794" y="2352"/>
              <a:ext cx="342" cy="428"/>
              <a:chOff x="2227" y="1194"/>
              <a:chExt cx="1944" cy="2413"/>
            </a:xfrm>
          </p:grpSpPr>
          <p:sp>
            <p:nvSpPr>
              <p:cNvPr id="74783" name="Freeform 56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5 w 600"/>
                  <a:gd name="T1" fmla="*/ 1 h 608"/>
                  <a:gd name="T2" fmla="*/ 5 w 600"/>
                  <a:gd name="T3" fmla="*/ 1 h 608"/>
                  <a:gd name="T4" fmla="*/ 5 w 600"/>
                  <a:gd name="T5" fmla="*/ 1 h 608"/>
                  <a:gd name="T6" fmla="*/ 4 w 600"/>
                  <a:gd name="T7" fmla="*/ 1 h 608"/>
                  <a:gd name="T8" fmla="*/ 2 w 600"/>
                  <a:gd name="T9" fmla="*/ 0 h 608"/>
                  <a:gd name="T10" fmla="*/ 1 w 600"/>
                  <a:gd name="T11" fmla="*/ 1 h 608"/>
                  <a:gd name="T12" fmla="*/ 1 w 600"/>
                  <a:gd name="T13" fmla="*/ 1 h 608"/>
                  <a:gd name="T14" fmla="*/ 0 w 600"/>
                  <a:gd name="T15" fmla="*/ 1 h 608"/>
                  <a:gd name="T16" fmla="*/ 1 w 600"/>
                  <a:gd name="T17" fmla="*/ 1 h 608"/>
                  <a:gd name="T18" fmla="*/ 1 w 600"/>
                  <a:gd name="T19" fmla="*/ 1 h 608"/>
                  <a:gd name="T20" fmla="*/ 1 w 600"/>
                  <a:gd name="T21" fmla="*/ 1 h 608"/>
                  <a:gd name="T22" fmla="*/ 2 w 600"/>
                  <a:gd name="T23" fmla="*/ 1 h 608"/>
                  <a:gd name="T24" fmla="*/ 2 w 600"/>
                  <a:gd name="T25" fmla="*/ 1 h 608"/>
                  <a:gd name="T26" fmla="*/ 3 w 600"/>
                  <a:gd name="T27" fmla="*/ 1 h 608"/>
                  <a:gd name="T28" fmla="*/ 4 w 600"/>
                  <a:gd name="T29" fmla="*/ 1 h 608"/>
                  <a:gd name="T30" fmla="*/ 5 w 600"/>
                  <a:gd name="T31" fmla="*/ 1 h 608"/>
                  <a:gd name="T32" fmla="*/ 5 w 600"/>
                  <a:gd name="T33" fmla="*/ 1 h 608"/>
                  <a:gd name="T34" fmla="*/ 5 w 600"/>
                  <a:gd name="T35" fmla="*/ 1 h 608"/>
                  <a:gd name="T36" fmla="*/ 8 w 600"/>
                  <a:gd name="T37" fmla="*/ 1 h 608"/>
                  <a:gd name="T38" fmla="*/ 8 w 600"/>
                  <a:gd name="T39" fmla="*/ 1 h 608"/>
                  <a:gd name="T40" fmla="*/ 8 w 600"/>
                  <a:gd name="T41" fmla="*/ 1 h 608"/>
                  <a:gd name="T42" fmla="*/ 5 w 600"/>
                  <a:gd name="T43" fmla="*/ 1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4" name="Freeform 57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3 w 619"/>
                  <a:gd name="T1" fmla="*/ 3 h 1085"/>
                  <a:gd name="T2" fmla="*/ 3 w 619"/>
                  <a:gd name="T3" fmla="*/ 1 h 1085"/>
                  <a:gd name="T4" fmla="*/ 5 w 619"/>
                  <a:gd name="T5" fmla="*/ 1 h 1085"/>
                  <a:gd name="T6" fmla="*/ 6 w 619"/>
                  <a:gd name="T7" fmla="*/ 0 h 1085"/>
                  <a:gd name="T8" fmla="*/ 7 w 619"/>
                  <a:gd name="T9" fmla="*/ 1 h 1085"/>
                  <a:gd name="T10" fmla="*/ 8 w 619"/>
                  <a:gd name="T11" fmla="*/ 1 h 1085"/>
                  <a:gd name="T12" fmla="*/ 8 w 619"/>
                  <a:gd name="T13" fmla="*/ 3 h 1085"/>
                  <a:gd name="T14" fmla="*/ 7 w 619"/>
                  <a:gd name="T15" fmla="*/ 6 h 1085"/>
                  <a:gd name="T16" fmla="*/ 6 w 619"/>
                  <a:gd name="T17" fmla="*/ 8 h 1085"/>
                  <a:gd name="T18" fmla="*/ 5 w 619"/>
                  <a:gd name="T19" fmla="*/ 10 h 1085"/>
                  <a:gd name="T20" fmla="*/ 5 w 619"/>
                  <a:gd name="T21" fmla="*/ 12 h 1085"/>
                  <a:gd name="T22" fmla="*/ 5 w 619"/>
                  <a:gd name="T23" fmla="*/ 14 h 1085"/>
                  <a:gd name="T24" fmla="*/ 6 w 619"/>
                  <a:gd name="T25" fmla="*/ 15 h 1085"/>
                  <a:gd name="T26" fmla="*/ 6 w 619"/>
                  <a:gd name="T27" fmla="*/ 18 h 1085"/>
                  <a:gd name="T28" fmla="*/ 5 w 619"/>
                  <a:gd name="T29" fmla="*/ 20 h 1085"/>
                  <a:gd name="T30" fmla="*/ 5 w 619"/>
                  <a:gd name="T31" fmla="*/ 20 h 1085"/>
                  <a:gd name="T32" fmla="*/ 3 w 619"/>
                  <a:gd name="T33" fmla="*/ 21 h 1085"/>
                  <a:gd name="T34" fmla="*/ 2 w 619"/>
                  <a:gd name="T35" fmla="*/ 21 h 1085"/>
                  <a:gd name="T36" fmla="*/ 1 w 619"/>
                  <a:gd name="T37" fmla="*/ 20 h 1085"/>
                  <a:gd name="T38" fmla="*/ 1 w 619"/>
                  <a:gd name="T39" fmla="*/ 17 h 1085"/>
                  <a:gd name="T40" fmla="*/ 0 w 619"/>
                  <a:gd name="T41" fmla="*/ 15 h 1085"/>
                  <a:gd name="T42" fmla="*/ 1 w 619"/>
                  <a:gd name="T43" fmla="*/ 12 h 1085"/>
                  <a:gd name="T44" fmla="*/ 1 w 619"/>
                  <a:gd name="T45" fmla="*/ 8 h 1085"/>
                  <a:gd name="T46" fmla="*/ 1 w 619"/>
                  <a:gd name="T47" fmla="*/ 5 h 1085"/>
                  <a:gd name="T48" fmla="*/ 3 w 619"/>
                  <a:gd name="T49" fmla="*/ 3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5" name="Freeform 58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 h 808"/>
                  <a:gd name="T2" fmla="*/ 101 w 782"/>
                  <a:gd name="T3" fmla="*/ 0 h 808"/>
                  <a:gd name="T4" fmla="*/ 246 w 782"/>
                  <a:gd name="T5" fmla="*/ 0 h 808"/>
                  <a:gd name="T6" fmla="*/ 518 w 782"/>
                  <a:gd name="T7" fmla="*/ 1 h 808"/>
                  <a:gd name="T8" fmla="*/ 841 w 782"/>
                  <a:gd name="T9" fmla="*/ 1 h 808"/>
                  <a:gd name="T10" fmla="*/ 959 w 782"/>
                  <a:gd name="T11" fmla="*/ 1 h 808"/>
                  <a:gd name="T12" fmla="*/ 1014 w 782"/>
                  <a:gd name="T13" fmla="*/ 1 h 808"/>
                  <a:gd name="T14" fmla="*/ 1025 w 782"/>
                  <a:gd name="T15" fmla="*/ 2 h 808"/>
                  <a:gd name="T16" fmla="*/ 989 w 782"/>
                  <a:gd name="T17" fmla="*/ 2 h 808"/>
                  <a:gd name="T18" fmla="*/ 889 w 782"/>
                  <a:gd name="T19" fmla="*/ 3 h 808"/>
                  <a:gd name="T20" fmla="*/ 761 w 782"/>
                  <a:gd name="T21" fmla="*/ 4 h 808"/>
                  <a:gd name="T22" fmla="*/ 665 w 782"/>
                  <a:gd name="T23" fmla="*/ 4 h 808"/>
                  <a:gd name="T24" fmla="*/ 623 w 782"/>
                  <a:gd name="T25" fmla="*/ 5 h 808"/>
                  <a:gd name="T26" fmla="*/ 595 w 782"/>
                  <a:gd name="T27" fmla="*/ 5 h 808"/>
                  <a:gd name="T28" fmla="*/ 606 w 782"/>
                  <a:gd name="T29" fmla="*/ 6 h 808"/>
                  <a:gd name="T30" fmla="*/ 613 w 782"/>
                  <a:gd name="T31" fmla="*/ 6 h 808"/>
                  <a:gd name="T32" fmla="*/ 728 w 782"/>
                  <a:gd name="T33" fmla="*/ 6 h 808"/>
                  <a:gd name="T34" fmla="*/ 910 w 782"/>
                  <a:gd name="T35" fmla="*/ 6 h 808"/>
                  <a:gd name="T36" fmla="*/ 1025 w 782"/>
                  <a:gd name="T37" fmla="*/ 6 h 808"/>
                  <a:gd name="T38" fmla="*/ 1146 w 782"/>
                  <a:gd name="T39" fmla="*/ 6 h 808"/>
                  <a:gd name="T40" fmla="*/ 1184 w 782"/>
                  <a:gd name="T41" fmla="*/ 6 h 808"/>
                  <a:gd name="T42" fmla="*/ 1146 w 782"/>
                  <a:gd name="T43" fmla="*/ 6 h 808"/>
                  <a:gd name="T44" fmla="*/ 1097 w 782"/>
                  <a:gd name="T45" fmla="*/ 6 h 808"/>
                  <a:gd name="T46" fmla="*/ 1014 w 782"/>
                  <a:gd name="T47" fmla="*/ 6 h 808"/>
                  <a:gd name="T48" fmla="*/ 905 w 782"/>
                  <a:gd name="T49" fmla="*/ 6 h 808"/>
                  <a:gd name="T50" fmla="*/ 787 w 782"/>
                  <a:gd name="T51" fmla="*/ 6 h 808"/>
                  <a:gd name="T52" fmla="*/ 595 w 782"/>
                  <a:gd name="T53" fmla="*/ 6 h 808"/>
                  <a:gd name="T54" fmla="*/ 537 w 782"/>
                  <a:gd name="T55" fmla="*/ 6 h 808"/>
                  <a:gd name="T56" fmla="*/ 506 w 782"/>
                  <a:gd name="T57" fmla="*/ 6 h 808"/>
                  <a:gd name="T58" fmla="*/ 506 w 782"/>
                  <a:gd name="T59" fmla="*/ 6 h 808"/>
                  <a:gd name="T60" fmla="*/ 506 w 782"/>
                  <a:gd name="T61" fmla="*/ 5 h 808"/>
                  <a:gd name="T62" fmla="*/ 588 w 782"/>
                  <a:gd name="T63" fmla="*/ 4 h 808"/>
                  <a:gd name="T64" fmla="*/ 710 w 782"/>
                  <a:gd name="T65" fmla="*/ 3 h 808"/>
                  <a:gd name="T66" fmla="*/ 817 w 782"/>
                  <a:gd name="T67" fmla="*/ 3 h 808"/>
                  <a:gd name="T68" fmla="*/ 884 w 782"/>
                  <a:gd name="T69" fmla="*/ 2 h 808"/>
                  <a:gd name="T70" fmla="*/ 919 w 782"/>
                  <a:gd name="T71" fmla="*/ 2 h 808"/>
                  <a:gd name="T72" fmla="*/ 905 w 782"/>
                  <a:gd name="T73" fmla="*/ 1 h 808"/>
                  <a:gd name="T74" fmla="*/ 855 w 782"/>
                  <a:gd name="T75" fmla="*/ 1 h 808"/>
                  <a:gd name="T76" fmla="*/ 787 w 782"/>
                  <a:gd name="T77" fmla="*/ 1 h 808"/>
                  <a:gd name="T78" fmla="*/ 710 w 782"/>
                  <a:gd name="T79" fmla="*/ 1 h 808"/>
                  <a:gd name="T80" fmla="*/ 542 w 782"/>
                  <a:gd name="T81" fmla="*/ 1 h 808"/>
                  <a:gd name="T82" fmla="*/ 292 w 782"/>
                  <a:gd name="T83" fmla="*/ 1 h 808"/>
                  <a:gd name="T84" fmla="*/ 106 w 782"/>
                  <a:gd name="T85" fmla="*/ 1 h 808"/>
                  <a:gd name="T86" fmla="*/ 31 w 782"/>
                  <a:gd name="T87" fmla="*/ 1 h 808"/>
                  <a:gd name="T88" fmla="*/ 0 w 782"/>
                  <a:gd name="T89" fmla="*/ 1 h 808"/>
                  <a:gd name="T90" fmla="*/ 0 w 782"/>
                  <a:gd name="T91" fmla="*/ 1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6" name="Freeform 59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4475 w 992"/>
                  <a:gd name="T1" fmla="*/ 1 h 770"/>
                  <a:gd name="T2" fmla="*/ 4559 w 992"/>
                  <a:gd name="T3" fmla="*/ 1 h 770"/>
                  <a:gd name="T4" fmla="*/ 4873 w 992"/>
                  <a:gd name="T5" fmla="*/ 1 h 770"/>
                  <a:gd name="T6" fmla="*/ 5260 w 992"/>
                  <a:gd name="T7" fmla="*/ 1 h 770"/>
                  <a:gd name="T8" fmla="*/ 5491 w 992"/>
                  <a:gd name="T9" fmla="*/ 1 h 770"/>
                  <a:gd name="T10" fmla="*/ 5390 w 992"/>
                  <a:gd name="T11" fmla="*/ 1 h 770"/>
                  <a:gd name="T12" fmla="*/ 5176 w 992"/>
                  <a:gd name="T13" fmla="*/ 1 h 770"/>
                  <a:gd name="T14" fmla="*/ 4746 w 992"/>
                  <a:gd name="T15" fmla="*/ 2 h 770"/>
                  <a:gd name="T16" fmla="*/ 4215 w 992"/>
                  <a:gd name="T17" fmla="*/ 2 h 770"/>
                  <a:gd name="T18" fmla="*/ 3774 w 992"/>
                  <a:gd name="T19" fmla="*/ 2 h 770"/>
                  <a:gd name="T20" fmla="*/ 3278 w 992"/>
                  <a:gd name="T21" fmla="*/ 3 h 770"/>
                  <a:gd name="T22" fmla="*/ 2806 w 992"/>
                  <a:gd name="T23" fmla="*/ 3 h 770"/>
                  <a:gd name="T24" fmla="*/ 2448 w 992"/>
                  <a:gd name="T25" fmla="*/ 2 h 770"/>
                  <a:gd name="T26" fmla="*/ 2316 w 992"/>
                  <a:gd name="T27" fmla="*/ 2 h 770"/>
                  <a:gd name="T28" fmla="*/ 2171 w 992"/>
                  <a:gd name="T29" fmla="*/ 2 h 770"/>
                  <a:gd name="T30" fmla="*/ 2000 w 992"/>
                  <a:gd name="T31" fmla="*/ 1 h 770"/>
                  <a:gd name="T32" fmla="*/ 1873 w 992"/>
                  <a:gd name="T33" fmla="*/ 1 h 770"/>
                  <a:gd name="T34" fmla="*/ 1873 w 992"/>
                  <a:gd name="T35" fmla="*/ 1 h 770"/>
                  <a:gd name="T36" fmla="*/ 1784 w 992"/>
                  <a:gd name="T37" fmla="*/ 1 h 770"/>
                  <a:gd name="T38" fmla="*/ 1539 w 992"/>
                  <a:gd name="T39" fmla="*/ 1 h 770"/>
                  <a:gd name="T40" fmla="*/ 1238 w 992"/>
                  <a:gd name="T41" fmla="*/ 1 h 770"/>
                  <a:gd name="T42" fmla="*/ 956 w 992"/>
                  <a:gd name="T43" fmla="*/ 1 h 770"/>
                  <a:gd name="T44" fmla="*/ 634 w 992"/>
                  <a:gd name="T45" fmla="*/ 1 h 770"/>
                  <a:gd name="T46" fmla="*/ 146 w 992"/>
                  <a:gd name="T47" fmla="*/ 1 h 770"/>
                  <a:gd name="T48" fmla="*/ 0 w 992"/>
                  <a:gd name="T49" fmla="*/ 1 h 770"/>
                  <a:gd name="T50" fmla="*/ 0 w 992"/>
                  <a:gd name="T51" fmla="*/ 1 h 770"/>
                  <a:gd name="T52" fmla="*/ 218 w 992"/>
                  <a:gd name="T53" fmla="*/ 1 h 770"/>
                  <a:gd name="T54" fmla="*/ 453 w 992"/>
                  <a:gd name="T55" fmla="*/ 1 h 770"/>
                  <a:gd name="T56" fmla="*/ 655 w 992"/>
                  <a:gd name="T57" fmla="*/ 1 h 770"/>
                  <a:gd name="T58" fmla="*/ 1045 w 992"/>
                  <a:gd name="T59" fmla="*/ 1 h 770"/>
                  <a:gd name="T60" fmla="*/ 1424 w 992"/>
                  <a:gd name="T61" fmla="*/ 1 h 770"/>
                  <a:gd name="T62" fmla="*/ 1784 w 992"/>
                  <a:gd name="T63" fmla="*/ 1 h 770"/>
                  <a:gd name="T64" fmla="*/ 2298 w 992"/>
                  <a:gd name="T65" fmla="*/ 0 h 770"/>
                  <a:gd name="T66" fmla="*/ 2316 w 992"/>
                  <a:gd name="T67" fmla="*/ 1 h 770"/>
                  <a:gd name="T68" fmla="*/ 2200 w 992"/>
                  <a:gd name="T69" fmla="*/ 1 h 770"/>
                  <a:gd name="T70" fmla="*/ 2171 w 992"/>
                  <a:gd name="T71" fmla="*/ 1 h 770"/>
                  <a:gd name="T72" fmla="*/ 2316 w 992"/>
                  <a:gd name="T73" fmla="*/ 1 h 770"/>
                  <a:gd name="T74" fmla="*/ 2558 w 992"/>
                  <a:gd name="T75" fmla="*/ 2 h 770"/>
                  <a:gd name="T76" fmla="*/ 2765 w 992"/>
                  <a:gd name="T77" fmla="*/ 2 h 770"/>
                  <a:gd name="T78" fmla="*/ 3090 w 992"/>
                  <a:gd name="T79" fmla="*/ 2 h 770"/>
                  <a:gd name="T80" fmla="*/ 3405 w 992"/>
                  <a:gd name="T81" fmla="*/ 2 h 770"/>
                  <a:gd name="T82" fmla="*/ 3727 w 992"/>
                  <a:gd name="T83" fmla="*/ 2 h 770"/>
                  <a:gd name="T84" fmla="*/ 4150 w 992"/>
                  <a:gd name="T85" fmla="*/ 2 h 770"/>
                  <a:gd name="T86" fmla="*/ 4430 w 992"/>
                  <a:gd name="T87" fmla="*/ 1 h 770"/>
                  <a:gd name="T88" fmla="*/ 4475 w 992"/>
                  <a:gd name="T89" fmla="*/ 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7" name="Freeform 60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6 w 699"/>
                  <a:gd name="T1" fmla="*/ 17 h 1216"/>
                  <a:gd name="T2" fmla="*/ 8 w 699"/>
                  <a:gd name="T3" fmla="*/ 20 h 1216"/>
                  <a:gd name="T4" fmla="*/ 8 w 699"/>
                  <a:gd name="T5" fmla="*/ 20 h 1216"/>
                  <a:gd name="T6" fmla="*/ 9 w 699"/>
                  <a:gd name="T7" fmla="*/ 21 h 1216"/>
                  <a:gd name="T8" fmla="*/ 9 w 699"/>
                  <a:gd name="T9" fmla="*/ 22 h 1216"/>
                  <a:gd name="T10" fmla="*/ 9 w 699"/>
                  <a:gd name="T11" fmla="*/ 23 h 1216"/>
                  <a:gd name="T12" fmla="*/ 9 w 699"/>
                  <a:gd name="T13" fmla="*/ 23 h 1216"/>
                  <a:gd name="T14" fmla="*/ 7 w 699"/>
                  <a:gd name="T15" fmla="*/ 22 h 1216"/>
                  <a:gd name="T16" fmla="*/ 5 w 699"/>
                  <a:gd name="T17" fmla="*/ 19 h 1216"/>
                  <a:gd name="T18" fmla="*/ 4 w 699"/>
                  <a:gd name="T19" fmla="*/ 17 h 1216"/>
                  <a:gd name="T20" fmla="*/ 3 w 699"/>
                  <a:gd name="T21" fmla="*/ 15 h 1216"/>
                  <a:gd name="T22" fmla="*/ 3 w 699"/>
                  <a:gd name="T23" fmla="*/ 11 h 1216"/>
                  <a:gd name="T24" fmla="*/ 3 w 699"/>
                  <a:gd name="T25" fmla="*/ 7 h 1216"/>
                  <a:gd name="T26" fmla="*/ 3 w 699"/>
                  <a:gd name="T27" fmla="*/ 6 h 1216"/>
                  <a:gd name="T28" fmla="*/ 2 w 699"/>
                  <a:gd name="T29" fmla="*/ 4 h 1216"/>
                  <a:gd name="T30" fmla="*/ 1 w 699"/>
                  <a:gd name="T31" fmla="*/ 5 h 1216"/>
                  <a:gd name="T32" fmla="*/ 0 w 699"/>
                  <a:gd name="T33" fmla="*/ 4 h 1216"/>
                  <a:gd name="T34" fmla="*/ 1 w 699"/>
                  <a:gd name="T35" fmla="*/ 4 h 1216"/>
                  <a:gd name="T36" fmla="*/ 1 w 699"/>
                  <a:gd name="T37" fmla="*/ 4 h 1216"/>
                  <a:gd name="T38" fmla="*/ 2 w 699"/>
                  <a:gd name="T39" fmla="*/ 3 h 1216"/>
                  <a:gd name="T40" fmla="*/ 1 w 699"/>
                  <a:gd name="T41" fmla="*/ 2 h 1216"/>
                  <a:gd name="T42" fmla="*/ 1 w 699"/>
                  <a:gd name="T43" fmla="*/ 1 h 1216"/>
                  <a:gd name="T44" fmla="*/ 1 w 699"/>
                  <a:gd name="T45" fmla="*/ 1 h 1216"/>
                  <a:gd name="T46" fmla="*/ 2 w 699"/>
                  <a:gd name="T47" fmla="*/ 2 h 1216"/>
                  <a:gd name="T48" fmla="*/ 2 w 699"/>
                  <a:gd name="T49" fmla="*/ 2 h 1216"/>
                  <a:gd name="T50" fmla="*/ 2 w 699"/>
                  <a:gd name="T51" fmla="*/ 1 h 1216"/>
                  <a:gd name="T52" fmla="*/ 2 w 699"/>
                  <a:gd name="T53" fmla="*/ 0 h 1216"/>
                  <a:gd name="T54" fmla="*/ 2 w 699"/>
                  <a:gd name="T55" fmla="*/ 1 h 1216"/>
                  <a:gd name="T56" fmla="*/ 3 w 699"/>
                  <a:gd name="T57" fmla="*/ 2 h 1216"/>
                  <a:gd name="T58" fmla="*/ 3 w 699"/>
                  <a:gd name="T59" fmla="*/ 2 h 1216"/>
                  <a:gd name="T60" fmla="*/ 4 w 699"/>
                  <a:gd name="T61" fmla="*/ 1 h 1216"/>
                  <a:gd name="T62" fmla="*/ 4 w 699"/>
                  <a:gd name="T63" fmla="*/ 1 h 1216"/>
                  <a:gd name="T64" fmla="*/ 4 w 699"/>
                  <a:gd name="T65" fmla="*/ 1 h 1216"/>
                  <a:gd name="T66" fmla="*/ 3 w 699"/>
                  <a:gd name="T67" fmla="*/ 3 h 1216"/>
                  <a:gd name="T68" fmla="*/ 3 w 699"/>
                  <a:gd name="T69" fmla="*/ 4 h 1216"/>
                  <a:gd name="T70" fmla="*/ 3 w 699"/>
                  <a:gd name="T71" fmla="*/ 5 h 1216"/>
                  <a:gd name="T72" fmla="*/ 3 w 699"/>
                  <a:gd name="T73" fmla="*/ 7 h 1216"/>
                  <a:gd name="T74" fmla="*/ 3 w 699"/>
                  <a:gd name="T75" fmla="*/ 10 h 1216"/>
                  <a:gd name="T76" fmla="*/ 4 w 699"/>
                  <a:gd name="T77" fmla="*/ 12 h 1216"/>
                  <a:gd name="T78" fmla="*/ 5 w 699"/>
                  <a:gd name="T79" fmla="*/ 15 h 1216"/>
                  <a:gd name="T80" fmla="*/ 5 w 699"/>
                  <a:gd name="T81" fmla="*/ 16 h 1216"/>
                  <a:gd name="T82" fmla="*/ 6 w 699"/>
                  <a:gd name="T83" fmla="*/ 17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8" name="Freeform 61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 w 915"/>
                  <a:gd name="T1" fmla="*/ 6 h 1139"/>
                  <a:gd name="T2" fmla="*/ 0 w 915"/>
                  <a:gd name="T3" fmla="*/ 6 h 1139"/>
                  <a:gd name="T4" fmla="*/ 1 w 915"/>
                  <a:gd name="T5" fmla="*/ 6 h 1139"/>
                  <a:gd name="T6" fmla="*/ 1 w 915"/>
                  <a:gd name="T7" fmla="*/ 6 h 1139"/>
                  <a:gd name="T8" fmla="*/ 3 w 915"/>
                  <a:gd name="T9" fmla="*/ 6 h 1139"/>
                  <a:gd name="T10" fmla="*/ 5 w 915"/>
                  <a:gd name="T11" fmla="*/ 6 h 1139"/>
                  <a:gd name="T12" fmla="*/ 8 w 915"/>
                  <a:gd name="T13" fmla="*/ 5 h 1139"/>
                  <a:gd name="T14" fmla="*/ 9 w 915"/>
                  <a:gd name="T15" fmla="*/ 4 h 1139"/>
                  <a:gd name="T16" fmla="*/ 10 w 915"/>
                  <a:gd name="T17" fmla="*/ 3 h 1139"/>
                  <a:gd name="T18" fmla="*/ 10 w 915"/>
                  <a:gd name="T19" fmla="*/ 2 h 1139"/>
                  <a:gd name="T20" fmla="*/ 10 w 915"/>
                  <a:gd name="T21" fmla="*/ 1 h 1139"/>
                  <a:gd name="T22" fmla="*/ 11 w 915"/>
                  <a:gd name="T23" fmla="*/ 1 h 1139"/>
                  <a:gd name="T24" fmla="*/ 12 w 915"/>
                  <a:gd name="T25" fmla="*/ 1 h 1139"/>
                  <a:gd name="T26" fmla="*/ 13 w 915"/>
                  <a:gd name="T27" fmla="*/ 1 h 1139"/>
                  <a:gd name="T28" fmla="*/ 13 w 915"/>
                  <a:gd name="T29" fmla="*/ 1 h 1139"/>
                  <a:gd name="T30" fmla="*/ 12 w 915"/>
                  <a:gd name="T31" fmla="*/ 1 h 1139"/>
                  <a:gd name="T32" fmla="*/ 11 w 915"/>
                  <a:gd name="T33" fmla="*/ 1 h 1139"/>
                  <a:gd name="T34" fmla="*/ 12 w 915"/>
                  <a:gd name="T35" fmla="*/ 1 h 1139"/>
                  <a:gd name="T36" fmla="*/ 12 w 915"/>
                  <a:gd name="T37" fmla="*/ 1 h 1139"/>
                  <a:gd name="T38" fmla="*/ 12 w 915"/>
                  <a:gd name="T39" fmla="*/ 1 h 1139"/>
                  <a:gd name="T40" fmla="*/ 11 w 915"/>
                  <a:gd name="T41" fmla="*/ 1 h 1139"/>
                  <a:gd name="T42" fmla="*/ 11 w 915"/>
                  <a:gd name="T43" fmla="*/ 1 h 1139"/>
                  <a:gd name="T44" fmla="*/ 11 w 915"/>
                  <a:gd name="T45" fmla="*/ 1 h 1139"/>
                  <a:gd name="T46" fmla="*/ 11 w 915"/>
                  <a:gd name="T47" fmla="*/ 0 h 1139"/>
                  <a:gd name="T48" fmla="*/ 10 w 915"/>
                  <a:gd name="T49" fmla="*/ 1 h 1139"/>
                  <a:gd name="T50" fmla="*/ 10 w 915"/>
                  <a:gd name="T51" fmla="*/ 1 h 1139"/>
                  <a:gd name="T52" fmla="*/ 10 w 915"/>
                  <a:gd name="T53" fmla="*/ 1 h 1139"/>
                  <a:gd name="T54" fmla="*/ 9 w 915"/>
                  <a:gd name="T55" fmla="*/ 1 h 1139"/>
                  <a:gd name="T56" fmla="*/ 9 w 915"/>
                  <a:gd name="T57" fmla="*/ 1 h 1139"/>
                  <a:gd name="T58" fmla="*/ 9 w 915"/>
                  <a:gd name="T59" fmla="*/ 1 h 1139"/>
                  <a:gd name="T60" fmla="*/ 9 w 915"/>
                  <a:gd name="T61" fmla="*/ 1 h 1139"/>
                  <a:gd name="T62" fmla="*/ 9 w 915"/>
                  <a:gd name="T63" fmla="*/ 1 h 1139"/>
                  <a:gd name="T64" fmla="*/ 9 w 915"/>
                  <a:gd name="T65" fmla="*/ 1 h 1139"/>
                  <a:gd name="T66" fmla="*/ 9 w 915"/>
                  <a:gd name="T67" fmla="*/ 1 h 1139"/>
                  <a:gd name="T68" fmla="*/ 9 w 915"/>
                  <a:gd name="T69" fmla="*/ 2 h 1139"/>
                  <a:gd name="T70" fmla="*/ 9 w 915"/>
                  <a:gd name="T71" fmla="*/ 4 h 1139"/>
                  <a:gd name="T72" fmla="*/ 9 w 915"/>
                  <a:gd name="T73" fmla="*/ 4 h 1139"/>
                  <a:gd name="T74" fmla="*/ 8 w 915"/>
                  <a:gd name="T75" fmla="*/ 4 h 1139"/>
                  <a:gd name="T76" fmla="*/ 7 w 915"/>
                  <a:gd name="T77" fmla="*/ 5 h 1139"/>
                  <a:gd name="T78" fmla="*/ 6 w 915"/>
                  <a:gd name="T79" fmla="*/ 5 h 1139"/>
                  <a:gd name="T80" fmla="*/ 5 w 915"/>
                  <a:gd name="T81" fmla="*/ 6 h 1139"/>
                  <a:gd name="T82" fmla="*/ 3 w 915"/>
                  <a:gd name="T83" fmla="*/ 6 h 1139"/>
                  <a:gd name="T84" fmla="*/ 1 w 915"/>
                  <a:gd name="T85" fmla="*/ 6 h 1139"/>
                  <a:gd name="T86" fmla="*/ 1 w 915"/>
                  <a:gd name="T87" fmla="*/ 6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4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4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4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6" grpId="0"/>
      <p:bldP spid="849957" grpId="0"/>
      <p:bldP spid="849958" grpId="0"/>
      <p:bldP spid="849959" grpId="0"/>
      <p:bldP spid="849960" grpId="0"/>
      <p:bldP spid="849961" grpId="0"/>
      <p:bldP spid="849962" grpId="0"/>
      <p:bldP spid="8499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Primal-Dual Hill Climbing</a:t>
            </a:r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685800" y="53340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685800" y="5181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685800" y="48768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685800" y="4800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685800" y="4648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4763" name="Group 11"/>
          <p:cNvGrpSpPr>
            <a:grpSpLocks/>
          </p:cNvGrpSpPr>
          <p:nvPr/>
        </p:nvGrpSpPr>
        <p:grpSpPr bwMode="auto">
          <a:xfrm>
            <a:off x="5638800" y="4927600"/>
            <a:ext cx="381000" cy="711200"/>
            <a:chOff x="2432" y="1328"/>
            <a:chExt cx="906" cy="2075"/>
          </a:xfrm>
        </p:grpSpPr>
        <p:sp>
          <p:nvSpPr>
            <p:cNvPr id="74808" name="Freeform 12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9" name="Freeform 13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0" name="Freeform 14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1" name="Freeform 15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2" name="Freeform 16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3" name="Freeform 17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96" name="Line 32"/>
          <p:cNvSpPr>
            <a:spLocks noChangeShapeType="1"/>
          </p:cNvSpPr>
          <p:nvPr/>
        </p:nvSpPr>
        <p:spPr bwMode="auto">
          <a:xfrm>
            <a:off x="685800" y="54864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63" name="Text Box 43"/>
          <p:cNvSpPr txBox="1">
            <a:spLocks noChangeArrowheads="1"/>
          </p:cNvSpPr>
          <p:nvPr/>
        </p:nvSpPr>
        <p:spPr bwMode="auto">
          <a:xfrm>
            <a:off x="1454150" y="6342063"/>
            <a:ext cx="6672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1"/>
              <a:t>R</a:t>
            </a:r>
            <a:r>
              <a:rPr lang="en-US" altLang="en-US" sz="3000" i="1" baseline="-25000"/>
              <a:t>alg</a:t>
            </a:r>
            <a:r>
              <a:rPr lang="en-US" altLang="en-US" sz="3000"/>
              <a:t> </a:t>
            </a:r>
            <a:r>
              <a:rPr lang="en-US" altLang="en-US" sz="3000">
                <a:solidFill>
                  <a:schemeClr val="hlink"/>
                </a:solidFill>
              </a:rPr>
              <a:t>witness</a:t>
            </a:r>
            <a:r>
              <a:rPr lang="en-US" altLang="en-US" sz="3000"/>
              <a:t> that </a:t>
            </a:r>
            <a:r>
              <a:rPr lang="en-US" altLang="en-US" sz="3000" i="1"/>
              <a:t>height(L</a:t>
            </a:r>
            <a:r>
              <a:rPr lang="en-US" altLang="en-US" sz="3000" i="1" baseline="-25000"/>
              <a:t>max</a:t>
            </a:r>
            <a:r>
              <a:rPr lang="en-US" altLang="en-US" sz="3000" i="1"/>
              <a:t>)</a:t>
            </a:r>
            <a:r>
              <a:rPr lang="en-US" altLang="en-US" sz="300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altLang="en-US" sz="3000">
                <a:sym typeface="Symbol" pitchFamily="18" charset="2"/>
              </a:rPr>
              <a:t>is no bigger.</a:t>
            </a:r>
            <a:r>
              <a:rPr lang="en-US" altLang="en-US" sz="3000"/>
              <a:t> </a:t>
            </a:r>
          </a:p>
        </p:txBody>
      </p:sp>
      <p:sp>
        <p:nvSpPr>
          <p:cNvPr id="74776" name="Freeform 47"/>
          <p:cNvSpPr>
            <a:spLocks/>
          </p:cNvSpPr>
          <p:nvPr/>
        </p:nvSpPr>
        <p:spPr bwMode="auto">
          <a:xfrm>
            <a:off x="1524000" y="5468938"/>
            <a:ext cx="6667500" cy="1312862"/>
          </a:xfrm>
          <a:custGeom>
            <a:avLst/>
            <a:gdLst>
              <a:gd name="T0" fmla="*/ 0 w 4200"/>
              <a:gd name="T1" fmla="*/ 2147483647 h 827"/>
              <a:gd name="T2" fmla="*/ 2147483647 w 4200"/>
              <a:gd name="T3" fmla="*/ 2147483647 h 827"/>
              <a:gd name="T4" fmla="*/ 2147483647 w 4200"/>
              <a:gd name="T5" fmla="*/ 2147483647 h 827"/>
              <a:gd name="T6" fmla="*/ 2147483647 w 4200"/>
              <a:gd name="T7" fmla="*/ 2147483647 h 827"/>
              <a:gd name="T8" fmla="*/ 2147483647 w 4200"/>
              <a:gd name="T9" fmla="*/ 2147483647 h 827"/>
              <a:gd name="T10" fmla="*/ 2147483647 w 4200"/>
              <a:gd name="T11" fmla="*/ 2147483647 h 827"/>
              <a:gd name="T12" fmla="*/ 2147483647 w 4200"/>
              <a:gd name="T13" fmla="*/ 2147483647 h 8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0"/>
              <a:gd name="T22" fmla="*/ 0 h 827"/>
              <a:gd name="T23" fmla="*/ 4200 w 4200"/>
              <a:gd name="T24" fmla="*/ 827 h 8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0" h="827">
                <a:moveTo>
                  <a:pt x="0" y="827"/>
                </a:moveTo>
                <a:cubicBezTo>
                  <a:pt x="99" y="776"/>
                  <a:pt x="403" y="583"/>
                  <a:pt x="592" y="523"/>
                </a:cubicBezTo>
                <a:cubicBezTo>
                  <a:pt x="781" y="463"/>
                  <a:pt x="964" y="496"/>
                  <a:pt x="1136" y="467"/>
                </a:cubicBezTo>
                <a:cubicBezTo>
                  <a:pt x="1308" y="438"/>
                  <a:pt x="1386" y="414"/>
                  <a:pt x="1624" y="347"/>
                </a:cubicBezTo>
                <a:cubicBezTo>
                  <a:pt x="1862" y="280"/>
                  <a:pt x="2295" y="103"/>
                  <a:pt x="2563" y="65"/>
                </a:cubicBezTo>
                <a:cubicBezTo>
                  <a:pt x="2831" y="27"/>
                  <a:pt x="2959" y="0"/>
                  <a:pt x="3232" y="118"/>
                </a:cubicBezTo>
                <a:cubicBezTo>
                  <a:pt x="3505" y="236"/>
                  <a:pt x="3998" y="636"/>
                  <a:pt x="4200" y="772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850" y="838200"/>
            <a:ext cx="9576000" cy="223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381000" y="3038952"/>
            <a:ext cx="598272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00" dirty="0"/>
              <a:t>The Primal problem (where to stand) </a:t>
            </a:r>
            <a:br>
              <a:rPr lang="en-US" altLang="en-US" sz="3000" dirty="0"/>
            </a:br>
            <a:r>
              <a:rPr lang="en-US" altLang="en-US" sz="3000" dirty="0"/>
              <a:t>    is a linear program.</a:t>
            </a:r>
            <a:br>
              <a:rPr lang="en-US" altLang="en-US" sz="3000" dirty="0">
                <a:solidFill>
                  <a:schemeClr val="accent1"/>
                </a:solidFill>
              </a:rPr>
            </a:br>
            <a:endParaRPr lang="en-US" altLang="en-US" sz="3000" i="1" dirty="0"/>
          </a:p>
        </p:txBody>
      </p:sp>
      <p:sp>
        <p:nvSpPr>
          <p:cNvPr id="90" name="Text Box 10"/>
          <p:cNvSpPr txBox="1">
            <a:spLocks noChangeArrowheads="1"/>
          </p:cNvSpPr>
          <p:nvPr/>
        </p:nvSpPr>
        <p:spPr bwMode="auto">
          <a:xfrm>
            <a:off x="304800" y="4013537"/>
            <a:ext cx="54793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00" dirty="0"/>
              <a:t>What is the Dual problem (roofs)?</a:t>
            </a:r>
            <a:br>
              <a:rPr lang="en-US" altLang="en-US" sz="3000" dirty="0">
                <a:solidFill>
                  <a:schemeClr val="accent1"/>
                </a:solidFill>
              </a:rPr>
            </a:br>
            <a:endParaRPr lang="en-US" alt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5900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038850" y="938213"/>
            <a:ext cx="2908300" cy="1466850"/>
            <a:chOff x="6039593" y="938784"/>
            <a:chExt cx="2908127" cy="1465864"/>
          </a:xfrm>
        </p:grpSpPr>
        <p:sp>
          <p:nvSpPr>
            <p:cNvPr id="75797" name="Rectangle 16"/>
            <p:cNvSpPr>
              <a:spLocks noChangeArrowheads="1"/>
            </p:cNvSpPr>
            <p:nvPr/>
          </p:nvSpPr>
          <p:spPr bwMode="auto">
            <a:xfrm>
              <a:off x="6248400" y="1228570"/>
              <a:ext cx="11430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i,j</a:t>
              </a:r>
            </a:p>
          </p:txBody>
        </p:sp>
        <p:sp>
          <p:nvSpPr>
            <p:cNvPr id="75798" name="Rectangle 13"/>
            <p:cNvSpPr>
              <a:spLocks noChangeArrowheads="1"/>
            </p:cNvSpPr>
            <p:nvPr/>
          </p:nvSpPr>
          <p:spPr bwMode="auto">
            <a:xfrm>
              <a:off x="7467600" y="1234440"/>
              <a:ext cx="304800" cy="1170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33CC33"/>
                  </a:solidFill>
                </a:rPr>
                <a:t>X</a:t>
              </a:r>
              <a:r>
                <a:rPr lang="en-US" altLang="en-US" sz="24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75799" name="Rectangle 14"/>
            <p:cNvSpPr>
              <a:spLocks noChangeArrowheads="1"/>
            </p:cNvSpPr>
            <p:nvPr/>
          </p:nvSpPr>
          <p:spPr bwMode="auto">
            <a:xfrm>
              <a:off x="8458200" y="1228570"/>
              <a:ext cx="3048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75800" name="Text Box 18"/>
            <p:cNvSpPr txBox="1">
              <a:spLocks noChangeArrowheads="1"/>
            </p:cNvSpPr>
            <p:nvPr/>
          </p:nvSpPr>
          <p:spPr bwMode="auto">
            <a:xfrm>
              <a:off x="8001000" y="1448028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75801" name="Rectangle 22"/>
            <p:cNvSpPr>
              <a:spLocks noChangeArrowheads="1"/>
            </p:cNvSpPr>
            <p:nvPr/>
          </p:nvSpPr>
          <p:spPr bwMode="auto">
            <a:xfrm>
              <a:off x="6211787" y="938784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  <p:sp>
          <p:nvSpPr>
            <p:cNvPr id="75802" name="Left Brace 5"/>
            <p:cNvSpPr>
              <a:spLocks/>
            </p:cNvSpPr>
            <p:nvPr/>
          </p:nvSpPr>
          <p:spPr bwMode="auto">
            <a:xfrm>
              <a:off x="6039593" y="1228570"/>
              <a:ext cx="172194" cy="900113"/>
            </a:xfrm>
            <a:prstGeom prst="leftBrace">
              <a:avLst>
                <a:gd name="adj1" fmla="val 8325"/>
                <a:gd name="adj2" fmla="val 50000"/>
              </a:avLst>
            </a:prstGeom>
            <a:noFill/>
            <a:ln w="9525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75803" name="Left Brace 30"/>
            <p:cNvSpPr>
              <a:spLocks/>
            </p:cNvSpPr>
            <p:nvPr/>
          </p:nvSpPr>
          <p:spPr bwMode="auto">
            <a:xfrm rot="-5400000">
              <a:off x="6733806" y="1663437"/>
              <a:ext cx="172194" cy="1143001"/>
            </a:xfrm>
            <a:prstGeom prst="leftBrace">
              <a:avLst>
                <a:gd name="adj1" fmla="val 8328"/>
                <a:gd name="adj2" fmla="val 50000"/>
              </a:avLst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75804" name="Left Brace 40"/>
            <p:cNvSpPr>
              <a:spLocks/>
            </p:cNvSpPr>
            <p:nvPr/>
          </p:nvSpPr>
          <p:spPr bwMode="auto">
            <a:xfrm rot="10800000">
              <a:off x="7817324" y="1244252"/>
              <a:ext cx="172194" cy="1143001"/>
            </a:xfrm>
            <a:prstGeom prst="leftBrace">
              <a:avLst>
                <a:gd name="adj1" fmla="val 8328"/>
                <a:gd name="adj2" fmla="val 50000"/>
              </a:avLst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75805" name="Left Brace 41"/>
            <p:cNvSpPr>
              <a:spLocks/>
            </p:cNvSpPr>
            <p:nvPr/>
          </p:nvSpPr>
          <p:spPr bwMode="auto">
            <a:xfrm flipH="1">
              <a:off x="8775526" y="1231726"/>
              <a:ext cx="172194" cy="900113"/>
            </a:xfrm>
            <a:prstGeom prst="leftBrace">
              <a:avLst>
                <a:gd name="adj1" fmla="val 8325"/>
                <a:gd name="adj2" fmla="val 50000"/>
              </a:avLst>
            </a:prstGeom>
            <a:noFill/>
            <a:ln w="9525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3581400" cy="1752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  </a:t>
            </a:r>
            <a:r>
              <a:rPr lang="en-US" altLang="en-US" sz="2800">
                <a:solidFill>
                  <a:schemeClr val="bg1"/>
                </a:solidFill>
              </a:rPr>
              <a:t>Linear Program </a:t>
            </a:r>
          </a:p>
          <a:p>
            <a:pPr algn="ctr" eaLnBrk="1" hangingPunct="1"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Minimize: </a:t>
            </a:r>
            <a:r>
              <a:rPr lang="en-US" altLang="en-US" sz="2000">
                <a:solidFill>
                  <a:schemeClr val="tx2"/>
                </a:solidFill>
              </a:rPr>
              <a:t>C</a:t>
            </a:r>
            <a:r>
              <a:rPr lang="en-US" altLang="en-US" sz="2000" baseline="30000">
                <a:solidFill>
                  <a:schemeClr val="tx2"/>
                </a:solidFill>
              </a:rPr>
              <a:t>T</a:t>
            </a: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</a:t>
            </a:r>
            <a:r>
              <a:rPr lang="en-US" altLang="en-US" sz="2000">
                <a:solidFill>
                  <a:srgbClr val="33CC33"/>
                </a:solidFill>
              </a:rPr>
              <a:t>X</a:t>
            </a:r>
          </a:p>
          <a:p>
            <a:pPr algn="ctr" eaLnBrk="1" hangingPunct="1">
              <a:buFontTx/>
              <a:buNone/>
            </a:pPr>
            <a:r>
              <a:rPr lang="en-US" altLang="en-US" sz="2000">
                <a:solidFill>
                  <a:schemeClr val="bg1"/>
                </a:solidFill>
                <a:sym typeface="Symbol" pitchFamily="18" charset="2"/>
              </a:rPr>
              <a:t>Subject to: </a:t>
            </a:r>
            <a:r>
              <a:rPr lang="en-US" altLang="en-US" sz="2000">
                <a:solidFill>
                  <a:schemeClr val="tx2"/>
                </a:solidFill>
                <a:sym typeface="Symbol" pitchFamily="18" charset="2"/>
              </a:rPr>
              <a:t>M</a:t>
            </a:r>
            <a:r>
              <a:rPr lang="en-US" altLang="en-US" sz="2000">
                <a:solidFill>
                  <a:srgbClr val="33CC33"/>
                </a:solidFill>
              </a:rPr>
              <a:t>X</a:t>
            </a:r>
            <a:r>
              <a:rPr lang="en-US" altLang="en-US" sz="2000">
                <a:solidFill>
                  <a:schemeClr val="bg1"/>
                </a:solidFill>
              </a:rPr>
              <a:t> </a:t>
            </a:r>
            <a:r>
              <a:rPr lang="en-US" altLang="en-US" sz="2000">
                <a:solidFill>
                  <a:schemeClr val="tx2"/>
                </a:solidFill>
                <a:latin typeface="Symbol" pitchFamily="18" charset="2"/>
              </a:rPr>
              <a:t>³</a:t>
            </a:r>
            <a:r>
              <a:rPr lang="en-US" altLang="en-US" sz="2000">
                <a:solidFill>
                  <a:schemeClr val="tx2"/>
                </a:solidFill>
              </a:rPr>
              <a:t> N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42913" y="2590800"/>
            <a:ext cx="8733481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20015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rgbClr val="33CC33"/>
                </a:solidFill>
              </a:rPr>
              <a:t>n</a:t>
            </a:r>
            <a:r>
              <a:rPr lang="en-US" altLang="en-US" sz="2800" dirty="0">
                <a:solidFill>
                  <a:srgbClr val="FFFFFF"/>
                </a:solidFill>
              </a:rPr>
              <a:t> variable </a:t>
            </a:r>
            <a:r>
              <a:rPr lang="en-US" altLang="en-US" sz="2800" dirty="0" err="1">
                <a:solidFill>
                  <a:srgbClr val="33CC33"/>
                </a:solidFill>
              </a:rPr>
              <a:t>x</a:t>
            </a:r>
            <a:r>
              <a:rPr lang="en-US" altLang="en-US" sz="2800" baseline="-25000" dirty="0" err="1">
                <a:solidFill>
                  <a:srgbClr val="33CC33"/>
                </a:solidFill>
              </a:rPr>
              <a:t>j</a:t>
            </a:r>
            <a:r>
              <a:rPr lang="en-US" altLang="en-US" sz="2800" dirty="0">
                <a:solidFill>
                  <a:srgbClr val="FFFFFF"/>
                </a:solidFill>
              </a:rPr>
              <a:t> that we are looking for values of.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rgbClr val="FFFFFF"/>
                </a:solidFill>
              </a:rPr>
              <a:t>An optimization function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FFFFFF"/>
                </a:solidFill>
              </a:rPr>
              <a:t>Each has a variable has a coefficient </a:t>
            </a:r>
            <a:r>
              <a:rPr lang="en-US" altLang="en-US" dirty="0" err="1"/>
              <a:t>c</a:t>
            </a:r>
            <a:r>
              <a:rPr lang="en-US" altLang="en-US" baseline="-25000" dirty="0" err="1"/>
              <a:t>j</a:t>
            </a:r>
            <a:r>
              <a:rPr lang="en-US" altLang="en-US" dirty="0">
                <a:solidFill>
                  <a:srgbClr val="FFFFFF"/>
                </a:solidFill>
              </a:rPr>
              <a:t>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FFFFFF"/>
                </a:solidFill>
              </a:rPr>
              <a:t>The dot product </a:t>
            </a:r>
            <a:r>
              <a:rPr lang="en-US" altLang="en-US" dirty="0">
                <a:solidFill>
                  <a:schemeClr val="tx2"/>
                </a:solidFill>
              </a:rPr>
              <a:t>C</a:t>
            </a:r>
            <a:r>
              <a:rPr lang="en-US" altLang="en-US" baseline="30000" dirty="0">
                <a:solidFill>
                  <a:schemeClr val="tx2"/>
                </a:solidFill>
              </a:rPr>
              <a:t>T</a:t>
            </a: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</a:t>
            </a:r>
            <a:r>
              <a:rPr lang="en-US" altLang="en-US" dirty="0">
                <a:solidFill>
                  <a:srgbClr val="33CC33"/>
                </a:solidFill>
              </a:rPr>
              <a:t>X </a:t>
            </a:r>
            <a:r>
              <a:rPr lang="en-US" altLang="en-US" dirty="0">
                <a:solidFill>
                  <a:srgbClr val="FFFFFF"/>
                </a:solidFill>
              </a:rPr>
              <a:t>gives one value to minimize.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rgbClr val="CC00CC"/>
                </a:solidFill>
              </a:rPr>
              <a:t>m</a:t>
            </a:r>
            <a:r>
              <a:rPr lang="en-US" altLang="en-US" sz="2800" dirty="0">
                <a:solidFill>
                  <a:srgbClr val="FFFFFF"/>
                </a:solidFill>
              </a:rPr>
              <a:t> constraints: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FFFFFF"/>
                </a:solidFill>
              </a:rPr>
              <a:t>Some linear combination of the variables</a:t>
            </a:r>
            <a:br>
              <a:rPr lang="en-US" altLang="en-US" dirty="0">
                <a:solidFill>
                  <a:srgbClr val="FFFFFF"/>
                </a:solidFill>
              </a:rPr>
            </a:br>
            <a:r>
              <a:rPr lang="en-US" altLang="en-US" dirty="0">
                <a:solidFill>
                  <a:srgbClr val="FFFFFF"/>
                </a:solidFill>
              </a:rPr>
              <a:t>must be at least some set value.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CC00CC"/>
                </a:solidFill>
                <a:sym typeface="Symbol" pitchFamily="18" charset="2"/>
              </a:rPr>
              <a:t></a:t>
            </a:r>
            <a:r>
              <a:rPr lang="en-US" altLang="en-US" dirty="0" err="1">
                <a:solidFill>
                  <a:srgbClr val="CC00CC"/>
                </a:solidFill>
                <a:sym typeface="Symbol" pitchFamily="18" charset="2"/>
              </a:rPr>
              <a:t>i</a:t>
            </a: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  </a:t>
            </a:r>
            <a:r>
              <a:rPr lang="en-US" altLang="en-US" dirty="0" err="1">
                <a:solidFill>
                  <a:schemeClr val="tx2"/>
                </a:solidFill>
                <a:sym typeface="Symbol" pitchFamily="18" charset="2"/>
              </a:rPr>
              <a:t>M</a:t>
            </a:r>
            <a:r>
              <a:rPr lang="en-US" altLang="en-US" baseline="-25000" dirty="0" err="1">
                <a:solidFill>
                  <a:srgbClr val="CC00CC"/>
                </a:solidFill>
                <a:sym typeface="Symbol" pitchFamily="18" charset="2"/>
              </a:rPr>
              <a:t>i</a:t>
            </a:r>
            <a:r>
              <a:rPr lang="en-US" altLang="en-US" dirty="0" err="1">
                <a:solidFill>
                  <a:schemeClr val="tx2"/>
                </a:solidFill>
                <a:sym typeface="Symbol" pitchFamily="18" charset="2"/>
              </a:rPr>
              <a:t></a:t>
            </a:r>
            <a:r>
              <a:rPr lang="en-US" altLang="en-US" dirty="0" err="1">
                <a:solidFill>
                  <a:srgbClr val="33CC33"/>
                </a:solidFill>
              </a:rPr>
              <a:t>X</a:t>
            </a:r>
            <a:r>
              <a:rPr lang="en-US" altLang="en-US" dirty="0">
                <a:solidFill>
                  <a:srgbClr val="33CC33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  <a:latin typeface="Symbol" pitchFamily="18" charset="2"/>
              </a:rPr>
              <a:t>³ </a:t>
            </a:r>
            <a:r>
              <a:rPr lang="en-US" altLang="en-US" dirty="0">
                <a:solidFill>
                  <a:srgbClr val="000000"/>
                </a:solidFill>
              </a:rPr>
              <a:t>N</a:t>
            </a:r>
            <a:r>
              <a:rPr lang="en-US" altLang="en-US" baseline="-25000" dirty="0">
                <a:solidFill>
                  <a:srgbClr val="CC00CC"/>
                </a:solidFill>
              </a:rPr>
              <a:t>i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rgbClr val="FFFFFF"/>
                </a:solidFill>
              </a:rPr>
              <a:t>Generally implied that variables are positive.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257800" y="1228725"/>
            <a:ext cx="520700" cy="1169988"/>
            <a:chOff x="5257800" y="1228570"/>
            <a:chExt cx="521208" cy="1170208"/>
          </a:xfrm>
        </p:grpSpPr>
        <p:sp>
          <p:nvSpPr>
            <p:cNvPr id="75795" name="Rectangle 13"/>
            <p:cNvSpPr>
              <a:spLocks noChangeArrowheads="1"/>
            </p:cNvSpPr>
            <p:nvPr/>
          </p:nvSpPr>
          <p:spPr bwMode="auto">
            <a:xfrm>
              <a:off x="5257800" y="1228570"/>
              <a:ext cx="304800" cy="1170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33CC33"/>
                  </a:solidFill>
                </a:rPr>
                <a:t>X</a:t>
              </a:r>
              <a:r>
                <a:rPr lang="en-US" altLang="en-US" sz="24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75796" name="Left Brace 31"/>
            <p:cNvSpPr>
              <a:spLocks/>
            </p:cNvSpPr>
            <p:nvPr/>
          </p:nvSpPr>
          <p:spPr bwMode="auto">
            <a:xfrm rot="10800000">
              <a:off x="5606814" y="1255777"/>
              <a:ext cx="172194" cy="1143001"/>
            </a:xfrm>
            <a:prstGeom prst="leftBrace">
              <a:avLst>
                <a:gd name="adj1" fmla="val 8328"/>
                <a:gd name="adj2" fmla="val 50000"/>
              </a:avLst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978275" y="938213"/>
            <a:ext cx="1203325" cy="738187"/>
            <a:chOff x="3977603" y="938784"/>
            <a:chExt cx="1203997" cy="737616"/>
          </a:xfrm>
        </p:grpSpPr>
        <p:sp>
          <p:nvSpPr>
            <p:cNvPr id="75792" name="Rectangle 12"/>
            <p:cNvSpPr>
              <a:spLocks noChangeArrowheads="1"/>
            </p:cNvSpPr>
            <p:nvPr/>
          </p:nvSpPr>
          <p:spPr bwMode="auto">
            <a:xfrm>
              <a:off x="4038600" y="1228570"/>
              <a:ext cx="11430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C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75793" name="Rectangle 3"/>
            <p:cNvSpPr>
              <a:spLocks noChangeArrowheads="1"/>
            </p:cNvSpPr>
            <p:nvPr/>
          </p:nvSpPr>
          <p:spPr bwMode="auto">
            <a:xfrm>
              <a:off x="3977603" y="938784"/>
              <a:ext cx="10150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minimize 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  <p:sp>
          <p:nvSpPr>
            <p:cNvPr id="75794" name="Left Brace 33"/>
            <p:cNvSpPr>
              <a:spLocks/>
            </p:cNvSpPr>
            <p:nvPr/>
          </p:nvSpPr>
          <p:spPr bwMode="auto">
            <a:xfrm rot="-5400000">
              <a:off x="4511810" y="1018802"/>
              <a:ext cx="172194" cy="1143001"/>
            </a:xfrm>
            <a:prstGeom prst="leftBrace">
              <a:avLst>
                <a:gd name="adj1" fmla="val 8328"/>
                <a:gd name="adj2" fmla="val 50000"/>
              </a:avLst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259513" y="1232356"/>
            <a:ext cx="2527300" cy="1170995"/>
            <a:chOff x="6259245" y="1231720"/>
            <a:chExt cx="2527763" cy="1171215"/>
          </a:xfrm>
        </p:grpSpPr>
        <p:cxnSp>
          <p:nvCxnSpPr>
            <p:cNvPr id="75789" name="Straight Connector 6"/>
            <p:cNvCxnSpPr>
              <a:cxnSpLocks noChangeShapeType="1"/>
            </p:cNvCxnSpPr>
            <p:nvPr/>
          </p:nvCxnSpPr>
          <p:spPr bwMode="auto">
            <a:xfrm>
              <a:off x="6259245" y="1457170"/>
              <a:ext cx="1119629" cy="0"/>
            </a:xfrm>
            <a:prstGeom prst="line">
              <a:avLst/>
            </a:prstGeom>
            <a:noFill/>
            <a:ln w="508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790" name="Straight Connector 37"/>
            <p:cNvCxnSpPr>
              <a:cxnSpLocks noChangeShapeType="1"/>
            </p:cNvCxnSpPr>
            <p:nvPr/>
          </p:nvCxnSpPr>
          <p:spPr bwMode="auto">
            <a:xfrm flipV="1">
              <a:off x="7619332" y="1231720"/>
              <a:ext cx="0" cy="1171215"/>
            </a:xfrm>
            <a:prstGeom prst="line">
              <a:avLst/>
            </a:prstGeom>
            <a:noFill/>
            <a:ln w="508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791" name="Flowchart: Connector 11"/>
            <p:cNvSpPr>
              <a:spLocks noChangeArrowheads="1"/>
            </p:cNvSpPr>
            <p:nvPr/>
          </p:nvSpPr>
          <p:spPr bwMode="auto">
            <a:xfrm>
              <a:off x="8469682" y="1359074"/>
              <a:ext cx="317326" cy="181124"/>
            </a:xfrm>
            <a:prstGeom prst="flowChartConnector">
              <a:avLst/>
            </a:prstGeom>
            <a:noFill/>
            <a:ln w="381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7415213" y="2362200"/>
            <a:ext cx="1347787" cy="533400"/>
            <a:chOff x="7414724" y="2438400"/>
            <a:chExt cx="1348276" cy="533400"/>
          </a:xfrm>
        </p:grpSpPr>
        <p:sp>
          <p:nvSpPr>
            <p:cNvPr id="75786" name="Rectangle 48"/>
            <p:cNvSpPr>
              <a:spLocks noChangeArrowheads="1"/>
            </p:cNvSpPr>
            <p:nvPr/>
          </p:nvSpPr>
          <p:spPr bwMode="auto">
            <a:xfrm>
              <a:off x="7414724" y="2448580"/>
              <a:ext cx="5100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33CC33"/>
                  </a:solidFill>
                </a:rPr>
                <a:t>X</a:t>
              </a:r>
              <a:r>
                <a:rPr lang="en-US" altLang="en-US" sz="28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75787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75788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75785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8"/>
            <a:ext cx="1752600" cy="114300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</p:spTree>
    <p:extLst>
      <p:ext uri="{BB962C8B-B14F-4D97-AF65-F5344CB8AC3E}">
        <p14:creationId xmlns:p14="http://schemas.microsoft.com/office/powerpoint/2010/main" val="180691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8"/>
            <a:ext cx="1752600" cy="114300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82600" y="2514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FFFF00"/>
                </a:solidFill>
              </a:rPr>
              <a:t>Dual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79880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every </a:t>
            </a:r>
            <a:r>
              <a:rPr lang="en-US" altLang="en-US" sz="2400" i="1" dirty="0">
                <a:solidFill>
                  <a:srgbClr val="FFFFFF"/>
                </a:solidFill>
              </a:rPr>
              <a:t>primal</a:t>
            </a:r>
            <a:r>
              <a:rPr lang="en-US" altLang="en-US" sz="2400" dirty="0">
                <a:solidFill>
                  <a:srgbClr val="FFFFFF"/>
                </a:solidFill>
              </a:rPr>
              <a:t> linear program,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we define its </a:t>
            </a:r>
            <a:r>
              <a:rPr lang="en-US" altLang="en-US" sz="2400" i="1" dirty="0">
                <a:solidFill>
                  <a:srgbClr val="FFFFFF"/>
                </a:solidFill>
              </a:rPr>
              <a:t>dual</a:t>
            </a:r>
            <a:r>
              <a:rPr lang="en-US" altLang="en-US" sz="2400" dirty="0">
                <a:solidFill>
                  <a:srgbClr val="FFFFFF"/>
                </a:solidFill>
              </a:rPr>
              <a:t> linear program. 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5913" y="3963988"/>
            <a:ext cx="51187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Everything is turned upside down.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0" y="838200"/>
            <a:ext cx="3978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i="1" kern="0" dirty="0">
                <a:solidFill>
                  <a:srgbClr val="FFFF00"/>
                </a:solidFill>
              </a:rPr>
              <a:t>  Primal </a:t>
            </a:r>
            <a:r>
              <a:rPr lang="en-US" altLang="en-US" sz="2800" kern="0" dirty="0">
                <a:solidFill>
                  <a:schemeClr val="bg1"/>
                </a:solidFill>
              </a:rPr>
              <a:t>Linear Program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</a:rPr>
              <a:t>Minimize: </a:t>
            </a:r>
            <a:r>
              <a:rPr lang="en-US" altLang="en-US" sz="2000" kern="0" dirty="0">
                <a:solidFill>
                  <a:schemeClr val="tx2"/>
                </a:solidFill>
              </a:rPr>
              <a:t>C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M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  <a:r>
              <a:rPr lang="en-US" altLang="en-US" sz="2000" kern="0" dirty="0">
                <a:solidFill>
                  <a:schemeClr val="bg1"/>
                </a:solidFill>
              </a:rPr>
              <a:t> </a:t>
            </a:r>
            <a:r>
              <a:rPr lang="en-US" altLang="en-US" sz="2000" kern="0" dirty="0">
                <a:solidFill>
                  <a:schemeClr val="tx2"/>
                </a:solidFill>
                <a:latin typeface="Symbol" pitchFamily="18" charset="2"/>
              </a:rPr>
              <a:t>³</a:t>
            </a:r>
            <a:r>
              <a:rPr lang="en-US" altLang="en-US" sz="2000" kern="0" dirty="0">
                <a:solidFill>
                  <a:schemeClr val="tx2"/>
                </a:solidFill>
              </a:rPr>
              <a:t> N</a:t>
            </a: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5812598" y="1243064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CC00CC"/>
                </a:solidFill>
              </a:rPr>
              <a:t>Y</a:t>
            </a:r>
            <a:r>
              <a:rPr lang="en-US" altLang="en-US" sz="2400" baseline="-25000" dirty="0">
                <a:solidFill>
                  <a:srgbClr val="CC00CC"/>
                </a:solidFill>
              </a:rPr>
              <a:t>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03700" y="391180"/>
            <a:ext cx="2458056" cy="2206198"/>
            <a:chOff x="5403700" y="391180"/>
            <a:chExt cx="2458056" cy="2206198"/>
          </a:xfrm>
        </p:grpSpPr>
        <p:sp>
          <p:nvSpPr>
            <p:cNvPr id="9" name="Rectangle 8"/>
            <p:cNvSpPr/>
            <p:nvPr/>
          </p:nvSpPr>
          <p:spPr>
            <a:xfrm>
              <a:off x="5403700" y="391180"/>
              <a:ext cx="24449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rgbClr val="FFFFFF"/>
                  </a:solidFill>
                </a:rPr>
                <a:t>Key parameters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159044" y="944297"/>
              <a:ext cx="1702712" cy="1653081"/>
              <a:chOff x="6159044" y="944297"/>
              <a:chExt cx="1702712" cy="165308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163118" y="944297"/>
                <a:ext cx="1503680" cy="1452880"/>
                <a:chOff x="1950720" y="5201920"/>
                <a:chExt cx="1503680" cy="1452880"/>
              </a:xfrm>
            </p:grpSpPr>
            <p:sp>
              <p:nvSpPr>
                <p:cNvPr id="36" name="Rectangle 16"/>
                <p:cNvSpPr>
                  <a:spLocks noChangeArrowheads="1"/>
                </p:cNvSpPr>
                <p:nvPr/>
              </p:nvSpPr>
              <p:spPr bwMode="auto">
                <a:xfrm>
                  <a:off x="1950720" y="5486400"/>
                  <a:ext cx="1143000" cy="9144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000000"/>
                      </a:solidFill>
                    </a:rPr>
                    <a:t>M</a:t>
                  </a:r>
                  <a:r>
                    <a:rPr lang="en-US" altLang="en-US" sz="2400" baseline="-25000">
                      <a:solidFill>
                        <a:srgbClr val="000000"/>
                      </a:solidFill>
                    </a:rPr>
                    <a:t>i,j</a:t>
                  </a:r>
                </a:p>
              </p:txBody>
            </p:sp>
            <p:sp>
              <p:nvSpPr>
                <p:cNvPr id="39" name="Rectangle 12"/>
                <p:cNvSpPr>
                  <a:spLocks noChangeArrowheads="1"/>
                </p:cNvSpPr>
                <p:nvPr/>
              </p:nvSpPr>
              <p:spPr bwMode="auto">
                <a:xfrm>
                  <a:off x="1955800" y="5201920"/>
                  <a:ext cx="1143000" cy="2286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000000"/>
                      </a:solidFill>
                    </a:rPr>
                    <a:t>C</a:t>
                  </a:r>
                  <a:r>
                    <a:rPr lang="en-US" altLang="en-US" sz="2400" baseline="-25000">
                      <a:solidFill>
                        <a:srgbClr val="000000"/>
                      </a:solidFill>
                    </a:rPr>
                    <a:t>j</a:t>
                  </a:r>
                </a:p>
              </p:txBody>
            </p:sp>
            <p:sp>
              <p:nvSpPr>
                <p:cNvPr id="48" name="Rectangle 14"/>
                <p:cNvSpPr>
                  <a:spLocks noChangeArrowheads="1"/>
                </p:cNvSpPr>
                <p:nvPr/>
              </p:nvSpPr>
              <p:spPr bwMode="auto">
                <a:xfrm>
                  <a:off x="3149600" y="5486400"/>
                  <a:ext cx="304800" cy="9144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000000"/>
                      </a:solidFill>
                    </a:rPr>
                    <a:t>N</a:t>
                  </a:r>
                  <a:r>
                    <a:rPr lang="en-US" altLang="en-US" sz="2400" baseline="-25000">
                      <a:solidFill>
                        <a:srgbClr val="000000"/>
                      </a:solidFill>
                    </a:rPr>
                    <a:t>i</a:t>
                  </a:r>
                </a:p>
              </p:txBody>
            </p:sp>
            <p:sp>
              <p:nvSpPr>
                <p:cNvPr id="49" name="Rectangle 12"/>
                <p:cNvSpPr>
                  <a:spLocks noChangeArrowheads="1"/>
                </p:cNvSpPr>
                <p:nvPr/>
              </p:nvSpPr>
              <p:spPr bwMode="auto">
                <a:xfrm>
                  <a:off x="1955800" y="6426200"/>
                  <a:ext cx="1143000" cy="2286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dirty="0" err="1">
                      <a:solidFill>
                        <a:srgbClr val="33CC33"/>
                      </a:solidFill>
                    </a:rPr>
                    <a:t>X</a:t>
                  </a:r>
                  <a:r>
                    <a:rPr lang="en-US" altLang="en-US" sz="2400" baseline="-25000" dirty="0" err="1">
                      <a:solidFill>
                        <a:srgbClr val="33CC33"/>
                      </a:solidFill>
                    </a:rPr>
                    <a:t>j</a:t>
                  </a:r>
                  <a:endParaRPr lang="en-US" altLang="en-US" sz="2400" baseline="-25000" dirty="0">
                    <a:solidFill>
                      <a:srgbClr val="33CC33"/>
                    </a:solidFill>
                  </a:endParaRPr>
                </a:p>
              </p:txBody>
            </p:sp>
          </p:grpSp>
          <p:sp>
            <p:nvSpPr>
              <p:cNvPr id="55" name="Left Brace 54"/>
              <p:cNvSpPr>
                <a:spLocks/>
              </p:cNvSpPr>
              <p:nvPr/>
            </p:nvSpPr>
            <p:spPr bwMode="auto">
              <a:xfrm flipH="1">
                <a:off x="7688718" y="1228725"/>
                <a:ext cx="173038" cy="900113"/>
              </a:xfrm>
              <a:prstGeom prst="leftBrace">
                <a:avLst>
                  <a:gd name="adj1" fmla="val 8284"/>
                  <a:gd name="adj2" fmla="val 50000"/>
                </a:avLst>
              </a:prstGeom>
              <a:noFill/>
              <a:ln w="19050" algn="ctr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>
                  <a:solidFill>
                    <a:srgbClr val="FFCC00"/>
                  </a:solidFill>
                </a:endParaRPr>
              </a:p>
            </p:txBody>
          </p:sp>
          <p:sp>
            <p:nvSpPr>
              <p:cNvPr id="57" name="Left Brace 56"/>
              <p:cNvSpPr>
                <a:spLocks/>
              </p:cNvSpPr>
              <p:nvPr/>
            </p:nvSpPr>
            <p:spPr bwMode="auto">
              <a:xfrm rot="16200000">
                <a:off x="6644025" y="1939359"/>
                <a:ext cx="173038" cy="1143000"/>
              </a:xfrm>
              <a:prstGeom prst="leftBrace">
                <a:avLst>
                  <a:gd name="adj1" fmla="val 8287"/>
                  <a:gd name="adj2" fmla="val 50000"/>
                </a:avLst>
              </a:prstGeom>
              <a:noFill/>
              <a:ln w="22225" algn="ctr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>
                  <a:solidFill>
                    <a:srgbClr val="FFCC00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913120" y="3200400"/>
            <a:ext cx="1743612" cy="2048086"/>
            <a:chOff x="5913120" y="3200400"/>
            <a:chExt cx="1743612" cy="2048086"/>
          </a:xfrm>
        </p:grpSpPr>
        <p:grpSp>
          <p:nvGrpSpPr>
            <p:cNvPr id="8" name="Group 7"/>
            <p:cNvGrpSpPr/>
            <p:nvPr/>
          </p:nvGrpSpPr>
          <p:grpSpPr>
            <a:xfrm>
              <a:off x="5913120" y="3200400"/>
              <a:ext cx="1554480" cy="1808480"/>
              <a:chOff x="4627880" y="4998720"/>
              <a:chExt cx="1554480" cy="1808480"/>
            </a:xfrm>
          </p:grpSpPr>
          <p:sp>
            <p:nvSpPr>
              <p:cNvPr id="50" name="Rectangle 23"/>
              <p:cNvSpPr>
                <a:spLocks noChangeArrowheads="1"/>
              </p:cNvSpPr>
              <p:nvPr/>
            </p:nvSpPr>
            <p:spPr bwMode="auto">
              <a:xfrm>
                <a:off x="4953000" y="5333825"/>
                <a:ext cx="901720" cy="11431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 err="1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 dirty="0" err="1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 dirty="0" err="1">
                    <a:solidFill>
                      <a:srgbClr val="000000"/>
                    </a:solidFill>
                  </a:rPr>
                  <a:t>j,i</a:t>
                </a: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4942840" y="4998720"/>
                <a:ext cx="914400" cy="3048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i</a:t>
                </a:r>
              </a:p>
            </p:txBody>
          </p:sp>
          <p:sp>
            <p:nvSpPr>
              <p:cNvPr id="52" name="Rectangle 22"/>
              <p:cNvSpPr>
                <a:spLocks noChangeArrowheads="1"/>
              </p:cNvSpPr>
              <p:nvPr/>
            </p:nvSpPr>
            <p:spPr bwMode="auto">
              <a:xfrm>
                <a:off x="5877560" y="5334000"/>
                <a:ext cx="304800" cy="1143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 err="1">
                    <a:solidFill>
                      <a:srgbClr val="000000"/>
                    </a:solidFill>
                  </a:rPr>
                  <a:t>C</a:t>
                </a:r>
                <a:r>
                  <a:rPr lang="en-US" altLang="en-US" sz="2400" baseline="-25000" dirty="0" err="1">
                    <a:solidFill>
                      <a:srgbClr val="000000"/>
                    </a:solidFill>
                  </a:rPr>
                  <a:t>j</a:t>
                </a: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13"/>
              <p:cNvSpPr>
                <a:spLocks noChangeArrowheads="1"/>
              </p:cNvSpPr>
              <p:nvPr/>
            </p:nvSpPr>
            <p:spPr bwMode="auto">
              <a:xfrm>
                <a:off x="4627880" y="5328920"/>
                <a:ext cx="304800" cy="11699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 err="1">
                    <a:solidFill>
                      <a:srgbClr val="33CC33"/>
                    </a:solidFill>
                  </a:rPr>
                  <a:t>X</a:t>
                </a:r>
                <a:r>
                  <a:rPr lang="en-US" altLang="en-US" sz="2400" baseline="-25000" dirty="0" err="1">
                    <a:solidFill>
                      <a:srgbClr val="33CC33"/>
                    </a:solidFill>
                  </a:rPr>
                  <a:t>j</a:t>
                </a:r>
                <a:endParaRPr lang="en-US" altLang="en-US" sz="2400" baseline="-25000" dirty="0">
                  <a:solidFill>
                    <a:srgbClr val="33CC33"/>
                  </a:solidFill>
                </a:endParaRPr>
              </a:p>
            </p:txBody>
          </p:sp>
          <p:sp>
            <p:nvSpPr>
              <p:cNvPr id="54" name="Rectangle 20"/>
              <p:cNvSpPr>
                <a:spLocks noChangeArrowheads="1"/>
              </p:cNvSpPr>
              <p:nvPr/>
            </p:nvSpPr>
            <p:spPr bwMode="auto">
              <a:xfrm>
                <a:off x="4953000" y="6502400"/>
                <a:ext cx="914400" cy="3048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i</a:t>
                </a:r>
              </a:p>
            </p:txBody>
          </p:sp>
        </p:grpSp>
        <p:sp>
          <p:nvSpPr>
            <p:cNvPr id="56" name="Left Brace 55"/>
            <p:cNvSpPr>
              <a:spLocks/>
            </p:cNvSpPr>
            <p:nvPr/>
          </p:nvSpPr>
          <p:spPr bwMode="auto">
            <a:xfrm rot="-5400000">
              <a:off x="6611937" y="4711911"/>
              <a:ext cx="173038" cy="900112"/>
            </a:xfrm>
            <a:prstGeom prst="leftBrace">
              <a:avLst>
                <a:gd name="adj1" fmla="val 8284"/>
                <a:gd name="adj2" fmla="val 50000"/>
              </a:avLst>
            </a:prstGeom>
            <a:noFill/>
            <a:ln w="1905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58" name="Left Brace 57"/>
            <p:cNvSpPr>
              <a:spLocks/>
            </p:cNvSpPr>
            <p:nvPr/>
          </p:nvSpPr>
          <p:spPr bwMode="auto">
            <a:xfrm rot="10800000">
              <a:off x="7485282" y="3578168"/>
              <a:ext cx="171450" cy="1143000"/>
            </a:xfrm>
            <a:prstGeom prst="leftBrace">
              <a:avLst>
                <a:gd name="adj1" fmla="val 8364"/>
                <a:gd name="adj2" fmla="val 50000"/>
              </a:avLst>
            </a:prstGeom>
            <a:noFill/>
            <a:ln w="22225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flipH="1">
            <a:off x="5486400" y="838200"/>
            <a:ext cx="2264602" cy="1666823"/>
            <a:chOff x="1524000" y="5105400"/>
            <a:chExt cx="2264602" cy="1666823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524000" y="5105400"/>
              <a:ext cx="1930400" cy="1600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Left-Right Arrow 3"/>
            <p:cNvSpPr/>
            <p:nvPr/>
          </p:nvSpPr>
          <p:spPr bwMode="auto">
            <a:xfrm rot="18958506">
              <a:off x="2950402" y="6543623"/>
              <a:ext cx="838200" cy="228600"/>
            </a:xfrm>
            <a:prstGeom prst="left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80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80" grpId="0"/>
      <p:bldP spid="3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268788" y="2895600"/>
            <a:ext cx="914400" cy="501650"/>
            <a:chOff x="4191000" y="2057400"/>
            <a:chExt cx="914400" cy="501709"/>
          </a:xfrm>
        </p:grpSpPr>
        <p:sp>
          <p:nvSpPr>
            <p:cNvPr id="77862" name="Left Brace 60"/>
            <p:cNvSpPr>
              <a:spLocks/>
            </p:cNvSpPr>
            <p:nvPr/>
          </p:nvSpPr>
          <p:spPr bwMode="auto">
            <a:xfrm rot="-5400000">
              <a:off x="4556889" y="2022955"/>
              <a:ext cx="172194" cy="900113"/>
            </a:xfrm>
            <a:prstGeom prst="leftBrace">
              <a:avLst>
                <a:gd name="adj1" fmla="val 8325"/>
                <a:gd name="adj2" fmla="val 50000"/>
              </a:avLst>
            </a:prstGeom>
            <a:noFill/>
            <a:ln w="9525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77863" name="Rectangle 20"/>
            <p:cNvSpPr>
              <a:spLocks noChangeArrowheads="1"/>
            </p:cNvSpPr>
            <p:nvPr/>
          </p:nvSpPr>
          <p:spPr bwMode="auto">
            <a:xfrm>
              <a:off x="4191000" y="2057400"/>
              <a:ext cx="914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?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8"/>
            <a:ext cx="1752600" cy="114300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74764" name="Text Box 4"/>
          <p:cNvSpPr txBox="1">
            <a:spLocks noChangeArrowheads="1"/>
          </p:cNvSpPr>
          <p:nvPr/>
        </p:nvSpPr>
        <p:spPr bwMode="auto">
          <a:xfrm>
            <a:off x="482600" y="2514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Dual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74765" name="Rectangle 20"/>
          <p:cNvSpPr>
            <a:spLocks noChangeArrowheads="1"/>
          </p:cNvSpPr>
          <p:nvPr/>
        </p:nvSpPr>
        <p:spPr bwMode="auto">
          <a:xfrm>
            <a:off x="4267200" y="2905125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4763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For every </a:t>
            </a:r>
            <a:r>
              <a:rPr lang="en-US" altLang="en-US" sz="2400" i="1">
                <a:solidFill>
                  <a:srgbClr val="FFFFFF"/>
                </a:solidFill>
              </a:rPr>
              <a:t>primal</a:t>
            </a:r>
            <a:r>
              <a:rPr lang="en-US" altLang="en-US" sz="2400">
                <a:solidFill>
                  <a:srgbClr val="FFFFFF"/>
                </a:solidFill>
              </a:rPr>
              <a:t> linear program, 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we define its </a:t>
            </a:r>
            <a:r>
              <a:rPr lang="en-US" altLang="en-US" sz="2400" i="1">
                <a:solidFill>
                  <a:srgbClr val="FFFFFF"/>
                </a:solidFill>
              </a:rPr>
              <a:t>dual</a:t>
            </a:r>
            <a:r>
              <a:rPr lang="en-US" altLang="en-US" sz="2400">
                <a:solidFill>
                  <a:srgbClr val="FFFFFF"/>
                </a:solidFill>
              </a:rPr>
              <a:t> linear program. 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5913" y="3963988"/>
            <a:ext cx="898419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Everything is turned upside down.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The matrix of coefficients is transposed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For each constraint, a variable.</a:t>
            </a:r>
          </a:p>
          <a:p>
            <a:pPr marL="1200150" lvl="1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Form the objective function vector from the constraint vector.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538913" y="2627313"/>
            <a:ext cx="981075" cy="1420812"/>
            <a:chOff x="6539661" y="2627376"/>
            <a:chExt cx="979755" cy="1420594"/>
          </a:xfrm>
        </p:grpSpPr>
        <p:sp>
          <p:nvSpPr>
            <p:cNvPr id="77860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30000">
                  <a:solidFill>
                    <a:schemeClr val="tx2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j,i</a:t>
              </a:r>
            </a:p>
          </p:txBody>
        </p:sp>
        <p:sp>
          <p:nvSpPr>
            <p:cNvPr id="77861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543800" y="2921000"/>
            <a:ext cx="481013" cy="904875"/>
            <a:chOff x="7543800" y="3057369"/>
            <a:chExt cx="481584" cy="905031"/>
          </a:xfrm>
        </p:grpSpPr>
        <p:sp>
          <p:nvSpPr>
            <p:cNvPr id="77858" name="Rectangle 25"/>
            <p:cNvSpPr>
              <a:spLocks noChangeArrowheads="1"/>
            </p:cNvSpPr>
            <p:nvPr/>
          </p:nvSpPr>
          <p:spPr bwMode="auto">
            <a:xfrm>
              <a:off x="7543800" y="3057369"/>
              <a:ext cx="304800" cy="900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CC00CC"/>
                  </a:solidFill>
                </a:rPr>
                <a:t>Y</a:t>
              </a:r>
              <a:r>
                <a:rPr lang="en-US" altLang="en-US" sz="2400" baseline="-25000">
                  <a:solidFill>
                    <a:srgbClr val="CC00CC"/>
                  </a:solidFill>
                </a:rPr>
                <a:t>i</a:t>
              </a:r>
            </a:p>
          </p:txBody>
        </p:sp>
        <p:sp>
          <p:nvSpPr>
            <p:cNvPr id="77859" name="Left Brace 27"/>
            <p:cNvSpPr>
              <a:spLocks/>
            </p:cNvSpPr>
            <p:nvPr/>
          </p:nvSpPr>
          <p:spPr bwMode="auto">
            <a:xfrm flipH="1">
              <a:off x="7853190" y="3062287"/>
              <a:ext cx="172194" cy="900113"/>
            </a:xfrm>
            <a:prstGeom prst="leftBrace">
              <a:avLst>
                <a:gd name="adj1" fmla="val 8325"/>
                <a:gd name="adj2" fmla="val 50000"/>
              </a:avLst>
            </a:prstGeom>
            <a:noFill/>
            <a:ln w="9525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CC00CC"/>
                </a:solidFill>
              </a:endParaRPr>
            </a:p>
          </p:txBody>
        </p:sp>
      </p:grpSp>
      <p:sp>
        <p:nvSpPr>
          <p:cNvPr id="29" name="Left Brace 28"/>
          <p:cNvSpPr>
            <a:spLocks/>
          </p:cNvSpPr>
          <p:nvPr/>
        </p:nvSpPr>
        <p:spPr bwMode="auto">
          <a:xfrm rot="-5400000">
            <a:off x="6931025" y="3748088"/>
            <a:ext cx="173038" cy="900112"/>
          </a:xfrm>
          <a:prstGeom prst="leftBrace">
            <a:avLst>
              <a:gd name="adj1" fmla="val 8284"/>
              <a:gd name="adj2" fmla="val 50000"/>
            </a:avLst>
          </a:prstGeom>
          <a:noFill/>
          <a:ln w="19050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sp>
        <p:nvSpPr>
          <p:cNvPr id="77835" name="Rectangle 16"/>
          <p:cNvSpPr>
            <a:spLocks noChangeArrowheads="1"/>
          </p:cNvSpPr>
          <p:nvPr/>
        </p:nvSpPr>
        <p:spPr bwMode="auto">
          <a:xfrm>
            <a:off x="6248400" y="1228725"/>
            <a:ext cx="1143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</a:rPr>
              <a:t>i,j</a:t>
            </a:r>
          </a:p>
        </p:txBody>
      </p:sp>
      <p:sp>
        <p:nvSpPr>
          <p:cNvPr id="77836" name="Rectangle 13"/>
          <p:cNvSpPr>
            <a:spLocks noChangeArrowheads="1"/>
          </p:cNvSpPr>
          <p:nvPr/>
        </p:nvSpPr>
        <p:spPr bwMode="auto">
          <a:xfrm>
            <a:off x="7467600" y="123507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77837" name="Rectangle 14"/>
          <p:cNvSpPr>
            <a:spLocks noChangeArrowheads="1"/>
          </p:cNvSpPr>
          <p:nvPr/>
        </p:nvSpPr>
        <p:spPr bwMode="auto">
          <a:xfrm>
            <a:off x="8458200" y="1228725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7838" name="Text Box 18"/>
          <p:cNvSpPr txBox="1">
            <a:spLocks noChangeArrowheads="1"/>
          </p:cNvSpPr>
          <p:nvPr/>
        </p:nvSpPr>
        <p:spPr bwMode="auto">
          <a:xfrm>
            <a:off x="8001000" y="1447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Symbol" pitchFamily="18" charset="2"/>
              </a:rPr>
              <a:t>³</a:t>
            </a:r>
          </a:p>
        </p:txBody>
      </p:sp>
      <p:sp>
        <p:nvSpPr>
          <p:cNvPr id="77839" name="Rectangle 37"/>
          <p:cNvSpPr>
            <a:spLocks noChangeArrowheads="1"/>
          </p:cNvSpPr>
          <p:nvPr/>
        </p:nvSpPr>
        <p:spPr bwMode="auto">
          <a:xfrm>
            <a:off x="6211888" y="938213"/>
            <a:ext cx="979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subject to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39" name="Left Brace 38"/>
          <p:cNvSpPr>
            <a:spLocks/>
          </p:cNvSpPr>
          <p:nvPr/>
        </p:nvSpPr>
        <p:spPr bwMode="auto">
          <a:xfrm>
            <a:off x="6038850" y="1228725"/>
            <a:ext cx="173038" cy="900113"/>
          </a:xfrm>
          <a:prstGeom prst="leftBrace">
            <a:avLst>
              <a:gd name="adj1" fmla="val 8284"/>
              <a:gd name="adj2" fmla="val 50000"/>
            </a:avLst>
          </a:prstGeom>
          <a:noFill/>
          <a:ln w="19050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0" y="838200"/>
            <a:ext cx="3978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i="1" kern="0" dirty="0">
                <a:solidFill>
                  <a:srgbClr val="FFFF00"/>
                </a:solidFill>
              </a:rPr>
              <a:t>  Primal </a:t>
            </a:r>
            <a:r>
              <a:rPr lang="en-US" altLang="en-US" sz="2800" kern="0" dirty="0">
                <a:solidFill>
                  <a:schemeClr val="bg1"/>
                </a:solidFill>
              </a:rPr>
              <a:t>Linear Program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</a:rPr>
              <a:t>Minimize: </a:t>
            </a:r>
            <a:r>
              <a:rPr lang="en-US" altLang="en-US" sz="2000" kern="0" dirty="0">
                <a:solidFill>
                  <a:schemeClr val="tx2"/>
                </a:solidFill>
              </a:rPr>
              <a:t>C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M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  <a:r>
              <a:rPr lang="en-US" altLang="en-US" sz="2000" kern="0" dirty="0">
                <a:solidFill>
                  <a:schemeClr val="bg1"/>
                </a:solidFill>
              </a:rPr>
              <a:t> </a:t>
            </a:r>
            <a:r>
              <a:rPr lang="en-US" altLang="en-US" sz="2000" kern="0" dirty="0">
                <a:solidFill>
                  <a:schemeClr val="tx2"/>
                </a:solidFill>
                <a:latin typeface="Symbol" pitchFamily="18" charset="2"/>
              </a:rPr>
              <a:t>³</a:t>
            </a:r>
            <a:r>
              <a:rPr lang="en-US" altLang="en-US" sz="2000" kern="0" dirty="0">
                <a:solidFill>
                  <a:schemeClr val="tx2"/>
                </a:solidFill>
              </a:rPr>
              <a:t> N</a:t>
            </a:r>
          </a:p>
        </p:txBody>
      </p:sp>
      <p:sp>
        <p:nvSpPr>
          <p:cNvPr id="77842" name="Rectangle 13"/>
          <p:cNvSpPr>
            <a:spLocks noChangeArrowheads="1"/>
          </p:cNvSpPr>
          <p:nvPr/>
        </p:nvSpPr>
        <p:spPr bwMode="auto">
          <a:xfrm>
            <a:off x="5257800" y="122872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77843" name="Rectangle 12"/>
          <p:cNvSpPr>
            <a:spLocks noChangeArrowheads="1"/>
          </p:cNvSpPr>
          <p:nvPr/>
        </p:nvSpPr>
        <p:spPr bwMode="auto">
          <a:xfrm>
            <a:off x="4038600" y="1228725"/>
            <a:ext cx="1143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7844" name="Rectangle 48"/>
          <p:cNvSpPr>
            <a:spLocks noChangeArrowheads="1"/>
          </p:cNvSpPr>
          <p:nvPr/>
        </p:nvSpPr>
        <p:spPr bwMode="auto">
          <a:xfrm>
            <a:off x="3978275" y="938213"/>
            <a:ext cx="1014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minimize 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5233988" y="2895600"/>
            <a:ext cx="481012" cy="904875"/>
            <a:chOff x="7543800" y="2904969"/>
            <a:chExt cx="481584" cy="905031"/>
          </a:xfrm>
        </p:grpSpPr>
        <p:sp>
          <p:nvSpPr>
            <p:cNvPr id="77856" name="Rectangle 25"/>
            <p:cNvSpPr>
              <a:spLocks noChangeArrowheads="1"/>
            </p:cNvSpPr>
            <p:nvPr/>
          </p:nvSpPr>
          <p:spPr bwMode="auto">
            <a:xfrm>
              <a:off x="7543800" y="2904969"/>
              <a:ext cx="304800" cy="900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CC00CC"/>
                  </a:solidFill>
                </a:rPr>
                <a:t>Y</a:t>
              </a:r>
              <a:r>
                <a:rPr lang="en-US" altLang="en-US" sz="2400" baseline="-25000" dirty="0">
                  <a:solidFill>
                    <a:srgbClr val="CC00CC"/>
                  </a:solidFill>
                </a:rPr>
                <a:t>i</a:t>
              </a:r>
            </a:p>
          </p:txBody>
        </p:sp>
        <p:sp>
          <p:nvSpPr>
            <p:cNvPr id="77857" name="Left Brace 64"/>
            <p:cNvSpPr>
              <a:spLocks/>
            </p:cNvSpPr>
            <p:nvPr/>
          </p:nvSpPr>
          <p:spPr bwMode="auto">
            <a:xfrm flipH="1">
              <a:off x="7853190" y="2909887"/>
              <a:ext cx="172194" cy="900113"/>
            </a:xfrm>
            <a:prstGeom prst="leftBrace">
              <a:avLst>
                <a:gd name="adj1" fmla="val 8325"/>
                <a:gd name="adj2" fmla="val 50000"/>
              </a:avLst>
            </a:prstGeom>
            <a:noFill/>
            <a:ln w="9525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567488" y="2921000"/>
            <a:ext cx="1128712" cy="903288"/>
            <a:chOff x="6567486" y="3083213"/>
            <a:chExt cx="1128714" cy="903901"/>
          </a:xfrm>
        </p:grpSpPr>
        <p:cxnSp>
          <p:nvCxnSpPr>
            <p:cNvPr id="77854" name="Straight Connector 70"/>
            <p:cNvCxnSpPr>
              <a:cxnSpLocks noChangeShapeType="1"/>
            </p:cNvCxnSpPr>
            <p:nvPr/>
          </p:nvCxnSpPr>
          <p:spPr bwMode="auto">
            <a:xfrm flipV="1">
              <a:off x="6567486" y="3276600"/>
              <a:ext cx="900114" cy="3065"/>
            </a:xfrm>
            <a:prstGeom prst="line">
              <a:avLst/>
            </a:prstGeom>
            <a:noFill/>
            <a:ln w="508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55" name="Straight Connector 71"/>
            <p:cNvCxnSpPr>
              <a:cxnSpLocks noChangeShapeType="1"/>
            </p:cNvCxnSpPr>
            <p:nvPr/>
          </p:nvCxnSpPr>
          <p:spPr bwMode="auto">
            <a:xfrm flipV="1">
              <a:off x="7692081" y="3083213"/>
              <a:ext cx="4119" cy="903901"/>
            </a:xfrm>
            <a:prstGeom prst="line">
              <a:avLst/>
            </a:prstGeom>
            <a:noFill/>
            <a:ln w="508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7849" name="Group 80"/>
          <p:cNvGrpSpPr>
            <a:grpSpLocks/>
          </p:cNvGrpSpPr>
          <p:nvPr/>
        </p:nvGrpSpPr>
        <p:grpSpPr bwMode="auto">
          <a:xfrm>
            <a:off x="7620000" y="4089540"/>
            <a:ext cx="1223963" cy="533258"/>
            <a:chOff x="7539379" y="2438400"/>
            <a:chExt cx="1223621" cy="533400"/>
          </a:xfrm>
        </p:grpSpPr>
        <p:sp>
          <p:nvSpPr>
            <p:cNvPr id="77851" name="Rectangle 81"/>
            <p:cNvSpPr>
              <a:spLocks noChangeArrowheads="1"/>
            </p:cNvSpPr>
            <p:nvPr/>
          </p:nvSpPr>
          <p:spPr bwMode="auto">
            <a:xfrm>
              <a:off x="7539379" y="2448580"/>
              <a:ext cx="4902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CC00CC"/>
                  </a:solidFill>
                </a:rPr>
                <a:t>Y</a:t>
              </a:r>
              <a:r>
                <a:rPr lang="en-US" altLang="en-US" sz="2800" baseline="-25000">
                  <a:solidFill>
                    <a:srgbClr val="CC00CC"/>
                  </a:solidFill>
                </a:rPr>
                <a:t>i</a:t>
              </a:r>
            </a:p>
          </p:txBody>
        </p:sp>
        <p:sp>
          <p:nvSpPr>
            <p:cNvPr id="77852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77853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89" name="Left Brace 88"/>
          <p:cNvSpPr>
            <a:spLocks/>
          </p:cNvSpPr>
          <p:nvPr/>
        </p:nvSpPr>
        <p:spPr bwMode="auto">
          <a:xfrm flipH="1">
            <a:off x="8775700" y="1231900"/>
            <a:ext cx="171450" cy="900113"/>
          </a:xfrm>
          <a:prstGeom prst="leftBrace">
            <a:avLst>
              <a:gd name="adj1" fmla="val 8361"/>
              <a:gd name="adj2" fmla="val 50000"/>
            </a:avLst>
          </a:prstGeom>
          <a:noFill/>
          <a:ln w="9525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7415213" y="2362200"/>
            <a:ext cx="1347787" cy="533400"/>
            <a:chOff x="7414724" y="2438400"/>
            <a:chExt cx="1348276" cy="533400"/>
          </a:xfrm>
        </p:grpSpPr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7414724" y="2448580"/>
              <a:ext cx="5100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33CC33"/>
                  </a:solidFill>
                </a:rPr>
                <a:t>X</a:t>
              </a:r>
              <a:r>
                <a:rPr lang="en-US" altLang="en-US" sz="28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5" grpId="0" animBg="1"/>
      <p:bldP spid="29" grpId="0" animBg="1"/>
      <p:bldP spid="39" grpId="0" animBg="1"/>
      <p:bldP spid="8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458200" y="2922588"/>
            <a:ext cx="496888" cy="1143000"/>
            <a:chOff x="8495271" y="4648200"/>
            <a:chExt cx="496329" cy="1143001"/>
          </a:xfrm>
        </p:grpSpPr>
        <p:sp>
          <p:nvSpPr>
            <p:cNvPr id="79902" name="Left Brace 67"/>
            <p:cNvSpPr>
              <a:spLocks/>
            </p:cNvSpPr>
            <p:nvPr/>
          </p:nvSpPr>
          <p:spPr bwMode="auto">
            <a:xfrm rot="10800000">
              <a:off x="8819406" y="4648200"/>
              <a:ext cx="172194" cy="1143001"/>
            </a:xfrm>
            <a:prstGeom prst="leftBrace">
              <a:avLst>
                <a:gd name="adj1" fmla="val 8328"/>
                <a:gd name="adj2" fmla="val 50000"/>
              </a:avLst>
            </a:prstGeom>
            <a:noFill/>
            <a:ln w="22225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79903" name="Rectangle 22"/>
            <p:cNvSpPr>
              <a:spLocks noChangeArrowheads="1"/>
            </p:cNvSpPr>
            <p:nvPr/>
          </p:nvSpPr>
          <p:spPr bwMode="auto">
            <a:xfrm>
              <a:off x="8495271" y="4648200"/>
              <a:ext cx="304800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?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8"/>
            <a:ext cx="1752600" cy="114300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82600" y="2514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Dual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79877" name="Rectangle 20"/>
          <p:cNvSpPr>
            <a:spLocks noChangeArrowheads="1"/>
          </p:cNvSpPr>
          <p:nvPr/>
        </p:nvSpPr>
        <p:spPr bwMode="auto">
          <a:xfrm>
            <a:off x="4267200" y="2905125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4767" name="Rectangle 22"/>
          <p:cNvSpPr>
            <a:spLocks noChangeArrowheads="1"/>
          </p:cNvSpPr>
          <p:nvPr/>
        </p:nvSpPr>
        <p:spPr bwMode="auto">
          <a:xfrm>
            <a:off x="8458200" y="2905125"/>
            <a:ext cx="304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9880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For every </a:t>
            </a:r>
            <a:r>
              <a:rPr lang="en-US" altLang="en-US" sz="2400" i="1">
                <a:solidFill>
                  <a:srgbClr val="FFFFFF"/>
                </a:solidFill>
              </a:rPr>
              <a:t>primal</a:t>
            </a:r>
            <a:r>
              <a:rPr lang="en-US" altLang="en-US" sz="2400">
                <a:solidFill>
                  <a:srgbClr val="FFFFFF"/>
                </a:solidFill>
              </a:rPr>
              <a:t> linear program, 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we define its </a:t>
            </a:r>
            <a:r>
              <a:rPr lang="en-US" altLang="en-US" sz="2400" i="1">
                <a:solidFill>
                  <a:srgbClr val="FFFFFF"/>
                </a:solidFill>
              </a:rPr>
              <a:t>dual</a:t>
            </a:r>
            <a:r>
              <a:rPr lang="en-US" altLang="en-US" sz="2400">
                <a:solidFill>
                  <a:srgbClr val="FFFFFF"/>
                </a:solidFill>
              </a:rPr>
              <a:t> linear program. 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5913" y="3963988"/>
            <a:ext cx="8532144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Everything is turned upside down.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The matrix of coefficients is transposed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For each constraint, a variable.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For each variable, a constraint.</a:t>
            </a:r>
          </a:p>
          <a:p>
            <a:pPr marL="1200150" lvl="1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Form constraint vector from the objective function vector.</a:t>
            </a:r>
          </a:p>
        </p:txBody>
      </p:sp>
      <p:grpSp>
        <p:nvGrpSpPr>
          <p:cNvPr id="79883" name="Group 4"/>
          <p:cNvGrpSpPr>
            <a:grpSpLocks/>
          </p:cNvGrpSpPr>
          <p:nvPr/>
        </p:nvGrpSpPr>
        <p:grpSpPr bwMode="auto">
          <a:xfrm>
            <a:off x="6538913" y="2627313"/>
            <a:ext cx="981075" cy="1420812"/>
            <a:chOff x="6539661" y="2627376"/>
            <a:chExt cx="979755" cy="1420594"/>
          </a:xfrm>
        </p:grpSpPr>
        <p:sp>
          <p:nvSpPr>
            <p:cNvPr id="79900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30000">
                  <a:solidFill>
                    <a:schemeClr val="tx2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j,i</a:t>
              </a:r>
            </a:p>
          </p:txBody>
        </p:sp>
        <p:sp>
          <p:nvSpPr>
            <p:cNvPr id="79901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79885" name="Rectangle 25"/>
          <p:cNvSpPr>
            <a:spLocks noChangeArrowheads="1"/>
          </p:cNvSpPr>
          <p:nvPr/>
        </p:nvSpPr>
        <p:spPr bwMode="auto">
          <a:xfrm>
            <a:off x="7543800" y="29210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79886" name="Rectangle 16"/>
          <p:cNvSpPr>
            <a:spLocks noChangeArrowheads="1"/>
          </p:cNvSpPr>
          <p:nvPr/>
        </p:nvSpPr>
        <p:spPr bwMode="auto">
          <a:xfrm>
            <a:off x="6248400" y="1228725"/>
            <a:ext cx="1143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</a:rPr>
              <a:t>i,j</a:t>
            </a:r>
          </a:p>
        </p:txBody>
      </p:sp>
      <p:sp>
        <p:nvSpPr>
          <p:cNvPr id="79887" name="Rectangle 13"/>
          <p:cNvSpPr>
            <a:spLocks noChangeArrowheads="1"/>
          </p:cNvSpPr>
          <p:nvPr/>
        </p:nvSpPr>
        <p:spPr bwMode="auto">
          <a:xfrm>
            <a:off x="7467600" y="123507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79888" name="Rectangle 14"/>
          <p:cNvSpPr>
            <a:spLocks noChangeArrowheads="1"/>
          </p:cNvSpPr>
          <p:nvPr/>
        </p:nvSpPr>
        <p:spPr bwMode="auto">
          <a:xfrm>
            <a:off x="8458200" y="1228725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9889" name="Text Box 18"/>
          <p:cNvSpPr txBox="1">
            <a:spLocks noChangeArrowheads="1"/>
          </p:cNvSpPr>
          <p:nvPr/>
        </p:nvSpPr>
        <p:spPr bwMode="auto">
          <a:xfrm>
            <a:off x="8001000" y="1447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Symbol" pitchFamily="18" charset="2"/>
              </a:rPr>
              <a:t>³</a:t>
            </a:r>
          </a:p>
        </p:txBody>
      </p:sp>
      <p:sp>
        <p:nvSpPr>
          <p:cNvPr id="79890" name="Rectangle 37"/>
          <p:cNvSpPr>
            <a:spLocks noChangeArrowheads="1"/>
          </p:cNvSpPr>
          <p:nvPr/>
        </p:nvSpPr>
        <p:spPr bwMode="auto">
          <a:xfrm>
            <a:off x="6211888" y="938213"/>
            <a:ext cx="979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subject to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40" name="Left Brace 39"/>
          <p:cNvSpPr>
            <a:spLocks/>
          </p:cNvSpPr>
          <p:nvPr/>
        </p:nvSpPr>
        <p:spPr bwMode="auto">
          <a:xfrm rot="-5400000">
            <a:off x="6734175" y="1663700"/>
            <a:ext cx="171450" cy="1143000"/>
          </a:xfrm>
          <a:prstGeom prst="leftBrace">
            <a:avLst>
              <a:gd name="adj1" fmla="val 8364"/>
              <a:gd name="adj2" fmla="val 50000"/>
            </a:avLst>
          </a:prstGeom>
          <a:noFill/>
          <a:ln w="22225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sp>
        <p:nvSpPr>
          <p:cNvPr id="41" name="Left Brace 40"/>
          <p:cNvSpPr>
            <a:spLocks/>
          </p:cNvSpPr>
          <p:nvPr/>
        </p:nvSpPr>
        <p:spPr bwMode="auto">
          <a:xfrm rot="10800000">
            <a:off x="7816850" y="1244600"/>
            <a:ext cx="173038" cy="1143000"/>
          </a:xfrm>
          <a:prstGeom prst="leftBrace">
            <a:avLst>
              <a:gd name="adj1" fmla="val 8287"/>
              <a:gd name="adj2" fmla="val 50000"/>
            </a:avLst>
          </a:prstGeom>
          <a:noFill/>
          <a:ln w="22225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0" y="838200"/>
            <a:ext cx="3978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i="1" kern="0" dirty="0">
                <a:solidFill>
                  <a:srgbClr val="FFFF00"/>
                </a:solidFill>
              </a:rPr>
              <a:t>  Primal </a:t>
            </a:r>
            <a:r>
              <a:rPr lang="en-US" altLang="en-US" sz="2800" kern="0" dirty="0">
                <a:solidFill>
                  <a:schemeClr val="bg1"/>
                </a:solidFill>
              </a:rPr>
              <a:t>Linear Program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</a:rPr>
              <a:t>Minimize: </a:t>
            </a:r>
            <a:r>
              <a:rPr lang="en-US" altLang="en-US" sz="2000" kern="0" dirty="0">
                <a:solidFill>
                  <a:schemeClr val="tx2"/>
                </a:solidFill>
              </a:rPr>
              <a:t>C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M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  <a:r>
              <a:rPr lang="en-US" altLang="en-US" sz="2000" kern="0" dirty="0">
                <a:solidFill>
                  <a:schemeClr val="bg1"/>
                </a:solidFill>
              </a:rPr>
              <a:t> </a:t>
            </a:r>
            <a:r>
              <a:rPr lang="en-US" altLang="en-US" sz="2000" kern="0" dirty="0">
                <a:solidFill>
                  <a:schemeClr val="tx2"/>
                </a:solidFill>
                <a:latin typeface="Symbol" pitchFamily="18" charset="2"/>
              </a:rPr>
              <a:t>³</a:t>
            </a:r>
            <a:r>
              <a:rPr lang="en-US" altLang="en-US" sz="2000" kern="0" dirty="0">
                <a:solidFill>
                  <a:schemeClr val="tx2"/>
                </a:solidFill>
              </a:rPr>
              <a:t> N</a:t>
            </a:r>
          </a:p>
        </p:txBody>
      </p:sp>
      <p:sp>
        <p:nvSpPr>
          <p:cNvPr id="79894" name="Rectangle 13"/>
          <p:cNvSpPr>
            <a:spLocks noChangeArrowheads="1"/>
          </p:cNvSpPr>
          <p:nvPr/>
        </p:nvSpPr>
        <p:spPr bwMode="auto">
          <a:xfrm>
            <a:off x="5257800" y="122872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79895" name="Rectangle 12"/>
          <p:cNvSpPr>
            <a:spLocks noChangeArrowheads="1"/>
          </p:cNvSpPr>
          <p:nvPr/>
        </p:nvSpPr>
        <p:spPr bwMode="auto">
          <a:xfrm>
            <a:off x="4038600" y="1228725"/>
            <a:ext cx="1143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9896" name="Rectangle 48"/>
          <p:cNvSpPr>
            <a:spLocks noChangeArrowheads="1"/>
          </p:cNvSpPr>
          <p:nvPr/>
        </p:nvSpPr>
        <p:spPr bwMode="auto">
          <a:xfrm>
            <a:off x="3978275" y="938213"/>
            <a:ext cx="1014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minimize 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60" name="Left Brace 59"/>
          <p:cNvSpPr>
            <a:spLocks/>
          </p:cNvSpPr>
          <p:nvPr/>
        </p:nvSpPr>
        <p:spPr bwMode="auto">
          <a:xfrm rot="10800000" flipH="1">
            <a:off x="6364288" y="2898775"/>
            <a:ext cx="171450" cy="1143000"/>
          </a:xfrm>
          <a:prstGeom prst="leftBrace">
            <a:avLst>
              <a:gd name="adj1" fmla="val 8364"/>
              <a:gd name="adj2" fmla="val 50000"/>
            </a:avLst>
          </a:prstGeom>
          <a:noFill/>
          <a:ln w="22225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sp>
        <p:nvSpPr>
          <p:cNvPr id="79898" name="Rectangle 25"/>
          <p:cNvSpPr>
            <a:spLocks noChangeArrowheads="1"/>
          </p:cNvSpPr>
          <p:nvPr/>
        </p:nvSpPr>
        <p:spPr bwMode="auto">
          <a:xfrm>
            <a:off x="5233988" y="28956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44" name="Left Brace 43"/>
          <p:cNvSpPr>
            <a:spLocks/>
          </p:cNvSpPr>
          <p:nvPr/>
        </p:nvSpPr>
        <p:spPr bwMode="auto">
          <a:xfrm rot="-5400000">
            <a:off x="4510881" y="1027907"/>
            <a:ext cx="173037" cy="1143000"/>
          </a:xfrm>
          <a:prstGeom prst="leftBrace">
            <a:avLst>
              <a:gd name="adj1" fmla="val 8287"/>
              <a:gd name="adj2" fmla="val 50000"/>
            </a:avLst>
          </a:prstGeom>
          <a:noFill/>
          <a:ln w="9525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grpSp>
        <p:nvGrpSpPr>
          <p:cNvPr id="32" name="Group 80"/>
          <p:cNvGrpSpPr>
            <a:grpSpLocks/>
          </p:cNvGrpSpPr>
          <p:nvPr/>
        </p:nvGrpSpPr>
        <p:grpSpPr bwMode="auto">
          <a:xfrm>
            <a:off x="7620000" y="4089540"/>
            <a:ext cx="1223963" cy="533258"/>
            <a:chOff x="7539379" y="2438400"/>
            <a:chExt cx="1223621" cy="533400"/>
          </a:xfrm>
        </p:grpSpPr>
        <p:sp>
          <p:nvSpPr>
            <p:cNvPr id="33" name="Rectangle 81"/>
            <p:cNvSpPr>
              <a:spLocks noChangeArrowheads="1"/>
            </p:cNvSpPr>
            <p:nvPr/>
          </p:nvSpPr>
          <p:spPr bwMode="auto">
            <a:xfrm>
              <a:off x="7539379" y="2448580"/>
              <a:ext cx="4902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CC00CC"/>
                  </a:solidFill>
                </a:rPr>
                <a:t>Y</a:t>
              </a:r>
              <a:r>
                <a:rPr lang="en-US" altLang="en-US" sz="2800" baseline="-25000">
                  <a:solidFill>
                    <a:srgbClr val="CC00CC"/>
                  </a:solidFill>
                </a:rPr>
                <a:t>i</a:t>
              </a: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415213" y="2362200"/>
            <a:ext cx="1347787" cy="533400"/>
            <a:chOff x="7414724" y="2438400"/>
            <a:chExt cx="1348276" cy="533400"/>
          </a:xfrm>
        </p:grpSpPr>
        <p:sp>
          <p:nvSpPr>
            <p:cNvPr id="37" name="Rectangle 48"/>
            <p:cNvSpPr>
              <a:spLocks noChangeArrowheads="1"/>
            </p:cNvSpPr>
            <p:nvPr/>
          </p:nvSpPr>
          <p:spPr bwMode="auto">
            <a:xfrm>
              <a:off x="7414724" y="2448580"/>
              <a:ext cx="5100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33CC33"/>
                  </a:solidFill>
                </a:rPr>
                <a:t>X</a:t>
              </a:r>
              <a:r>
                <a:rPr lang="en-US" altLang="en-US" sz="28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7" grpId="0" animBg="1"/>
      <p:bldP spid="40" grpId="0" animBg="1"/>
      <p:bldP spid="41" grpId="0" animBg="1"/>
      <p:bldP spid="60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Constraints:  </a:t>
            </a:r>
          </a:p>
          <a:p>
            <a:pPr lvl="1"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Amount of moisture</a:t>
            </a:r>
          </a:p>
          <a:p>
            <a:pPr lvl="1"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Amount of protein,</a:t>
            </a:r>
          </a:p>
          <a:p>
            <a:pPr lvl="1"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8"/>
            <a:ext cx="1752600" cy="114300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82600" y="2514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Dual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79877" name="Rectangle 20"/>
          <p:cNvSpPr>
            <a:spLocks noChangeArrowheads="1"/>
          </p:cNvSpPr>
          <p:nvPr/>
        </p:nvSpPr>
        <p:spPr bwMode="auto">
          <a:xfrm>
            <a:off x="4267200" y="2905125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4767" name="Rectangle 22"/>
          <p:cNvSpPr>
            <a:spLocks noChangeArrowheads="1"/>
          </p:cNvSpPr>
          <p:nvPr/>
        </p:nvSpPr>
        <p:spPr bwMode="auto">
          <a:xfrm>
            <a:off x="8458200" y="2905125"/>
            <a:ext cx="304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4769" name="Text Box 24"/>
          <p:cNvSpPr txBox="1">
            <a:spLocks noChangeArrowheads="1"/>
          </p:cNvSpPr>
          <p:nvPr/>
        </p:nvSpPr>
        <p:spPr bwMode="auto">
          <a:xfrm>
            <a:off x="8001000" y="3224624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sym typeface="Symbol" pitchFamily="18" charset="2"/>
              </a:rPr>
              <a:t></a:t>
            </a:r>
          </a:p>
        </p:txBody>
      </p:sp>
      <p:sp>
        <p:nvSpPr>
          <p:cNvPr id="79880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For every </a:t>
            </a:r>
            <a:r>
              <a:rPr lang="en-US" altLang="en-US" sz="2400" i="1">
                <a:solidFill>
                  <a:srgbClr val="FFFFFF"/>
                </a:solidFill>
              </a:rPr>
              <a:t>primal</a:t>
            </a:r>
            <a:r>
              <a:rPr lang="en-US" altLang="en-US" sz="2400">
                <a:solidFill>
                  <a:srgbClr val="FFFFFF"/>
                </a:solidFill>
              </a:rPr>
              <a:t> linear program, 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we define its </a:t>
            </a:r>
            <a:r>
              <a:rPr lang="en-US" altLang="en-US" sz="2400" i="1">
                <a:solidFill>
                  <a:srgbClr val="FFFFFF"/>
                </a:solidFill>
              </a:rPr>
              <a:t>dual</a:t>
            </a:r>
            <a:r>
              <a:rPr lang="en-US" altLang="en-US" sz="2400">
                <a:solidFill>
                  <a:srgbClr val="FFFFFF"/>
                </a:solidFill>
              </a:rPr>
              <a:t> linear program. 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5913" y="3963988"/>
            <a:ext cx="63273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Everything is turned upside down.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The matrix of coefficients is transposed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For each constraint, a variable.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For each variable, a constraint.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Max </a:t>
            </a: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 Min    and     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57213" y="2995613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Maximize </a:t>
            </a:r>
            <a:r>
              <a:rPr lang="en-US" altLang="en-US" sz="2000" dirty="0">
                <a:solidFill>
                  <a:schemeClr val="tx2"/>
                </a:solidFill>
              </a:rPr>
              <a:t>N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dirty="0">
                <a:solidFill>
                  <a:schemeClr val="tx2"/>
                </a:solidFill>
              </a:rPr>
              <a:t>M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baseline="30000" dirty="0">
                <a:solidFill>
                  <a:srgbClr val="FFFFFF"/>
                </a:solidFill>
              </a:rPr>
              <a:t> 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  <a:r>
              <a:rPr lang="en-US" altLang="en-US" sz="2000" dirty="0">
                <a:solidFill>
                  <a:srgbClr val="FFFFFF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sym typeface="Symbol" pitchFamily="18" charset="2"/>
              </a:rPr>
              <a:t></a:t>
            </a:r>
            <a:r>
              <a:rPr lang="en-US" altLang="en-US" sz="2000" dirty="0">
                <a:solidFill>
                  <a:schemeClr val="tx2"/>
                </a:solidFill>
              </a:rPr>
              <a:t> C</a:t>
            </a:r>
            <a:endParaRPr lang="en-US" altLang="en-US" sz="2000" baseline="30000" dirty="0">
              <a:solidFill>
                <a:schemeClr val="tx2"/>
              </a:solidFill>
            </a:endParaRPr>
          </a:p>
        </p:txBody>
      </p:sp>
      <p:grpSp>
        <p:nvGrpSpPr>
          <p:cNvPr id="79883" name="Group 4"/>
          <p:cNvGrpSpPr>
            <a:grpSpLocks/>
          </p:cNvGrpSpPr>
          <p:nvPr/>
        </p:nvGrpSpPr>
        <p:grpSpPr bwMode="auto">
          <a:xfrm>
            <a:off x="6538913" y="2627313"/>
            <a:ext cx="981075" cy="1420812"/>
            <a:chOff x="6539661" y="2627376"/>
            <a:chExt cx="979755" cy="1420594"/>
          </a:xfrm>
        </p:grpSpPr>
        <p:sp>
          <p:nvSpPr>
            <p:cNvPr id="79900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30000">
                  <a:solidFill>
                    <a:schemeClr val="tx2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j,i</a:t>
              </a:r>
            </a:p>
          </p:txBody>
        </p:sp>
        <p:sp>
          <p:nvSpPr>
            <p:cNvPr id="79901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178300" y="2620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79885" name="Rectangle 25"/>
          <p:cNvSpPr>
            <a:spLocks noChangeArrowheads="1"/>
          </p:cNvSpPr>
          <p:nvPr/>
        </p:nvSpPr>
        <p:spPr bwMode="auto">
          <a:xfrm>
            <a:off x="7543800" y="29210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79886" name="Rectangle 16"/>
          <p:cNvSpPr>
            <a:spLocks noChangeArrowheads="1"/>
          </p:cNvSpPr>
          <p:nvPr/>
        </p:nvSpPr>
        <p:spPr bwMode="auto">
          <a:xfrm>
            <a:off x="6248400" y="1228725"/>
            <a:ext cx="1143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</a:rPr>
              <a:t>i,j</a:t>
            </a:r>
          </a:p>
        </p:txBody>
      </p:sp>
      <p:sp>
        <p:nvSpPr>
          <p:cNvPr id="79887" name="Rectangle 13"/>
          <p:cNvSpPr>
            <a:spLocks noChangeArrowheads="1"/>
          </p:cNvSpPr>
          <p:nvPr/>
        </p:nvSpPr>
        <p:spPr bwMode="auto">
          <a:xfrm>
            <a:off x="7467600" y="123507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79888" name="Rectangle 14"/>
          <p:cNvSpPr>
            <a:spLocks noChangeArrowheads="1"/>
          </p:cNvSpPr>
          <p:nvPr/>
        </p:nvSpPr>
        <p:spPr bwMode="auto">
          <a:xfrm>
            <a:off x="8458200" y="1228725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9889" name="Text Box 18"/>
          <p:cNvSpPr txBox="1">
            <a:spLocks noChangeArrowheads="1"/>
          </p:cNvSpPr>
          <p:nvPr/>
        </p:nvSpPr>
        <p:spPr bwMode="auto">
          <a:xfrm>
            <a:off x="8001000" y="1447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Symbol" pitchFamily="18" charset="2"/>
              </a:rPr>
              <a:t>³</a:t>
            </a:r>
          </a:p>
        </p:txBody>
      </p:sp>
      <p:sp>
        <p:nvSpPr>
          <p:cNvPr id="79890" name="Rectangle 37"/>
          <p:cNvSpPr>
            <a:spLocks noChangeArrowheads="1"/>
          </p:cNvSpPr>
          <p:nvPr/>
        </p:nvSpPr>
        <p:spPr bwMode="auto">
          <a:xfrm>
            <a:off x="6211888" y="938213"/>
            <a:ext cx="979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subject to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0" y="838200"/>
            <a:ext cx="3978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i="1" kern="0" dirty="0">
                <a:solidFill>
                  <a:srgbClr val="FFFF00"/>
                </a:solidFill>
              </a:rPr>
              <a:t>  Primal </a:t>
            </a:r>
            <a:r>
              <a:rPr lang="en-US" altLang="en-US" sz="2800" kern="0" dirty="0">
                <a:solidFill>
                  <a:schemeClr val="bg1"/>
                </a:solidFill>
              </a:rPr>
              <a:t>Linear Program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</a:rPr>
              <a:t>Minimize: </a:t>
            </a:r>
            <a:r>
              <a:rPr lang="en-US" altLang="en-US" sz="2000" kern="0" dirty="0">
                <a:solidFill>
                  <a:schemeClr val="tx2"/>
                </a:solidFill>
              </a:rPr>
              <a:t>C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M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  <a:r>
              <a:rPr lang="en-US" altLang="en-US" sz="2000" kern="0" dirty="0">
                <a:solidFill>
                  <a:schemeClr val="bg1"/>
                </a:solidFill>
              </a:rPr>
              <a:t> </a:t>
            </a:r>
            <a:r>
              <a:rPr lang="en-US" altLang="en-US" sz="2000" kern="0" dirty="0">
                <a:solidFill>
                  <a:schemeClr val="tx2"/>
                </a:solidFill>
                <a:latin typeface="Symbol" pitchFamily="18" charset="2"/>
              </a:rPr>
              <a:t>³</a:t>
            </a:r>
            <a:r>
              <a:rPr lang="en-US" altLang="en-US" sz="2000" kern="0" dirty="0">
                <a:solidFill>
                  <a:schemeClr val="tx2"/>
                </a:solidFill>
              </a:rPr>
              <a:t> N</a:t>
            </a:r>
          </a:p>
        </p:txBody>
      </p:sp>
      <p:sp>
        <p:nvSpPr>
          <p:cNvPr id="79894" name="Rectangle 13"/>
          <p:cNvSpPr>
            <a:spLocks noChangeArrowheads="1"/>
          </p:cNvSpPr>
          <p:nvPr/>
        </p:nvSpPr>
        <p:spPr bwMode="auto">
          <a:xfrm>
            <a:off x="5257800" y="122872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79895" name="Rectangle 12"/>
          <p:cNvSpPr>
            <a:spLocks noChangeArrowheads="1"/>
          </p:cNvSpPr>
          <p:nvPr/>
        </p:nvSpPr>
        <p:spPr bwMode="auto">
          <a:xfrm>
            <a:off x="4038600" y="1228725"/>
            <a:ext cx="1143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9896" name="Rectangle 48"/>
          <p:cNvSpPr>
            <a:spLocks noChangeArrowheads="1"/>
          </p:cNvSpPr>
          <p:nvPr/>
        </p:nvSpPr>
        <p:spPr bwMode="auto">
          <a:xfrm>
            <a:off x="3978275" y="938213"/>
            <a:ext cx="1014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minimize 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79898" name="Rectangle 25"/>
          <p:cNvSpPr>
            <a:spLocks noChangeArrowheads="1"/>
          </p:cNvSpPr>
          <p:nvPr/>
        </p:nvSpPr>
        <p:spPr bwMode="auto">
          <a:xfrm>
            <a:off x="5233988" y="28956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grpSp>
        <p:nvGrpSpPr>
          <p:cNvPr id="32" name="Group 80"/>
          <p:cNvGrpSpPr>
            <a:grpSpLocks/>
          </p:cNvGrpSpPr>
          <p:nvPr/>
        </p:nvGrpSpPr>
        <p:grpSpPr bwMode="auto">
          <a:xfrm>
            <a:off x="7620000" y="4089540"/>
            <a:ext cx="1223963" cy="533258"/>
            <a:chOff x="7539379" y="2438400"/>
            <a:chExt cx="1223621" cy="533400"/>
          </a:xfrm>
        </p:grpSpPr>
        <p:sp>
          <p:nvSpPr>
            <p:cNvPr id="33" name="Rectangle 81"/>
            <p:cNvSpPr>
              <a:spLocks noChangeArrowheads="1"/>
            </p:cNvSpPr>
            <p:nvPr/>
          </p:nvSpPr>
          <p:spPr bwMode="auto">
            <a:xfrm>
              <a:off x="7539379" y="2448580"/>
              <a:ext cx="4902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CC00CC"/>
                  </a:solidFill>
                </a:rPr>
                <a:t>Y</a:t>
              </a:r>
              <a:r>
                <a:rPr lang="en-US" altLang="en-US" sz="2800" baseline="-25000">
                  <a:solidFill>
                    <a:srgbClr val="CC00CC"/>
                  </a:solidFill>
                </a:rPr>
                <a:t>i</a:t>
              </a: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415213" y="2362200"/>
            <a:ext cx="1347787" cy="533400"/>
            <a:chOff x="7414724" y="2438400"/>
            <a:chExt cx="1348276" cy="533400"/>
          </a:xfrm>
        </p:grpSpPr>
        <p:sp>
          <p:nvSpPr>
            <p:cNvPr id="37" name="Rectangle 48"/>
            <p:cNvSpPr>
              <a:spLocks noChangeArrowheads="1"/>
            </p:cNvSpPr>
            <p:nvPr/>
          </p:nvSpPr>
          <p:spPr bwMode="auto">
            <a:xfrm>
              <a:off x="7414724" y="2448580"/>
              <a:ext cx="5100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33CC33"/>
                  </a:solidFill>
                </a:rPr>
                <a:t>X</a:t>
              </a:r>
              <a:r>
                <a:rPr lang="en-US" altLang="en-US" sz="28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cxnSp>
        <p:nvCxnSpPr>
          <p:cNvPr id="3" name="Straight Arrow Connector 2"/>
          <p:cNvCxnSpPr>
            <a:stCxn id="79889" idx="2"/>
          </p:cNvCxnSpPr>
          <p:nvPr/>
        </p:nvCxnSpPr>
        <p:spPr bwMode="auto">
          <a:xfrm>
            <a:off x="8191500" y="1966913"/>
            <a:ext cx="0" cy="13894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419600" y="1277581"/>
            <a:ext cx="0" cy="13894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6605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9" grpId="0"/>
      <p:bldP spid="21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8"/>
            <a:ext cx="1752600" cy="114300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82600" y="2514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Dual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79877" name="Rectangle 20"/>
          <p:cNvSpPr>
            <a:spLocks noChangeArrowheads="1"/>
          </p:cNvSpPr>
          <p:nvPr/>
        </p:nvSpPr>
        <p:spPr bwMode="auto">
          <a:xfrm>
            <a:off x="4267200" y="2905125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4767" name="Rectangle 22"/>
          <p:cNvSpPr>
            <a:spLocks noChangeArrowheads="1"/>
          </p:cNvSpPr>
          <p:nvPr/>
        </p:nvSpPr>
        <p:spPr bwMode="auto">
          <a:xfrm>
            <a:off x="8458200" y="2905125"/>
            <a:ext cx="304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9880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For every </a:t>
            </a:r>
            <a:r>
              <a:rPr lang="en-US" altLang="en-US" sz="2400" i="1">
                <a:solidFill>
                  <a:srgbClr val="FFFFFF"/>
                </a:solidFill>
              </a:rPr>
              <a:t>primal</a:t>
            </a:r>
            <a:r>
              <a:rPr lang="en-US" altLang="en-US" sz="2400">
                <a:solidFill>
                  <a:srgbClr val="FFFFFF"/>
                </a:solidFill>
              </a:rPr>
              <a:t> linear program, 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we define its </a:t>
            </a:r>
            <a:r>
              <a:rPr lang="en-US" altLang="en-US" sz="2400" i="1">
                <a:solidFill>
                  <a:srgbClr val="FFFFFF"/>
                </a:solidFill>
              </a:rPr>
              <a:t>dual</a:t>
            </a:r>
            <a:r>
              <a:rPr lang="en-US" altLang="en-US" sz="2400">
                <a:solidFill>
                  <a:srgbClr val="FFFFFF"/>
                </a:solidFill>
              </a:rPr>
              <a:t> linear program. 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5913" y="3963988"/>
            <a:ext cx="902894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Everything is turned upside down.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The matrix of coefficients is transposed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For each constraint, a variable.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For each variable, a constraint.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Max </a:t>
            </a: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 Min    and     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If a </a:t>
            </a:r>
            <a:r>
              <a:rPr lang="en-US" altLang="en-US" dirty="0">
                <a:solidFill>
                  <a:srgbClr val="FFFFFF"/>
                </a:solidFill>
                <a:sym typeface="Symbol"/>
              </a:rPr>
              <a:t>constraint is </a:t>
            </a:r>
            <a:r>
              <a:rPr lang="en-US" altLang="en-US" dirty="0">
                <a:solidFill>
                  <a:srgbClr val="FF0000"/>
                </a:solidFill>
                <a:sym typeface="Symbol"/>
              </a:rPr>
              <a:t>‘=’</a:t>
            </a:r>
            <a:r>
              <a:rPr lang="en-US" altLang="en-US" dirty="0">
                <a:solidFill>
                  <a:schemeClr val="bg1"/>
                </a:solidFill>
                <a:sym typeface="Symbol"/>
              </a:rPr>
              <a:t>, then </a:t>
            </a:r>
            <a:r>
              <a:rPr lang="en-US" altLang="en-US" dirty="0">
                <a:solidFill>
                  <a:srgbClr val="FFFFFF"/>
                </a:solidFill>
                <a:sym typeface="Symbol"/>
              </a:rPr>
              <a:t>the variable </a:t>
            </a:r>
            <a:r>
              <a:rPr lang="en-US" altLang="en-US" dirty="0">
                <a:solidFill>
                  <a:srgbClr val="CC00CC"/>
                </a:solidFill>
              </a:rPr>
              <a:t>Y</a:t>
            </a:r>
            <a:r>
              <a:rPr lang="en-US" altLang="en-US" baseline="-25000" dirty="0">
                <a:solidFill>
                  <a:srgbClr val="CC00CC"/>
                </a:solidFill>
              </a:rPr>
              <a:t>i</a:t>
            </a:r>
            <a:r>
              <a:rPr lang="en-US" altLang="en-US" baseline="-25000" dirty="0">
                <a:solidFill>
                  <a:srgbClr val="CC00CC"/>
                </a:solidFill>
                <a:sym typeface="Symbol" panose="05050102010706020507" pitchFamily="18" charset="2"/>
              </a:rPr>
              <a:t></a:t>
            </a:r>
            <a:r>
              <a:rPr lang="en-US" alt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altLang="en-US" dirty="0">
                <a:solidFill>
                  <a:schemeClr val="bg1"/>
                </a:solidFill>
                <a:sym typeface="Symbol"/>
              </a:rPr>
              <a:t>is unconstrained.</a:t>
            </a:r>
          </a:p>
        </p:txBody>
      </p:sp>
      <p:grpSp>
        <p:nvGrpSpPr>
          <p:cNvPr id="79883" name="Group 4"/>
          <p:cNvGrpSpPr>
            <a:grpSpLocks/>
          </p:cNvGrpSpPr>
          <p:nvPr/>
        </p:nvGrpSpPr>
        <p:grpSpPr bwMode="auto">
          <a:xfrm>
            <a:off x="6538913" y="2627313"/>
            <a:ext cx="981075" cy="1420812"/>
            <a:chOff x="6539661" y="2627376"/>
            <a:chExt cx="979755" cy="1420594"/>
          </a:xfrm>
        </p:grpSpPr>
        <p:sp>
          <p:nvSpPr>
            <p:cNvPr id="79900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30000">
                  <a:solidFill>
                    <a:schemeClr val="tx2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j,i</a:t>
              </a:r>
            </a:p>
          </p:txBody>
        </p:sp>
        <p:sp>
          <p:nvSpPr>
            <p:cNvPr id="79901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178300" y="2620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79885" name="Rectangle 25"/>
          <p:cNvSpPr>
            <a:spLocks noChangeArrowheads="1"/>
          </p:cNvSpPr>
          <p:nvPr/>
        </p:nvSpPr>
        <p:spPr bwMode="auto">
          <a:xfrm>
            <a:off x="7543800" y="29210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79886" name="Rectangle 16"/>
          <p:cNvSpPr>
            <a:spLocks noChangeArrowheads="1"/>
          </p:cNvSpPr>
          <p:nvPr/>
        </p:nvSpPr>
        <p:spPr bwMode="auto">
          <a:xfrm>
            <a:off x="6248400" y="1228725"/>
            <a:ext cx="1143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</a:rPr>
              <a:t>i,j</a:t>
            </a:r>
          </a:p>
        </p:txBody>
      </p:sp>
      <p:sp>
        <p:nvSpPr>
          <p:cNvPr id="79887" name="Rectangle 13"/>
          <p:cNvSpPr>
            <a:spLocks noChangeArrowheads="1"/>
          </p:cNvSpPr>
          <p:nvPr/>
        </p:nvSpPr>
        <p:spPr bwMode="auto">
          <a:xfrm>
            <a:off x="7467600" y="123507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79888" name="Rectangle 14"/>
          <p:cNvSpPr>
            <a:spLocks noChangeArrowheads="1"/>
          </p:cNvSpPr>
          <p:nvPr/>
        </p:nvSpPr>
        <p:spPr bwMode="auto">
          <a:xfrm>
            <a:off x="8458200" y="1228725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9890" name="Rectangle 37"/>
          <p:cNvSpPr>
            <a:spLocks noChangeArrowheads="1"/>
          </p:cNvSpPr>
          <p:nvPr/>
        </p:nvSpPr>
        <p:spPr bwMode="auto">
          <a:xfrm>
            <a:off x="6211888" y="938213"/>
            <a:ext cx="979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subject to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0" y="838200"/>
            <a:ext cx="3978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i="1" kern="0" dirty="0">
                <a:solidFill>
                  <a:srgbClr val="FFFF00"/>
                </a:solidFill>
              </a:rPr>
              <a:t>  Primal </a:t>
            </a:r>
            <a:r>
              <a:rPr lang="en-US" altLang="en-US" sz="2800" kern="0" dirty="0">
                <a:solidFill>
                  <a:schemeClr val="bg1"/>
                </a:solidFill>
              </a:rPr>
              <a:t>Linear Program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</a:rPr>
              <a:t>Minimize: </a:t>
            </a:r>
            <a:r>
              <a:rPr lang="en-US" altLang="en-US" sz="2000" kern="0" dirty="0">
                <a:solidFill>
                  <a:schemeClr val="tx2"/>
                </a:solidFill>
              </a:rPr>
              <a:t>C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M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  <a:r>
              <a:rPr lang="en-US" altLang="en-US" sz="2000" kern="0" dirty="0">
                <a:solidFill>
                  <a:schemeClr val="bg1"/>
                </a:solidFill>
              </a:rPr>
              <a:t> </a:t>
            </a:r>
            <a:r>
              <a:rPr lang="en-US" altLang="en-US" sz="2000" kern="0" dirty="0">
                <a:solidFill>
                  <a:schemeClr val="tx2"/>
                </a:solidFill>
                <a:latin typeface="Symbol" pitchFamily="18" charset="2"/>
              </a:rPr>
              <a:t>³</a:t>
            </a:r>
            <a:r>
              <a:rPr lang="en-US" altLang="en-US" sz="2000" kern="0" dirty="0">
                <a:solidFill>
                  <a:schemeClr val="tx2"/>
                </a:solidFill>
              </a:rPr>
              <a:t> N</a:t>
            </a:r>
          </a:p>
        </p:txBody>
      </p:sp>
      <p:sp>
        <p:nvSpPr>
          <p:cNvPr id="79894" name="Rectangle 13"/>
          <p:cNvSpPr>
            <a:spLocks noChangeArrowheads="1"/>
          </p:cNvSpPr>
          <p:nvPr/>
        </p:nvSpPr>
        <p:spPr bwMode="auto">
          <a:xfrm>
            <a:off x="5257800" y="122872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79895" name="Rectangle 12"/>
          <p:cNvSpPr>
            <a:spLocks noChangeArrowheads="1"/>
          </p:cNvSpPr>
          <p:nvPr/>
        </p:nvSpPr>
        <p:spPr bwMode="auto">
          <a:xfrm>
            <a:off x="4038600" y="1228725"/>
            <a:ext cx="1143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9896" name="Rectangle 48"/>
          <p:cNvSpPr>
            <a:spLocks noChangeArrowheads="1"/>
          </p:cNvSpPr>
          <p:nvPr/>
        </p:nvSpPr>
        <p:spPr bwMode="auto">
          <a:xfrm>
            <a:off x="3978275" y="938213"/>
            <a:ext cx="1014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minimize 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79898" name="Rectangle 25"/>
          <p:cNvSpPr>
            <a:spLocks noChangeArrowheads="1"/>
          </p:cNvSpPr>
          <p:nvPr/>
        </p:nvSpPr>
        <p:spPr bwMode="auto">
          <a:xfrm>
            <a:off x="5233988" y="28956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415213" y="2362200"/>
            <a:ext cx="1347787" cy="533400"/>
            <a:chOff x="7414724" y="2438400"/>
            <a:chExt cx="1348276" cy="533400"/>
          </a:xfrm>
        </p:grpSpPr>
        <p:sp>
          <p:nvSpPr>
            <p:cNvPr id="37" name="Rectangle 48"/>
            <p:cNvSpPr>
              <a:spLocks noChangeArrowheads="1"/>
            </p:cNvSpPr>
            <p:nvPr/>
          </p:nvSpPr>
          <p:spPr bwMode="auto">
            <a:xfrm>
              <a:off x="7414724" y="2448580"/>
              <a:ext cx="5100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33CC33"/>
                  </a:solidFill>
                </a:rPr>
                <a:t>X</a:t>
              </a:r>
              <a:r>
                <a:rPr lang="en-US" altLang="en-US" sz="28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90411" y="4572000"/>
            <a:ext cx="1324989" cy="533397"/>
            <a:chOff x="7590411" y="4089540"/>
            <a:chExt cx="1324989" cy="533397"/>
          </a:xfrm>
        </p:grpSpPr>
        <p:grpSp>
          <p:nvGrpSpPr>
            <p:cNvPr id="32" name="Group 80"/>
            <p:cNvGrpSpPr>
              <a:grpSpLocks/>
            </p:cNvGrpSpPr>
            <p:nvPr/>
          </p:nvGrpSpPr>
          <p:grpSpPr bwMode="auto">
            <a:xfrm>
              <a:off x="7590411" y="4089540"/>
              <a:ext cx="1253550" cy="533397"/>
              <a:chOff x="7509800" y="2438400"/>
              <a:chExt cx="1253200" cy="533539"/>
            </a:xfrm>
          </p:grpSpPr>
          <p:sp>
            <p:nvSpPr>
              <p:cNvPr id="33" name="Rectangle 81"/>
              <p:cNvSpPr>
                <a:spLocks noChangeArrowheads="1"/>
              </p:cNvSpPr>
              <p:nvPr/>
            </p:nvSpPr>
            <p:spPr bwMode="auto">
              <a:xfrm>
                <a:off x="7509800" y="2448580"/>
                <a:ext cx="549421" cy="52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800" baseline="-25000" dirty="0">
                    <a:solidFill>
                      <a:srgbClr val="CC00CC"/>
                    </a:solidFill>
                  </a:rPr>
                  <a:t>i</a:t>
                </a:r>
                <a:r>
                  <a:rPr lang="en-US" altLang="en-US" sz="2800" baseline="-25000" dirty="0">
                    <a:solidFill>
                      <a:srgbClr val="CC00CC"/>
                    </a:solidFill>
                    <a:sym typeface="Symbol" panose="05050102010706020507" pitchFamily="18" charset="2"/>
                  </a:rPr>
                  <a:t></a:t>
                </a:r>
                <a:endParaRPr lang="en-US" altLang="en-US" sz="2800" baseline="-25000" dirty="0">
                  <a:solidFill>
                    <a:srgbClr val="CC00CC"/>
                  </a:solidFill>
                </a:endParaRPr>
              </a:p>
            </p:txBody>
          </p:sp>
          <p:sp>
            <p:nvSpPr>
              <p:cNvPr id="34" name="Text Box 18"/>
              <p:cNvSpPr txBox="1">
                <a:spLocks noChangeArrowheads="1"/>
              </p:cNvSpPr>
              <p:nvPr/>
            </p:nvSpPr>
            <p:spPr bwMode="auto">
              <a:xfrm>
                <a:off x="8043672" y="2438400"/>
                <a:ext cx="3810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2"/>
                    </a:solidFill>
                    <a:latin typeface="Symbol" pitchFamily="18" charset="2"/>
                  </a:rPr>
                  <a:t>³</a:t>
                </a: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8458200" y="2577489"/>
                <a:ext cx="304800" cy="31417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0</a:t>
                </a:r>
                <a:endParaRPr lang="en-US" altLang="en-US" sz="2400" baseline="-2500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 bwMode="auto">
            <a:xfrm flipH="1">
              <a:off x="8110399" y="4099717"/>
              <a:ext cx="805001" cy="50879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8001000" y="3224624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sym typeface="Symbol" pitchFamily="18" charset="2"/>
              </a:rPr>
              <a:t>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0" y="1447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Symbol" pitchFamily="18" charset="2"/>
              </a:rPr>
              <a:t>³</a:t>
            </a:r>
          </a:p>
        </p:txBody>
      </p:sp>
      <p:grpSp>
        <p:nvGrpSpPr>
          <p:cNvPr id="51" name="Group 80"/>
          <p:cNvGrpSpPr>
            <a:grpSpLocks/>
          </p:cNvGrpSpPr>
          <p:nvPr/>
        </p:nvGrpSpPr>
        <p:grpSpPr bwMode="auto">
          <a:xfrm>
            <a:off x="7620000" y="4089540"/>
            <a:ext cx="1223963" cy="533258"/>
            <a:chOff x="7539379" y="2438400"/>
            <a:chExt cx="1223621" cy="533400"/>
          </a:xfrm>
        </p:grpSpPr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7539379" y="2448580"/>
              <a:ext cx="4902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CC00CC"/>
                  </a:solidFill>
                </a:rPr>
                <a:t>Y</a:t>
              </a:r>
              <a:r>
                <a:rPr lang="en-US" altLang="en-US" sz="2800" baseline="-25000">
                  <a:solidFill>
                    <a:srgbClr val="CC00CC"/>
                  </a:solidFill>
                </a:rPr>
                <a:t>i</a:t>
              </a: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001000" y="1704152"/>
            <a:ext cx="847736" cy="519113"/>
            <a:chOff x="8001000" y="3549767"/>
            <a:chExt cx="847736" cy="519113"/>
          </a:xfrm>
        </p:grpSpPr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8001000" y="354976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0000"/>
                  </a:solidFill>
                  <a:latin typeface="Symbol" pitchFamily="18" charset="2"/>
                </a:rPr>
                <a:t>=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332248" y="3576935"/>
              <a:ext cx="5164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chemeClr val="tx2"/>
                  </a:solidFill>
                </a:rPr>
                <a:t>N</a:t>
              </a:r>
              <a:r>
                <a:rPr lang="en-US" altLang="en-US" sz="2400" baseline="-25000" dirty="0">
                  <a:solidFill>
                    <a:schemeClr val="tx2"/>
                  </a:solidFill>
                </a:rPr>
                <a:t>i</a:t>
              </a:r>
              <a:r>
                <a:rPr lang="en-US" altLang="en-US" sz="2400" baseline="-25000" dirty="0">
                  <a:solidFill>
                    <a:schemeClr val="tx2"/>
                  </a:solidFill>
                  <a:sym typeface="Symbol" panose="05050102010706020507" pitchFamily="18" charset="2"/>
                </a:rPr>
                <a:t></a:t>
              </a:r>
              <a:endParaRPr lang="en-US" altLang="en-US" sz="2400" baseline="-25000" dirty="0">
                <a:solidFill>
                  <a:schemeClr val="tx2"/>
                </a:solidFill>
              </a:endParaRPr>
            </a:p>
          </p:txBody>
        </p:sp>
      </p:grp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557213" y="2995613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Maximize </a:t>
            </a:r>
            <a:r>
              <a:rPr lang="en-US" altLang="en-US" sz="2000" dirty="0">
                <a:solidFill>
                  <a:schemeClr val="tx2"/>
                </a:solidFill>
              </a:rPr>
              <a:t>N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dirty="0">
                <a:solidFill>
                  <a:schemeClr val="tx2"/>
                </a:solidFill>
              </a:rPr>
              <a:t>M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baseline="30000" dirty="0">
                <a:solidFill>
                  <a:srgbClr val="FFFFFF"/>
                </a:solidFill>
              </a:rPr>
              <a:t> 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  <a:r>
              <a:rPr lang="en-US" altLang="en-US" sz="2000" dirty="0">
                <a:solidFill>
                  <a:srgbClr val="FFFFFF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sym typeface="Symbol" pitchFamily="18" charset="2"/>
              </a:rPr>
              <a:t></a:t>
            </a:r>
            <a:r>
              <a:rPr lang="en-US" altLang="en-US" sz="2000" dirty="0">
                <a:solidFill>
                  <a:schemeClr val="tx2"/>
                </a:solidFill>
              </a:rPr>
              <a:t> C</a:t>
            </a:r>
            <a:endParaRPr lang="en-US" altLang="en-US" sz="2000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8"/>
            <a:ext cx="1752600" cy="114300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82600" y="2514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Dual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79877" name="Rectangle 20"/>
          <p:cNvSpPr>
            <a:spLocks noChangeArrowheads="1"/>
          </p:cNvSpPr>
          <p:nvPr/>
        </p:nvSpPr>
        <p:spPr bwMode="auto">
          <a:xfrm>
            <a:off x="4267200" y="2905125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4767" name="Rectangle 22"/>
          <p:cNvSpPr>
            <a:spLocks noChangeArrowheads="1"/>
          </p:cNvSpPr>
          <p:nvPr/>
        </p:nvSpPr>
        <p:spPr bwMode="auto">
          <a:xfrm>
            <a:off x="8458200" y="2905125"/>
            <a:ext cx="304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C</a:t>
            </a:r>
            <a:r>
              <a:rPr lang="en-US" altLang="en-US" sz="2400" baseline="-25000" dirty="0" err="1">
                <a:solidFill>
                  <a:srgbClr val="000000"/>
                </a:solidFill>
              </a:rPr>
              <a:t>j</a:t>
            </a:r>
            <a:endParaRPr lang="en-US" alt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79880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For every </a:t>
            </a:r>
            <a:r>
              <a:rPr lang="en-US" altLang="en-US" sz="2400" i="1">
                <a:solidFill>
                  <a:srgbClr val="FFFFFF"/>
                </a:solidFill>
              </a:rPr>
              <a:t>primal</a:t>
            </a:r>
            <a:r>
              <a:rPr lang="en-US" altLang="en-US" sz="2400">
                <a:solidFill>
                  <a:srgbClr val="FFFFFF"/>
                </a:solidFill>
              </a:rPr>
              <a:t> linear program, 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we define its </a:t>
            </a:r>
            <a:r>
              <a:rPr lang="en-US" altLang="en-US" sz="2400" i="1">
                <a:solidFill>
                  <a:srgbClr val="FFFFFF"/>
                </a:solidFill>
              </a:rPr>
              <a:t>dual</a:t>
            </a:r>
            <a:r>
              <a:rPr lang="en-US" altLang="en-US" sz="2400">
                <a:solidFill>
                  <a:srgbClr val="FFFFFF"/>
                </a:solidFill>
              </a:rPr>
              <a:t> linear program. 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5913" y="3963988"/>
            <a:ext cx="906209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Everything is turned upside down.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The matrix of coefficients is transposed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For each constraint, a variable.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For each variable, a constraint.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Max </a:t>
            </a: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 Min    and     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If </a:t>
            </a:r>
            <a:r>
              <a:rPr lang="en-US" altLang="en-US" dirty="0">
                <a:solidFill>
                  <a:srgbClr val="FFFFFF"/>
                </a:solidFill>
                <a:sym typeface="Symbol"/>
              </a:rPr>
              <a:t>a variable </a:t>
            </a:r>
            <a:r>
              <a:rPr lang="en-US" altLang="en-US" dirty="0" err="1">
                <a:solidFill>
                  <a:srgbClr val="92D050"/>
                </a:solidFill>
                <a:sym typeface="Symbol"/>
              </a:rPr>
              <a:t>X</a:t>
            </a:r>
            <a:r>
              <a:rPr lang="en-US" altLang="en-US" baseline="-25000" dirty="0" err="1">
                <a:solidFill>
                  <a:srgbClr val="92D050"/>
                </a:solidFill>
                <a:sym typeface="Symbol"/>
              </a:rPr>
              <a:t>j</a:t>
            </a:r>
            <a:r>
              <a:rPr lang="en-US" altLang="en-US" baseline="-25000" dirty="0">
                <a:solidFill>
                  <a:srgbClr val="33CC33"/>
                </a:solidFill>
                <a:sym typeface="Symbol" panose="05050102010706020507" pitchFamily="18" charset="2"/>
              </a:rPr>
              <a:t></a:t>
            </a:r>
            <a:r>
              <a:rPr lang="en-US" alt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altLang="en-US" dirty="0">
                <a:solidFill>
                  <a:schemeClr val="bg1"/>
                </a:solidFill>
                <a:sym typeface="Symbol"/>
              </a:rPr>
              <a:t>is unconstrained, then </a:t>
            </a:r>
            <a:r>
              <a:rPr lang="en-US" altLang="en-US" dirty="0">
                <a:solidFill>
                  <a:srgbClr val="FFFFFF"/>
                </a:solidFill>
                <a:sym typeface="Symbol"/>
              </a:rPr>
              <a:t>the constraint is </a:t>
            </a:r>
            <a:r>
              <a:rPr lang="en-US" altLang="en-US" dirty="0">
                <a:solidFill>
                  <a:srgbClr val="FF0000"/>
                </a:solidFill>
                <a:sym typeface="Symbol"/>
              </a:rPr>
              <a:t>‘=’</a:t>
            </a:r>
            <a:r>
              <a:rPr lang="en-US" altLang="en-US" dirty="0">
                <a:solidFill>
                  <a:schemeClr val="bg1"/>
                </a:solidFill>
                <a:sym typeface="Symbol"/>
              </a:rPr>
              <a:t>.</a:t>
            </a:r>
          </a:p>
        </p:txBody>
      </p:sp>
      <p:grpSp>
        <p:nvGrpSpPr>
          <p:cNvPr id="79883" name="Group 4"/>
          <p:cNvGrpSpPr>
            <a:grpSpLocks/>
          </p:cNvGrpSpPr>
          <p:nvPr/>
        </p:nvGrpSpPr>
        <p:grpSpPr bwMode="auto">
          <a:xfrm>
            <a:off x="6538913" y="2627313"/>
            <a:ext cx="981075" cy="1420812"/>
            <a:chOff x="6539661" y="2627376"/>
            <a:chExt cx="979755" cy="1420594"/>
          </a:xfrm>
        </p:grpSpPr>
        <p:sp>
          <p:nvSpPr>
            <p:cNvPr id="79900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30000">
                  <a:solidFill>
                    <a:schemeClr val="tx2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j,i</a:t>
              </a:r>
            </a:p>
          </p:txBody>
        </p:sp>
        <p:sp>
          <p:nvSpPr>
            <p:cNvPr id="79901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178300" y="2620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79885" name="Rectangle 25"/>
          <p:cNvSpPr>
            <a:spLocks noChangeArrowheads="1"/>
          </p:cNvSpPr>
          <p:nvPr/>
        </p:nvSpPr>
        <p:spPr bwMode="auto">
          <a:xfrm>
            <a:off x="7543800" y="29210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79886" name="Rectangle 16"/>
          <p:cNvSpPr>
            <a:spLocks noChangeArrowheads="1"/>
          </p:cNvSpPr>
          <p:nvPr/>
        </p:nvSpPr>
        <p:spPr bwMode="auto">
          <a:xfrm>
            <a:off x="6248400" y="1228725"/>
            <a:ext cx="1143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</a:rPr>
              <a:t>i,j</a:t>
            </a:r>
          </a:p>
        </p:txBody>
      </p:sp>
      <p:sp>
        <p:nvSpPr>
          <p:cNvPr id="79887" name="Rectangle 13"/>
          <p:cNvSpPr>
            <a:spLocks noChangeArrowheads="1"/>
          </p:cNvSpPr>
          <p:nvPr/>
        </p:nvSpPr>
        <p:spPr bwMode="auto">
          <a:xfrm>
            <a:off x="7467600" y="123507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79888" name="Rectangle 14"/>
          <p:cNvSpPr>
            <a:spLocks noChangeArrowheads="1"/>
          </p:cNvSpPr>
          <p:nvPr/>
        </p:nvSpPr>
        <p:spPr bwMode="auto">
          <a:xfrm>
            <a:off x="8458200" y="1228725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9890" name="Rectangle 37"/>
          <p:cNvSpPr>
            <a:spLocks noChangeArrowheads="1"/>
          </p:cNvSpPr>
          <p:nvPr/>
        </p:nvSpPr>
        <p:spPr bwMode="auto">
          <a:xfrm>
            <a:off x="6211888" y="938213"/>
            <a:ext cx="979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subject to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0" y="838200"/>
            <a:ext cx="3978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i="1" kern="0" dirty="0">
                <a:solidFill>
                  <a:srgbClr val="FFFF00"/>
                </a:solidFill>
              </a:rPr>
              <a:t>  Primal </a:t>
            </a:r>
            <a:r>
              <a:rPr lang="en-US" altLang="en-US" sz="2800" kern="0" dirty="0">
                <a:solidFill>
                  <a:schemeClr val="bg1"/>
                </a:solidFill>
              </a:rPr>
              <a:t>Linear Program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</a:rPr>
              <a:t>Minimize: </a:t>
            </a:r>
            <a:r>
              <a:rPr lang="en-US" altLang="en-US" sz="2000" kern="0" dirty="0">
                <a:solidFill>
                  <a:schemeClr val="tx2"/>
                </a:solidFill>
              </a:rPr>
              <a:t>C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M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  <a:r>
              <a:rPr lang="en-US" altLang="en-US" sz="2000" kern="0" dirty="0">
                <a:solidFill>
                  <a:schemeClr val="bg1"/>
                </a:solidFill>
              </a:rPr>
              <a:t> </a:t>
            </a:r>
            <a:r>
              <a:rPr lang="en-US" altLang="en-US" sz="2000" kern="0" dirty="0">
                <a:solidFill>
                  <a:schemeClr val="tx2"/>
                </a:solidFill>
                <a:latin typeface="Symbol" pitchFamily="18" charset="2"/>
              </a:rPr>
              <a:t>³</a:t>
            </a:r>
            <a:r>
              <a:rPr lang="en-US" altLang="en-US" sz="2000" kern="0" dirty="0">
                <a:solidFill>
                  <a:schemeClr val="tx2"/>
                </a:solidFill>
              </a:rPr>
              <a:t> N</a:t>
            </a:r>
          </a:p>
        </p:txBody>
      </p:sp>
      <p:sp>
        <p:nvSpPr>
          <p:cNvPr id="79894" name="Rectangle 13"/>
          <p:cNvSpPr>
            <a:spLocks noChangeArrowheads="1"/>
          </p:cNvSpPr>
          <p:nvPr/>
        </p:nvSpPr>
        <p:spPr bwMode="auto">
          <a:xfrm>
            <a:off x="5257800" y="122872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79895" name="Rectangle 12"/>
          <p:cNvSpPr>
            <a:spLocks noChangeArrowheads="1"/>
          </p:cNvSpPr>
          <p:nvPr/>
        </p:nvSpPr>
        <p:spPr bwMode="auto">
          <a:xfrm>
            <a:off x="4038600" y="1228725"/>
            <a:ext cx="1143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9896" name="Rectangle 48"/>
          <p:cNvSpPr>
            <a:spLocks noChangeArrowheads="1"/>
          </p:cNvSpPr>
          <p:nvPr/>
        </p:nvSpPr>
        <p:spPr bwMode="auto">
          <a:xfrm>
            <a:off x="3978275" y="938213"/>
            <a:ext cx="1014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minimize 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79898" name="Rectangle 25"/>
          <p:cNvSpPr>
            <a:spLocks noChangeArrowheads="1"/>
          </p:cNvSpPr>
          <p:nvPr/>
        </p:nvSpPr>
        <p:spPr bwMode="auto">
          <a:xfrm>
            <a:off x="5233988" y="28956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grpSp>
        <p:nvGrpSpPr>
          <p:cNvPr id="32" name="Group 80"/>
          <p:cNvGrpSpPr>
            <a:grpSpLocks/>
          </p:cNvGrpSpPr>
          <p:nvPr/>
        </p:nvGrpSpPr>
        <p:grpSpPr bwMode="auto">
          <a:xfrm>
            <a:off x="7620000" y="4089540"/>
            <a:ext cx="1223963" cy="533258"/>
            <a:chOff x="7539379" y="2438400"/>
            <a:chExt cx="1223621" cy="533400"/>
          </a:xfrm>
        </p:grpSpPr>
        <p:sp>
          <p:nvSpPr>
            <p:cNvPr id="33" name="Rectangle 81"/>
            <p:cNvSpPr>
              <a:spLocks noChangeArrowheads="1"/>
            </p:cNvSpPr>
            <p:nvPr/>
          </p:nvSpPr>
          <p:spPr bwMode="auto">
            <a:xfrm>
              <a:off x="7539379" y="2448580"/>
              <a:ext cx="4902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CC00CC"/>
                  </a:solidFill>
                </a:rPr>
                <a:t>Y</a:t>
              </a:r>
              <a:r>
                <a:rPr lang="en-US" altLang="en-US" sz="2800" baseline="-25000">
                  <a:solidFill>
                    <a:srgbClr val="CC00CC"/>
                  </a:solidFill>
                </a:rPr>
                <a:t>i</a:t>
              </a: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90362" y="2362200"/>
            <a:ext cx="1353438" cy="533400"/>
            <a:chOff x="7561962" y="2362200"/>
            <a:chExt cx="1353438" cy="533400"/>
          </a:xfrm>
        </p:grpSpPr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7561962" y="2362200"/>
              <a:ext cx="1201037" cy="533400"/>
              <a:chOff x="7561527" y="2438400"/>
              <a:chExt cx="1201473" cy="533400"/>
            </a:xfrm>
          </p:grpSpPr>
          <p:sp>
            <p:nvSpPr>
              <p:cNvPr id="37" name="Rectangle 48"/>
              <p:cNvSpPr>
                <a:spLocks noChangeArrowheads="1"/>
              </p:cNvSpPr>
              <p:nvPr/>
            </p:nvSpPr>
            <p:spPr bwMode="auto">
              <a:xfrm>
                <a:off x="7561527" y="2448580"/>
                <a:ext cx="56959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err="1">
                    <a:solidFill>
                      <a:srgbClr val="33CC33"/>
                    </a:solidFill>
                  </a:rPr>
                  <a:t>X</a:t>
                </a:r>
                <a:r>
                  <a:rPr lang="en-US" altLang="en-US" sz="2800" baseline="-25000" dirty="0" err="1">
                    <a:solidFill>
                      <a:srgbClr val="33CC33"/>
                    </a:solidFill>
                  </a:rPr>
                  <a:t>j</a:t>
                </a:r>
                <a:r>
                  <a:rPr lang="en-US" altLang="en-US" sz="2800" baseline="-25000" dirty="0">
                    <a:solidFill>
                      <a:srgbClr val="33CC33"/>
                    </a:solidFill>
                    <a:sym typeface="Symbol" panose="05050102010706020507" pitchFamily="18" charset="2"/>
                  </a:rPr>
                  <a:t></a:t>
                </a:r>
                <a:endParaRPr lang="en-US" altLang="en-US" sz="2800" baseline="-25000" dirty="0">
                  <a:solidFill>
                    <a:srgbClr val="33CC33"/>
                  </a:solidFill>
                </a:endParaRPr>
              </a:p>
            </p:txBody>
          </p:sp>
          <p:sp>
            <p:nvSpPr>
              <p:cNvPr id="38" name="Text Box 18"/>
              <p:cNvSpPr txBox="1">
                <a:spLocks noChangeArrowheads="1"/>
              </p:cNvSpPr>
              <p:nvPr/>
            </p:nvSpPr>
            <p:spPr bwMode="auto">
              <a:xfrm>
                <a:off x="8043672" y="2438400"/>
                <a:ext cx="3810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tx2"/>
                    </a:solidFill>
                    <a:latin typeface="Symbol" pitchFamily="18" charset="2"/>
                  </a:rPr>
                  <a:t>³</a:t>
                </a:r>
              </a:p>
            </p:txBody>
          </p:sp>
          <p:sp>
            <p:nvSpPr>
              <p:cNvPr id="39" name="Rectangle 14"/>
              <p:cNvSpPr>
                <a:spLocks noChangeArrowheads="1"/>
              </p:cNvSpPr>
              <p:nvPr/>
            </p:nvSpPr>
            <p:spPr bwMode="auto">
              <a:xfrm>
                <a:off x="8458200" y="2577489"/>
                <a:ext cx="304800" cy="31417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0</a:t>
                </a:r>
                <a:endParaRPr lang="en-US" altLang="en-US" sz="2400" baseline="-2500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 bwMode="auto">
            <a:xfrm flipH="1">
              <a:off x="8110399" y="2386802"/>
              <a:ext cx="805001" cy="50879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8001000" y="1447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Symbol" pitchFamily="18" charset="2"/>
              </a:rPr>
              <a:t>³</a:t>
            </a: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8001000" y="3224624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sym typeface="Symbol" pitchFamily="18" charset="2"/>
              </a:rPr>
              <a:t>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7415213" y="2362200"/>
            <a:ext cx="1347787" cy="533400"/>
            <a:chOff x="7414724" y="2438400"/>
            <a:chExt cx="1348276" cy="533400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7414724" y="2448580"/>
              <a:ext cx="5100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33CC33"/>
                  </a:solidFill>
                </a:rPr>
                <a:t>X</a:t>
              </a:r>
              <a:r>
                <a:rPr lang="en-US" altLang="en-US" sz="28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01000" y="3549767"/>
            <a:ext cx="838920" cy="519113"/>
            <a:chOff x="8001000" y="3549767"/>
            <a:chExt cx="838920" cy="519113"/>
          </a:xfrm>
        </p:grpSpPr>
        <p:sp>
          <p:nvSpPr>
            <p:cNvPr id="79889" name="Text Box 18"/>
            <p:cNvSpPr txBox="1">
              <a:spLocks noChangeArrowheads="1"/>
            </p:cNvSpPr>
            <p:nvPr/>
          </p:nvSpPr>
          <p:spPr bwMode="auto">
            <a:xfrm>
              <a:off x="8001000" y="354976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0000"/>
                  </a:solidFill>
                  <a:latin typeface="Symbol" pitchFamily="18" charset="2"/>
                </a:rPr>
                <a:t>=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8341065" y="3576935"/>
              <a:ext cx="4988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chemeClr val="tx2"/>
                  </a:solidFill>
                </a:rPr>
                <a:t>C</a:t>
              </a:r>
              <a:r>
                <a:rPr lang="en-US" altLang="en-US" sz="2400" baseline="-25000" dirty="0" err="1">
                  <a:solidFill>
                    <a:schemeClr val="tx2"/>
                  </a:solidFill>
                </a:rPr>
                <a:t>j</a:t>
              </a:r>
              <a:r>
                <a:rPr lang="en-US" altLang="en-US" sz="2400" baseline="-25000" dirty="0">
                  <a:solidFill>
                    <a:schemeClr val="tx2"/>
                  </a:solidFill>
                  <a:sym typeface="Symbol" panose="05050102010706020507" pitchFamily="18" charset="2"/>
                </a:rPr>
                <a:t></a:t>
              </a:r>
              <a:endParaRPr lang="en-US" altLang="en-US" sz="2400" baseline="-25000" dirty="0">
                <a:solidFill>
                  <a:schemeClr val="tx2"/>
                </a:solidFill>
              </a:endParaRPr>
            </a:p>
          </p:txBody>
        </p:sp>
      </p:grp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557213" y="2995613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Maximize </a:t>
            </a:r>
            <a:r>
              <a:rPr lang="en-US" altLang="en-US" sz="2000" dirty="0">
                <a:solidFill>
                  <a:schemeClr val="tx2"/>
                </a:solidFill>
              </a:rPr>
              <a:t>N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dirty="0">
                <a:solidFill>
                  <a:schemeClr val="tx2"/>
                </a:solidFill>
              </a:rPr>
              <a:t>M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baseline="30000" dirty="0">
                <a:solidFill>
                  <a:srgbClr val="FFFFFF"/>
                </a:solidFill>
              </a:rPr>
              <a:t> 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  <a:r>
              <a:rPr lang="en-US" altLang="en-US" sz="2000" dirty="0">
                <a:solidFill>
                  <a:srgbClr val="FFFFFF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sym typeface="Symbol" pitchFamily="18" charset="2"/>
              </a:rPr>
              <a:t></a:t>
            </a:r>
            <a:r>
              <a:rPr lang="en-US" altLang="en-US" sz="2000" dirty="0">
                <a:solidFill>
                  <a:schemeClr val="tx2"/>
                </a:solidFill>
              </a:rPr>
              <a:t> C</a:t>
            </a:r>
            <a:endParaRPr lang="en-US" altLang="en-US" sz="2000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8"/>
            <a:ext cx="1752600" cy="114300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82600" y="2514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Dual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79877" name="Rectangle 20"/>
          <p:cNvSpPr>
            <a:spLocks noChangeArrowheads="1"/>
          </p:cNvSpPr>
          <p:nvPr/>
        </p:nvSpPr>
        <p:spPr bwMode="auto">
          <a:xfrm>
            <a:off x="4267200" y="2905125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4767" name="Rectangle 22"/>
          <p:cNvSpPr>
            <a:spLocks noChangeArrowheads="1"/>
          </p:cNvSpPr>
          <p:nvPr/>
        </p:nvSpPr>
        <p:spPr bwMode="auto">
          <a:xfrm>
            <a:off x="8458200" y="2905125"/>
            <a:ext cx="304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C</a:t>
            </a:r>
            <a:r>
              <a:rPr lang="en-US" altLang="en-US" sz="2400" baseline="-25000" dirty="0" err="1">
                <a:solidFill>
                  <a:srgbClr val="000000"/>
                </a:solidFill>
              </a:rPr>
              <a:t>j</a:t>
            </a:r>
            <a:endParaRPr lang="en-US" alt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79880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For every </a:t>
            </a:r>
            <a:r>
              <a:rPr lang="en-US" altLang="en-US" sz="2400" i="1">
                <a:solidFill>
                  <a:srgbClr val="FFFFFF"/>
                </a:solidFill>
              </a:rPr>
              <a:t>primal</a:t>
            </a:r>
            <a:r>
              <a:rPr lang="en-US" altLang="en-US" sz="2400">
                <a:solidFill>
                  <a:srgbClr val="FFFFFF"/>
                </a:solidFill>
              </a:rPr>
              <a:t> linear program, 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we define its </a:t>
            </a:r>
            <a:r>
              <a:rPr lang="en-US" altLang="en-US" sz="2400" i="1">
                <a:solidFill>
                  <a:srgbClr val="FFFFFF"/>
                </a:solidFill>
              </a:rPr>
              <a:t>dual</a:t>
            </a:r>
            <a:r>
              <a:rPr lang="en-US" altLang="en-US" sz="2400">
                <a:solidFill>
                  <a:srgbClr val="FFFFFF"/>
                </a:solidFill>
              </a:rPr>
              <a:t> linear program. 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5913" y="3963988"/>
            <a:ext cx="632731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Everything is turned upside down.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The matrix of coefficients is transposed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For each constraint, a variable.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For each variable, a constraint.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Max </a:t>
            </a: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 Min    and     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Dual of the dual is ?</a:t>
            </a:r>
          </a:p>
        </p:txBody>
      </p:sp>
      <p:grpSp>
        <p:nvGrpSpPr>
          <p:cNvPr id="79883" name="Group 4"/>
          <p:cNvGrpSpPr>
            <a:grpSpLocks/>
          </p:cNvGrpSpPr>
          <p:nvPr/>
        </p:nvGrpSpPr>
        <p:grpSpPr bwMode="auto">
          <a:xfrm>
            <a:off x="6538913" y="2627313"/>
            <a:ext cx="981075" cy="1420812"/>
            <a:chOff x="6539661" y="2627376"/>
            <a:chExt cx="979755" cy="1420594"/>
          </a:xfrm>
        </p:grpSpPr>
        <p:sp>
          <p:nvSpPr>
            <p:cNvPr id="79900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30000">
                  <a:solidFill>
                    <a:schemeClr val="tx2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j,i</a:t>
              </a:r>
            </a:p>
          </p:txBody>
        </p:sp>
        <p:sp>
          <p:nvSpPr>
            <p:cNvPr id="79901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178300" y="2620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79885" name="Rectangle 25"/>
          <p:cNvSpPr>
            <a:spLocks noChangeArrowheads="1"/>
          </p:cNvSpPr>
          <p:nvPr/>
        </p:nvSpPr>
        <p:spPr bwMode="auto">
          <a:xfrm>
            <a:off x="7543800" y="29210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79886" name="Rectangle 16"/>
          <p:cNvSpPr>
            <a:spLocks noChangeArrowheads="1"/>
          </p:cNvSpPr>
          <p:nvPr/>
        </p:nvSpPr>
        <p:spPr bwMode="auto">
          <a:xfrm>
            <a:off x="6248400" y="1228725"/>
            <a:ext cx="1143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</a:rPr>
              <a:t>i,j</a:t>
            </a:r>
          </a:p>
        </p:txBody>
      </p:sp>
      <p:sp>
        <p:nvSpPr>
          <p:cNvPr id="79887" name="Rectangle 13"/>
          <p:cNvSpPr>
            <a:spLocks noChangeArrowheads="1"/>
          </p:cNvSpPr>
          <p:nvPr/>
        </p:nvSpPr>
        <p:spPr bwMode="auto">
          <a:xfrm>
            <a:off x="7467600" y="123507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79888" name="Rectangle 14"/>
          <p:cNvSpPr>
            <a:spLocks noChangeArrowheads="1"/>
          </p:cNvSpPr>
          <p:nvPr/>
        </p:nvSpPr>
        <p:spPr bwMode="auto">
          <a:xfrm>
            <a:off x="8458200" y="1228725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9890" name="Rectangle 37"/>
          <p:cNvSpPr>
            <a:spLocks noChangeArrowheads="1"/>
          </p:cNvSpPr>
          <p:nvPr/>
        </p:nvSpPr>
        <p:spPr bwMode="auto">
          <a:xfrm>
            <a:off x="6211888" y="938213"/>
            <a:ext cx="979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subject to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0" y="838200"/>
            <a:ext cx="3978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i="1" kern="0" dirty="0">
                <a:solidFill>
                  <a:srgbClr val="FFFF00"/>
                </a:solidFill>
              </a:rPr>
              <a:t>  Primal </a:t>
            </a:r>
            <a:r>
              <a:rPr lang="en-US" altLang="en-US" sz="2800" kern="0" dirty="0">
                <a:solidFill>
                  <a:schemeClr val="bg1"/>
                </a:solidFill>
              </a:rPr>
              <a:t>Linear Program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</a:rPr>
              <a:t>Minimize: </a:t>
            </a:r>
            <a:r>
              <a:rPr lang="en-US" altLang="en-US" sz="2000" kern="0" dirty="0">
                <a:solidFill>
                  <a:schemeClr val="tx2"/>
                </a:solidFill>
              </a:rPr>
              <a:t>C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M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  <a:r>
              <a:rPr lang="en-US" altLang="en-US" sz="2000" kern="0" dirty="0">
                <a:solidFill>
                  <a:schemeClr val="bg1"/>
                </a:solidFill>
              </a:rPr>
              <a:t> </a:t>
            </a:r>
            <a:r>
              <a:rPr lang="en-US" altLang="en-US" sz="2000" kern="0" dirty="0">
                <a:solidFill>
                  <a:schemeClr val="tx2"/>
                </a:solidFill>
                <a:latin typeface="Symbol" pitchFamily="18" charset="2"/>
              </a:rPr>
              <a:t>³</a:t>
            </a:r>
            <a:r>
              <a:rPr lang="en-US" altLang="en-US" sz="2000" kern="0" dirty="0">
                <a:solidFill>
                  <a:schemeClr val="tx2"/>
                </a:solidFill>
              </a:rPr>
              <a:t> N</a:t>
            </a:r>
          </a:p>
        </p:txBody>
      </p:sp>
      <p:sp>
        <p:nvSpPr>
          <p:cNvPr id="79894" name="Rectangle 13"/>
          <p:cNvSpPr>
            <a:spLocks noChangeArrowheads="1"/>
          </p:cNvSpPr>
          <p:nvPr/>
        </p:nvSpPr>
        <p:spPr bwMode="auto">
          <a:xfrm>
            <a:off x="5257800" y="122872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79895" name="Rectangle 12"/>
          <p:cNvSpPr>
            <a:spLocks noChangeArrowheads="1"/>
          </p:cNvSpPr>
          <p:nvPr/>
        </p:nvSpPr>
        <p:spPr bwMode="auto">
          <a:xfrm>
            <a:off x="4038600" y="1228725"/>
            <a:ext cx="1143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9896" name="Rectangle 48"/>
          <p:cNvSpPr>
            <a:spLocks noChangeArrowheads="1"/>
          </p:cNvSpPr>
          <p:nvPr/>
        </p:nvSpPr>
        <p:spPr bwMode="auto">
          <a:xfrm>
            <a:off x="3978275" y="938213"/>
            <a:ext cx="1014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minimize 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79898" name="Rectangle 25"/>
          <p:cNvSpPr>
            <a:spLocks noChangeArrowheads="1"/>
          </p:cNvSpPr>
          <p:nvPr/>
        </p:nvSpPr>
        <p:spPr bwMode="auto">
          <a:xfrm>
            <a:off x="5233988" y="28956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grpSp>
        <p:nvGrpSpPr>
          <p:cNvPr id="32" name="Group 80"/>
          <p:cNvGrpSpPr>
            <a:grpSpLocks/>
          </p:cNvGrpSpPr>
          <p:nvPr/>
        </p:nvGrpSpPr>
        <p:grpSpPr bwMode="auto">
          <a:xfrm>
            <a:off x="7620000" y="4089540"/>
            <a:ext cx="1223963" cy="533258"/>
            <a:chOff x="7539379" y="2438400"/>
            <a:chExt cx="1223621" cy="533400"/>
          </a:xfrm>
        </p:grpSpPr>
        <p:sp>
          <p:nvSpPr>
            <p:cNvPr id="33" name="Rectangle 81"/>
            <p:cNvSpPr>
              <a:spLocks noChangeArrowheads="1"/>
            </p:cNvSpPr>
            <p:nvPr/>
          </p:nvSpPr>
          <p:spPr bwMode="auto">
            <a:xfrm>
              <a:off x="7539379" y="2448580"/>
              <a:ext cx="4902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CC00CC"/>
                  </a:solidFill>
                </a:rPr>
                <a:t>Y</a:t>
              </a:r>
              <a:r>
                <a:rPr lang="en-US" altLang="en-US" sz="2800" baseline="-25000">
                  <a:solidFill>
                    <a:srgbClr val="CC00CC"/>
                  </a:solidFill>
                </a:rPr>
                <a:t>i</a:t>
              </a: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8001000" y="1447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Symbol" pitchFamily="18" charset="2"/>
              </a:rPr>
              <a:t>³</a:t>
            </a: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8001000" y="3224624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sym typeface="Symbol" pitchFamily="18" charset="2"/>
              </a:rPr>
              <a:t>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7415213" y="2362200"/>
            <a:ext cx="1347787" cy="533400"/>
            <a:chOff x="7414724" y="2438400"/>
            <a:chExt cx="1348276" cy="533400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7414724" y="2448580"/>
              <a:ext cx="5100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33CC33"/>
                  </a:solidFill>
                </a:rPr>
                <a:t>X</a:t>
              </a:r>
              <a:r>
                <a:rPr lang="en-US" altLang="en-US" sz="28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557213" y="2995613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Maximize </a:t>
            </a:r>
            <a:r>
              <a:rPr lang="en-US" altLang="en-US" sz="2000" dirty="0">
                <a:solidFill>
                  <a:schemeClr val="tx2"/>
                </a:solidFill>
              </a:rPr>
              <a:t>N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dirty="0">
                <a:solidFill>
                  <a:schemeClr val="tx2"/>
                </a:solidFill>
              </a:rPr>
              <a:t>M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baseline="30000" dirty="0">
                <a:solidFill>
                  <a:srgbClr val="FFFFFF"/>
                </a:solidFill>
              </a:rPr>
              <a:t> 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  <a:r>
              <a:rPr lang="en-US" altLang="en-US" sz="2000" dirty="0">
                <a:solidFill>
                  <a:srgbClr val="FFFFFF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sym typeface="Symbol" pitchFamily="18" charset="2"/>
              </a:rPr>
              <a:t></a:t>
            </a:r>
            <a:r>
              <a:rPr lang="en-US" altLang="en-US" sz="2000" dirty="0">
                <a:solidFill>
                  <a:schemeClr val="tx2"/>
                </a:solidFill>
              </a:rPr>
              <a:t> C</a:t>
            </a:r>
            <a:endParaRPr lang="en-US" altLang="en-US" sz="2000" baseline="300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6088012"/>
            <a:ext cx="1021433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itself!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10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8"/>
            <a:ext cx="1752600" cy="114300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82600" y="2514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Dual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0900" name="Rectangle 20"/>
          <p:cNvSpPr>
            <a:spLocks noChangeArrowheads="1"/>
          </p:cNvSpPr>
          <p:nvPr/>
        </p:nvSpPr>
        <p:spPr bwMode="auto">
          <a:xfrm>
            <a:off x="4267200" y="2905125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0901" name="Rectangle 22"/>
          <p:cNvSpPr>
            <a:spLocks noChangeArrowheads="1"/>
          </p:cNvSpPr>
          <p:nvPr/>
        </p:nvSpPr>
        <p:spPr bwMode="auto">
          <a:xfrm>
            <a:off x="8458200" y="2905125"/>
            <a:ext cx="304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80902" name="Text Box 24"/>
          <p:cNvSpPr txBox="1">
            <a:spLocks noChangeArrowheads="1"/>
          </p:cNvSpPr>
          <p:nvPr/>
        </p:nvSpPr>
        <p:spPr bwMode="auto">
          <a:xfrm>
            <a:off x="8001000" y="3286125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sym typeface="Symbol" pitchFamily="18" charset="2"/>
              </a:rPr>
              <a:t></a:t>
            </a:r>
          </a:p>
        </p:txBody>
      </p:sp>
      <p:sp>
        <p:nvSpPr>
          <p:cNvPr id="80903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For every </a:t>
            </a:r>
            <a:r>
              <a:rPr lang="en-US" altLang="en-US" sz="2400" i="1">
                <a:solidFill>
                  <a:srgbClr val="FFFFFF"/>
                </a:solidFill>
              </a:rPr>
              <a:t>primal</a:t>
            </a:r>
            <a:r>
              <a:rPr lang="en-US" altLang="en-US" sz="2400">
                <a:solidFill>
                  <a:srgbClr val="FFFFFF"/>
                </a:solidFill>
              </a:rPr>
              <a:t> linear program, 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we define its </a:t>
            </a:r>
            <a:r>
              <a:rPr lang="en-US" altLang="en-US" sz="2400" i="1">
                <a:solidFill>
                  <a:srgbClr val="FFFFFF"/>
                </a:solidFill>
              </a:rPr>
              <a:t>dual</a:t>
            </a:r>
            <a:r>
              <a:rPr lang="en-US" altLang="en-US" sz="240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0905" name="Group 4"/>
          <p:cNvGrpSpPr>
            <a:grpSpLocks/>
          </p:cNvGrpSpPr>
          <p:nvPr/>
        </p:nvGrpSpPr>
        <p:grpSpPr bwMode="auto">
          <a:xfrm>
            <a:off x="6538913" y="2627313"/>
            <a:ext cx="981075" cy="1420812"/>
            <a:chOff x="6539661" y="2627376"/>
            <a:chExt cx="979755" cy="1420594"/>
          </a:xfrm>
        </p:grpSpPr>
        <p:sp>
          <p:nvSpPr>
            <p:cNvPr id="80920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30000">
                  <a:solidFill>
                    <a:schemeClr val="tx2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j,i</a:t>
              </a:r>
            </a:p>
          </p:txBody>
        </p:sp>
        <p:sp>
          <p:nvSpPr>
            <p:cNvPr id="80921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0906" name="Rectangle 24"/>
          <p:cNvSpPr>
            <a:spLocks noChangeArrowheads="1"/>
          </p:cNvSpPr>
          <p:nvPr/>
        </p:nvSpPr>
        <p:spPr bwMode="auto">
          <a:xfrm>
            <a:off x="4178300" y="2620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0907" name="Rectangle 25"/>
          <p:cNvSpPr>
            <a:spLocks noChangeArrowheads="1"/>
          </p:cNvSpPr>
          <p:nvPr/>
        </p:nvSpPr>
        <p:spPr bwMode="auto">
          <a:xfrm>
            <a:off x="7543800" y="29210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80908" name="Rectangle 16"/>
          <p:cNvSpPr>
            <a:spLocks noChangeArrowheads="1"/>
          </p:cNvSpPr>
          <p:nvPr/>
        </p:nvSpPr>
        <p:spPr bwMode="auto">
          <a:xfrm>
            <a:off x="6248400" y="1228725"/>
            <a:ext cx="1143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</a:rPr>
              <a:t>i,j</a:t>
            </a: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7467600" y="123507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8458200" y="1228725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0911" name="Text Box 18"/>
          <p:cNvSpPr txBox="1">
            <a:spLocks noChangeArrowheads="1"/>
          </p:cNvSpPr>
          <p:nvPr/>
        </p:nvSpPr>
        <p:spPr bwMode="auto">
          <a:xfrm>
            <a:off x="8001000" y="15240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Symbol" pitchFamily="18" charset="2"/>
              </a:rPr>
              <a:t>³</a:t>
            </a:r>
          </a:p>
        </p:txBody>
      </p:sp>
      <p:sp>
        <p:nvSpPr>
          <p:cNvPr id="80912" name="Rectangle 37"/>
          <p:cNvSpPr>
            <a:spLocks noChangeArrowheads="1"/>
          </p:cNvSpPr>
          <p:nvPr/>
        </p:nvSpPr>
        <p:spPr bwMode="auto">
          <a:xfrm>
            <a:off x="6211888" y="938213"/>
            <a:ext cx="979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subject to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0" y="838200"/>
            <a:ext cx="3978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i="1" kern="0" dirty="0">
                <a:solidFill>
                  <a:srgbClr val="FFFF00"/>
                </a:solidFill>
              </a:rPr>
              <a:t>  Primal </a:t>
            </a:r>
            <a:r>
              <a:rPr lang="en-US" altLang="en-US" sz="2800" kern="0" dirty="0">
                <a:solidFill>
                  <a:schemeClr val="bg1"/>
                </a:solidFill>
              </a:rPr>
              <a:t>Linear Program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</a:rPr>
              <a:t>Minimize: </a:t>
            </a:r>
            <a:r>
              <a:rPr lang="en-US" altLang="en-US" sz="2000" kern="0" dirty="0">
                <a:solidFill>
                  <a:schemeClr val="tx2"/>
                </a:solidFill>
              </a:rPr>
              <a:t>C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M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  <a:r>
              <a:rPr lang="en-US" altLang="en-US" sz="2000" kern="0" dirty="0">
                <a:solidFill>
                  <a:schemeClr val="bg1"/>
                </a:solidFill>
              </a:rPr>
              <a:t> </a:t>
            </a:r>
            <a:r>
              <a:rPr lang="en-US" altLang="en-US" sz="2000" kern="0" dirty="0">
                <a:solidFill>
                  <a:schemeClr val="tx2"/>
                </a:solidFill>
                <a:latin typeface="Symbol" pitchFamily="18" charset="2"/>
              </a:rPr>
              <a:t>³</a:t>
            </a:r>
            <a:r>
              <a:rPr lang="en-US" altLang="en-US" sz="2000" kern="0" dirty="0">
                <a:solidFill>
                  <a:schemeClr val="tx2"/>
                </a:solidFill>
              </a:rPr>
              <a:t> N</a:t>
            </a:r>
          </a:p>
        </p:txBody>
      </p:sp>
      <p:sp>
        <p:nvSpPr>
          <p:cNvPr id="80914" name="Rectangle 13"/>
          <p:cNvSpPr>
            <a:spLocks noChangeArrowheads="1"/>
          </p:cNvSpPr>
          <p:nvPr/>
        </p:nvSpPr>
        <p:spPr bwMode="auto">
          <a:xfrm>
            <a:off x="5257800" y="122872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80915" name="Rectangle 12"/>
          <p:cNvSpPr>
            <a:spLocks noChangeArrowheads="1"/>
          </p:cNvSpPr>
          <p:nvPr/>
        </p:nvSpPr>
        <p:spPr bwMode="auto">
          <a:xfrm>
            <a:off x="4038600" y="1228725"/>
            <a:ext cx="1143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80916" name="Rectangle 48"/>
          <p:cNvSpPr>
            <a:spLocks noChangeArrowheads="1"/>
          </p:cNvSpPr>
          <p:nvPr/>
        </p:nvSpPr>
        <p:spPr bwMode="auto">
          <a:xfrm>
            <a:off x="3978275" y="938213"/>
            <a:ext cx="1014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minimize 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0917" name="Rectangle 25"/>
          <p:cNvSpPr>
            <a:spLocks noChangeArrowheads="1"/>
          </p:cNvSpPr>
          <p:nvPr/>
        </p:nvSpPr>
        <p:spPr bwMode="auto">
          <a:xfrm>
            <a:off x="5233988" y="28956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315913" y="3963988"/>
            <a:ext cx="51187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Everything is turned upside down.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  Max Location         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     Max Flow            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57213" y="2995613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Maximize </a:t>
            </a:r>
            <a:r>
              <a:rPr lang="en-US" altLang="en-US" sz="2000" dirty="0">
                <a:solidFill>
                  <a:schemeClr val="tx2"/>
                </a:solidFill>
              </a:rPr>
              <a:t>N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dirty="0">
                <a:solidFill>
                  <a:schemeClr val="tx2"/>
                </a:solidFill>
              </a:rPr>
              <a:t>M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baseline="30000" dirty="0">
                <a:solidFill>
                  <a:srgbClr val="FFFFFF"/>
                </a:solidFill>
              </a:rPr>
              <a:t> 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  <a:r>
              <a:rPr lang="en-US" altLang="en-US" sz="2000" dirty="0">
                <a:solidFill>
                  <a:srgbClr val="FFFFFF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sym typeface="Symbol" pitchFamily="18" charset="2"/>
              </a:rPr>
              <a:t></a:t>
            </a:r>
            <a:r>
              <a:rPr lang="en-US" altLang="en-US" sz="2000" dirty="0">
                <a:solidFill>
                  <a:schemeClr val="tx2"/>
                </a:solidFill>
              </a:rPr>
              <a:t> C</a:t>
            </a:r>
            <a:endParaRPr lang="en-US" altLang="en-US" sz="2000" baseline="30000" dirty="0">
              <a:solidFill>
                <a:schemeClr val="tx2"/>
              </a:solidFill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360545" y="4391848"/>
            <a:ext cx="22188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       Min Roof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        Min Cut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286250" y="5637193"/>
            <a:ext cx="35040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Oops.</a:t>
            </a:r>
            <a:br>
              <a:rPr lang="en-US" altLang="en-US" sz="2800" dirty="0">
                <a:solidFill>
                  <a:srgbClr val="FFFFFF"/>
                </a:solidFill>
                <a:sym typeface="Symbol"/>
              </a:rPr>
            </a:b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Quite complicated</a:t>
            </a:r>
            <a:endParaRPr lang="en-US" altLang="en-US" sz="2400" dirty="0">
              <a:solidFill>
                <a:srgbClr val="CC00CC"/>
              </a:solidFill>
              <a:sym typeface="Symbol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09600" y="5257800"/>
            <a:ext cx="35040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We saw this linear program.</a:t>
            </a:r>
            <a:br>
              <a:rPr lang="en-US" altLang="en-US" sz="2800" dirty="0">
                <a:solidFill>
                  <a:srgbClr val="FFFFFF"/>
                </a:solidFill>
                <a:sym typeface="Symbol"/>
              </a:rPr>
            </a:b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Simple to understand.</a:t>
            </a:r>
            <a:endParaRPr lang="en-US" altLang="en-US" sz="2400" dirty="0">
              <a:solidFill>
                <a:srgbClr val="CC00CC"/>
              </a:solidFill>
              <a:sym typeface="Symbol"/>
            </a:endParaRPr>
          </a:p>
        </p:txBody>
      </p:sp>
      <p:grpSp>
        <p:nvGrpSpPr>
          <p:cNvPr id="30" name="Group 80"/>
          <p:cNvGrpSpPr>
            <a:grpSpLocks/>
          </p:cNvGrpSpPr>
          <p:nvPr/>
        </p:nvGrpSpPr>
        <p:grpSpPr bwMode="auto">
          <a:xfrm>
            <a:off x="7620000" y="4089540"/>
            <a:ext cx="1223963" cy="533258"/>
            <a:chOff x="7539379" y="2438400"/>
            <a:chExt cx="1223621" cy="533400"/>
          </a:xfrm>
        </p:grpSpPr>
        <p:sp>
          <p:nvSpPr>
            <p:cNvPr id="31" name="Rectangle 81"/>
            <p:cNvSpPr>
              <a:spLocks noChangeArrowheads="1"/>
            </p:cNvSpPr>
            <p:nvPr/>
          </p:nvSpPr>
          <p:spPr bwMode="auto">
            <a:xfrm>
              <a:off x="7539379" y="2448580"/>
              <a:ext cx="4902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CC00CC"/>
                  </a:solidFill>
                </a:rPr>
                <a:t>Y</a:t>
              </a:r>
              <a:r>
                <a:rPr lang="en-US" altLang="en-US" sz="2800" baseline="-25000">
                  <a:solidFill>
                    <a:srgbClr val="CC00CC"/>
                  </a:solidFill>
                </a:rPr>
                <a:t>i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7415213" y="2362200"/>
            <a:ext cx="1347787" cy="533400"/>
            <a:chOff x="7414724" y="2438400"/>
            <a:chExt cx="1348276" cy="533400"/>
          </a:xfrm>
        </p:grpSpPr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7414724" y="2448580"/>
              <a:ext cx="5100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33CC33"/>
                  </a:solidFill>
                </a:rPr>
                <a:t>X</a:t>
              </a:r>
              <a:r>
                <a:rPr lang="en-US" altLang="en-US" sz="28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8"/>
            <a:ext cx="1752600" cy="114300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82600" y="2514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Dual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0900" name="Rectangle 20"/>
          <p:cNvSpPr>
            <a:spLocks noChangeArrowheads="1"/>
          </p:cNvSpPr>
          <p:nvPr/>
        </p:nvSpPr>
        <p:spPr bwMode="auto">
          <a:xfrm>
            <a:off x="4267200" y="2905125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0901" name="Rectangle 22"/>
          <p:cNvSpPr>
            <a:spLocks noChangeArrowheads="1"/>
          </p:cNvSpPr>
          <p:nvPr/>
        </p:nvSpPr>
        <p:spPr bwMode="auto">
          <a:xfrm>
            <a:off x="8458200" y="2905125"/>
            <a:ext cx="304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80902" name="Text Box 24"/>
          <p:cNvSpPr txBox="1">
            <a:spLocks noChangeArrowheads="1"/>
          </p:cNvSpPr>
          <p:nvPr/>
        </p:nvSpPr>
        <p:spPr bwMode="auto">
          <a:xfrm>
            <a:off x="8001000" y="3286125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sym typeface="Symbol" pitchFamily="18" charset="2"/>
              </a:rPr>
              <a:t></a:t>
            </a:r>
          </a:p>
        </p:txBody>
      </p:sp>
      <p:sp>
        <p:nvSpPr>
          <p:cNvPr id="80903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For every </a:t>
            </a:r>
            <a:r>
              <a:rPr lang="en-US" altLang="en-US" sz="2400" i="1">
                <a:solidFill>
                  <a:srgbClr val="FFFFFF"/>
                </a:solidFill>
              </a:rPr>
              <a:t>primal</a:t>
            </a:r>
            <a:r>
              <a:rPr lang="en-US" altLang="en-US" sz="2400">
                <a:solidFill>
                  <a:srgbClr val="FFFFFF"/>
                </a:solidFill>
              </a:rPr>
              <a:t> linear program, 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we define its </a:t>
            </a:r>
            <a:r>
              <a:rPr lang="en-US" altLang="en-US" sz="2400" i="1">
                <a:solidFill>
                  <a:srgbClr val="FFFFFF"/>
                </a:solidFill>
              </a:rPr>
              <a:t>dual</a:t>
            </a:r>
            <a:r>
              <a:rPr lang="en-US" altLang="en-US" sz="240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0905" name="Group 4"/>
          <p:cNvGrpSpPr>
            <a:grpSpLocks/>
          </p:cNvGrpSpPr>
          <p:nvPr/>
        </p:nvGrpSpPr>
        <p:grpSpPr bwMode="auto">
          <a:xfrm>
            <a:off x="6538913" y="2627313"/>
            <a:ext cx="981075" cy="1420812"/>
            <a:chOff x="6539661" y="2627376"/>
            <a:chExt cx="979755" cy="1420594"/>
          </a:xfrm>
        </p:grpSpPr>
        <p:sp>
          <p:nvSpPr>
            <p:cNvPr id="80920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30000">
                  <a:solidFill>
                    <a:schemeClr val="tx2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j,i</a:t>
              </a:r>
            </a:p>
          </p:txBody>
        </p:sp>
        <p:sp>
          <p:nvSpPr>
            <p:cNvPr id="80921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0906" name="Rectangle 24"/>
          <p:cNvSpPr>
            <a:spLocks noChangeArrowheads="1"/>
          </p:cNvSpPr>
          <p:nvPr/>
        </p:nvSpPr>
        <p:spPr bwMode="auto">
          <a:xfrm>
            <a:off x="4178300" y="2620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0907" name="Rectangle 25"/>
          <p:cNvSpPr>
            <a:spLocks noChangeArrowheads="1"/>
          </p:cNvSpPr>
          <p:nvPr/>
        </p:nvSpPr>
        <p:spPr bwMode="auto">
          <a:xfrm>
            <a:off x="7543800" y="29210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80908" name="Rectangle 16"/>
          <p:cNvSpPr>
            <a:spLocks noChangeArrowheads="1"/>
          </p:cNvSpPr>
          <p:nvPr/>
        </p:nvSpPr>
        <p:spPr bwMode="auto">
          <a:xfrm>
            <a:off x="6248400" y="1228725"/>
            <a:ext cx="1143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</a:rPr>
              <a:t>i,j</a:t>
            </a: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7467600" y="123507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8458200" y="1228725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0911" name="Text Box 18"/>
          <p:cNvSpPr txBox="1">
            <a:spLocks noChangeArrowheads="1"/>
          </p:cNvSpPr>
          <p:nvPr/>
        </p:nvSpPr>
        <p:spPr bwMode="auto">
          <a:xfrm>
            <a:off x="8001000" y="15240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Symbol" pitchFamily="18" charset="2"/>
              </a:rPr>
              <a:t>³</a:t>
            </a:r>
          </a:p>
        </p:txBody>
      </p:sp>
      <p:sp>
        <p:nvSpPr>
          <p:cNvPr id="80912" name="Rectangle 37"/>
          <p:cNvSpPr>
            <a:spLocks noChangeArrowheads="1"/>
          </p:cNvSpPr>
          <p:nvPr/>
        </p:nvSpPr>
        <p:spPr bwMode="auto">
          <a:xfrm>
            <a:off x="6211888" y="938213"/>
            <a:ext cx="979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subject to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0" y="838200"/>
            <a:ext cx="3978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i="1" kern="0" dirty="0">
                <a:solidFill>
                  <a:srgbClr val="FFFF00"/>
                </a:solidFill>
              </a:rPr>
              <a:t>  Primal </a:t>
            </a:r>
            <a:r>
              <a:rPr lang="en-US" altLang="en-US" sz="2800" kern="0" dirty="0">
                <a:solidFill>
                  <a:schemeClr val="bg1"/>
                </a:solidFill>
              </a:rPr>
              <a:t>Linear Program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</a:rPr>
              <a:t>Minimize: </a:t>
            </a:r>
            <a:r>
              <a:rPr lang="en-US" altLang="en-US" sz="2000" kern="0" dirty="0">
                <a:solidFill>
                  <a:schemeClr val="tx2"/>
                </a:solidFill>
              </a:rPr>
              <a:t>C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M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  <a:r>
              <a:rPr lang="en-US" altLang="en-US" sz="2000" kern="0" dirty="0">
                <a:solidFill>
                  <a:schemeClr val="bg1"/>
                </a:solidFill>
              </a:rPr>
              <a:t> </a:t>
            </a:r>
            <a:r>
              <a:rPr lang="en-US" altLang="en-US" sz="2000" kern="0" dirty="0">
                <a:solidFill>
                  <a:schemeClr val="tx2"/>
                </a:solidFill>
                <a:latin typeface="Symbol" pitchFamily="18" charset="2"/>
              </a:rPr>
              <a:t>³</a:t>
            </a:r>
            <a:r>
              <a:rPr lang="en-US" altLang="en-US" sz="2000" kern="0" dirty="0">
                <a:solidFill>
                  <a:schemeClr val="tx2"/>
                </a:solidFill>
              </a:rPr>
              <a:t> N</a:t>
            </a:r>
          </a:p>
        </p:txBody>
      </p:sp>
      <p:sp>
        <p:nvSpPr>
          <p:cNvPr id="80914" name="Rectangle 13"/>
          <p:cNvSpPr>
            <a:spLocks noChangeArrowheads="1"/>
          </p:cNvSpPr>
          <p:nvPr/>
        </p:nvSpPr>
        <p:spPr bwMode="auto">
          <a:xfrm>
            <a:off x="5257800" y="122872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80915" name="Rectangle 12"/>
          <p:cNvSpPr>
            <a:spLocks noChangeArrowheads="1"/>
          </p:cNvSpPr>
          <p:nvPr/>
        </p:nvSpPr>
        <p:spPr bwMode="auto">
          <a:xfrm>
            <a:off x="4038600" y="1228725"/>
            <a:ext cx="1143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80916" name="Rectangle 48"/>
          <p:cNvSpPr>
            <a:spLocks noChangeArrowheads="1"/>
          </p:cNvSpPr>
          <p:nvPr/>
        </p:nvSpPr>
        <p:spPr bwMode="auto">
          <a:xfrm>
            <a:off x="3978275" y="938213"/>
            <a:ext cx="1014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minimize 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0917" name="Rectangle 25"/>
          <p:cNvSpPr>
            <a:spLocks noChangeArrowheads="1"/>
          </p:cNvSpPr>
          <p:nvPr/>
        </p:nvSpPr>
        <p:spPr bwMode="auto">
          <a:xfrm>
            <a:off x="5233988" y="28956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315913" y="3963988"/>
            <a:ext cx="51187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Everything is turned upside down.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  Max Location         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     Max Flow            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33CC33"/>
                </a:solidFill>
                <a:sym typeface="Symbol"/>
              </a:rPr>
              <a:t>Buyer</a:t>
            </a: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 of nutrients    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             in </a:t>
            </a:r>
            <a:r>
              <a:rPr lang="en-US" altLang="en-US" sz="2800" dirty="0">
                <a:solidFill>
                  <a:srgbClr val="33CC33"/>
                </a:solidFill>
                <a:sym typeface="Symbol"/>
              </a:rPr>
              <a:t>fruit</a:t>
            </a:r>
            <a:endParaRPr lang="en-US" altLang="en-US" sz="2400" dirty="0">
              <a:solidFill>
                <a:srgbClr val="33CC33"/>
              </a:solidFill>
              <a:sym typeface="Symbol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57213" y="2995613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Maximize </a:t>
            </a:r>
            <a:r>
              <a:rPr lang="en-US" altLang="en-US" sz="2000" dirty="0">
                <a:solidFill>
                  <a:schemeClr val="tx2"/>
                </a:solidFill>
              </a:rPr>
              <a:t>N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dirty="0">
                <a:solidFill>
                  <a:schemeClr val="tx2"/>
                </a:solidFill>
              </a:rPr>
              <a:t>M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baseline="30000" dirty="0">
                <a:solidFill>
                  <a:srgbClr val="FFFFFF"/>
                </a:solidFill>
              </a:rPr>
              <a:t> 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  <a:r>
              <a:rPr lang="en-US" altLang="en-US" sz="2000" dirty="0">
                <a:solidFill>
                  <a:srgbClr val="FFFFFF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sym typeface="Symbol" pitchFamily="18" charset="2"/>
              </a:rPr>
              <a:t></a:t>
            </a:r>
            <a:r>
              <a:rPr lang="en-US" altLang="en-US" sz="2000" dirty="0">
                <a:solidFill>
                  <a:schemeClr val="tx2"/>
                </a:solidFill>
              </a:rPr>
              <a:t> C</a:t>
            </a:r>
            <a:endParaRPr lang="en-US" altLang="en-US" sz="2000" baseline="30000" dirty="0">
              <a:solidFill>
                <a:schemeClr val="tx2"/>
              </a:solidFill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360545" y="4391848"/>
            <a:ext cx="295465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       Min Roof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        Min Cut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CC00CC"/>
                </a:solidFill>
                <a:sym typeface="Symbol"/>
              </a:rPr>
              <a:t>Seller</a:t>
            </a: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 of nutrients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  <a:sym typeface="Symbol"/>
              </a:rPr>
              <a:t>       in </a:t>
            </a:r>
            <a:r>
              <a:rPr lang="en-US" altLang="en-US" sz="2800" dirty="0">
                <a:solidFill>
                  <a:srgbClr val="CC00CC"/>
                </a:solidFill>
                <a:sym typeface="Symbol"/>
              </a:rPr>
              <a:t>vitamins</a:t>
            </a:r>
            <a:endParaRPr lang="en-US" altLang="en-US" sz="2400" dirty="0">
              <a:solidFill>
                <a:srgbClr val="CC00CC"/>
              </a:solidFill>
              <a:sym typeface="Symbol"/>
            </a:endParaRPr>
          </a:p>
        </p:txBody>
      </p:sp>
      <p:grpSp>
        <p:nvGrpSpPr>
          <p:cNvPr id="29" name="Group 80"/>
          <p:cNvGrpSpPr>
            <a:grpSpLocks/>
          </p:cNvGrpSpPr>
          <p:nvPr/>
        </p:nvGrpSpPr>
        <p:grpSpPr bwMode="auto">
          <a:xfrm>
            <a:off x="7620000" y="4089540"/>
            <a:ext cx="1223963" cy="533258"/>
            <a:chOff x="7539379" y="2438400"/>
            <a:chExt cx="1223621" cy="533400"/>
          </a:xfrm>
        </p:grpSpPr>
        <p:sp>
          <p:nvSpPr>
            <p:cNvPr id="30" name="Rectangle 81"/>
            <p:cNvSpPr>
              <a:spLocks noChangeArrowheads="1"/>
            </p:cNvSpPr>
            <p:nvPr/>
          </p:nvSpPr>
          <p:spPr bwMode="auto">
            <a:xfrm>
              <a:off x="7539379" y="2448580"/>
              <a:ext cx="4902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CC00CC"/>
                  </a:solidFill>
                </a:rPr>
                <a:t>Y</a:t>
              </a:r>
              <a:r>
                <a:rPr lang="en-US" altLang="en-US" sz="2800" baseline="-25000">
                  <a:solidFill>
                    <a:srgbClr val="CC00CC"/>
                  </a:solidFill>
                </a:rPr>
                <a:t>i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7415213" y="2362200"/>
            <a:ext cx="1347787" cy="533400"/>
            <a:chOff x="7414724" y="2438400"/>
            <a:chExt cx="1348276" cy="533400"/>
          </a:xfrm>
        </p:grpSpPr>
        <p:sp>
          <p:nvSpPr>
            <p:cNvPr id="34" name="Rectangle 48"/>
            <p:cNvSpPr>
              <a:spLocks noChangeArrowheads="1"/>
            </p:cNvSpPr>
            <p:nvPr/>
          </p:nvSpPr>
          <p:spPr bwMode="auto">
            <a:xfrm>
              <a:off x="7414724" y="2448580"/>
              <a:ext cx="5100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33CC33"/>
                  </a:solidFill>
                </a:rPr>
                <a:t>X</a:t>
              </a:r>
              <a:r>
                <a:rPr lang="en-US" altLang="en-US" sz="28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8043672" y="2438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8458200" y="2577489"/>
              <a:ext cx="304800" cy="314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0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9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Primal-Dual Hill Climbing</a:t>
            </a:r>
          </a:p>
        </p:txBody>
      </p:sp>
      <p:sp>
        <p:nvSpPr>
          <p:cNvPr id="70659" name="Freeform 3"/>
          <p:cNvSpPr>
            <a:spLocks/>
          </p:cNvSpPr>
          <p:nvPr/>
        </p:nvSpPr>
        <p:spPr bwMode="auto">
          <a:xfrm>
            <a:off x="1524000" y="5468938"/>
            <a:ext cx="6667500" cy="1312862"/>
          </a:xfrm>
          <a:custGeom>
            <a:avLst/>
            <a:gdLst>
              <a:gd name="T0" fmla="*/ 0 w 4200"/>
              <a:gd name="T1" fmla="*/ 2147483647 h 827"/>
              <a:gd name="T2" fmla="*/ 2147483647 w 4200"/>
              <a:gd name="T3" fmla="*/ 2147483647 h 827"/>
              <a:gd name="T4" fmla="*/ 2147483647 w 4200"/>
              <a:gd name="T5" fmla="*/ 2147483647 h 827"/>
              <a:gd name="T6" fmla="*/ 2147483647 w 4200"/>
              <a:gd name="T7" fmla="*/ 2147483647 h 827"/>
              <a:gd name="T8" fmla="*/ 2147483647 w 4200"/>
              <a:gd name="T9" fmla="*/ 2147483647 h 827"/>
              <a:gd name="T10" fmla="*/ 2147483647 w 4200"/>
              <a:gd name="T11" fmla="*/ 2147483647 h 827"/>
              <a:gd name="T12" fmla="*/ 2147483647 w 4200"/>
              <a:gd name="T13" fmla="*/ 2147483647 h 8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0"/>
              <a:gd name="T22" fmla="*/ 0 h 827"/>
              <a:gd name="T23" fmla="*/ 4200 w 4200"/>
              <a:gd name="T24" fmla="*/ 827 h 8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0" h="827">
                <a:moveTo>
                  <a:pt x="0" y="827"/>
                </a:moveTo>
                <a:cubicBezTo>
                  <a:pt x="99" y="776"/>
                  <a:pt x="400" y="552"/>
                  <a:pt x="592" y="523"/>
                </a:cubicBezTo>
                <a:cubicBezTo>
                  <a:pt x="784" y="494"/>
                  <a:pt x="980" y="659"/>
                  <a:pt x="1152" y="651"/>
                </a:cubicBezTo>
                <a:cubicBezTo>
                  <a:pt x="1324" y="643"/>
                  <a:pt x="1389" y="573"/>
                  <a:pt x="1624" y="475"/>
                </a:cubicBezTo>
                <a:cubicBezTo>
                  <a:pt x="1859" y="377"/>
                  <a:pt x="2295" y="124"/>
                  <a:pt x="2563" y="65"/>
                </a:cubicBezTo>
                <a:cubicBezTo>
                  <a:pt x="2831" y="6"/>
                  <a:pt x="2959" y="0"/>
                  <a:pt x="3232" y="118"/>
                </a:cubicBezTo>
                <a:cubicBezTo>
                  <a:pt x="3505" y="236"/>
                  <a:pt x="3998" y="636"/>
                  <a:pt x="4200" y="772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685800" y="53340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685800" y="5181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685800" y="48768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685800" y="4800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685800" y="4648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685800" y="4419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685800" y="4267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5835" name="Text Box 11"/>
          <p:cNvSpPr txBox="1">
            <a:spLocks noChangeArrowheads="1"/>
          </p:cNvSpPr>
          <p:nvPr/>
        </p:nvSpPr>
        <p:spPr bwMode="auto">
          <a:xfrm>
            <a:off x="381000" y="822325"/>
            <a:ext cx="697071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chemeClr val="accent1"/>
                </a:solidFill>
              </a:rPr>
              <a:t>Prove:</a:t>
            </a:r>
            <a:endParaRPr lang="en-US" altLang="en-US" sz="300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3000"/>
              <a:t>Every roof is above every location to stand.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>
                <a:latin typeface="Symbol" pitchFamily="18" charset="2"/>
                <a:sym typeface="Symbol" pitchFamily="18" charset="2"/>
              </a:rPr>
              <a:t>         </a:t>
            </a:r>
            <a:r>
              <a:rPr lang="en-US" altLang="en-US" sz="3000" i="1"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sz="3000" i="1"/>
              <a:t> R </a:t>
            </a:r>
            <a:r>
              <a:rPr lang="en-US" altLang="en-US" sz="3000" i="1"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sz="3000" i="1"/>
              <a:t> L height(R) </a:t>
            </a:r>
            <a:r>
              <a:rPr lang="en-US" altLang="en-US" sz="3000" i="1">
                <a:latin typeface="Symbol" pitchFamily="18" charset="2"/>
                <a:sym typeface="Symbol" pitchFamily="18" charset="2"/>
              </a:rPr>
              <a:t></a:t>
            </a:r>
            <a:r>
              <a:rPr lang="en-US" altLang="en-US" sz="3000" i="1"/>
              <a:t> height(L)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 i="1">
                <a:latin typeface="Symbol" pitchFamily="18" charset="2"/>
                <a:sym typeface="Symbol" pitchFamily="18" charset="2"/>
              </a:rPr>
              <a:t>              </a:t>
            </a:r>
            <a:r>
              <a:rPr lang="en-US" altLang="en-US" sz="3000" i="1"/>
              <a:t> height(R</a:t>
            </a:r>
            <a:r>
              <a:rPr lang="en-US" altLang="en-US" sz="3000" i="1" baseline="-25000"/>
              <a:t>min</a:t>
            </a:r>
            <a:r>
              <a:rPr lang="en-US" altLang="en-US" sz="3000" i="1"/>
              <a:t>) </a:t>
            </a:r>
            <a:r>
              <a:rPr lang="en-US" altLang="en-US" sz="3000" i="1">
                <a:latin typeface="Symbol" pitchFamily="18" charset="2"/>
                <a:sym typeface="Symbol" pitchFamily="18" charset="2"/>
              </a:rPr>
              <a:t></a:t>
            </a:r>
            <a:r>
              <a:rPr lang="en-US" altLang="en-US" sz="3000" i="1"/>
              <a:t> height(L</a:t>
            </a:r>
            <a:r>
              <a:rPr lang="en-US" altLang="en-US" sz="3000" i="1" baseline="-25000"/>
              <a:t>max</a:t>
            </a:r>
            <a:r>
              <a:rPr lang="en-US" altLang="en-US" sz="3000" i="1"/>
              <a:t>)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/>
              <a:t>Is there a gap?</a:t>
            </a:r>
            <a:endParaRPr lang="en-US" altLang="en-US" sz="3000">
              <a:solidFill>
                <a:schemeClr val="accent1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81400" y="5715000"/>
            <a:ext cx="381000" cy="711200"/>
            <a:chOff x="2432" y="1328"/>
            <a:chExt cx="906" cy="2075"/>
          </a:xfrm>
        </p:grpSpPr>
        <p:sp>
          <p:nvSpPr>
            <p:cNvPr id="70673" name="Freeform 13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749 w 410"/>
                <a:gd name="T1" fmla="*/ 237 h 406"/>
                <a:gd name="T2" fmla="*/ 605 w 410"/>
                <a:gd name="T3" fmla="*/ 84 h 406"/>
                <a:gd name="T4" fmla="*/ 462 w 410"/>
                <a:gd name="T5" fmla="*/ 0 h 406"/>
                <a:gd name="T6" fmla="*/ 294 w 410"/>
                <a:gd name="T7" fmla="*/ 0 h 406"/>
                <a:gd name="T8" fmla="*/ 112 w 410"/>
                <a:gd name="T9" fmla="*/ 53 h 406"/>
                <a:gd name="T10" fmla="*/ 26 w 410"/>
                <a:gd name="T11" fmla="*/ 144 h 406"/>
                <a:gd name="T12" fmla="*/ 0 w 410"/>
                <a:gd name="T13" fmla="*/ 269 h 406"/>
                <a:gd name="T14" fmla="*/ 26 w 410"/>
                <a:gd name="T15" fmla="*/ 431 h 406"/>
                <a:gd name="T16" fmla="*/ 137 w 410"/>
                <a:gd name="T17" fmla="*/ 619 h 406"/>
                <a:gd name="T18" fmla="*/ 338 w 410"/>
                <a:gd name="T19" fmla="*/ 740 h 406"/>
                <a:gd name="T20" fmla="*/ 491 w 410"/>
                <a:gd name="T21" fmla="*/ 802 h 406"/>
                <a:gd name="T22" fmla="*/ 648 w 410"/>
                <a:gd name="T23" fmla="*/ 824 h 406"/>
                <a:gd name="T24" fmla="*/ 774 w 410"/>
                <a:gd name="T25" fmla="*/ 795 h 406"/>
                <a:gd name="T26" fmla="*/ 844 w 410"/>
                <a:gd name="T27" fmla="*/ 740 h 406"/>
                <a:gd name="T28" fmla="*/ 886 w 410"/>
                <a:gd name="T29" fmla="*/ 619 h 406"/>
                <a:gd name="T30" fmla="*/ 878 w 410"/>
                <a:gd name="T31" fmla="*/ 472 h 406"/>
                <a:gd name="T32" fmla="*/ 829 w 410"/>
                <a:gd name="T33" fmla="*/ 352 h 406"/>
                <a:gd name="T34" fmla="*/ 1113 w 410"/>
                <a:gd name="T35" fmla="*/ 237 h 406"/>
                <a:gd name="T36" fmla="*/ 1141 w 410"/>
                <a:gd name="T37" fmla="*/ 187 h 406"/>
                <a:gd name="T38" fmla="*/ 1113 w 410"/>
                <a:gd name="T39" fmla="*/ 164 h 406"/>
                <a:gd name="T40" fmla="*/ 802 w 410"/>
                <a:gd name="T41" fmla="*/ 298 h 406"/>
                <a:gd name="T42" fmla="*/ 749 w 410"/>
                <a:gd name="T43" fmla="*/ 237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Freeform 14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Freeform 15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744 w 309"/>
                <a:gd name="T1" fmla="*/ 427 h 673"/>
                <a:gd name="T2" fmla="*/ 657 w 309"/>
                <a:gd name="T3" fmla="*/ 173 h 673"/>
                <a:gd name="T4" fmla="*/ 563 w 309"/>
                <a:gd name="T5" fmla="*/ 51 h 673"/>
                <a:gd name="T6" fmla="*/ 348 w 309"/>
                <a:gd name="T7" fmla="*/ 0 h 673"/>
                <a:gd name="T8" fmla="*/ 137 w 309"/>
                <a:gd name="T9" fmla="*/ 21 h 673"/>
                <a:gd name="T10" fmla="*/ 42 w 309"/>
                <a:gd name="T11" fmla="*/ 152 h 673"/>
                <a:gd name="T12" fmla="*/ 55 w 309"/>
                <a:gd name="T13" fmla="*/ 314 h 673"/>
                <a:gd name="T14" fmla="*/ 111 w 309"/>
                <a:gd name="T15" fmla="*/ 577 h 673"/>
                <a:gd name="T16" fmla="*/ 111 w 309"/>
                <a:gd name="T17" fmla="*/ 811 h 673"/>
                <a:gd name="T18" fmla="*/ 42 w 309"/>
                <a:gd name="T19" fmla="*/ 1011 h 673"/>
                <a:gd name="T20" fmla="*/ 0 w 309"/>
                <a:gd name="T21" fmla="*/ 1126 h 673"/>
                <a:gd name="T22" fmla="*/ 26 w 309"/>
                <a:gd name="T23" fmla="*/ 1228 h 673"/>
                <a:gd name="T24" fmla="*/ 124 w 309"/>
                <a:gd name="T25" fmla="*/ 1280 h 673"/>
                <a:gd name="T26" fmla="*/ 256 w 309"/>
                <a:gd name="T27" fmla="*/ 1327 h 673"/>
                <a:gd name="T28" fmla="*/ 375 w 309"/>
                <a:gd name="T29" fmla="*/ 1351 h 673"/>
                <a:gd name="T30" fmla="*/ 538 w 309"/>
                <a:gd name="T31" fmla="*/ 1351 h 673"/>
                <a:gd name="T32" fmla="*/ 717 w 309"/>
                <a:gd name="T33" fmla="*/ 1246 h 673"/>
                <a:gd name="T34" fmla="*/ 856 w 309"/>
                <a:gd name="T35" fmla="*/ 1032 h 673"/>
                <a:gd name="T36" fmla="*/ 845 w 309"/>
                <a:gd name="T37" fmla="*/ 840 h 673"/>
                <a:gd name="T38" fmla="*/ 759 w 309"/>
                <a:gd name="T39" fmla="*/ 617 h 673"/>
                <a:gd name="T40" fmla="*/ 744 w 309"/>
                <a:gd name="T41" fmla="*/ 427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Freeform 16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652 w 235"/>
                <a:gd name="T1" fmla="*/ 29 h 973"/>
                <a:gd name="T2" fmla="*/ 475 w 235"/>
                <a:gd name="T3" fmla="*/ 0 h 973"/>
                <a:gd name="T4" fmla="*/ 369 w 235"/>
                <a:gd name="T5" fmla="*/ 29 h 973"/>
                <a:gd name="T6" fmla="*/ 328 w 235"/>
                <a:gd name="T7" fmla="*/ 133 h 973"/>
                <a:gd name="T8" fmla="*/ 369 w 235"/>
                <a:gd name="T9" fmla="*/ 702 h 973"/>
                <a:gd name="T10" fmla="*/ 369 w 235"/>
                <a:gd name="T11" fmla="*/ 833 h 973"/>
                <a:gd name="T12" fmla="*/ 313 w 235"/>
                <a:gd name="T13" fmla="*/ 1084 h 973"/>
                <a:gd name="T14" fmla="*/ 298 w 235"/>
                <a:gd name="T15" fmla="*/ 1371 h 973"/>
                <a:gd name="T16" fmla="*/ 328 w 235"/>
                <a:gd name="T17" fmla="*/ 1516 h 973"/>
                <a:gd name="T18" fmla="*/ 298 w 235"/>
                <a:gd name="T19" fmla="*/ 1598 h 973"/>
                <a:gd name="T20" fmla="*/ 90 w 235"/>
                <a:gd name="T21" fmla="*/ 1723 h 973"/>
                <a:gd name="T22" fmla="*/ 0 w 235"/>
                <a:gd name="T23" fmla="*/ 1879 h 973"/>
                <a:gd name="T24" fmla="*/ 19 w 235"/>
                <a:gd name="T25" fmla="*/ 1927 h 973"/>
                <a:gd name="T26" fmla="*/ 176 w 235"/>
                <a:gd name="T27" fmla="*/ 1981 h 973"/>
                <a:gd name="T28" fmla="*/ 222 w 235"/>
                <a:gd name="T29" fmla="*/ 1960 h 973"/>
                <a:gd name="T30" fmla="*/ 236 w 235"/>
                <a:gd name="T31" fmla="*/ 1867 h 973"/>
                <a:gd name="T32" fmla="*/ 284 w 235"/>
                <a:gd name="T33" fmla="*/ 1737 h 973"/>
                <a:gd name="T34" fmla="*/ 355 w 235"/>
                <a:gd name="T35" fmla="*/ 1673 h 973"/>
                <a:gd name="T36" fmla="*/ 444 w 235"/>
                <a:gd name="T37" fmla="*/ 1632 h 973"/>
                <a:gd name="T38" fmla="*/ 520 w 235"/>
                <a:gd name="T39" fmla="*/ 1579 h 973"/>
                <a:gd name="T40" fmla="*/ 537 w 235"/>
                <a:gd name="T41" fmla="*/ 1536 h 973"/>
                <a:gd name="T42" fmla="*/ 489 w 235"/>
                <a:gd name="T43" fmla="*/ 1487 h 973"/>
                <a:gd name="T44" fmla="*/ 444 w 235"/>
                <a:gd name="T45" fmla="*/ 1455 h 973"/>
                <a:gd name="T46" fmla="*/ 418 w 235"/>
                <a:gd name="T47" fmla="*/ 1331 h 973"/>
                <a:gd name="T48" fmla="*/ 444 w 235"/>
                <a:gd name="T49" fmla="*/ 1070 h 973"/>
                <a:gd name="T50" fmla="*/ 547 w 235"/>
                <a:gd name="T51" fmla="*/ 773 h 973"/>
                <a:gd name="T52" fmla="*/ 652 w 235"/>
                <a:gd name="T53" fmla="*/ 538 h 973"/>
                <a:gd name="T54" fmla="*/ 682 w 235"/>
                <a:gd name="T55" fmla="*/ 250 h 973"/>
                <a:gd name="T56" fmla="*/ 652 w 235"/>
                <a:gd name="T57" fmla="*/ 29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Freeform 17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56 w 384"/>
                <a:gd name="T1" fmla="*/ 250 h 821"/>
                <a:gd name="T2" fmla="*/ 326 w 384"/>
                <a:gd name="T3" fmla="*/ 81 h 821"/>
                <a:gd name="T4" fmla="*/ 200 w 384"/>
                <a:gd name="T5" fmla="*/ 0 h 821"/>
                <a:gd name="T6" fmla="*/ 5 w 384"/>
                <a:gd name="T7" fmla="*/ 5 h 821"/>
                <a:gd name="T8" fmla="*/ 0 w 384"/>
                <a:gd name="T9" fmla="*/ 81 h 821"/>
                <a:gd name="T10" fmla="*/ 5 w 384"/>
                <a:gd name="T11" fmla="*/ 239 h 821"/>
                <a:gd name="T12" fmla="*/ 112 w 384"/>
                <a:gd name="T13" fmla="*/ 477 h 821"/>
                <a:gd name="T14" fmla="*/ 190 w 384"/>
                <a:gd name="T15" fmla="*/ 652 h 821"/>
                <a:gd name="T16" fmla="*/ 268 w 384"/>
                <a:gd name="T17" fmla="*/ 887 h 821"/>
                <a:gd name="T18" fmla="*/ 297 w 384"/>
                <a:gd name="T19" fmla="*/ 1095 h 821"/>
                <a:gd name="T20" fmla="*/ 297 w 384"/>
                <a:gd name="T21" fmla="*/ 1258 h 821"/>
                <a:gd name="T22" fmla="*/ 256 w 384"/>
                <a:gd name="T23" fmla="*/ 1386 h 821"/>
                <a:gd name="T24" fmla="*/ 215 w 384"/>
                <a:gd name="T25" fmla="*/ 1428 h 821"/>
                <a:gd name="T26" fmla="*/ 215 w 384"/>
                <a:gd name="T27" fmla="*/ 1466 h 821"/>
                <a:gd name="T28" fmla="*/ 268 w 384"/>
                <a:gd name="T29" fmla="*/ 1529 h 821"/>
                <a:gd name="T30" fmla="*/ 370 w 384"/>
                <a:gd name="T31" fmla="*/ 1549 h 821"/>
                <a:gd name="T32" fmla="*/ 529 w 384"/>
                <a:gd name="T33" fmla="*/ 1549 h 821"/>
                <a:gd name="T34" fmla="*/ 814 w 384"/>
                <a:gd name="T35" fmla="*/ 1603 h 821"/>
                <a:gd name="T36" fmla="*/ 898 w 384"/>
                <a:gd name="T37" fmla="*/ 1676 h 821"/>
                <a:gd name="T38" fmla="*/ 1032 w 384"/>
                <a:gd name="T39" fmla="*/ 1631 h 821"/>
                <a:gd name="T40" fmla="*/ 1085 w 384"/>
                <a:gd name="T41" fmla="*/ 1529 h 821"/>
                <a:gd name="T42" fmla="*/ 1032 w 384"/>
                <a:gd name="T43" fmla="*/ 1490 h 821"/>
                <a:gd name="T44" fmla="*/ 784 w 384"/>
                <a:gd name="T45" fmla="*/ 1466 h 821"/>
                <a:gd name="T46" fmla="*/ 514 w 384"/>
                <a:gd name="T47" fmla="*/ 1466 h 821"/>
                <a:gd name="T48" fmla="*/ 399 w 384"/>
                <a:gd name="T49" fmla="*/ 1456 h 821"/>
                <a:gd name="T50" fmla="*/ 370 w 384"/>
                <a:gd name="T51" fmla="*/ 1396 h 821"/>
                <a:gd name="T52" fmla="*/ 399 w 384"/>
                <a:gd name="T53" fmla="*/ 1279 h 821"/>
                <a:gd name="T54" fmla="*/ 415 w 384"/>
                <a:gd name="T55" fmla="*/ 1085 h 821"/>
                <a:gd name="T56" fmla="*/ 386 w 384"/>
                <a:gd name="T57" fmla="*/ 866 h 821"/>
                <a:gd name="T58" fmla="*/ 340 w 384"/>
                <a:gd name="T59" fmla="*/ 579 h 821"/>
                <a:gd name="T60" fmla="*/ 356 w 384"/>
                <a:gd name="T61" fmla="*/ 330 h 821"/>
                <a:gd name="T62" fmla="*/ 356 w 384"/>
                <a:gd name="T63" fmla="*/ 25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Freeform 18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940 w 329"/>
                <a:gd name="T1" fmla="*/ 29 h 546"/>
                <a:gd name="T2" fmla="*/ 836 w 329"/>
                <a:gd name="T3" fmla="*/ 0 h 546"/>
                <a:gd name="T4" fmla="*/ 623 w 329"/>
                <a:gd name="T5" fmla="*/ 5 h 546"/>
                <a:gd name="T6" fmla="*/ 430 w 329"/>
                <a:gd name="T7" fmla="*/ 113 h 546"/>
                <a:gd name="T8" fmla="*/ 158 w 329"/>
                <a:gd name="T9" fmla="*/ 328 h 546"/>
                <a:gd name="T10" fmla="*/ 17 w 329"/>
                <a:gd name="T11" fmla="*/ 500 h 546"/>
                <a:gd name="T12" fmla="*/ 0 w 329"/>
                <a:gd name="T13" fmla="*/ 563 h 546"/>
                <a:gd name="T14" fmla="*/ 74 w 329"/>
                <a:gd name="T15" fmla="*/ 673 h 546"/>
                <a:gd name="T16" fmla="*/ 230 w 329"/>
                <a:gd name="T17" fmla="*/ 727 h 546"/>
                <a:gd name="T18" fmla="*/ 430 w 329"/>
                <a:gd name="T19" fmla="*/ 786 h 546"/>
                <a:gd name="T20" fmla="*/ 594 w 329"/>
                <a:gd name="T21" fmla="*/ 814 h 546"/>
                <a:gd name="T22" fmla="*/ 663 w 329"/>
                <a:gd name="T23" fmla="*/ 867 h 546"/>
                <a:gd name="T24" fmla="*/ 623 w 329"/>
                <a:gd name="T25" fmla="*/ 940 h 546"/>
                <a:gd name="T26" fmla="*/ 509 w 329"/>
                <a:gd name="T27" fmla="*/ 1021 h 546"/>
                <a:gd name="T28" fmla="*/ 361 w 329"/>
                <a:gd name="T29" fmla="*/ 1032 h 546"/>
                <a:gd name="T30" fmla="*/ 261 w 329"/>
                <a:gd name="T31" fmla="*/ 1000 h 546"/>
                <a:gd name="T32" fmla="*/ 200 w 329"/>
                <a:gd name="T33" fmla="*/ 1032 h 546"/>
                <a:gd name="T34" fmla="*/ 215 w 329"/>
                <a:gd name="T35" fmla="*/ 1070 h 546"/>
                <a:gd name="T36" fmla="*/ 334 w 329"/>
                <a:gd name="T37" fmla="*/ 1102 h 546"/>
                <a:gd name="T38" fmla="*/ 509 w 329"/>
                <a:gd name="T39" fmla="*/ 1102 h 546"/>
                <a:gd name="T40" fmla="*/ 663 w 329"/>
                <a:gd name="T41" fmla="*/ 1070 h 546"/>
                <a:gd name="T42" fmla="*/ 754 w 329"/>
                <a:gd name="T43" fmla="*/ 1032 h 546"/>
                <a:gd name="T44" fmla="*/ 809 w 329"/>
                <a:gd name="T45" fmla="*/ 958 h 546"/>
                <a:gd name="T46" fmla="*/ 836 w 329"/>
                <a:gd name="T47" fmla="*/ 880 h 546"/>
                <a:gd name="T48" fmla="*/ 771 w 329"/>
                <a:gd name="T49" fmla="*/ 806 h 546"/>
                <a:gd name="T50" fmla="*/ 594 w 329"/>
                <a:gd name="T51" fmla="*/ 756 h 546"/>
                <a:gd name="T52" fmla="*/ 390 w 329"/>
                <a:gd name="T53" fmla="*/ 713 h 546"/>
                <a:gd name="T54" fmla="*/ 215 w 329"/>
                <a:gd name="T55" fmla="*/ 643 h 546"/>
                <a:gd name="T56" fmla="*/ 173 w 329"/>
                <a:gd name="T57" fmla="*/ 583 h 546"/>
                <a:gd name="T58" fmla="*/ 200 w 329"/>
                <a:gd name="T59" fmla="*/ 469 h 546"/>
                <a:gd name="T60" fmla="*/ 334 w 329"/>
                <a:gd name="T61" fmla="*/ 328 h 546"/>
                <a:gd name="T62" fmla="*/ 493 w 329"/>
                <a:gd name="T63" fmla="*/ 245 h 546"/>
                <a:gd name="T64" fmla="*/ 736 w 329"/>
                <a:gd name="T65" fmla="*/ 183 h 546"/>
                <a:gd name="T66" fmla="*/ 940 w 329"/>
                <a:gd name="T67" fmla="*/ 152 h 546"/>
                <a:gd name="T68" fmla="*/ 940 w 329"/>
                <a:gd name="T69" fmla="*/ 70 h 546"/>
                <a:gd name="T70" fmla="*/ 940 w 329"/>
                <a:gd name="T71" fmla="*/ 29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52400" y="4495800"/>
            <a:ext cx="533400" cy="609600"/>
            <a:chOff x="96" y="2832"/>
            <a:chExt cx="336" cy="384"/>
          </a:xfrm>
        </p:grpSpPr>
        <p:pic>
          <p:nvPicPr>
            <p:cNvPr id="7067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32"/>
              <a:ext cx="2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72" name="Line 21"/>
            <p:cNvSpPr>
              <a:spLocks noChangeShapeType="1"/>
            </p:cNvSpPr>
            <p:nvPr/>
          </p:nvSpPr>
          <p:spPr bwMode="auto">
            <a:xfrm flipV="1">
              <a:off x="336" y="2928"/>
              <a:ext cx="96" cy="4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845846" name="Line 22"/>
          <p:cNvSpPr>
            <a:spLocks noChangeShapeType="1"/>
          </p:cNvSpPr>
          <p:nvPr/>
        </p:nvSpPr>
        <p:spPr bwMode="auto">
          <a:xfrm>
            <a:off x="6019800" y="53213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5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5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5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5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5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5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375 -0.118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59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 L -0.00416 0.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5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5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4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8"/>
            <a:ext cx="1752600" cy="114300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2514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Dual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4" name="Rectangle 20"/>
          <p:cNvSpPr>
            <a:spLocks noChangeArrowheads="1"/>
          </p:cNvSpPr>
          <p:nvPr/>
        </p:nvSpPr>
        <p:spPr bwMode="auto">
          <a:xfrm>
            <a:off x="4267200" y="2905125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2905125"/>
            <a:ext cx="304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81926" name="Text Box 24"/>
          <p:cNvSpPr txBox="1">
            <a:spLocks noChangeArrowheads="1"/>
          </p:cNvSpPr>
          <p:nvPr/>
        </p:nvSpPr>
        <p:spPr bwMode="auto">
          <a:xfrm>
            <a:off x="8001000" y="3286125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sym typeface="Symbol" pitchFamily="18" charset="2"/>
              </a:rPr>
              <a:t></a:t>
            </a: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For every </a:t>
            </a:r>
            <a:r>
              <a:rPr lang="en-US" altLang="en-US" sz="2400" i="1">
                <a:solidFill>
                  <a:srgbClr val="FFFFFF"/>
                </a:solidFill>
              </a:rPr>
              <a:t>primal</a:t>
            </a:r>
            <a:r>
              <a:rPr lang="en-US" altLang="en-US" sz="2400">
                <a:solidFill>
                  <a:srgbClr val="FFFFFF"/>
                </a:solidFill>
              </a:rPr>
              <a:t> linear program, 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we define its </a:t>
            </a:r>
            <a:r>
              <a:rPr lang="en-US" altLang="en-US" sz="2400" i="1">
                <a:solidFill>
                  <a:srgbClr val="FFFFFF"/>
                </a:solidFill>
              </a:rPr>
              <a:t>dual</a:t>
            </a:r>
            <a:r>
              <a:rPr lang="en-US" altLang="en-US" sz="240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2627313"/>
            <a:ext cx="981075" cy="14208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30000">
                  <a:solidFill>
                    <a:schemeClr val="tx2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j,i</a:t>
              </a: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2620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29210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81932" name="Rectangle 16"/>
          <p:cNvSpPr>
            <a:spLocks noChangeArrowheads="1"/>
          </p:cNvSpPr>
          <p:nvPr/>
        </p:nvSpPr>
        <p:spPr bwMode="auto">
          <a:xfrm>
            <a:off x="6248400" y="1228725"/>
            <a:ext cx="1143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</a:rPr>
              <a:t>i,j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7467600" y="123507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8458200" y="1228725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1935" name="Text Box 18"/>
          <p:cNvSpPr txBox="1">
            <a:spLocks noChangeArrowheads="1"/>
          </p:cNvSpPr>
          <p:nvPr/>
        </p:nvSpPr>
        <p:spPr bwMode="auto">
          <a:xfrm>
            <a:off x="8001000" y="15240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Symbol" pitchFamily="18" charset="2"/>
              </a:rPr>
              <a:t>³</a:t>
            </a:r>
          </a:p>
        </p:txBody>
      </p:sp>
      <p:sp>
        <p:nvSpPr>
          <p:cNvPr id="81936" name="Rectangle 37"/>
          <p:cNvSpPr>
            <a:spLocks noChangeArrowheads="1"/>
          </p:cNvSpPr>
          <p:nvPr/>
        </p:nvSpPr>
        <p:spPr bwMode="auto">
          <a:xfrm>
            <a:off x="6211888" y="938213"/>
            <a:ext cx="979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subject to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0" y="838200"/>
            <a:ext cx="3978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i="1" kern="0" dirty="0">
                <a:solidFill>
                  <a:srgbClr val="FFFF00"/>
                </a:solidFill>
              </a:rPr>
              <a:t>  Primal </a:t>
            </a:r>
            <a:r>
              <a:rPr lang="en-US" altLang="en-US" sz="2800" kern="0" dirty="0">
                <a:solidFill>
                  <a:schemeClr val="bg1"/>
                </a:solidFill>
              </a:rPr>
              <a:t>Linear Program</a:t>
            </a:r>
            <a:r>
              <a:rPr lang="en-US" altLang="en-US" sz="2800" kern="0" dirty="0">
                <a:solidFill>
                  <a:srgbClr val="92D050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</a:rPr>
              <a:t>Minimize: </a:t>
            </a:r>
            <a:r>
              <a:rPr lang="en-US" altLang="en-US" sz="2000" kern="0" dirty="0">
                <a:solidFill>
                  <a:schemeClr val="tx2"/>
                </a:solidFill>
              </a:rPr>
              <a:t>C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M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  <a:r>
              <a:rPr lang="en-US" altLang="en-US" sz="2000" kern="0" dirty="0">
                <a:solidFill>
                  <a:schemeClr val="bg1"/>
                </a:solidFill>
              </a:rPr>
              <a:t> </a:t>
            </a:r>
            <a:r>
              <a:rPr lang="en-US" altLang="en-US" sz="2000" kern="0" dirty="0">
                <a:solidFill>
                  <a:schemeClr val="tx2"/>
                </a:solidFill>
                <a:latin typeface="Symbol" pitchFamily="18" charset="2"/>
              </a:rPr>
              <a:t>³</a:t>
            </a:r>
            <a:r>
              <a:rPr lang="en-US" altLang="en-US" sz="2000" kern="0" dirty="0">
                <a:solidFill>
                  <a:schemeClr val="tx2"/>
                </a:solidFill>
              </a:rPr>
              <a:t> N</a:t>
            </a:r>
          </a:p>
        </p:txBody>
      </p:sp>
      <p:sp>
        <p:nvSpPr>
          <p:cNvPr id="81938" name="Rectangle 13"/>
          <p:cNvSpPr>
            <a:spLocks noChangeArrowheads="1"/>
          </p:cNvSpPr>
          <p:nvPr/>
        </p:nvSpPr>
        <p:spPr bwMode="auto">
          <a:xfrm>
            <a:off x="5257800" y="122872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81939" name="Rectangle 12"/>
          <p:cNvSpPr>
            <a:spLocks noChangeArrowheads="1"/>
          </p:cNvSpPr>
          <p:nvPr/>
        </p:nvSpPr>
        <p:spPr bwMode="auto">
          <a:xfrm>
            <a:off x="4038600" y="1228725"/>
            <a:ext cx="1143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81940" name="Rectangle 48"/>
          <p:cNvSpPr>
            <a:spLocks noChangeArrowheads="1"/>
          </p:cNvSpPr>
          <p:nvPr/>
        </p:nvSpPr>
        <p:spPr bwMode="auto">
          <a:xfrm>
            <a:off x="3978275" y="938213"/>
            <a:ext cx="1014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minimize 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41" name="Rectangle 25"/>
          <p:cNvSpPr>
            <a:spLocks noChangeArrowheads="1"/>
          </p:cNvSpPr>
          <p:nvPr/>
        </p:nvSpPr>
        <p:spPr bwMode="auto">
          <a:xfrm>
            <a:off x="5233988" y="28956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442913" y="4225925"/>
            <a:ext cx="552805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Every solution </a:t>
            </a:r>
            <a:r>
              <a:rPr lang="en-US" altLang="en-US" sz="2800" dirty="0">
                <a:solidFill>
                  <a:srgbClr val="33CC33"/>
                </a:solidFill>
              </a:rPr>
              <a:t>X</a:t>
            </a:r>
            <a:r>
              <a:rPr lang="en-US" altLang="en-US" sz="2800" dirty="0">
                <a:solidFill>
                  <a:srgbClr val="FFFFFF"/>
                </a:solidFill>
              </a:rPr>
              <a:t> of the primal is </a:t>
            </a:r>
            <a:br>
              <a:rPr lang="en-US" altLang="en-US" sz="280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FFFFFF"/>
                </a:solidFill>
              </a:rPr>
              <a:t>above every solution </a:t>
            </a:r>
            <a:r>
              <a:rPr lang="en-US" altLang="en-US" sz="2800" dirty="0">
                <a:solidFill>
                  <a:srgbClr val="CC00CC"/>
                </a:solidFill>
              </a:rPr>
              <a:t>Y</a:t>
            </a:r>
            <a:r>
              <a:rPr lang="en-US" altLang="en-US" sz="2800" dirty="0">
                <a:solidFill>
                  <a:srgbClr val="FFFFFF"/>
                </a:solidFill>
              </a:rPr>
              <a:t> of the primal.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Symbol" panose="05050102010706020507" pitchFamily="18" charset="2"/>
              <a:buChar char=" "/>
              <a:defRPr/>
            </a:pPr>
            <a:r>
              <a:rPr lang="en-US" altLang="en-US" sz="2800" dirty="0">
                <a:solidFill>
                  <a:srgbClr val="92D050"/>
                </a:solidFill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sz="2800" dirty="0">
                <a:solidFill>
                  <a:srgbClr val="92D050"/>
                </a:solidFill>
              </a:rPr>
              <a:t>X </a:t>
            </a:r>
            <a:r>
              <a:rPr lang="en-US" altLang="en-US" sz="2800" dirty="0">
                <a:solidFill>
                  <a:srgbClr val="CC00CC"/>
                </a:solidFill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sz="2800" dirty="0">
                <a:solidFill>
                  <a:srgbClr val="CC00CC"/>
                </a:solidFill>
              </a:rPr>
              <a:t>Y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Symbol" panose="05050102010706020507" pitchFamily="18" charset="2"/>
              <a:buChar char=" "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    </a:t>
            </a:r>
            <a:r>
              <a:rPr lang="en-US" altLang="en-US" sz="2800" dirty="0"/>
              <a:t>C</a:t>
            </a:r>
            <a:r>
              <a:rPr lang="en-US" altLang="en-US" sz="2800" baseline="30000" dirty="0"/>
              <a:t>T</a:t>
            </a:r>
            <a:r>
              <a:rPr lang="en-US" alt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800" dirty="0">
                <a:solidFill>
                  <a:srgbClr val="33CC33"/>
                </a:solidFill>
                <a:sym typeface="Symbol"/>
              </a:rPr>
              <a:t>X </a:t>
            </a:r>
            <a:r>
              <a:rPr lang="en-US" altLang="en-US" sz="2800" dirty="0">
                <a:solidFill>
                  <a:schemeClr val="bg1"/>
                </a:solidFill>
                <a:sym typeface="Symbol"/>
              </a:rPr>
              <a:t>=</a:t>
            </a:r>
            <a:r>
              <a:rPr lang="en-US" altLang="en-US" sz="2800" dirty="0">
                <a:solidFill>
                  <a:srgbClr val="33CC33"/>
                </a:solidFill>
                <a:sym typeface="Symbol"/>
              </a:rPr>
              <a:t> </a:t>
            </a:r>
            <a:endParaRPr lang="en-US" altLang="en-US" sz="2800" dirty="0">
              <a:solidFill>
                <a:srgbClr val="CC00CC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57213" y="2995613"/>
            <a:ext cx="304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Maximize </a:t>
            </a:r>
            <a:r>
              <a:rPr lang="en-US" altLang="en-US" sz="2000" dirty="0">
                <a:solidFill>
                  <a:schemeClr val="tx2"/>
                </a:solidFill>
              </a:rPr>
              <a:t>N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dirty="0">
                <a:solidFill>
                  <a:schemeClr val="tx2"/>
                </a:solidFill>
                <a:sym typeface="Symbol"/>
              </a:rPr>
              <a:t> 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dirty="0">
                <a:solidFill>
                  <a:schemeClr val="tx2"/>
                </a:solidFill>
              </a:rPr>
              <a:t>M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  <a:r>
              <a:rPr lang="en-US" altLang="en-US" sz="2000" dirty="0">
                <a:solidFill>
                  <a:srgbClr val="FFFFFF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sym typeface="Symbol" pitchFamily="18" charset="2"/>
              </a:rPr>
              <a:t></a:t>
            </a:r>
            <a:r>
              <a:rPr lang="en-US" altLang="en-US" sz="2000" dirty="0">
                <a:solidFill>
                  <a:schemeClr val="tx2"/>
                </a:solidFill>
              </a:rPr>
              <a:t> C</a:t>
            </a:r>
            <a:endParaRPr lang="en-US" altLang="en-US" sz="2000" baseline="300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3639" y="5516880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33CC33"/>
                </a:solidFill>
                <a:sym typeface="Symbol"/>
              </a:rPr>
              <a:t>X</a:t>
            </a:r>
            <a:r>
              <a:rPr lang="en-US" altLang="en-US" baseline="30000" dirty="0">
                <a:solidFill>
                  <a:srgbClr val="92D050"/>
                </a:solidFill>
              </a:rPr>
              <a:t>T</a:t>
            </a:r>
            <a:r>
              <a:rPr lang="en-US" altLang="en-US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dirty="0">
                <a:solidFill>
                  <a:schemeClr val="tx2"/>
                </a:solidFill>
              </a:rPr>
              <a:t>C</a:t>
            </a:r>
            <a:endParaRPr lang="en-CA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3463" y="5384800"/>
            <a:ext cx="4311937" cy="1195388"/>
            <a:chOff x="4603463" y="5384800"/>
            <a:chExt cx="4311937" cy="1195388"/>
          </a:xfrm>
        </p:grpSpPr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5791200" y="5410200"/>
              <a:ext cx="304800" cy="11699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33CC33"/>
                  </a:solidFill>
                </a:rPr>
                <a:t>X</a:t>
              </a:r>
              <a:r>
                <a:rPr lang="en-US" altLang="en-US" sz="2400" baseline="-25000">
                  <a:solidFill>
                    <a:srgbClr val="33CC33"/>
                  </a:solidFill>
                </a:rPr>
                <a:t>j</a:t>
              </a: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4603463" y="5410200"/>
              <a:ext cx="11430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000000"/>
                  </a:solidFill>
                </a:rPr>
                <a:t>C</a:t>
              </a:r>
              <a:r>
                <a:rPr lang="en-US" altLang="en-US" sz="2400" baseline="-25000" dirty="0" err="1">
                  <a:solidFill>
                    <a:srgbClr val="000000"/>
                  </a:solidFill>
                </a:rPr>
                <a:t>j</a:t>
              </a: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7852667" y="5384800"/>
              <a:ext cx="304800" cy="11699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000000"/>
                  </a:solidFill>
                </a:rPr>
                <a:t>C</a:t>
              </a:r>
              <a:r>
                <a:rPr lang="en-US" altLang="en-US" sz="2400" baseline="-25000" dirty="0" err="1">
                  <a:solidFill>
                    <a:srgbClr val="000000"/>
                  </a:solidFill>
                </a:rPr>
                <a:t>j</a:t>
              </a: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6633467" y="5384800"/>
              <a:ext cx="11430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33CC33"/>
                  </a:solidFill>
                </a:rPr>
                <a:t>X</a:t>
              </a:r>
              <a:r>
                <a:rPr lang="en-US" altLang="en-US" sz="2400" baseline="-25000" dirty="0" err="1">
                  <a:solidFill>
                    <a:srgbClr val="33CC33"/>
                  </a:solidFill>
                </a:rPr>
                <a:t>j</a:t>
              </a:r>
              <a:endParaRPr lang="en-US" altLang="en-US" sz="2400" baseline="-25000" dirty="0">
                <a:solidFill>
                  <a:srgbClr val="33CC33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166556" y="5715000"/>
              <a:ext cx="3866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bg1"/>
                  </a:solidFill>
                  <a:sym typeface="Symbol"/>
                </a:rPr>
                <a:t>=</a:t>
              </a:r>
              <a:endParaRPr lang="en-CA" dirty="0"/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8685787" y="5850572"/>
              <a:ext cx="229613" cy="2555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33667" y="5713412"/>
              <a:ext cx="3866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bg1"/>
                  </a:solidFill>
                  <a:sym typeface="Symbol"/>
                </a:rPr>
                <a:t>=</a:t>
              </a:r>
              <a:endParaRPr lang="en-CA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24480" y="6085840"/>
            <a:ext cx="17526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Symbol" panose="05050102010706020507" pitchFamily="18" charset="2"/>
              <a:buChar char=" "/>
              <a:defRPr/>
            </a:pPr>
            <a:r>
              <a:rPr lang="en-US" altLang="en-US" dirty="0">
                <a:latin typeface="Symbol" pitchFamily="18" charset="2"/>
                <a:sym typeface="Symbol" pitchFamily="18" charset="2"/>
              </a:rPr>
              <a:t>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tx2"/>
                </a:solidFill>
              </a:rPr>
              <a:t>N</a:t>
            </a:r>
            <a:r>
              <a:rPr lang="en-US" altLang="en-US" baseline="30000" dirty="0">
                <a:solidFill>
                  <a:schemeClr val="tx2"/>
                </a:solidFill>
              </a:rPr>
              <a:t>T</a:t>
            </a:r>
            <a:r>
              <a:rPr lang="en-US" altLang="en-US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dirty="0">
                <a:solidFill>
                  <a:srgbClr val="CC00CC"/>
                </a:solidFill>
                <a:sym typeface="Symbol"/>
              </a:rPr>
              <a:t>Y</a:t>
            </a:r>
            <a:endParaRPr lang="en-US" altLang="en-US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8"/>
            <a:ext cx="1752600" cy="114300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2514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Dual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4" name="Rectangle 20"/>
          <p:cNvSpPr>
            <a:spLocks noChangeArrowheads="1"/>
          </p:cNvSpPr>
          <p:nvPr/>
        </p:nvSpPr>
        <p:spPr bwMode="auto">
          <a:xfrm>
            <a:off x="4267200" y="2905125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2905125"/>
            <a:ext cx="304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81926" name="Text Box 24"/>
          <p:cNvSpPr txBox="1">
            <a:spLocks noChangeArrowheads="1"/>
          </p:cNvSpPr>
          <p:nvPr/>
        </p:nvSpPr>
        <p:spPr bwMode="auto">
          <a:xfrm>
            <a:off x="8001000" y="3286125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sym typeface="Symbol" pitchFamily="18" charset="2"/>
              </a:rPr>
              <a:t></a:t>
            </a: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For every </a:t>
            </a:r>
            <a:r>
              <a:rPr lang="en-US" altLang="en-US" sz="2400" i="1">
                <a:solidFill>
                  <a:srgbClr val="FFFFFF"/>
                </a:solidFill>
              </a:rPr>
              <a:t>primal</a:t>
            </a:r>
            <a:r>
              <a:rPr lang="en-US" altLang="en-US" sz="2400">
                <a:solidFill>
                  <a:srgbClr val="FFFFFF"/>
                </a:solidFill>
              </a:rPr>
              <a:t> linear program, 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we define its </a:t>
            </a:r>
            <a:r>
              <a:rPr lang="en-US" altLang="en-US" sz="2400" i="1">
                <a:solidFill>
                  <a:srgbClr val="FFFFFF"/>
                </a:solidFill>
              </a:rPr>
              <a:t>dual</a:t>
            </a:r>
            <a:r>
              <a:rPr lang="en-US" altLang="en-US" sz="240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2627313"/>
            <a:ext cx="981075" cy="14208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30000">
                  <a:solidFill>
                    <a:schemeClr val="tx2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j,i</a:t>
              </a: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2620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29210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81932" name="Rectangle 16"/>
          <p:cNvSpPr>
            <a:spLocks noChangeArrowheads="1"/>
          </p:cNvSpPr>
          <p:nvPr/>
        </p:nvSpPr>
        <p:spPr bwMode="auto">
          <a:xfrm>
            <a:off x="6248400" y="1228725"/>
            <a:ext cx="1143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</a:rPr>
              <a:t>i,j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7467600" y="123507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33CC33"/>
                </a:solidFill>
              </a:rPr>
              <a:t>X</a:t>
            </a:r>
            <a:r>
              <a:rPr lang="en-US" altLang="en-US" sz="2400" baseline="-25000" dirty="0" err="1">
                <a:solidFill>
                  <a:srgbClr val="33CC33"/>
                </a:solidFill>
              </a:rPr>
              <a:t>j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8458200" y="1228725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1935" name="Text Box 18"/>
          <p:cNvSpPr txBox="1">
            <a:spLocks noChangeArrowheads="1"/>
          </p:cNvSpPr>
          <p:nvPr/>
        </p:nvSpPr>
        <p:spPr bwMode="auto">
          <a:xfrm>
            <a:off x="8001000" y="15240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Symbol" pitchFamily="18" charset="2"/>
              </a:rPr>
              <a:t>³</a:t>
            </a:r>
          </a:p>
        </p:txBody>
      </p:sp>
      <p:sp>
        <p:nvSpPr>
          <p:cNvPr id="81936" name="Rectangle 37"/>
          <p:cNvSpPr>
            <a:spLocks noChangeArrowheads="1"/>
          </p:cNvSpPr>
          <p:nvPr/>
        </p:nvSpPr>
        <p:spPr bwMode="auto">
          <a:xfrm>
            <a:off x="6211888" y="938213"/>
            <a:ext cx="979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subject to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0" y="838200"/>
            <a:ext cx="3978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i="1" kern="0" dirty="0">
                <a:solidFill>
                  <a:srgbClr val="FFFF00"/>
                </a:solidFill>
              </a:rPr>
              <a:t>  Primal </a:t>
            </a:r>
            <a:r>
              <a:rPr lang="en-US" altLang="en-US" sz="2800" kern="0" dirty="0">
                <a:solidFill>
                  <a:schemeClr val="bg1"/>
                </a:solidFill>
              </a:rPr>
              <a:t>Linear Program</a:t>
            </a:r>
            <a:r>
              <a:rPr lang="en-US" altLang="en-US" sz="2800" kern="0" dirty="0">
                <a:solidFill>
                  <a:srgbClr val="92D050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</a:rPr>
              <a:t>Minimize: </a:t>
            </a:r>
            <a:r>
              <a:rPr lang="en-US" altLang="en-US" sz="2000" kern="0" dirty="0">
                <a:solidFill>
                  <a:schemeClr val="tx2"/>
                </a:solidFill>
              </a:rPr>
              <a:t>C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M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  <a:r>
              <a:rPr lang="en-US" altLang="en-US" sz="2000" kern="0" dirty="0">
                <a:solidFill>
                  <a:schemeClr val="bg1"/>
                </a:solidFill>
              </a:rPr>
              <a:t> </a:t>
            </a:r>
            <a:r>
              <a:rPr lang="en-US" altLang="en-US" sz="2000" kern="0" dirty="0">
                <a:solidFill>
                  <a:schemeClr val="tx2"/>
                </a:solidFill>
                <a:latin typeface="Symbol" pitchFamily="18" charset="2"/>
              </a:rPr>
              <a:t>³</a:t>
            </a:r>
            <a:r>
              <a:rPr lang="en-US" altLang="en-US" sz="2000" kern="0" dirty="0">
                <a:solidFill>
                  <a:schemeClr val="tx2"/>
                </a:solidFill>
              </a:rPr>
              <a:t> N</a:t>
            </a:r>
          </a:p>
        </p:txBody>
      </p:sp>
      <p:sp>
        <p:nvSpPr>
          <p:cNvPr id="81938" name="Rectangle 13"/>
          <p:cNvSpPr>
            <a:spLocks noChangeArrowheads="1"/>
          </p:cNvSpPr>
          <p:nvPr/>
        </p:nvSpPr>
        <p:spPr bwMode="auto">
          <a:xfrm>
            <a:off x="5257800" y="122872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81939" name="Rectangle 12"/>
          <p:cNvSpPr>
            <a:spLocks noChangeArrowheads="1"/>
          </p:cNvSpPr>
          <p:nvPr/>
        </p:nvSpPr>
        <p:spPr bwMode="auto">
          <a:xfrm>
            <a:off x="4038600" y="1228725"/>
            <a:ext cx="1143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81940" name="Rectangle 48"/>
          <p:cNvSpPr>
            <a:spLocks noChangeArrowheads="1"/>
          </p:cNvSpPr>
          <p:nvPr/>
        </p:nvSpPr>
        <p:spPr bwMode="auto">
          <a:xfrm>
            <a:off x="3978275" y="938213"/>
            <a:ext cx="1014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minimize 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41" name="Rectangle 25"/>
          <p:cNvSpPr>
            <a:spLocks noChangeArrowheads="1"/>
          </p:cNvSpPr>
          <p:nvPr/>
        </p:nvSpPr>
        <p:spPr bwMode="auto">
          <a:xfrm>
            <a:off x="5233988" y="28956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442913" y="4225925"/>
            <a:ext cx="552805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Every solution </a:t>
            </a:r>
            <a:r>
              <a:rPr lang="en-US" altLang="en-US" sz="2800" dirty="0">
                <a:solidFill>
                  <a:srgbClr val="33CC33"/>
                </a:solidFill>
              </a:rPr>
              <a:t>X</a:t>
            </a:r>
            <a:r>
              <a:rPr lang="en-US" altLang="en-US" sz="2800" dirty="0">
                <a:solidFill>
                  <a:srgbClr val="FFFFFF"/>
                </a:solidFill>
              </a:rPr>
              <a:t> of the primal is </a:t>
            </a:r>
            <a:br>
              <a:rPr lang="en-US" altLang="en-US" sz="280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FFFFFF"/>
                </a:solidFill>
              </a:rPr>
              <a:t>above every solution </a:t>
            </a:r>
            <a:r>
              <a:rPr lang="en-US" altLang="en-US" sz="2800" dirty="0">
                <a:solidFill>
                  <a:srgbClr val="CC00CC"/>
                </a:solidFill>
              </a:rPr>
              <a:t>Y</a:t>
            </a:r>
            <a:r>
              <a:rPr lang="en-US" altLang="en-US" sz="2800" dirty="0">
                <a:solidFill>
                  <a:srgbClr val="FFFFFF"/>
                </a:solidFill>
              </a:rPr>
              <a:t> of the primal.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Symbol" panose="05050102010706020507" pitchFamily="18" charset="2"/>
              <a:buChar char=" "/>
              <a:defRPr/>
            </a:pPr>
            <a:r>
              <a:rPr lang="en-US" altLang="en-US" sz="2800" dirty="0">
                <a:solidFill>
                  <a:srgbClr val="92D050"/>
                </a:solidFill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sz="2800" dirty="0">
                <a:solidFill>
                  <a:srgbClr val="92D050"/>
                </a:solidFill>
              </a:rPr>
              <a:t>X </a:t>
            </a:r>
            <a:r>
              <a:rPr lang="en-US" altLang="en-US" sz="2800" dirty="0">
                <a:solidFill>
                  <a:srgbClr val="CC00CC"/>
                </a:solidFill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sz="2800" dirty="0">
                <a:solidFill>
                  <a:srgbClr val="CC00CC"/>
                </a:solidFill>
              </a:rPr>
              <a:t>Y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Symbol" panose="05050102010706020507" pitchFamily="18" charset="2"/>
              <a:buChar char=" "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    </a:t>
            </a:r>
            <a:r>
              <a:rPr lang="en-US" altLang="en-US" sz="2800" dirty="0"/>
              <a:t>C</a:t>
            </a:r>
            <a:r>
              <a:rPr lang="en-US" altLang="en-US" sz="2800" baseline="30000" dirty="0"/>
              <a:t>T</a:t>
            </a:r>
            <a:r>
              <a:rPr lang="en-US" alt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800" dirty="0">
                <a:solidFill>
                  <a:srgbClr val="33CC33"/>
                </a:solidFill>
                <a:sym typeface="Symbol"/>
              </a:rPr>
              <a:t>X </a:t>
            </a:r>
            <a:r>
              <a:rPr lang="en-US" altLang="en-US" sz="2800" dirty="0">
                <a:solidFill>
                  <a:schemeClr val="bg1"/>
                </a:solidFill>
                <a:sym typeface="Symbol"/>
              </a:rPr>
              <a:t>=</a:t>
            </a:r>
            <a:r>
              <a:rPr lang="en-US" altLang="en-US" sz="2800" dirty="0">
                <a:solidFill>
                  <a:srgbClr val="33CC33"/>
                </a:solidFill>
                <a:sym typeface="Symbol"/>
              </a:rPr>
              <a:t> </a:t>
            </a:r>
            <a:endParaRPr lang="en-US" altLang="en-US" sz="2800" dirty="0">
              <a:solidFill>
                <a:srgbClr val="CC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9720" y="6096000"/>
            <a:ext cx="17526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Symbol" panose="05050102010706020507" pitchFamily="18" charset="2"/>
              <a:buChar char=" "/>
              <a:defRPr/>
            </a:pPr>
            <a:r>
              <a:rPr lang="en-US" altLang="en-US" dirty="0">
                <a:latin typeface="Symbol" pitchFamily="18" charset="2"/>
                <a:sym typeface="Symbol" pitchFamily="18" charset="2"/>
              </a:rPr>
              <a:t>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tx2"/>
                </a:solidFill>
              </a:rPr>
              <a:t>N</a:t>
            </a:r>
            <a:r>
              <a:rPr lang="en-US" altLang="en-US" baseline="30000" dirty="0">
                <a:solidFill>
                  <a:schemeClr val="tx2"/>
                </a:solidFill>
              </a:rPr>
              <a:t>T</a:t>
            </a:r>
            <a:r>
              <a:rPr lang="en-US" altLang="en-US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dirty="0">
                <a:solidFill>
                  <a:srgbClr val="CC00CC"/>
                </a:solidFill>
                <a:sym typeface="Symbol"/>
              </a:rPr>
              <a:t>Y</a:t>
            </a:r>
            <a:endParaRPr lang="en-US" altLang="en-US" dirty="0">
              <a:solidFill>
                <a:srgbClr val="CC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3639" y="5516880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33CC33"/>
                </a:solidFill>
                <a:sym typeface="Symbol"/>
              </a:rPr>
              <a:t>X</a:t>
            </a:r>
            <a:r>
              <a:rPr lang="en-US" altLang="en-US" baseline="30000" dirty="0">
                <a:solidFill>
                  <a:srgbClr val="92D050"/>
                </a:solidFill>
              </a:rPr>
              <a:t>T</a:t>
            </a:r>
            <a:r>
              <a:rPr lang="en-US" altLang="en-US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dirty="0">
                <a:solidFill>
                  <a:schemeClr val="tx2"/>
                </a:solidFill>
              </a:rPr>
              <a:t>C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6760" y="549656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Symbol" pitchFamily="18" charset="2"/>
                <a:sym typeface="Symbol" pitchFamily="18" charset="2"/>
              </a:rPr>
              <a:t></a:t>
            </a:r>
            <a:endParaRPr lang="en-CA" dirty="0"/>
          </a:p>
        </p:txBody>
      </p:sp>
      <p:sp>
        <p:nvSpPr>
          <p:cNvPr id="39" name="Rectangle 38"/>
          <p:cNvSpPr/>
          <p:nvPr/>
        </p:nvSpPr>
        <p:spPr>
          <a:xfrm>
            <a:off x="3581400" y="5486420"/>
            <a:ext cx="1715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33CC33"/>
                </a:solidFill>
                <a:sym typeface="Symbol"/>
              </a:rPr>
              <a:t>X</a:t>
            </a:r>
            <a:r>
              <a:rPr lang="en-US" altLang="en-US" baseline="30000" dirty="0">
                <a:solidFill>
                  <a:srgbClr val="92D050"/>
                </a:solidFill>
              </a:rPr>
              <a:t>T</a:t>
            </a:r>
            <a:r>
              <a:rPr lang="en-US" altLang="en-US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dirty="0">
                <a:solidFill>
                  <a:schemeClr val="tx2"/>
                </a:solidFill>
              </a:rPr>
              <a:t> M</a:t>
            </a:r>
            <a:r>
              <a:rPr lang="en-US" altLang="en-US" baseline="30000" dirty="0">
                <a:solidFill>
                  <a:schemeClr val="tx2"/>
                </a:solidFill>
              </a:rPr>
              <a:t>T</a:t>
            </a:r>
            <a:r>
              <a:rPr lang="en-US" altLang="en-US" baseline="30000" dirty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  <a:sym typeface="Symbol"/>
              </a:rPr>
              <a:t> </a:t>
            </a:r>
            <a:r>
              <a:rPr lang="en-US" altLang="en-US" dirty="0">
                <a:solidFill>
                  <a:srgbClr val="CC00CC"/>
                </a:solidFill>
              </a:rPr>
              <a:t>Y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2995613"/>
            <a:ext cx="304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Maximize </a:t>
            </a:r>
            <a:r>
              <a:rPr lang="en-US" altLang="en-US" sz="2000" dirty="0">
                <a:solidFill>
                  <a:schemeClr val="tx2"/>
                </a:solidFill>
              </a:rPr>
              <a:t>N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dirty="0">
                <a:solidFill>
                  <a:schemeClr val="tx2"/>
                </a:solidFill>
                <a:sym typeface="Symbol"/>
              </a:rPr>
              <a:t> 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dirty="0">
                <a:solidFill>
                  <a:schemeClr val="tx2"/>
                </a:solidFill>
              </a:rPr>
              <a:t>M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  <a:r>
              <a:rPr lang="en-US" altLang="en-US" sz="2000" dirty="0">
                <a:solidFill>
                  <a:srgbClr val="FFFFFF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sym typeface="Symbol" pitchFamily="18" charset="2"/>
              </a:rPr>
              <a:t></a:t>
            </a:r>
            <a:r>
              <a:rPr lang="en-US" altLang="en-US" sz="2000" dirty="0">
                <a:solidFill>
                  <a:schemeClr val="tx2"/>
                </a:solidFill>
              </a:rPr>
              <a:t> C</a:t>
            </a:r>
            <a:endParaRPr lang="en-US" altLang="en-US" sz="2000" baseline="300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10200" y="5368607"/>
            <a:ext cx="3545840" cy="1260793"/>
            <a:chOff x="5217160" y="4997767"/>
            <a:chExt cx="3545840" cy="1260793"/>
          </a:xfrm>
        </p:grpSpPr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7391400" y="499776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5217160" y="5110480"/>
              <a:ext cx="11430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33CC33"/>
                  </a:solidFill>
                </a:rPr>
                <a:t>X</a:t>
              </a:r>
              <a:r>
                <a:rPr lang="en-US" altLang="en-US" sz="2400" baseline="-25000" dirty="0" err="1">
                  <a:solidFill>
                    <a:srgbClr val="33CC33"/>
                  </a:solidFill>
                </a:rPr>
                <a:t>j</a:t>
              </a:r>
              <a:endParaRPr lang="en-US" altLang="en-US" sz="2400" baseline="-25000" dirty="0">
                <a:solidFill>
                  <a:srgbClr val="33CC33"/>
                </a:solidFill>
              </a:endParaRPr>
            </a:p>
          </p:txBody>
        </p:sp>
        <p:sp>
          <p:nvSpPr>
            <p:cNvPr id="50" name="Rectangle 23"/>
            <p:cNvSpPr>
              <a:spLocks noChangeArrowheads="1"/>
            </p:cNvSpPr>
            <p:nvPr/>
          </p:nvSpPr>
          <p:spPr bwMode="auto">
            <a:xfrm>
              <a:off x="6431280" y="5115385"/>
              <a:ext cx="901720" cy="1143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30000">
                  <a:solidFill>
                    <a:schemeClr val="tx2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j,i</a:t>
              </a: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7848600" y="5105400"/>
              <a:ext cx="914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i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082725" y="5029200"/>
            <a:ext cx="2223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Symbol" panose="05050102010706020507" pitchFamily="18" charset="2"/>
              <a:buChar char=" "/>
              <a:defRPr/>
            </a:pPr>
            <a:r>
              <a:rPr lang="en-US" altLang="en-US" dirty="0">
                <a:solidFill>
                  <a:schemeClr val="accent3"/>
                </a:solidFill>
                <a:latin typeface="Symbol" pitchFamily="18" charset="2"/>
                <a:sym typeface="Symbol" pitchFamily="18" charset="2"/>
              </a:rPr>
              <a:t>(A</a:t>
            </a:r>
            <a:r>
              <a:rPr lang="en-US" altLang="en-US" dirty="0">
                <a:solidFill>
                  <a:schemeClr val="accent3"/>
                </a:solidFill>
                <a:sym typeface="Symbol"/>
              </a:rPr>
              <a:t></a:t>
            </a:r>
            <a:r>
              <a:rPr lang="en-US" altLang="en-US" dirty="0">
                <a:solidFill>
                  <a:schemeClr val="accent3"/>
                </a:solidFill>
                <a:latin typeface="Symbol" pitchFamily="18" charset="2"/>
                <a:sym typeface="Symbol" pitchFamily="18" charset="2"/>
              </a:rPr>
              <a:t>B)</a:t>
            </a:r>
            <a:r>
              <a:rPr lang="en-US" altLang="en-US" baseline="30000" dirty="0">
                <a:solidFill>
                  <a:schemeClr val="accent3"/>
                </a:solidFill>
              </a:rPr>
              <a:t>T</a:t>
            </a:r>
            <a:r>
              <a:rPr lang="en-US" altLang="en-US" dirty="0">
                <a:solidFill>
                  <a:schemeClr val="accent3"/>
                </a:solidFill>
                <a:sym typeface="Symbol"/>
              </a:rPr>
              <a:t> = 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467600" y="5026223"/>
            <a:ext cx="2223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50000"/>
              </a:lnSpc>
              <a:spcBef>
                <a:spcPct val="50000"/>
              </a:spcBef>
              <a:buFont typeface="Symbol" panose="05050102010706020507" pitchFamily="18" charset="2"/>
              <a:buChar char=" "/>
              <a:defRPr/>
            </a:pPr>
            <a:r>
              <a:rPr lang="en-US" altLang="en-US" dirty="0">
                <a:solidFill>
                  <a:schemeClr val="accent3"/>
                </a:solidFill>
                <a:latin typeface="Symbol" pitchFamily="18" charset="2"/>
                <a:sym typeface="Symbol" pitchFamily="18" charset="2"/>
              </a:rPr>
              <a:t>B</a:t>
            </a:r>
            <a:r>
              <a:rPr lang="en-US" altLang="en-US" baseline="30000" dirty="0">
                <a:solidFill>
                  <a:schemeClr val="accent3"/>
                </a:solidFill>
              </a:rPr>
              <a:t>T</a:t>
            </a:r>
            <a:r>
              <a:rPr lang="en-US" altLang="en-US" dirty="0">
                <a:solidFill>
                  <a:schemeClr val="accent3"/>
                </a:solidFill>
                <a:sym typeface="Symbol"/>
              </a:rPr>
              <a:t></a:t>
            </a:r>
            <a:r>
              <a:rPr lang="en-US" altLang="en-US" dirty="0">
                <a:solidFill>
                  <a:schemeClr val="accent3"/>
                </a:solidFill>
              </a:rPr>
              <a:t> </a:t>
            </a:r>
            <a:r>
              <a:rPr lang="en-US" altLang="en-US" dirty="0">
                <a:solidFill>
                  <a:schemeClr val="accent3"/>
                </a:solidFill>
                <a:latin typeface="Symbol" pitchFamily="18" charset="2"/>
                <a:sym typeface="Symbol" pitchFamily="18" charset="2"/>
              </a:rPr>
              <a:t>A</a:t>
            </a:r>
            <a:r>
              <a:rPr lang="en-US" altLang="en-US" baseline="30000" dirty="0">
                <a:solidFill>
                  <a:schemeClr val="accent3"/>
                </a:solidFill>
              </a:rPr>
              <a:t>T</a:t>
            </a:r>
            <a:endParaRPr lang="en-US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8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52" grpId="0"/>
      <p:bldP spid="5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8"/>
            <a:ext cx="1752600" cy="114300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2514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Dual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4" name="Rectangle 20"/>
          <p:cNvSpPr>
            <a:spLocks noChangeArrowheads="1"/>
          </p:cNvSpPr>
          <p:nvPr/>
        </p:nvSpPr>
        <p:spPr bwMode="auto">
          <a:xfrm>
            <a:off x="4267200" y="2905125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2905125"/>
            <a:ext cx="304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81926" name="Text Box 24"/>
          <p:cNvSpPr txBox="1">
            <a:spLocks noChangeArrowheads="1"/>
          </p:cNvSpPr>
          <p:nvPr/>
        </p:nvSpPr>
        <p:spPr bwMode="auto">
          <a:xfrm>
            <a:off x="8001000" y="3286125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sym typeface="Symbol" pitchFamily="18" charset="2"/>
              </a:rPr>
              <a:t></a:t>
            </a: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For every </a:t>
            </a:r>
            <a:r>
              <a:rPr lang="en-US" altLang="en-US" sz="2400" i="1">
                <a:solidFill>
                  <a:srgbClr val="FFFFFF"/>
                </a:solidFill>
              </a:rPr>
              <a:t>primal</a:t>
            </a:r>
            <a:r>
              <a:rPr lang="en-US" altLang="en-US" sz="2400">
                <a:solidFill>
                  <a:srgbClr val="FFFFFF"/>
                </a:solidFill>
              </a:rPr>
              <a:t> linear program, 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we define its </a:t>
            </a:r>
            <a:r>
              <a:rPr lang="en-US" altLang="en-US" sz="2400" i="1">
                <a:solidFill>
                  <a:srgbClr val="FFFFFF"/>
                </a:solidFill>
              </a:rPr>
              <a:t>dual</a:t>
            </a:r>
            <a:r>
              <a:rPr lang="en-US" altLang="en-US" sz="240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2627313"/>
            <a:ext cx="981075" cy="14208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30000">
                  <a:solidFill>
                    <a:schemeClr val="tx2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j,i</a:t>
              </a: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2620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29210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81932" name="Rectangle 16"/>
          <p:cNvSpPr>
            <a:spLocks noChangeArrowheads="1"/>
          </p:cNvSpPr>
          <p:nvPr/>
        </p:nvSpPr>
        <p:spPr bwMode="auto">
          <a:xfrm>
            <a:off x="6248400" y="1228725"/>
            <a:ext cx="1143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</a:rPr>
              <a:t>i,j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7467600" y="123507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33CC33"/>
                </a:solidFill>
              </a:rPr>
              <a:t>X</a:t>
            </a:r>
            <a:r>
              <a:rPr lang="en-US" altLang="en-US" sz="2400" baseline="-25000" dirty="0" err="1">
                <a:solidFill>
                  <a:srgbClr val="33CC33"/>
                </a:solidFill>
              </a:rPr>
              <a:t>j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8458200" y="1228725"/>
            <a:ext cx="304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1935" name="Text Box 18"/>
          <p:cNvSpPr txBox="1">
            <a:spLocks noChangeArrowheads="1"/>
          </p:cNvSpPr>
          <p:nvPr/>
        </p:nvSpPr>
        <p:spPr bwMode="auto">
          <a:xfrm>
            <a:off x="8001000" y="15240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Symbol" pitchFamily="18" charset="2"/>
              </a:rPr>
              <a:t>³</a:t>
            </a:r>
          </a:p>
        </p:txBody>
      </p:sp>
      <p:sp>
        <p:nvSpPr>
          <p:cNvPr id="81936" name="Rectangle 37"/>
          <p:cNvSpPr>
            <a:spLocks noChangeArrowheads="1"/>
          </p:cNvSpPr>
          <p:nvPr/>
        </p:nvSpPr>
        <p:spPr bwMode="auto">
          <a:xfrm>
            <a:off x="6211888" y="938213"/>
            <a:ext cx="979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subject to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0" y="838200"/>
            <a:ext cx="3978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i="1" kern="0" dirty="0">
                <a:solidFill>
                  <a:srgbClr val="FFFF00"/>
                </a:solidFill>
              </a:rPr>
              <a:t>  Primal </a:t>
            </a:r>
            <a:r>
              <a:rPr lang="en-US" altLang="en-US" sz="2800" kern="0" dirty="0">
                <a:solidFill>
                  <a:schemeClr val="bg1"/>
                </a:solidFill>
              </a:rPr>
              <a:t>Linear Program</a:t>
            </a:r>
            <a:r>
              <a:rPr lang="en-US" altLang="en-US" sz="2800" kern="0" dirty="0">
                <a:solidFill>
                  <a:srgbClr val="92D050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</a:rPr>
              <a:t>Minimize: </a:t>
            </a:r>
            <a:r>
              <a:rPr lang="en-US" altLang="en-US" sz="2000" kern="0" dirty="0">
                <a:solidFill>
                  <a:schemeClr val="tx2"/>
                </a:solidFill>
              </a:rPr>
              <a:t>C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kern="0" dirty="0">
                <a:solidFill>
                  <a:schemeClr val="tx2"/>
                </a:solidFill>
                <a:sym typeface="Symbol"/>
              </a:rPr>
              <a:t>M</a:t>
            </a:r>
            <a:r>
              <a:rPr lang="en-US" altLang="en-US" sz="2000" kern="0" dirty="0">
                <a:solidFill>
                  <a:srgbClr val="33CC33"/>
                </a:solidFill>
              </a:rPr>
              <a:t>X</a:t>
            </a:r>
            <a:r>
              <a:rPr lang="en-US" altLang="en-US" sz="2000" kern="0" dirty="0">
                <a:solidFill>
                  <a:schemeClr val="bg1"/>
                </a:solidFill>
              </a:rPr>
              <a:t> </a:t>
            </a:r>
            <a:r>
              <a:rPr lang="en-US" altLang="en-US" sz="2000" kern="0" dirty="0">
                <a:solidFill>
                  <a:schemeClr val="tx2"/>
                </a:solidFill>
                <a:latin typeface="Symbol" pitchFamily="18" charset="2"/>
              </a:rPr>
              <a:t>³</a:t>
            </a:r>
            <a:r>
              <a:rPr lang="en-US" altLang="en-US" sz="2000" kern="0" dirty="0">
                <a:solidFill>
                  <a:schemeClr val="tx2"/>
                </a:solidFill>
              </a:rPr>
              <a:t> N</a:t>
            </a:r>
          </a:p>
        </p:txBody>
      </p:sp>
      <p:sp>
        <p:nvSpPr>
          <p:cNvPr id="81938" name="Rectangle 13"/>
          <p:cNvSpPr>
            <a:spLocks noChangeArrowheads="1"/>
          </p:cNvSpPr>
          <p:nvPr/>
        </p:nvSpPr>
        <p:spPr bwMode="auto">
          <a:xfrm>
            <a:off x="5257800" y="1228725"/>
            <a:ext cx="3048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 baseline="-25000">
                <a:solidFill>
                  <a:srgbClr val="33CC33"/>
                </a:solidFill>
              </a:rPr>
              <a:t>j</a:t>
            </a:r>
          </a:p>
        </p:txBody>
      </p:sp>
      <p:sp>
        <p:nvSpPr>
          <p:cNvPr id="81939" name="Rectangle 12"/>
          <p:cNvSpPr>
            <a:spLocks noChangeArrowheads="1"/>
          </p:cNvSpPr>
          <p:nvPr/>
        </p:nvSpPr>
        <p:spPr bwMode="auto">
          <a:xfrm>
            <a:off x="4038600" y="1228725"/>
            <a:ext cx="1143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81940" name="Rectangle 48"/>
          <p:cNvSpPr>
            <a:spLocks noChangeArrowheads="1"/>
          </p:cNvSpPr>
          <p:nvPr/>
        </p:nvSpPr>
        <p:spPr bwMode="auto">
          <a:xfrm>
            <a:off x="3978275" y="938213"/>
            <a:ext cx="1014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minimize 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41" name="Rectangle 25"/>
          <p:cNvSpPr>
            <a:spLocks noChangeArrowheads="1"/>
          </p:cNvSpPr>
          <p:nvPr/>
        </p:nvSpPr>
        <p:spPr bwMode="auto">
          <a:xfrm>
            <a:off x="5233988" y="2895600"/>
            <a:ext cx="304800" cy="900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Y</a:t>
            </a:r>
            <a:r>
              <a:rPr lang="en-US" altLang="en-US" sz="2400" baseline="-2500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442913" y="4225925"/>
            <a:ext cx="552805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Every solution </a:t>
            </a:r>
            <a:r>
              <a:rPr lang="en-US" altLang="en-US" sz="2800" dirty="0">
                <a:solidFill>
                  <a:srgbClr val="33CC33"/>
                </a:solidFill>
              </a:rPr>
              <a:t>X</a:t>
            </a:r>
            <a:r>
              <a:rPr lang="en-US" altLang="en-US" sz="2800" dirty="0">
                <a:solidFill>
                  <a:srgbClr val="FFFFFF"/>
                </a:solidFill>
              </a:rPr>
              <a:t> of the primal is </a:t>
            </a:r>
            <a:br>
              <a:rPr lang="en-US" altLang="en-US" sz="280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FFFFFF"/>
                </a:solidFill>
              </a:rPr>
              <a:t>above every solution </a:t>
            </a:r>
            <a:r>
              <a:rPr lang="en-US" altLang="en-US" sz="2800" dirty="0">
                <a:solidFill>
                  <a:srgbClr val="CC00CC"/>
                </a:solidFill>
              </a:rPr>
              <a:t>Y</a:t>
            </a:r>
            <a:r>
              <a:rPr lang="en-US" altLang="en-US" sz="2800" dirty="0">
                <a:solidFill>
                  <a:srgbClr val="FFFFFF"/>
                </a:solidFill>
              </a:rPr>
              <a:t> of the primal.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Symbol" panose="05050102010706020507" pitchFamily="18" charset="2"/>
              <a:buChar char=" "/>
              <a:defRPr/>
            </a:pPr>
            <a:r>
              <a:rPr lang="en-US" altLang="en-US" sz="2800" dirty="0">
                <a:solidFill>
                  <a:srgbClr val="92D050"/>
                </a:solidFill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sz="2800" dirty="0">
                <a:solidFill>
                  <a:srgbClr val="92D050"/>
                </a:solidFill>
              </a:rPr>
              <a:t>X </a:t>
            </a:r>
            <a:r>
              <a:rPr lang="en-US" altLang="en-US" sz="2800" dirty="0">
                <a:solidFill>
                  <a:srgbClr val="CC00CC"/>
                </a:solidFill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sz="2800" dirty="0">
                <a:solidFill>
                  <a:srgbClr val="CC00CC"/>
                </a:solidFill>
              </a:rPr>
              <a:t>Y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Symbol" panose="05050102010706020507" pitchFamily="18" charset="2"/>
              <a:buChar char=" "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    </a:t>
            </a:r>
            <a:r>
              <a:rPr lang="en-US" altLang="en-US" sz="2800" dirty="0"/>
              <a:t>C</a:t>
            </a:r>
            <a:r>
              <a:rPr lang="en-US" altLang="en-US" sz="2800" baseline="30000" dirty="0"/>
              <a:t>T</a:t>
            </a:r>
            <a:r>
              <a:rPr lang="en-US" alt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800" dirty="0">
                <a:solidFill>
                  <a:srgbClr val="33CC33"/>
                </a:solidFill>
                <a:sym typeface="Symbol"/>
              </a:rPr>
              <a:t>X  </a:t>
            </a:r>
            <a:endParaRPr lang="en-US" altLang="en-US" sz="2800" dirty="0">
              <a:solidFill>
                <a:srgbClr val="CC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5920" y="5715000"/>
            <a:ext cx="17526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Symbol" panose="05050102010706020507" pitchFamily="18" charset="2"/>
              <a:buChar char=" "/>
              <a:defRPr/>
            </a:pPr>
            <a:r>
              <a:rPr lang="en-US" altLang="en-US" dirty="0">
                <a:latin typeface="Symbol" pitchFamily="18" charset="2"/>
                <a:sym typeface="Symbol" pitchFamily="18" charset="2"/>
              </a:rPr>
              <a:t>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tx2"/>
                </a:solidFill>
              </a:rPr>
              <a:t>N</a:t>
            </a:r>
            <a:r>
              <a:rPr lang="en-US" altLang="en-US" baseline="30000" dirty="0">
                <a:solidFill>
                  <a:schemeClr val="tx2"/>
                </a:solidFill>
              </a:rPr>
              <a:t>T</a:t>
            </a:r>
            <a:r>
              <a:rPr lang="en-US" altLang="en-US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dirty="0">
                <a:solidFill>
                  <a:srgbClr val="CC00CC"/>
                </a:solidFill>
                <a:sym typeface="Symbol"/>
              </a:rPr>
              <a:t>Y</a:t>
            </a:r>
            <a:endParaRPr lang="en-US" altLang="en-US" dirty="0">
              <a:solidFill>
                <a:srgbClr val="CC00CC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2995613"/>
            <a:ext cx="304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Maximize </a:t>
            </a:r>
            <a:r>
              <a:rPr lang="en-US" altLang="en-US" sz="2000" dirty="0">
                <a:solidFill>
                  <a:schemeClr val="tx2"/>
                </a:solidFill>
              </a:rPr>
              <a:t>N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dirty="0">
                <a:solidFill>
                  <a:schemeClr val="tx2"/>
                </a:solidFill>
                <a:sym typeface="Symbol"/>
              </a:rPr>
              <a:t> 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000" dirty="0">
                <a:solidFill>
                  <a:schemeClr val="tx2"/>
                </a:solidFill>
              </a:rPr>
              <a:t>M</a:t>
            </a:r>
            <a:r>
              <a:rPr lang="en-US" altLang="en-US" sz="2000" baseline="30000" dirty="0">
                <a:solidFill>
                  <a:schemeClr val="tx2"/>
                </a:solidFill>
              </a:rPr>
              <a:t>T</a:t>
            </a:r>
            <a:r>
              <a:rPr lang="en-US" altLang="en-US" sz="20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sz="2000" dirty="0">
                <a:solidFill>
                  <a:srgbClr val="CC00CC"/>
                </a:solidFill>
              </a:rPr>
              <a:t>Y</a:t>
            </a:r>
            <a:r>
              <a:rPr lang="en-US" altLang="en-US" sz="2000" dirty="0">
                <a:solidFill>
                  <a:srgbClr val="FFFFFF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sym typeface="Symbol" pitchFamily="18" charset="2"/>
              </a:rPr>
              <a:t></a:t>
            </a:r>
            <a:r>
              <a:rPr lang="en-US" altLang="en-US" sz="2000" dirty="0">
                <a:solidFill>
                  <a:schemeClr val="tx2"/>
                </a:solidFill>
              </a:rPr>
              <a:t> C</a:t>
            </a:r>
            <a:endParaRPr lang="en-US" altLang="en-US" sz="2000" baseline="300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5674360"/>
            <a:ext cx="4127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Symbol" pitchFamily="18" charset="2"/>
              <a:buChar char=" "/>
              <a:defRPr/>
            </a:pPr>
            <a:r>
              <a:rPr lang="en-US" alt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</a:t>
            </a:r>
            <a:r>
              <a:rPr lang="en-US" altLang="en-US" i="1" dirty="0">
                <a:solidFill>
                  <a:srgbClr val="FFFFFF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C</a:t>
            </a:r>
            <a:r>
              <a:rPr lang="en-US" altLang="en-US" baseline="30000" dirty="0" err="1">
                <a:solidFill>
                  <a:schemeClr val="tx2"/>
                </a:solidFill>
              </a:rPr>
              <a:t>T</a:t>
            </a:r>
            <a:r>
              <a:rPr lang="en-US" altLang="en-US" dirty="0" err="1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dirty="0" err="1">
                <a:solidFill>
                  <a:srgbClr val="33CC33"/>
                </a:solidFill>
                <a:sym typeface="Symbol"/>
              </a:rPr>
              <a:t>X</a:t>
            </a:r>
            <a:r>
              <a:rPr lang="en-US" altLang="en-US" baseline="-25000" dirty="0" err="1">
                <a:solidFill>
                  <a:srgbClr val="33CC33"/>
                </a:solidFill>
              </a:rPr>
              <a:t>min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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N</a:t>
            </a:r>
            <a:r>
              <a:rPr lang="en-US" altLang="en-US" baseline="30000" dirty="0" err="1">
                <a:solidFill>
                  <a:schemeClr val="tx2"/>
                </a:solidFill>
              </a:rPr>
              <a:t>T</a:t>
            </a:r>
            <a:r>
              <a:rPr lang="en-US" altLang="en-US" dirty="0" err="1">
                <a:solidFill>
                  <a:schemeClr val="tx2"/>
                </a:solidFill>
                <a:sym typeface="Symbol"/>
              </a:rPr>
              <a:t></a:t>
            </a:r>
            <a:r>
              <a:rPr lang="en-US" altLang="en-US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altLang="en-US" baseline="-25000" dirty="0" err="1">
                <a:solidFill>
                  <a:srgbClr val="CC00CC"/>
                </a:solidFill>
              </a:rPr>
              <a:t>max</a:t>
            </a:r>
            <a:endParaRPr lang="en-US" altLang="en-US" dirty="0">
              <a:solidFill>
                <a:srgbClr val="CC00CC"/>
              </a:solidFill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4307118" y="6119336"/>
            <a:ext cx="35414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Symbol" pitchFamily="18" charset="2"/>
              <a:buChar char=" "/>
            </a:pPr>
            <a:r>
              <a:rPr lang="en-US" altLang="en-US" sz="2800" dirty="0">
                <a:solidFill>
                  <a:srgbClr val="FFFFFF"/>
                </a:solidFill>
              </a:rPr>
              <a:t>We will prove equality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Symbol" pitchFamily="18" charset="2"/>
              <a:buChar char=" "/>
            </a:pPr>
            <a:r>
              <a:rPr lang="en-US" altLang="en-US" sz="2800" dirty="0">
                <a:solidFill>
                  <a:srgbClr val="FFFFFF"/>
                </a:solidFill>
              </a:rPr>
              <a:t>using the algorithm.</a:t>
            </a:r>
            <a:endParaRPr lang="en-US" altLang="en-US" sz="28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Hotdog Problem</a:t>
            </a:r>
          </a:p>
        </p:txBody>
      </p:sp>
      <p:pic>
        <p:nvPicPr>
          <p:cNvPr id="46083" name="Picture 3" descr="j02515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288448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733800" y="2606675"/>
            <a:ext cx="5181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en-US"/>
              <a:t>Given today’s prices,</a:t>
            </a:r>
            <a:br>
              <a:rPr lang="en-US" altLang="en-US"/>
            </a:br>
            <a:r>
              <a:rPr lang="en-US" altLang="en-US"/>
              <a:t>what is a fast algorithm </a:t>
            </a:r>
            <a:br>
              <a:rPr lang="en-US" altLang="en-US"/>
            </a:br>
            <a:r>
              <a:rPr lang="en-US" altLang="en-US"/>
              <a:t>to find the cheapest hotdog?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The Nutrition Problem</a:t>
            </a:r>
          </a:p>
        </p:txBody>
      </p:sp>
      <p:pic>
        <p:nvPicPr>
          <p:cNvPr id="82947" name="Picture 6" descr="C:\Documents and Settings\Romil Jain\Desktop\YaldaFru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4102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867400" y="1512887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CC00"/>
                </a:solidFill>
              </a:rPr>
              <a:t>An apple a day keeps the doctor away – but apples are costly!</a:t>
            </a:r>
          </a:p>
        </p:txBody>
      </p:sp>
      <p:pic>
        <p:nvPicPr>
          <p:cNvPr id="6" name="Picture 8" descr="C:\Documents and Settings\Romil Jain\Desktop\app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685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Documents and Settings\Romil Jain\Desktop\banan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914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19800" y="3916740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CC00"/>
                </a:solidFill>
              </a:rPr>
              <a:t>A customer’s goal is</a:t>
            </a:r>
            <a:br>
              <a:rPr lang="en-US" altLang="en-US" sz="2400" dirty="0">
                <a:solidFill>
                  <a:srgbClr val="FFCC00"/>
                </a:solidFill>
              </a:rPr>
            </a:br>
            <a:r>
              <a:rPr lang="en-US" altLang="en-US" sz="2400" dirty="0">
                <a:solidFill>
                  <a:srgbClr val="FFCC00"/>
                </a:solidFill>
              </a:rPr>
              <a:t>to fulfill daily </a:t>
            </a:r>
            <a:br>
              <a:rPr lang="en-US" altLang="en-US" sz="2400" dirty="0">
                <a:solidFill>
                  <a:srgbClr val="FFCC00"/>
                </a:solidFill>
              </a:rPr>
            </a:br>
            <a:r>
              <a:rPr lang="en-US" altLang="en-US" sz="2400" dirty="0">
                <a:solidFill>
                  <a:srgbClr val="FFCC00"/>
                </a:solidFill>
              </a:rPr>
              <a:t>vitamin requirements </a:t>
            </a:r>
            <a:br>
              <a:rPr lang="en-US" altLang="en-US" sz="2400" dirty="0">
                <a:solidFill>
                  <a:srgbClr val="FFCC00"/>
                </a:solidFill>
              </a:rPr>
            </a:br>
            <a:r>
              <a:rPr lang="en-US" altLang="en-US" sz="2400" dirty="0">
                <a:solidFill>
                  <a:srgbClr val="FFCC00"/>
                </a:solidFill>
              </a:rPr>
              <a:t>at lowest cost.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utoUpdateAnimBg="0"/>
      <p:bldP spid="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18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5351"/>
              </p:ext>
            </p:extLst>
          </p:nvPr>
        </p:nvGraphicFramePr>
        <p:xfrm>
          <a:off x="1676400" y="1924871"/>
          <a:ext cx="1752600" cy="132438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The Nutrition Problem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105400" y="2057400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4x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kern="0" dirty="0">
                <a:solidFill>
                  <a:schemeClr val="bg1"/>
                </a:solidFill>
              </a:rPr>
              <a:t> + 2x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</a:t>
            </a:r>
            <a:r>
              <a:rPr lang="en-US" altLang="en-US" sz="2400" kern="0" dirty="0">
                <a:solidFill>
                  <a:schemeClr val="bg1"/>
                </a:solidFill>
              </a:rPr>
              <a:t> + 3x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3</a:t>
            </a:r>
            <a:br>
              <a:rPr lang="en-US" altLang="en-US" sz="2400" kern="0" baseline="-25000" dirty="0">
                <a:solidFill>
                  <a:schemeClr val="bg1"/>
                </a:solidFill>
              </a:rPr>
            </a:br>
            <a:r>
              <a:rPr lang="en-US" altLang="en-US" sz="1050" kern="0" baseline="-25000" dirty="0">
                <a:solidFill>
                  <a:schemeClr val="bg1"/>
                </a:solidFill>
              </a:rPr>
              <a:t>   </a:t>
            </a:r>
            <a:endParaRPr lang="en-US" altLang="en-US" sz="1050" kern="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2x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kern="0" dirty="0">
                <a:solidFill>
                  <a:schemeClr val="bg1"/>
                </a:solidFill>
              </a:rPr>
              <a:t> + 3x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</a:t>
            </a:r>
            <a:r>
              <a:rPr lang="en-US" altLang="en-US" sz="2400" kern="0" dirty="0">
                <a:solidFill>
                  <a:schemeClr val="bg1"/>
                </a:solidFill>
              </a:rPr>
              <a:t> + 5x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</a:t>
            </a:r>
            <a:endParaRPr lang="en-US" altLang="en-US" sz="2400" kern="0" dirty="0">
              <a:solidFill>
                <a:schemeClr val="bg1"/>
              </a:solidFill>
            </a:endParaRPr>
          </a:p>
        </p:txBody>
      </p:sp>
      <p:graphicFrame>
        <p:nvGraphicFramePr>
          <p:cNvPr id="17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484811"/>
              </p:ext>
            </p:extLst>
          </p:nvPr>
        </p:nvGraphicFramePr>
        <p:xfrm>
          <a:off x="1676400" y="762000"/>
          <a:ext cx="1752600" cy="65845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752600" y="1524000"/>
            <a:ext cx="1579200" cy="343495"/>
            <a:chOff x="1752600" y="1524000"/>
            <a:chExt cx="1579200" cy="343495"/>
          </a:xfrm>
        </p:grpSpPr>
        <p:pic>
          <p:nvPicPr>
            <p:cNvPr id="83994" name="Picture 1108" descr="C:\Documents and Settings\Romil Jain\Desktop\appl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538863"/>
              <a:ext cx="379596" cy="32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5" name="Picture 1110" descr="C:\Documents and Settings\Romil Jain\Desktop\banana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38863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2" descr="C:\Documents and Settings\Romil Jain\Desktop\orang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0"/>
              <a:ext cx="360000" cy="33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1058"/>
          <p:cNvSpPr txBox="1">
            <a:spLocks noChangeArrowheads="1"/>
          </p:cNvSpPr>
          <p:nvPr/>
        </p:nvSpPr>
        <p:spPr bwMode="auto">
          <a:xfrm>
            <a:off x="3637256" y="762000"/>
            <a:ext cx="348744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We must find the amount </a:t>
            </a:r>
            <a:br>
              <a:rPr lang="en-US" altLang="en-US" sz="2400" kern="0" dirty="0">
                <a:solidFill>
                  <a:schemeClr val="bg1"/>
                </a:solidFill>
              </a:rPr>
            </a:br>
            <a:r>
              <a:rPr lang="en-US" altLang="en-US" sz="2400" kern="0" dirty="0">
                <a:solidFill>
                  <a:srgbClr val="FFC000"/>
                </a:solidFill>
              </a:rPr>
              <a:t> (fruit eaten)/day</a:t>
            </a:r>
            <a:r>
              <a:rPr lang="en-US" altLang="en-US" sz="2400" kern="0" dirty="0">
                <a:solidFill>
                  <a:schemeClr val="bg1"/>
                </a:solidFill>
              </a:rPr>
              <a:t> of each fruit.</a:t>
            </a:r>
            <a:endParaRPr lang="en-US" altLang="en-US" sz="2400" kern="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219734" y="1905000"/>
            <a:ext cx="380466" cy="1371600"/>
            <a:chOff x="1219734" y="1905000"/>
            <a:chExt cx="380466" cy="1371600"/>
          </a:xfrm>
        </p:grpSpPr>
        <p:pic>
          <p:nvPicPr>
            <p:cNvPr id="44034" name="Picture 2" descr="Image result for vitamin B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7" t="-280" r="20837" b="-3501"/>
            <a:stretch/>
          </p:blipFill>
          <p:spPr bwMode="auto">
            <a:xfrm>
              <a:off x="1219735" y="1905000"/>
              <a:ext cx="380465" cy="67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2" descr="C:\Documents and Settings\Romil Jain\Desktop\2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5" r="14211"/>
            <a:stretch/>
          </p:blipFill>
          <p:spPr bwMode="auto">
            <a:xfrm>
              <a:off x="1219734" y="2637273"/>
              <a:ext cx="380465" cy="63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ctangle 1058"/>
          <p:cNvSpPr txBox="1">
            <a:spLocks noChangeArrowheads="1"/>
          </p:cNvSpPr>
          <p:nvPr/>
        </p:nvSpPr>
        <p:spPr bwMode="auto">
          <a:xfrm>
            <a:off x="609600" y="3429000"/>
            <a:ext cx="348744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For each fruit and </a:t>
            </a:r>
            <a:br>
              <a:rPr lang="en-US" altLang="en-US" sz="2400" kern="0" dirty="0">
                <a:solidFill>
                  <a:schemeClr val="bg1"/>
                </a:solidFill>
              </a:rPr>
            </a:br>
            <a:r>
              <a:rPr lang="en-US" altLang="en-US" sz="2400" kern="0" dirty="0">
                <a:solidFill>
                  <a:schemeClr val="bg1"/>
                </a:solidFill>
              </a:rPr>
              <a:t>each vitamin </a:t>
            </a:r>
            <a:br>
              <a:rPr lang="en-US" altLang="en-US" sz="2400" kern="0" dirty="0">
                <a:solidFill>
                  <a:schemeClr val="bg1"/>
                </a:solidFill>
              </a:rPr>
            </a:br>
            <a:r>
              <a:rPr lang="en-US" altLang="en-US" sz="2400" kern="0" dirty="0">
                <a:solidFill>
                  <a:schemeClr val="bg1"/>
                </a:solidFill>
              </a:rPr>
              <a:t>we have </a:t>
            </a:r>
            <a:r>
              <a:rPr lang="en-US" altLang="en-US" sz="2400" kern="0" dirty="0" err="1">
                <a:solidFill>
                  <a:srgbClr val="FFC000"/>
                </a:solidFill>
              </a:rPr>
              <a:t>vit</a:t>
            </a:r>
            <a:r>
              <a:rPr lang="en-US" altLang="en-US" sz="2400" kern="0" dirty="0">
                <a:solidFill>
                  <a:srgbClr val="FFC000"/>
                </a:solidFill>
              </a:rPr>
              <a:t>/fruit</a:t>
            </a:r>
          </a:p>
        </p:txBody>
      </p:sp>
      <p:sp>
        <p:nvSpPr>
          <p:cNvPr id="34" name="Rectangle 1058"/>
          <p:cNvSpPr txBox="1">
            <a:spLocks noChangeArrowheads="1"/>
          </p:cNvSpPr>
          <p:nvPr/>
        </p:nvSpPr>
        <p:spPr bwMode="auto">
          <a:xfrm>
            <a:off x="4742156" y="3388425"/>
            <a:ext cx="348744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This gives us</a:t>
            </a:r>
            <a:br>
              <a:rPr lang="en-US" altLang="en-US" sz="2400" kern="0" dirty="0">
                <a:solidFill>
                  <a:schemeClr val="bg1"/>
                </a:solidFill>
              </a:rPr>
            </a:br>
            <a:r>
              <a:rPr lang="en-US" altLang="en-US" sz="2400" kern="0" dirty="0">
                <a:solidFill>
                  <a:schemeClr val="bg1"/>
                </a:solidFill>
              </a:rPr>
              <a:t>for each vitamin </a:t>
            </a:r>
            <a:br>
              <a:rPr lang="en-US" altLang="en-US" sz="2400" kern="0" dirty="0">
                <a:solidFill>
                  <a:schemeClr val="bg1"/>
                </a:solidFill>
              </a:rPr>
            </a:br>
            <a:r>
              <a:rPr lang="en-US" altLang="en-US" sz="2400" kern="0" dirty="0" err="1">
                <a:solidFill>
                  <a:srgbClr val="FFC000"/>
                </a:solidFill>
              </a:rPr>
              <a:t>vit</a:t>
            </a:r>
            <a:r>
              <a:rPr lang="en-US" altLang="en-US" sz="2400" kern="0" dirty="0">
                <a:solidFill>
                  <a:srgbClr val="FFC000"/>
                </a:solidFill>
              </a:rPr>
              <a:t>/day</a:t>
            </a:r>
            <a:r>
              <a:rPr lang="en-US" altLang="en-US" sz="2400" kern="0" dirty="0">
                <a:solidFill>
                  <a:schemeClr val="bg1"/>
                </a:solidFill>
              </a:rPr>
              <a:t> eaten.</a:t>
            </a:r>
            <a:endParaRPr lang="en-US" altLang="en-US" sz="2400" kern="0" dirty="0"/>
          </a:p>
        </p:txBody>
      </p:sp>
      <p:pic>
        <p:nvPicPr>
          <p:cNvPr id="35" name="Picture 4" descr="Image result for measuring c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512934" cy="5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Image result for measuring c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66" y="838200"/>
            <a:ext cx="512934" cy="5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6955200" y="266105"/>
            <a:ext cx="1579200" cy="343495"/>
            <a:chOff x="1752600" y="1524000"/>
            <a:chExt cx="1579200" cy="343495"/>
          </a:xfrm>
        </p:grpSpPr>
        <p:pic>
          <p:nvPicPr>
            <p:cNvPr id="45" name="Picture 1108" descr="C:\Documents and Settings\Romil Jain\Desktop\appl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538863"/>
              <a:ext cx="379596" cy="32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110" descr="C:\Documents and Settings\Romil Jain\Desktop\banana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38863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2" descr="C:\Documents and Settings\Romil Jain\Desktop\orang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0"/>
              <a:ext cx="360000" cy="33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33" grpId="0"/>
      <p:bldP spid="3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18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95886"/>
              </p:ext>
            </p:extLst>
          </p:nvPr>
        </p:nvGraphicFramePr>
        <p:xfrm>
          <a:off x="1676400" y="1924871"/>
          <a:ext cx="1752600" cy="132438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The Nutrition Problem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105400" y="2057400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4x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kern="0" dirty="0">
                <a:solidFill>
                  <a:schemeClr val="bg1"/>
                </a:solidFill>
              </a:rPr>
              <a:t> + 2x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</a:t>
            </a:r>
            <a:r>
              <a:rPr lang="en-US" altLang="en-US" sz="2400" kern="0" dirty="0">
                <a:solidFill>
                  <a:schemeClr val="bg1"/>
                </a:solidFill>
              </a:rPr>
              <a:t> + 3x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3</a:t>
            </a:r>
            <a:br>
              <a:rPr lang="en-US" altLang="en-US" sz="2400" kern="0" baseline="-25000" dirty="0">
                <a:solidFill>
                  <a:schemeClr val="bg1"/>
                </a:solidFill>
              </a:rPr>
            </a:br>
            <a:r>
              <a:rPr lang="en-US" altLang="en-US" sz="1050" kern="0" baseline="-25000" dirty="0">
                <a:solidFill>
                  <a:schemeClr val="bg1"/>
                </a:solidFill>
              </a:rPr>
              <a:t>   </a:t>
            </a:r>
            <a:endParaRPr lang="en-US" altLang="en-US" sz="1050" kern="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2x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kern="0" dirty="0">
                <a:solidFill>
                  <a:schemeClr val="bg1"/>
                </a:solidFill>
              </a:rPr>
              <a:t> + 3x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</a:t>
            </a:r>
            <a:r>
              <a:rPr lang="en-US" altLang="en-US" sz="2400" kern="0" dirty="0">
                <a:solidFill>
                  <a:schemeClr val="bg1"/>
                </a:solidFill>
              </a:rPr>
              <a:t> + 5x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</a:t>
            </a:r>
            <a:endParaRPr lang="en-US" altLang="en-US" sz="2400" kern="0" dirty="0">
              <a:solidFill>
                <a:schemeClr val="bg1"/>
              </a:solidFill>
            </a:endParaRPr>
          </a:p>
        </p:txBody>
      </p:sp>
      <p:graphicFrame>
        <p:nvGraphicFramePr>
          <p:cNvPr id="17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00829"/>
              </p:ext>
            </p:extLst>
          </p:nvPr>
        </p:nvGraphicFramePr>
        <p:xfrm>
          <a:off x="1676400" y="762000"/>
          <a:ext cx="1752600" cy="65845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752600" y="1524000"/>
            <a:ext cx="1579200" cy="343495"/>
            <a:chOff x="1752600" y="1524000"/>
            <a:chExt cx="1579200" cy="343495"/>
          </a:xfrm>
        </p:grpSpPr>
        <p:pic>
          <p:nvPicPr>
            <p:cNvPr id="83994" name="Picture 1108" descr="C:\Documents and Settings\Romil Jain\Desktop\appl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538863"/>
              <a:ext cx="379596" cy="32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5" name="Picture 1110" descr="C:\Documents and Settings\Romil Jain\Desktop\banana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38863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2" descr="C:\Documents and Settings\Romil Jain\Desktop\orang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0"/>
              <a:ext cx="360000" cy="33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1219734" y="1905000"/>
            <a:ext cx="380466" cy="1371600"/>
            <a:chOff x="1219734" y="1905000"/>
            <a:chExt cx="380466" cy="1371600"/>
          </a:xfrm>
        </p:grpSpPr>
        <p:pic>
          <p:nvPicPr>
            <p:cNvPr id="44034" name="Picture 2" descr="Image result for vitamin B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7" t="-280" r="20837" b="-3501"/>
            <a:stretch/>
          </p:blipFill>
          <p:spPr bwMode="auto">
            <a:xfrm>
              <a:off x="1219735" y="1905000"/>
              <a:ext cx="380465" cy="67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2" descr="C:\Documents and Settings\Romil Jain\Desktop\2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5" r="14211"/>
            <a:stretch/>
          </p:blipFill>
          <p:spPr bwMode="auto">
            <a:xfrm>
              <a:off x="1219734" y="2637273"/>
              <a:ext cx="380465" cy="63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ctangle 1058"/>
          <p:cNvSpPr txBox="1">
            <a:spLocks noChangeArrowheads="1"/>
          </p:cNvSpPr>
          <p:nvPr/>
        </p:nvSpPr>
        <p:spPr bwMode="auto">
          <a:xfrm>
            <a:off x="2209800" y="3429000"/>
            <a:ext cx="348744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For vitamin </a:t>
            </a:r>
            <a:br>
              <a:rPr lang="en-US" altLang="en-US" sz="2400" kern="0" dirty="0">
                <a:solidFill>
                  <a:schemeClr val="bg1"/>
                </a:solidFill>
              </a:rPr>
            </a:br>
            <a:r>
              <a:rPr lang="en-US" altLang="en-US" sz="2400" kern="0" dirty="0">
                <a:solidFill>
                  <a:schemeClr val="bg1"/>
                </a:solidFill>
              </a:rPr>
              <a:t>we have </a:t>
            </a:r>
            <a:br>
              <a:rPr lang="en-US" altLang="en-US" sz="2400" kern="0" dirty="0">
                <a:solidFill>
                  <a:schemeClr val="bg1"/>
                </a:solidFill>
              </a:rPr>
            </a:br>
            <a:r>
              <a:rPr lang="en-US" altLang="en-US" sz="2400" kern="0" dirty="0">
                <a:solidFill>
                  <a:srgbClr val="FFC000"/>
                </a:solidFill>
              </a:rPr>
              <a:t>(</a:t>
            </a:r>
            <a:r>
              <a:rPr lang="en-US" altLang="en-US" sz="2400" kern="0" dirty="0" err="1">
                <a:solidFill>
                  <a:srgbClr val="FFC000"/>
                </a:solidFill>
              </a:rPr>
              <a:t>vit</a:t>
            </a:r>
            <a:r>
              <a:rPr lang="en-US" altLang="en-US" sz="2400" kern="0" dirty="0">
                <a:solidFill>
                  <a:srgbClr val="FFC000"/>
                </a:solidFill>
              </a:rPr>
              <a:t> need)/day</a:t>
            </a:r>
          </a:p>
        </p:txBody>
      </p:sp>
      <p:pic>
        <p:nvPicPr>
          <p:cNvPr id="43" name="Picture 4" descr="Image result for measuring c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66" y="838200"/>
            <a:ext cx="512934" cy="5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407089"/>
              </p:ext>
            </p:extLst>
          </p:nvPr>
        </p:nvGraphicFramePr>
        <p:xfrm>
          <a:off x="3733800" y="1923800"/>
          <a:ext cx="609600" cy="132438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5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Picture 8" descr="Image result for health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9974" r="9310" b="9169"/>
          <a:stretch/>
        </p:blipFill>
        <p:spPr bwMode="auto">
          <a:xfrm>
            <a:off x="3733800" y="1258416"/>
            <a:ext cx="609600" cy="5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7193821" y="2082256"/>
            <a:ext cx="1035779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kern="0" dirty="0">
                <a:solidFill>
                  <a:schemeClr val="bg1"/>
                </a:solidFill>
                <a:latin typeface="Symbol" pitchFamily="18" charset="2"/>
              </a:rPr>
              <a:t>³</a:t>
            </a:r>
            <a:r>
              <a:rPr lang="en-US" altLang="en-US" sz="2400" kern="0" dirty="0">
                <a:solidFill>
                  <a:schemeClr val="bg1"/>
                </a:solidFill>
              </a:rPr>
              <a:t> 80</a:t>
            </a:r>
          </a:p>
          <a:p>
            <a:pPr eaLnBrk="1" hangingPunct="1">
              <a:buFontTx/>
              <a:buNone/>
            </a:pPr>
            <a:r>
              <a:rPr lang="en-US" altLang="en-US" sz="700" kern="0" baseline="-25000" dirty="0">
                <a:solidFill>
                  <a:schemeClr val="bg1"/>
                </a:solidFill>
              </a:rPr>
              <a:t>    </a:t>
            </a:r>
            <a:r>
              <a:rPr lang="en-US" altLang="en-US" sz="600" kern="0" baseline="-25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kern="0" dirty="0">
                <a:solidFill>
                  <a:schemeClr val="bg1"/>
                </a:solidFill>
                <a:latin typeface="Symbol" pitchFamily="18" charset="2"/>
              </a:rPr>
              <a:t>³</a:t>
            </a:r>
            <a:r>
              <a:rPr lang="en-US" altLang="en-US" sz="2400" kern="0" dirty="0">
                <a:solidFill>
                  <a:schemeClr val="bg1"/>
                </a:solidFill>
              </a:rPr>
              <a:t> 90</a:t>
            </a:r>
          </a:p>
        </p:txBody>
      </p:sp>
      <p:sp>
        <p:nvSpPr>
          <p:cNvPr id="28" name="Rectangle 1058"/>
          <p:cNvSpPr txBox="1">
            <a:spLocks noChangeArrowheads="1"/>
          </p:cNvSpPr>
          <p:nvPr/>
        </p:nvSpPr>
        <p:spPr bwMode="auto">
          <a:xfrm>
            <a:off x="4742156" y="3388425"/>
            <a:ext cx="348744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This gives us</a:t>
            </a:r>
            <a:br>
              <a:rPr lang="en-US" altLang="en-US" sz="2400" kern="0" dirty="0">
                <a:solidFill>
                  <a:schemeClr val="bg1"/>
                </a:solidFill>
              </a:rPr>
            </a:br>
            <a:r>
              <a:rPr lang="en-US" altLang="en-US" sz="2400" kern="0" dirty="0">
                <a:solidFill>
                  <a:schemeClr val="bg1"/>
                </a:solidFill>
              </a:rPr>
              <a:t>for each vitamin </a:t>
            </a:r>
            <a:br>
              <a:rPr lang="en-US" altLang="en-US" sz="2400" kern="0" dirty="0">
                <a:solidFill>
                  <a:schemeClr val="bg1"/>
                </a:solidFill>
              </a:rPr>
            </a:br>
            <a:r>
              <a:rPr lang="en-US" altLang="en-US" sz="2400" kern="0" dirty="0">
                <a:solidFill>
                  <a:srgbClr val="FFC000"/>
                </a:solidFill>
              </a:rPr>
              <a:t>(</a:t>
            </a:r>
            <a:r>
              <a:rPr lang="en-US" altLang="en-US" sz="2400" kern="0" dirty="0" err="1">
                <a:solidFill>
                  <a:srgbClr val="FFC000"/>
                </a:solidFill>
              </a:rPr>
              <a:t>vit</a:t>
            </a:r>
            <a:r>
              <a:rPr lang="en-US" altLang="en-US" sz="2400" kern="0" dirty="0">
                <a:solidFill>
                  <a:srgbClr val="FFC000"/>
                </a:solidFill>
              </a:rPr>
              <a:t> eaten)/day</a:t>
            </a:r>
            <a:r>
              <a:rPr lang="en-US" altLang="en-US" sz="2400" kern="0" dirty="0">
                <a:solidFill>
                  <a:schemeClr val="bg1"/>
                </a:solidFill>
              </a:rPr>
              <a:t>.</a:t>
            </a:r>
            <a:endParaRPr lang="en-US" altLang="en-US" sz="2400" kern="0" dirty="0"/>
          </a:p>
        </p:txBody>
      </p:sp>
      <p:grpSp>
        <p:nvGrpSpPr>
          <p:cNvPr id="29" name="Group 28"/>
          <p:cNvGrpSpPr/>
          <p:nvPr/>
        </p:nvGrpSpPr>
        <p:grpSpPr>
          <a:xfrm>
            <a:off x="6955200" y="266105"/>
            <a:ext cx="1579200" cy="343495"/>
            <a:chOff x="1752600" y="1524000"/>
            <a:chExt cx="1579200" cy="343495"/>
          </a:xfrm>
        </p:grpSpPr>
        <p:pic>
          <p:nvPicPr>
            <p:cNvPr id="31" name="Picture 1108" descr="C:\Documents and Settings\Romil Jain\Desktop\appl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538863"/>
              <a:ext cx="379596" cy="32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110" descr="C:\Documents and Settings\Romil Jain\Desktop\banana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38863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2" descr="C:\Documents and Settings\Romil Jain\Desktop\orang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0"/>
              <a:ext cx="360000" cy="33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ctangle 36"/>
          <p:cNvSpPr/>
          <p:nvPr/>
        </p:nvSpPr>
        <p:spPr>
          <a:xfrm>
            <a:off x="5105400" y="1600200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Constraints:  </a:t>
            </a:r>
          </a:p>
        </p:txBody>
      </p:sp>
    </p:spTree>
    <p:extLst>
      <p:ext uri="{BB962C8B-B14F-4D97-AF65-F5344CB8AC3E}">
        <p14:creationId xmlns:p14="http://schemas.microsoft.com/office/powerpoint/2010/main" val="40294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3" grpId="0"/>
      <p:bldP spid="3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18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24986"/>
              </p:ext>
            </p:extLst>
          </p:nvPr>
        </p:nvGraphicFramePr>
        <p:xfrm>
          <a:off x="1676400" y="1924871"/>
          <a:ext cx="1752600" cy="132438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The Nutrition Problem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105400" y="2057400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4x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kern="0" dirty="0">
                <a:solidFill>
                  <a:schemeClr val="bg1"/>
                </a:solidFill>
              </a:rPr>
              <a:t> + 2x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</a:t>
            </a:r>
            <a:r>
              <a:rPr lang="en-US" altLang="en-US" sz="2400" kern="0" dirty="0">
                <a:solidFill>
                  <a:schemeClr val="bg1"/>
                </a:solidFill>
              </a:rPr>
              <a:t> + 3x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3</a:t>
            </a:r>
            <a:br>
              <a:rPr lang="en-US" altLang="en-US" sz="2400" kern="0" baseline="-25000" dirty="0">
                <a:solidFill>
                  <a:schemeClr val="bg1"/>
                </a:solidFill>
              </a:rPr>
            </a:br>
            <a:r>
              <a:rPr lang="en-US" altLang="en-US" sz="1050" kern="0" baseline="-25000" dirty="0">
                <a:solidFill>
                  <a:schemeClr val="bg1"/>
                </a:solidFill>
              </a:rPr>
              <a:t>   </a:t>
            </a:r>
            <a:endParaRPr lang="en-US" altLang="en-US" sz="1050" kern="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2x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kern="0" dirty="0">
                <a:solidFill>
                  <a:schemeClr val="bg1"/>
                </a:solidFill>
              </a:rPr>
              <a:t> + 3x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</a:t>
            </a:r>
            <a:r>
              <a:rPr lang="en-US" altLang="en-US" sz="2400" kern="0" dirty="0">
                <a:solidFill>
                  <a:schemeClr val="bg1"/>
                </a:solidFill>
              </a:rPr>
              <a:t> + 5x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</a:t>
            </a:r>
            <a:endParaRPr lang="en-US" altLang="en-US" sz="2400" kern="0" dirty="0">
              <a:solidFill>
                <a:schemeClr val="bg1"/>
              </a:solidFill>
            </a:endParaRPr>
          </a:p>
        </p:txBody>
      </p:sp>
      <p:graphicFrame>
        <p:nvGraphicFramePr>
          <p:cNvPr id="17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41621"/>
              </p:ext>
            </p:extLst>
          </p:nvPr>
        </p:nvGraphicFramePr>
        <p:xfrm>
          <a:off x="1676400" y="762000"/>
          <a:ext cx="1752600" cy="65845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219734" y="1905000"/>
            <a:ext cx="380466" cy="1371600"/>
            <a:chOff x="1219734" y="1905000"/>
            <a:chExt cx="380466" cy="1371600"/>
          </a:xfrm>
        </p:grpSpPr>
        <p:pic>
          <p:nvPicPr>
            <p:cNvPr id="44034" name="Picture 2" descr="Image result for vitamin B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7" t="-280" r="20837" b="-3501"/>
            <a:stretch/>
          </p:blipFill>
          <p:spPr bwMode="auto">
            <a:xfrm>
              <a:off x="1219735" y="1905000"/>
              <a:ext cx="380465" cy="67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2" descr="C:\Documents and Settings\Romil Jain\Desktop\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5" r="14211"/>
            <a:stretch/>
          </p:blipFill>
          <p:spPr bwMode="auto">
            <a:xfrm>
              <a:off x="1219734" y="2637273"/>
              <a:ext cx="380465" cy="63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4" descr="Image result for measuring c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66" y="838200"/>
            <a:ext cx="512934" cy="5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571812"/>
              </p:ext>
            </p:extLst>
          </p:nvPr>
        </p:nvGraphicFramePr>
        <p:xfrm>
          <a:off x="3733800" y="1923800"/>
          <a:ext cx="609600" cy="132438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5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Picture 8" descr="Image result for heal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9974" r="9310" b="9169"/>
          <a:stretch/>
        </p:blipFill>
        <p:spPr bwMode="auto">
          <a:xfrm>
            <a:off x="3733800" y="1258416"/>
            <a:ext cx="609600" cy="5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7193821" y="2082256"/>
            <a:ext cx="1035779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kern="0" dirty="0">
                <a:solidFill>
                  <a:schemeClr val="bg1"/>
                </a:solidFill>
                <a:latin typeface="Symbol" pitchFamily="18" charset="2"/>
              </a:rPr>
              <a:t>³</a:t>
            </a:r>
            <a:r>
              <a:rPr lang="en-US" altLang="en-US" sz="2400" kern="0" dirty="0">
                <a:solidFill>
                  <a:schemeClr val="bg1"/>
                </a:solidFill>
              </a:rPr>
              <a:t> 80</a:t>
            </a:r>
          </a:p>
          <a:p>
            <a:pPr eaLnBrk="1" hangingPunct="1">
              <a:buFontTx/>
              <a:buNone/>
            </a:pPr>
            <a:r>
              <a:rPr lang="en-US" altLang="en-US" sz="700" kern="0" baseline="-25000" dirty="0">
                <a:solidFill>
                  <a:schemeClr val="bg1"/>
                </a:solidFill>
              </a:rPr>
              <a:t>    </a:t>
            </a:r>
            <a:r>
              <a:rPr lang="en-US" altLang="en-US" sz="600" kern="0" baseline="-25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kern="0" dirty="0">
                <a:solidFill>
                  <a:schemeClr val="bg1"/>
                </a:solidFill>
                <a:latin typeface="Symbol" pitchFamily="18" charset="2"/>
              </a:rPr>
              <a:t>³</a:t>
            </a:r>
            <a:r>
              <a:rPr lang="en-US" altLang="en-US" sz="2400" kern="0" dirty="0">
                <a:solidFill>
                  <a:schemeClr val="bg1"/>
                </a:solidFill>
              </a:rPr>
              <a:t> 90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955200" y="266105"/>
            <a:ext cx="1579200" cy="343495"/>
            <a:chOff x="1752600" y="1524000"/>
            <a:chExt cx="1579200" cy="343495"/>
          </a:xfrm>
        </p:grpSpPr>
        <p:pic>
          <p:nvPicPr>
            <p:cNvPr id="31" name="Picture 1108" descr="C:\Documents and Settings\Romil Jain\Desktop\appl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538863"/>
              <a:ext cx="379596" cy="32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110" descr="C:\Documents and Settings\Romil Jain\Desktop\banana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38863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2" descr="C:\Documents and Settings\Romil Jain\Desktop\orang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0"/>
              <a:ext cx="360000" cy="33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ctangle 36"/>
          <p:cNvSpPr/>
          <p:nvPr/>
        </p:nvSpPr>
        <p:spPr>
          <a:xfrm>
            <a:off x="5105400" y="1600200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Constraints:  </a:t>
            </a:r>
          </a:p>
        </p:txBody>
      </p:sp>
      <p:graphicFrame>
        <p:nvGraphicFramePr>
          <p:cNvPr id="24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51456"/>
              </p:ext>
            </p:extLst>
          </p:nvPr>
        </p:nvGraphicFramePr>
        <p:xfrm>
          <a:off x="1676400" y="3456345"/>
          <a:ext cx="1752600" cy="65845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" name="Picture 6" descr="Image result for cos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3256" r="13149" b="11550"/>
          <a:stretch/>
        </p:blipFill>
        <p:spPr bwMode="auto">
          <a:xfrm>
            <a:off x="1240200" y="3499100"/>
            <a:ext cx="360000" cy="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463748" y="3119735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kern="0" dirty="0">
                <a:solidFill>
                  <a:schemeClr val="bg1"/>
                </a:solidFill>
              </a:rPr>
              <a:t>, 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</a:t>
            </a:r>
            <a:r>
              <a:rPr lang="en-US" altLang="en-US" sz="2400" kern="0" dirty="0">
                <a:solidFill>
                  <a:schemeClr val="bg1"/>
                </a:solidFill>
              </a:rPr>
              <a:t> </a:t>
            </a:r>
            <a:r>
              <a:rPr lang="en-US" altLang="en-US" sz="2000" kern="0" dirty="0">
                <a:solidFill>
                  <a:schemeClr val="bg1"/>
                </a:solidFill>
                <a:latin typeface="Symbol" pitchFamily="18" charset="2"/>
              </a:rPr>
              <a:t>³</a:t>
            </a:r>
            <a:r>
              <a:rPr lang="en-US" altLang="en-US" sz="2000" kern="0" dirty="0">
                <a:solidFill>
                  <a:schemeClr val="bg1"/>
                </a:solidFill>
              </a:rPr>
              <a:t> 0</a:t>
            </a:r>
            <a:endParaRPr lang="en-US" altLang="en-US" sz="2400" kern="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94852" y="3545262"/>
            <a:ext cx="3352800" cy="381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Cost = 5x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kern="0" dirty="0">
                <a:solidFill>
                  <a:schemeClr val="bg1"/>
                </a:solidFill>
              </a:rPr>
              <a:t> + 7x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 </a:t>
            </a:r>
            <a:r>
              <a:rPr lang="en-US" altLang="en-US" sz="2400" kern="0" dirty="0">
                <a:solidFill>
                  <a:schemeClr val="bg1"/>
                </a:solidFill>
              </a:rPr>
              <a:t>+ 6x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Rectangle 1058"/>
          <p:cNvSpPr txBox="1">
            <a:spLocks noChangeArrowheads="1"/>
          </p:cNvSpPr>
          <p:nvPr/>
        </p:nvSpPr>
        <p:spPr bwMode="auto">
          <a:xfrm>
            <a:off x="609600" y="4191000"/>
            <a:ext cx="348744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For each fruit </a:t>
            </a:r>
            <a:br>
              <a:rPr lang="en-US" altLang="en-US" sz="2400" kern="0" dirty="0">
                <a:solidFill>
                  <a:schemeClr val="bg1"/>
                </a:solidFill>
              </a:rPr>
            </a:br>
            <a:r>
              <a:rPr lang="en-US" altLang="en-US" sz="2400" kern="0" dirty="0">
                <a:solidFill>
                  <a:schemeClr val="bg1"/>
                </a:solidFill>
              </a:rPr>
              <a:t>we have </a:t>
            </a:r>
            <a:r>
              <a:rPr lang="en-US" altLang="en-US" sz="2400" kern="0" dirty="0">
                <a:solidFill>
                  <a:srgbClr val="FFC000"/>
                </a:solidFill>
              </a:rPr>
              <a:t>$/fruit</a:t>
            </a:r>
          </a:p>
        </p:txBody>
      </p:sp>
      <p:sp>
        <p:nvSpPr>
          <p:cNvPr id="38" name="Rectangle 1058"/>
          <p:cNvSpPr txBox="1">
            <a:spLocks noChangeArrowheads="1"/>
          </p:cNvSpPr>
          <p:nvPr/>
        </p:nvSpPr>
        <p:spPr bwMode="auto">
          <a:xfrm>
            <a:off x="4742156" y="4114800"/>
            <a:ext cx="348744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This gives us</a:t>
            </a:r>
            <a:br>
              <a:rPr lang="en-US" altLang="en-US" sz="2400" kern="0" dirty="0">
                <a:solidFill>
                  <a:schemeClr val="bg1"/>
                </a:solidFill>
              </a:rPr>
            </a:br>
            <a:r>
              <a:rPr lang="en-US" altLang="en-US" sz="2400" kern="0" dirty="0">
                <a:solidFill>
                  <a:srgbClr val="FFC000"/>
                </a:solidFill>
              </a:rPr>
              <a:t>$/day</a:t>
            </a:r>
            <a:r>
              <a:rPr lang="en-US" altLang="en-US" sz="2400" kern="0" dirty="0">
                <a:solidFill>
                  <a:schemeClr val="bg1"/>
                </a:solidFill>
              </a:rPr>
              <a:t>.</a:t>
            </a:r>
            <a:endParaRPr lang="en-US" altLang="en-US" sz="2400" kern="0" dirty="0"/>
          </a:p>
        </p:txBody>
      </p:sp>
      <p:grpSp>
        <p:nvGrpSpPr>
          <p:cNvPr id="75" name="Group 74"/>
          <p:cNvGrpSpPr/>
          <p:nvPr/>
        </p:nvGrpSpPr>
        <p:grpSpPr>
          <a:xfrm>
            <a:off x="1752600" y="1524000"/>
            <a:ext cx="1579200" cy="343495"/>
            <a:chOff x="1752600" y="1524000"/>
            <a:chExt cx="1579200" cy="343495"/>
          </a:xfrm>
        </p:grpSpPr>
        <p:pic>
          <p:nvPicPr>
            <p:cNvPr id="76" name="Picture 1108" descr="C:\Documents and Settings\Romil Jain\Desktop\appl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538863"/>
              <a:ext cx="379596" cy="32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1110" descr="C:\Documents and Settings\Romil Jain\Desktop\banana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38863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22" descr="C:\Documents and Settings\Romil Jain\Desktop\orang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0"/>
              <a:ext cx="360000" cy="33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04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4" grpId="0"/>
      <p:bldP spid="3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18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028206"/>
              </p:ext>
            </p:extLst>
          </p:nvPr>
        </p:nvGraphicFramePr>
        <p:xfrm>
          <a:off x="1676400" y="1924871"/>
          <a:ext cx="1752600" cy="132438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01915"/>
              </p:ext>
            </p:extLst>
          </p:nvPr>
        </p:nvGraphicFramePr>
        <p:xfrm>
          <a:off x="1676400" y="762000"/>
          <a:ext cx="1752600" cy="65845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752600" y="1524000"/>
            <a:ext cx="1579200" cy="343495"/>
            <a:chOff x="1752600" y="1524000"/>
            <a:chExt cx="1579200" cy="343495"/>
          </a:xfrm>
        </p:grpSpPr>
        <p:pic>
          <p:nvPicPr>
            <p:cNvPr id="83994" name="Picture 1108" descr="C:\Documents and Settings\Romil Jain\Desktop\apple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538863"/>
              <a:ext cx="379596" cy="32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5" name="Picture 1110" descr="C:\Documents and Settings\Romil Jain\Desktop\banana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38863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2" descr="C:\Documents and Settings\Romil Jain\Desktop\orang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0"/>
              <a:ext cx="360000" cy="33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1219734" y="1905000"/>
            <a:ext cx="380466" cy="1371600"/>
            <a:chOff x="1219734" y="1905000"/>
            <a:chExt cx="380466" cy="1371600"/>
          </a:xfrm>
        </p:grpSpPr>
        <p:pic>
          <p:nvPicPr>
            <p:cNvPr id="44034" name="Picture 2" descr="Image result for vitamin B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7" t="-280" r="20837" b="-3501"/>
            <a:stretch/>
          </p:blipFill>
          <p:spPr bwMode="auto">
            <a:xfrm>
              <a:off x="1219735" y="1905000"/>
              <a:ext cx="380465" cy="67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2" descr="C:\Documents and Settings\Romil Jain\Desktop\2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5" r="14211"/>
            <a:stretch/>
          </p:blipFill>
          <p:spPr bwMode="auto">
            <a:xfrm>
              <a:off x="1219734" y="2637273"/>
              <a:ext cx="380465" cy="63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4" descr="Image result for measuring cu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66" y="838200"/>
            <a:ext cx="512934" cy="5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79487"/>
              </p:ext>
            </p:extLst>
          </p:nvPr>
        </p:nvGraphicFramePr>
        <p:xfrm>
          <a:off x="3733800" y="1923800"/>
          <a:ext cx="609600" cy="132438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5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Picture 8" descr="Image result for health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9974" r="9310" b="9169"/>
          <a:stretch/>
        </p:blipFill>
        <p:spPr bwMode="auto">
          <a:xfrm>
            <a:off x="3733800" y="1258416"/>
            <a:ext cx="609600" cy="5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661878"/>
              </p:ext>
            </p:extLst>
          </p:nvPr>
        </p:nvGraphicFramePr>
        <p:xfrm>
          <a:off x="1676400" y="3456345"/>
          <a:ext cx="1752600" cy="65845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" name="Picture 6" descr="Image result for cos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3256" r="13149" b="11550"/>
          <a:stretch/>
        </p:blipFill>
        <p:spPr bwMode="auto">
          <a:xfrm>
            <a:off x="1240200" y="3499100"/>
            <a:ext cx="360000" cy="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Group 115"/>
          <p:cNvGrpSpPr/>
          <p:nvPr/>
        </p:nvGrpSpPr>
        <p:grpSpPr>
          <a:xfrm>
            <a:off x="342582" y="4918075"/>
            <a:ext cx="2874547" cy="1558925"/>
            <a:chOff x="4516853" y="5146675"/>
            <a:chExt cx="2874547" cy="1558925"/>
          </a:xfrm>
        </p:grpSpPr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7086600" y="5486400"/>
              <a:ext cx="3048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4572000" y="5486400"/>
              <a:ext cx="11430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i,j</a:t>
              </a:r>
            </a:p>
          </p:txBody>
        </p:sp>
        <p:sp>
          <p:nvSpPr>
            <p:cNvPr id="119" name="Text Box 14"/>
            <p:cNvSpPr txBox="1">
              <a:spLocks noChangeArrowheads="1"/>
            </p:cNvSpPr>
            <p:nvPr/>
          </p:nvSpPr>
          <p:spPr bwMode="auto">
            <a:xfrm>
              <a:off x="6629400" y="5867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FFFF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5867400" y="5486400"/>
              <a:ext cx="304800" cy="1219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000000"/>
                  </a:solidFill>
                </a:rPr>
                <a:t>X</a:t>
              </a:r>
              <a:r>
                <a:rPr lang="en-US" altLang="en-US" sz="2400" baseline="-25000" dirty="0" err="1">
                  <a:solidFill>
                    <a:srgbClr val="000000"/>
                  </a:solidFill>
                </a:rPr>
                <a:t>j</a:t>
              </a: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21" name="Rectangle 37"/>
            <p:cNvSpPr>
              <a:spLocks noChangeArrowheads="1"/>
            </p:cNvSpPr>
            <p:nvPr/>
          </p:nvSpPr>
          <p:spPr bwMode="auto">
            <a:xfrm>
              <a:off x="4516853" y="5146675"/>
              <a:ext cx="97948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114800" y="5426375"/>
            <a:ext cx="1826774" cy="1032757"/>
            <a:chOff x="5943600" y="3902375"/>
            <a:chExt cx="1826774" cy="1032757"/>
          </a:xfrm>
        </p:grpSpPr>
        <p:grpSp>
          <p:nvGrpSpPr>
            <p:cNvPr id="123" name="Group 122"/>
            <p:cNvGrpSpPr/>
            <p:nvPr/>
          </p:nvGrpSpPr>
          <p:grpSpPr>
            <a:xfrm>
              <a:off x="5943600" y="4056686"/>
              <a:ext cx="1045800" cy="179179"/>
              <a:chOff x="1752600" y="1524000"/>
              <a:chExt cx="1579200" cy="343495"/>
            </a:xfrm>
          </p:grpSpPr>
          <p:pic>
            <p:nvPicPr>
              <p:cNvPr id="128" name="Picture 1108" descr="C:\Documents and Settings\Romil Jain\Desktop\apple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1538863"/>
                <a:ext cx="379596" cy="32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" name="Picture 1110" descr="C:\Documents and Settings\Romil Jain\Desktop\banana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538863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0" name="Picture 22" descr="C:\Documents and Settings\Romil Jain\Desktop\orange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1524000"/>
                <a:ext cx="360000" cy="337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4" name="Group 123"/>
            <p:cNvGrpSpPr/>
            <p:nvPr/>
          </p:nvGrpSpPr>
          <p:grpSpPr>
            <a:xfrm>
              <a:off x="7467600" y="3902375"/>
              <a:ext cx="302774" cy="1032757"/>
              <a:chOff x="1752600" y="1538863"/>
              <a:chExt cx="457200" cy="1979843"/>
            </a:xfrm>
          </p:grpSpPr>
          <p:pic>
            <p:nvPicPr>
              <p:cNvPr id="125" name="Picture 1108" descr="C:\Documents and Settings\Romil Jain\Desktop\apple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243" y="2356014"/>
                <a:ext cx="379595" cy="32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Picture 1110" descr="C:\Documents and Settings\Romil Jain\Desktop\banana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538863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22" descr="C:\Documents and Settings\Romil Jain\Desktop\orange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2840" y="3181676"/>
                <a:ext cx="359997" cy="337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1" name="Group 130"/>
          <p:cNvGrpSpPr/>
          <p:nvPr/>
        </p:nvGrpSpPr>
        <p:grpSpPr>
          <a:xfrm>
            <a:off x="152400" y="5315035"/>
            <a:ext cx="3363835" cy="1108957"/>
            <a:chOff x="4288200" y="5549348"/>
            <a:chExt cx="3363835" cy="1108957"/>
          </a:xfrm>
        </p:grpSpPr>
        <p:grpSp>
          <p:nvGrpSpPr>
            <p:cNvPr id="132" name="Group 131"/>
            <p:cNvGrpSpPr/>
            <p:nvPr/>
          </p:nvGrpSpPr>
          <p:grpSpPr>
            <a:xfrm>
              <a:off x="4288200" y="5602356"/>
              <a:ext cx="200999" cy="800100"/>
              <a:chOff x="1219734" y="1905000"/>
              <a:chExt cx="380466" cy="1371600"/>
            </a:xfrm>
          </p:grpSpPr>
          <p:pic>
            <p:nvPicPr>
              <p:cNvPr id="144" name="Picture 2" descr="Image result for vitamin B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27" t="-280" r="20837" b="-3501"/>
              <a:stretch/>
            </p:blipFill>
            <p:spPr bwMode="auto">
              <a:xfrm>
                <a:off x="1219735" y="1905000"/>
                <a:ext cx="380465" cy="678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32" descr="C:\Documents and Settings\Romil Jain\Desktop\2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35" r="14211"/>
              <a:stretch/>
            </p:blipFill>
            <p:spPr bwMode="auto">
              <a:xfrm>
                <a:off x="1219734" y="2637273"/>
                <a:ext cx="380465" cy="63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4593000" y="6439961"/>
              <a:ext cx="1045800" cy="179179"/>
              <a:chOff x="1752600" y="1524000"/>
              <a:chExt cx="1579200" cy="343495"/>
            </a:xfrm>
          </p:grpSpPr>
          <p:pic>
            <p:nvPicPr>
              <p:cNvPr id="141" name="Picture 1108" descr="C:\Documents and Settings\Romil Jain\Desktop\apple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1538863"/>
                <a:ext cx="379596" cy="32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1110" descr="C:\Documents and Settings\Romil Jain\Desktop\banana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538863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22" descr="C:\Documents and Settings\Romil Jain\Desktop\orange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1524000"/>
                <a:ext cx="360000" cy="337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4" name="Group 133"/>
            <p:cNvGrpSpPr/>
            <p:nvPr/>
          </p:nvGrpSpPr>
          <p:grpSpPr>
            <a:xfrm>
              <a:off x="7451036" y="5549348"/>
              <a:ext cx="200999" cy="800100"/>
              <a:chOff x="1144482" y="1882282"/>
              <a:chExt cx="380466" cy="1371600"/>
            </a:xfrm>
          </p:grpSpPr>
          <p:pic>
            <p:nvPicPr>
              <p:cNvPr id="139" name="Picture 2" descr="Image result for vitamin B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27" t="-280" r="20837" b="-3501"/>
              <a:stretch/>
            </p:blipFill>
            <p:spPr bwMode="auto">
              <a:xfrm>
                <a:off x="1144484" y="1882282"/>
                <a:ext cx="380464" cy="678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32" descr="C:\Documents and Settings\Romil Jain\Desktop\2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35" r="14211"/>
              <a:stretch/>
            </p:blipFill>
            <p:spPr bwMode="auto">
              <a:xfrm>
                <a:off x="1144482" y="2614555"/>
                <a:ext cx="380464" cy="63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5" name="Group 134"/>
            <p:cNvGrpSpPr/>
            <p:nvPr/>
          </p:nvGrpSpPr>
          <p:grpSpPr>
            <a:xfrm>
              <a:off x="6179757" y="5625548"/>
              <a:ext cx="302774" cy="1032757"/>
              <a:chOff x="1648946" y="1513458"/>
              <a:chExt cx="457200" cy="1979843"/>
            </a:xfrm>
          </p:grpSpPr>
          <p:pic>
            <p:nvPicPr>
              <p:cNvPr id="136" name="Picture 1108" descr="C:\Documents and Settings\Romil Jain\Desktop\apple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589" y="2330609"/>
                <a:ext cx="379595" cy="32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" name="Picture 1110" descr="C:\Documents and Settings\Romil Jain\Desktop\banana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8946" y="1513458"/>
                <a:ext cx="457200" cy="3048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8" name="Picture 22" descr="C:\Documents and Settings\Romil Jain\Desktop\orange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9186" y="3156271"/>
                <a:ext cx="359997" cy="337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6" name="Group 145"/>
          <p:cNvGrpSpPr/>
          <p:nvPr/>
        </p:nvGrpSpPr>
        <p:grpSpPr>
          <a:xfrm>
            <a:off x="3962400" y="4953000"/>
            <a:ext cx="1600200" cy="1558925"/>
            <a:chOff x="1676400" y="5146675"/>
            <a:chExt cx="1600200" cy="1558925"/>
          </a:xfrm>
        </p:grpSpPr>
        <p:sp>
          <p:nvSpPr>
            <p:cNvPr id="147" name="Rectangle 10"/>
            <p:cNvSpPr>
              <a:spLocks noChangeArrowheads="1"/>
            </p:cNvSpPr>
            <p:nvPr/>
          </p:nvSpPr>
          <p:spPr bwMode="auto">
            <a:xfrm>
              <a:off x="1752600" y="5486400"/>
              <a:ext cx="11430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000000"/>
                  </a:solidFill>
                </a:rPr>
                <a:t>C</a:t>
              </a:r>
              <a:r>
                <a:rPr lang="en-US" altLang="en-US" sz="2400" baseline="-25000" dirty="0" err="1">
                  <a:solidFill>
                    <a:srgbClr val="000000"/>
                  </a:solidFill>
                </a:rPr>
                <a:t>j</a:t>
              </a: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48" name="Rectangle 11"/>
            <p:cNvSpPr>
              <a:spLocks noChangeArrowheads="1"/>
            </p:cNvSpPr>
            <p:nvPr/>
          </p:nvSpPr>
          <p:spPr bwMode="auto">
            <a:xfrm>
              <a:off x="2971800" y="5486400"/>
              <a:ext cx="304800" cy="1219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X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149" name="Rectangle 48"/>
            <p:cNvSpPr>
              <a:spLocks noChangeArrowheads="1"/>
            </p:cNvSpPr>
            <p:nvPr/>
          </p:nvSpPr>
          <p:spPr bwMode="auto">
            <a:xfrm>
              <a:off x="1676400" y="5146675"/>
              <a:ext cx="10144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</a:rPr>
                <a:t>minimize </a:t>
              </a:r>
              <a:endParaRPr lang="en-US" altLang="en-US" sz="1600" dirty="0">
                <a:solidFill>
                  <a:schemeClr val="hlink"/>
                </a:solidFill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371600" y="1752600"/>
            <a:ext cx="2857500" cy="2133600"/>
            <a:chOff x="1371600" y="1752600"/>
            <a:chExt cx="2857500" cy="2133600"/>
          </a:xfrm>
        </p:grpSpPr>
        <p:sp>
          <p:nvSpPr>
            <p:cNvPr id="151" name="Rectangle 1058"/>
            <p:cNvSpPr txBox="1">
              <a:spLocks noChangeArrowheads="1"/>
            </p:cNvSpPr>
            <p:nvPr/>
          </p:nvSpPr>
          <p:spPr bwMode="auto">
            <a:xfrm>
              <a:off x="1447800" y="1802296"/>
              <a:ext cx="8001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400" kern="0" dirty="0">
                  <a:solidFill>
                    <a:schemeClr val="bg1"/>
                  </a:solidFill>
                </a:rPr>
                <a:t>M</a:t>
              </a:r>
              <a:endParaRPr lang="en-US" altLang="en-US" sz="2400" kern="0" dirty="0"/>
            </a:p>
          </p:txBody>
        </p:sp>
        <p:sp>
          <p:nvSpPr>
            <p:cNvPr id="152" name="Rectangle 1058"/>
            <p:cNvSpPr txBox="1">
              <a:spLocks noChangeArrowheads="1"/>
            </p:cNvSpPr>
            <p:nvPr/>
          </p:nvSpPr>
          <p:spPr bwMode="auto">
            <a:xfrm>
              <a:off x="3429000" y="1752600"/>
              <a:ext cx="8001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400" kern="0" dirty="0">
                  <a:solidFill>
                    <a:schemeClr val="bg1"/>
                  </a:solidFill>
                </a:rPr>
                <a:t>N</a:t>
              </a:r>
              <a:endParaRPr lang="en-US" altLang="en-US" sz="2400" kern="0" dirty="0"/>
            </a:p>
          </p:txBody>
        </p:sp>
        <p:sp>
          <p:nvSpPr>
            <p:cNvPr id="153" name="Rectangle 1058"/>
            <p:cNvSpPr txBox="1">
              <a:spLocks noChangeArrowheads="1"/>
            </p:cNvSpPr>
            <p:nvPr/>
          </p:nvSpPr>
          <p:spPr bwMode="auto">
            <a:xfrm>
              <a:off x="1371600" y="3276600"/>
              <a:ext cx="8001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400" kern="0" dirty="0">
                  <a:solidFill>
                    <a:schemeClr val="bg1"/>
                  </a:solidFill>
                </a:rPr>
                <a:t>C</a:t>
              </a:r>
              <a:endParaRPr lang="en-US" altLang="en-US" sz="2400" kern="0" dirty="0"/>
            </a:p>
          </p:txBody>
        </p:sp>
      </p:grpSp>
      <p:sp>
        <p:nvSpPr>
          <p:cNvPr id="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The Nutrition Problem</a:t>
            </a:r>
          </a:p>
        </p:txBody>
      </p:sp>
      <p:sp>
        <p:nvSpPr>
          <p:cNvPr id="155" name="Rectangle 3"/>
          <p:cNvSpPr txBox="1">
            <a:spLocks noChangeArrowheads="1"/>
          </p:cNvSpPr>
          <p:nvPr/>
        </p:nvSpPr>
        <p:spPr bwMode="auto">
          <a:xfrm>
            <a:off x="5105400" y="2057400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4x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kern="0" dirty="0">
                <a:solidFill>
                  <a:schemeClr val="bg1"/>
                </a:solidFill>
              </a:rPr>
              <a:t> + 2x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</a:t>
            </a:r>
            <a:r>
              <a:rPr lang="en-US" altLang="en-US" sz="2400" kern="0" dirty="0">
                <a:solidFill>
                  <a:schemeClr val="bg1"/>
                </a:solidFill>
              </a:rPr>
              <a:t> + 3x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3</a:t>
            </a:r>
            <a:br>
              <a:rPr lang="en-US" altLang="en-US" sz="2400" kern="0" baseline="-25000" dirty="0">
                <a:solidFill>
                  <a:schemeClr val="bg1"/>
                </a:solidFill>
              </a:rPr>
            </a:br>
            <a:r>
              <a:rPr lang="en-US" altLang="en-US" sz="1050" kern="0" baseline="-25000" dirty="0">
                <a:solidFill>
                  <a:schemeClr val="bg1"/>
                </a:solidFill>
              </a:rPr>
              <a:t>   </a:t>
            </a:r>
            <a:endParaRPr lang="en-US" altLang="en-US" sz="1050" kern="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2x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kern="0" dirty="0">
                <a:solidFill>
                  <a:schemeClr val="bg1"/>
                </a:solidFill>
              </a:rPr>
              <a:t> + 3x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</a:t>
            </a:r>
            <a:r>
              <a:rPr lang="en-US" altLang="en-US" sz="2400" kern="0" dirty="0">
                <a:solidFill>
                  <a:schemeClr val="bg1"/>
                </a:solidFill>
              </a:rPr>
              <a:t> + 5x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</a:t>
            </a:r>
            <a:endParaRPr lang="en-US" altLang="en-US" sz="2400" kern="0" dirty="0">
              <a:solidFill>
                <a:schemeClr val="bg1"/>
              </a:solidFill>
            </a:endParaRPr>
          </a:p>
        </p:txBody>
      </p:sp>
      <p:sp>
        <p:nvSpPr>
          <p:cNvPr id="156" name="Rectangle 3"/>
          <p:cNvSpPr txBox="1">
            <a:spLocks noChangeArrowheads="1"/>
          </p:cNvSpPr>
          <p:nvPr/>
        </p:nvSpPr>
        <p:spPr bwMode="auto">
          <a:xfrm>
            <a:off x="7193821" y="2082256"/>
            <a:ext cx="1035779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kern="0" dirty="0">
                <a:solidFill>
                  <a:schemeClr val="bg1"/>
                </a:solidFill>
                <a:latin typeface="Symbol" pitchFamily="18" charset="2"/>
              </a:rPr>
              <a:t>³</a:t>
            </a:r>
            <a:r>
              <a:rPr lang="en-US" altLang="en-US" sz="2400" kern="0" dirty="0">
                <a:solidFill>
                  <a:schemeClr val="bg1"/>
                </a:solidFill>
              </a:rPr>
              <a:t> 80</a:t>
            </a:r>
          </a:p>
          <a:p>
            <a:pPr eaLnBrk="1" hangingPunct="1">
              <a:buFontTx/>
              <a:buNone/>
            </a:pPr>
            <a:r>
              <a:rPr lang="en-US" altLang="en-US" sz="700" kern="0" baseline="-25000" dirty="0">
                <a:solidFill>
                  <a:schemeClr val="bg1"/>
                </a:solidFill>
              </a:rPr>
              <a:t>    </a:t>
            </a:r>
            <a:r>
              <a:rPr lang="en-US" altLang="en-US" sz="600" kern="0" baseline="-25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kern="0" dirty="0">
                <a:solidFill>
                  <a:schemeClr val="bg1"/>
                </a:solidFill>
                <a:latin typeface="Symbol" pitchFamily="18" charset="2"/>
              </a:rPr>
              <a:t>³</a:t>
            </a:r>
            <a:r>
              <a:rPr lang="en-US" altLang="en-US" sz="2400" kern="0" dirty="0">
                <a:solidFill>
                  <a:schemeClr val="bg1"/>
                </a:solidFill>
              </a:rPr>
              <a:t> 90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6955200" y="266105"/>
            <a:ext cx="1579200" cy="343495"/>
            <a:chOff x="1752600" y="1524000"/>
            <a:chExt cx="1579200" cy="343495"/>
          </a:xfrm>
        </p:grpSpPr>
        <p:pic>
          <p:nvPicPr>
            <p:cNvPr id="158" name="Picture 1108" descr="C:\Documents and Settings\Romil Jain\Desktop\apple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538863"/>
              <a:ext cx="379596" cy="32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1110" descr="C:\Documents and Settings\Romil Jain\Desktop\banana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38863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" name="Picture 22" descr="C:\Documents and Settings\Romil Jain\Desktop\orang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0"/>
              <a:ext cx="360000" cy="33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1" name="Rectangle 160"/>
          <p:cNvSpPr/>
          <p:nvPr/>
        </p:nvSpPr>
        <p:spPr>
          <a:xfrm>
            <a:off x="5105400" y="1600200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Constraints:  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6463748" y="3119735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kern="0" dirty="0">
                <a:solidFill>
                  <a:schemeClr val="bg1"/>
                </a:solidFill>
              </a:rPr>
              <a:t>, 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</a:t>
            </a:r>
            <a:r>
              <a:rPr lang="en-US" altLang="en-US" sz="2400" kern="0" dirty="0">
                <a:solidFill>
                  <a:schemeClr val="bg1"/>
                </a:solidFill>
              </a:rPr>
              <a:t> </a:t>
            </a:r>
            <a:r>
              <a:rPr lang="en-US" altLang="en-US" sz="2000" kern="0" dirty="0">
                <a:solidFill>
                  <a:schemeClr val="bg1"/>
                </a:solidFill>
                <a:latin typeface="Symbol" pitchFamily="18" charset="2"/>
              </a:rPr>
              <a:t>³</a:t>
            </a:r>
            <a:r>
              <a:rPr lang="en-US" altLang="en-US" sz="2000" kern="0" dirty="0">
                <a:solidFill>
                  <a:schemeClr val="bg1"/>
                </a:solidFill>
              </a:rPr>
              <a:t> 0</a:t>
            </a:r>
            <a:endParaRPr lang="en-US" altLang="en-US" sz="2400" kern="0" dirty="0">
              <a:solidFill>
                <a:schemeClr val="bg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5194852" y="3545262"/>
            <a:ext cx="3352800" cy="381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Cost = 5x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kern="0" dirty="0">
                <a:solidFill>
                  <a:schemeClr val="bg1"/>
                </a:solidFill>
              </a:rPr>
              <a:t> + 7x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2 </a:t>
            </a:r>
            <a:r>
              <a:rPr lang="en-US" altLang="en-US" sz="2400" kern="0" dirty="0">
                <a:solidFill>
                  <a:schemeClr val="bg1"/>
                </a:solidFill>
              </a:rPr>
              <a:t>+ 6x</a:t>
            </a:r>
            <a:r>
              <a:rPr lang="en-US" altLang="en-US" sz="2400" kern="0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4" name="Rectangle 1058"/>
          <p:cNvSpPr txBox="1">
            <a:spLocks noChangeArrowheads="1"/>
          </p:cNvSpPr>
          <p:nvPr/>
        </p:nvSpPr>
        <p:spPr bwMode="auto">
          <a:xfrm>
            <a:off x="4742156" y="4114800"/>
            <a:ext cx="348744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This gives us</a:t>
            </a:r>
            <a:br>
              <a:rPr lang="en-US" altLang="en-US" sz="2400" kern="0" dirty="0">
                <a:solidFill>
                  <a:schemeClr val="bg1"/>
                </a:solidFill>
              </a:rPr>
            </a:br>
            <a:r>
              <a:rPr lang="en-US" altLang="en-US" sz="2400" kern="0" dirty="0">
                <a:solidFill>
                  <a:srgbClr val="FFC000"/>
                </a:solidFill>
              </a:rPr>
              <a:t>$/day</a:t>
            </a:r>
            <a:r>
              <a:rPr lang="en-US" altLang="en-US" sz="2400" kern="0" dirty="0">
                <a:solidFill>
                  <a:schemeClr val="bg1"/>
                </a:solidFill>
              </a:rPr>
              <a:t>.</a:t>
            </a: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28918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18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171833"/>
              </p:ext>
            </p:extLst>
          </p:nvPr>
        </p:nvGraphicFramePr>
        <p:xfrm>
          <a:off x="1676400" y="1924871"/>
          <a:ext cx="1752600" cy="132438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The Dual Problem</a:t>
            </a:r>
          </a:p>
        </p:txBody>
      </p:sp>
      <p:graphicFrame>
        <p:nvGraphicFramePr>
          <p:cNvPr id="17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261049"/>
              </p:ext>
            </p:extLst>
          </p:nvPr>
        </p:nvGraphicFramePr>
        <p:xfrm>
          <a:off x="1676400" y="762000"/>
          <a:ext cx="1752600" cy="65845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752600" y="1524000"/>
            <a:ext cx="1579200" cy="343495"/>
            <a:chOff x="1752600" y="1524000"/>
            <a:chExt cx="1579200" cy="343495"/>
          </a:xfrm>
        </p:grpSpPr>
        <p:pic>
          <p:nvPicPr>
            <p:cNvPr id="83994" name="Picture 1108" descr="C:\Documents and Settings\Romil Jain\Desktop\apple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538863"/>
              <a:ext cx="379596" cy="32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5" name="Picture 1110" descr="C:\Documents and Settings\Romil Jain\Desktop\banana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38863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2" descr="C:\Documents and Settings\Romil Jain\Desktop\orang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0"/>
              <a:ext cx="360000" cy="33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1219734" y="1905000"/>
            <a:ext cx="380466" cy="1371600"/>
            <a:chOff x="1219734" y="1905000"/>
            <a:chExt cx="380466" cy="1371600"/>
          </a:xfrm>
        </p:grpSpPr>
        <p:pic>
          <p:nvPicPr>
            <p:cNvPr id="44034" name="Picture 2" descr="Image result for vitamin B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7" t="-280" r="20837" b="-3501"/>
            <a:stretch/>
          </p:blipFill>
          <p:spPr bwMode="auto">
            <a:xfrm>
              <a:off x="1219735" y="1905000"/>
              <a:ext cx="380465" cy="67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2" descr="C:\Documents and Settings\Romil Jain\Desktop\2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5" r="14211"/>
            <a:stretch/>
          </p:blipFill>
          <p:spPr bwMode="auto">
            <a:xfrm>
              <a:off x="1219734" y="2637273"/>
              <a:ext cx="380465" cy="63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4" descr="Image result for measuring cu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66" y="838200"/>
            <a:ext cx="512934" cy="5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89217"/>
              </p:ext>
            </p:extLst>
          </p:nvPr>
        </p:nvGraphicFramePr>
        <p:xfrm>
          <a:off x="3733800" y="1923800"/>
          <a:ext cx="609600" cy="132438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5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Picture 8" descr="Image result for health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9974" r="9310" b="9169"/>
          <a:stretch/>
        </p:blipFill>
        <p:spPr bwMode="auto">
          <a:xfrm>
            <a:off x="3733800" y="1258416"/>
            <a:ext cx="609600" cy="5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570"/>
              </p:ext>
            </p:extLst>
          </p:nvPr>
        </p:nvGraphicFramePr>
        <p:xfrm>
          <a:off x="1676400" y="3456345"/>
          <a:ext cx="1752600" cy="65845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" name="Picture 6" descr="Image result for cos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3256" r="13149" b="11550"/>
          <a:stretch/>
        </p:blipFill>
        <p:spPr bwMode="auto">
          <a:xfrm>
            <a:off x="1240200" y="3499100"/>
            <a:ext cx="360000" cy="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681020" y="24848"/>
            <a:ext cx="862780" cy="678022"/>
            <a:chOff x="1219735" y="1905000"/>
            <a:chExt cx="862780" cy="678022"/>
          </a:xfrm>
        </p:grpSpPr>
        <p:pic>
          <p:nvPicPr>
            <p:cNvPr id="49" name="Picture 2" descr="Image result for vitamin B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7" t="-280" r="20837" b="-3501"/>
            <a:stretch/>
          </p:blipFill>
          <p:spPr bwMode="auto">
            <a:xfrm>
              <a:off x="1219735" y="1905000"/>
              <a:ext cx="380465" cy="67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2" descr="C:\Documents and Settings\Romil Jain\Desktop\2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5" r="14211"/>
            <a:stretch/>
          </p:blipFill>
          <p:spPr bwMode="auto">
            <a:xfrm>
              <a:off x="1702050" y="1913373"/>
              <a:ext cx="380465" cy="63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474139" y="838200"/>
            <a:ext cx="2528887" cy="1420812"/>
            <a:chOff x="5548313" y="4446588"/>
            <a:chExt cx="2528887" cy="1420812"/>
          </a:xfrm>
        </p:grpSpPr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7772400" y="4724400"/>
              <a:ext cx="304800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C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53" name="Text Box 24"/>
            <p:cNvSpPr txBox="1">
              <a:spLocks noChangeArrowheads="1"/>
            </p:cNvSpPr>
            <p:nvPr/>
          </p:nvSpPr>
          <p:spPr bwMode="auto">
            <a:xfrm>
              <a:off x="7315200" y="5105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tx2"/>
                  </a:solidFill>
                  <a:sym typeface="Symbol" pitchFamily="18" charset="2"/>
                </a:rPr>
                <a:t></a:t>
              </a:r>
            </a:p>
          </p:txBody>
        </p:sp>
        <p:grpSp>
          <p:nvGrpSpPr>
            <p:cNvPr id="54" name="Group 4"/>
            <p:cNvGrpSpPr>
              <a:grpSpLocks/>
            </p:cNvGrpSpPr>
            <p:nvPr/>
          </p:nvGrpSpPr>
          <p:grpSpPr bwMode="auto">
            <a:xfrm>
              <a:off x="5548313" y="4446588"/>
              <a:ext cx="981075" cy="1420812"/>
              <a:chOff x="6920146" y="2627376"/>
              <a:chExt cx="979755" cy="1420594"/>
            </a:xfrm>
          </p:grpSpPr>
          <p:sp>
            <p:nvSpPr>
              <p:cNvPr id="55" name="Rectangle 23"/>
              <p:cNvSpPr>
                <a:spLocks noChangeArrowheads="1"/>
              </p:cNvSpPr>
              <p:nvPr/>
            </p:nvSpPr>
            <p:spPr bwMode="auto">
              <a:xfrm>
                <a:off x="6947583" y="2904970"/>
                <a:ext cx="900507" cy="1143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>
                    <a:solidFill>
                      <a:srgbClr val="000000"/>
                    </a:solidFill>
                  </a:rPr>
                  <a:t>j,i</a:t>
                </a:r>
              </a:p>
            </p:txBody>
          </p:sp>
          <p:sp>
            <p:nvSpPr>
              <p:cNvPr id="56" name="Rectangle 23"/>
              <p:cNvSpPr>
                <a:spLocks noChangeArrowheads="1"/>
              </p:cNvSpPr>
              <p:nvPr/>
            </p:nvSpPr>
            <p:spPr bwMode="auto">
              <a:xfrm>
                <a:off x="6920146" y="2627376"/>
                <a:ext cx="97975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subject to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58" name="Rectangle 25"/>
            <p:cNvSpPr>
              <a:spLocks noChangeArrowheads="1"/>
            </p:cNvSpPr>
            <p:nvPr/>
          </p:nvSpPr>
          <p:spPr bwMode="auto">
            <a:xfrm>
              <a:off x="6553200" y="4740275"/>
              <a:ext cx="304800" cy="900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CC00CC"/>
                  </a:solidFill>
                </a:rPr>
                <a:t>Y</a:t>
              </a:r>
              <a:r>
                <a:rPr lang="en-US" altLang="en-US" sz="2400" baseline="-25000">
                  <a:solidFill>
                    <a:srgbClr val="CC00CC"/>
                  </a:solidFill>
                </a:rPr>
                <a:t>i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07100" y="3962400"/>
            <a:ext cx="1360488" cy="1174750"/>
            <a:chOff x="2425700" y="4267200"/>
            <a:chExt cx="1360488" cy="1174750"/>
          </a:xfrm>
        </p:grpSpPr>
        <p:sp>
          <p:nvSpPr>
            <p:cNvPr id="100" name="Rectangle 20"/>
            <p:cNvSpPr>
              <a:spLocks noChangeArrowheads="1"/>
            </p:cNvSpPr>
            <p:nvPr/>
          </p:nvSpPr>
          <p:spPr bwMode="auto">
            <a:xfrm>
              <a:off x="2514600" y="4551362"/>
              <a:ext cx="914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101" name="Rectangle 24"/>
            <p:cNvSpPr>
              <a:spLocks noChangeArrowheads="1"/>
            </p:cNvSpPr>
            <p:nvPr/>
          </p:nvSpPr>
          <p:spPr bwMode="auto">
            <a:xfrm>
              <a:off x="2425700" y="4267200"/>
              <a:ext cx="9985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</a:rPr>
                <a:t>maximize</a:t>
              </a:r>
              <a:endParaRPr lang="en-US" altLang="en-US" sz="1600" dirty="0">
                <a:solidFill>
                  <a:schemeClr val="hlink"/>
                </a:solidFill>
              </a:endParaRPr>
            </a:p>
          </p:txBody>
        </p:sp>
        <p:sp>
          <p:nvSpPr>
            <p:cNvPr id="102" name="Rectangle 25"/>
            <p:cNvSpPr>
              <a:spLocks noChangeArrowheads="1"/>
            </p:cNvSpPr>
            <p:nvPr/>
          </p:nvSpPr>
          <p:spPr bwMode="auto">
            <a:xfrm>
              <a:off x="3481388" y="4541837"/>
              <a:ext cx="304800" cy="900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CC00CC"/>
                  </a:solidFill>
                </a:rPr>
                <a:t>Y</a:t>
              </a:r>
              <a:r>
                <a:rPr lang="en-US" altLang="en-US" sz="2400" baseline="-25000">
                  <a:solidFill>
                    <a:srgbClr val="CC00CC"/>
                  </a:solidFill>
                </a:rPr>
                <a:t>i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60434" y="1142341"/>
            <a:ext cx="3221566" cy="1594509"/>
            <a:chOff x="5160434" y="3961741"/>
            <a:chExt cx="3221566" cy="1594509"/>
          </a:xfrm>
        </p:grpSpPr>
        <p:grpSp>
          <p:nvGrpSpPr>
            <p:cNvPr id="78" name="Group 77"/>
            <p:cNvGrpSpPr/>
            <p:nvPr/>
          </p:nvGrpSpPr>
          <p:grpSpPr>
            <a:xfrm>
              <a:off x="5626478" y="5160737"/>
              <a:ext cx="700148" cy="395513"/>
              <a:chOff x="1219735" y="1905000"/>
              <a:chExt cx="1325296" cy="678022"/>
            </a:xfrm>
          </p:grpSpPr>
          <p:pic>
            <p:nvPicPr>
              <p:cNvPr id="98" name="Picture 2" descr="Image result for vitamin B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27" t="-280" r="20837" b="-3501"/>
              <a:stretch/>
            </p:blipFill>
            <p:spPr bwMode="auto">
              <a:xfrm>
                <a:off x="1219735" y="1905000"/>
                <a:ext cx="380465" cy="678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32" descr="C:\Documents and Settings\Romil Jain\Desktop\2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35" r="14211"/>
              <a:stretch/>
            </p:blipFill>
            <p:spPr bwMode="auto">
              <a:xfrm>
                <a:off x="2164566" y="1905002"/>
                <a:ext cx="380465" cy="63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6905301" y="4009368"/>
              <a:ext cx="200999" cy="800100"/>
              <a:chOff x="1219734" y="1905000"/>
              <a:chExt cx="380466" cy="1371600"/>
            </a:xfrm>
          </p:grpSpPr>
          <p:pic>
            <p:nvPicPr>
              <p:cNvPr id="90" name="Picture 2" descr="Image result for vitamin B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27" t="-280" r="20837" b="-3501"/>
              <a:stretch/>
            </p:blipFill>
            <p:spPr bwMode="auto">
              <a:xfrm>
                <a:off x="1219735" y="1905000"/>
                <a:ext cx="380465" cy="678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32" descr="C:\Documents and Settings\Romil Jain\Desktop\2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35" r="14211"/>
              <a:stretch/>
            </p:blipFill>
            <p:spPr bwMode="auto">
              <a:xfrm>
                <a:off x="1219734" y="2637273"/>
                <a:ext cx="380465" cy="63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" name="Group 81"/>
            <p:cNvGrpSpPr/>
            <p:nvPr/>
          </p:nvGrpSpPr>
          <p:grpSpPr>
            <a:xfrm>
              <a:off x="5160434" y="3961741"/>
              <a:ext cx="302774" cy="1032757"/>
              <a:chOff x="1752600" y="1538863"/>
              <a:chExt cx="457200" cy="1979843"/>
            </a:xfrm>
          </p:grpSpPr>
          <p:pic>
            <p:nvPicPr>
              <p:cNvPr id="87" name="Picture 1108" descr="C:\Documents and Settings\Romil Jain\Desktop\apple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243" y="2356014"/>
                <a:ext cx="379595" cy="32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1110" descr="C:\Documents and Settings\Romil Jain\Desktop\banana.g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538863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22" descr="C:\Documents and Settings\Romil Jain\Desktop\orange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2840" y="3181676"/>
                <a:ext cx="359997" cy="337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8079226" y="4009058"/>
              <a:ext cx="302774" cy="1032757"/>
              <a:chOff x="1752600" y="1538863"/>
              <a:chExt cx="457200" cy="1979843"/>
            </a:xfrm>
          </p:grpSpPr>
          <p:pic>
            <p:nvPicPr>
              <p:cNvPr id="104" name="Picture 1108" descr="C:\Documents and Settings\Romil Jain\Desktop\apple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243" y="2356014"/>
                <a:ext cx="379595" cy="32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1110" descr="C:\Documents and Settings\Romil Jain\Desktop\banana.g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538863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" name="Picture 22" descr="C:\Documents and Settings\Romil Jain\Desktop\orange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2840" y="3181676"/>
                <a:ext cx="359997" cy="337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6194296" y="4293704"/>
            <a:ext cx="1501904" cy="800100"/>
            <a:chOff x="6194296" y="1137754"/>
            <a:chExt cx="1501904" cy="800100"/>
          </a:xfrm>
        </p:grpSpPr>
        <p:grpSp>
          <p:nvGrpSpPr>
            <p:cNvPr id="107" name="Group 106"/>
            <p:cNvGrpSpPr/>
            <p:nvPr/>
          </p:nvGrpSpPr>
          <p:grpSpPr>
            <a:xfrm>
              <a:off x="6194296" y="1442554"/>
              <a:ext cx="700148" cy="395513"/>
              <a:chOff x="1219735" y="1905000"/>
              <a:chExt cx="1325296" cy="678022"/>
            </a:xfrm>
          </p:grpSpPr>
          <p:pic>
            <p:nvPicPr>
              <p:cNvPr id="108" name="Picture 2" descr="Image result for vitamin B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27" t="-280" r="20837" b="-3501"/>
              <a:stretch/>
            </p:blipFill>
            <p:spPr bwMode="auto">
              <a:xfrm>
                <a:off x="1219735" y="1905000"/>
                <a:ext cx="380465" cy="678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32" descr="C:\Documents and Settings\Romil Jain\Desktop\2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35" r="14211"/>
              <a:stretch/>
            </p:blipFill>
            <p:spPr bwMode="auto">
              <a:xfrm>
                <a:off x="2164566" y="1905002"/>
                <a:ext cx="380465" cy="63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0" name="Group 109"/>
            <p:cNvGrpSpPr/>
            <p:nvPr/>
          </p:nvGrpSpPr>
          <p:grpSpPr>
            <a:xfrm>
              <a:off x="7495201" y="1137754"/>
              <a:ext cx="200999" cy="800100"/>
              <a:chOff x="1219734" y="1905000"/>
              <a:chExt cx="380466" cy="1371600"/>
            </a:xfrm>
          </p:grpSpPr>
          <p:pic>
            <p:nvPicPr>
              <p:cNvPr id="111" name="Picture 2" descr="Image result for vitamin B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27" t="-280" r="20837" b="-3501"/>
              <a:stretch/>
            </p:blipFill>
            <p:spPr bwMode="auto">
              <a:xfrm>
                <a:off x="1219735" y="1905000"/>
                <a:ext cx="380465" cy="678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32" descr="C:\Documents and Settings\Romil Jain\Desktop\2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35" r="14211"/>
              <a:stretch/>
            </p:blipFill>
            <p:spPr bwMode="auto">
              <a:xfrm>
                <a:off x="1219734" y="2637273"/>
                <a:ext cx="380465" cy="63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6" name="Group 115"/>
          <p:cNvGrpSpPr/>
          <p:nvPr/>
        </p:nvGrpSpPr>
        <p:grpSpPr>
          <a:xfrm>
            <a:off x="342582" y="4918075"/>
            <a:ext cx="2874547" cy="1558925"/>
            <a:chOff x="4516853" y="5146675"/>
            <a:chExt cx="2874547" cy="1558925"/>
          </a:xfrm>
        </p:grpSpPr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7086600" y="5486400"/>
              <a:ext cx="3048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4572000" y="5486400"/>
              <a:ext cx="11430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i,j</a:t>
              </a:r>
            </a:p>
          </p:txBody>
        </p:sp>
        <p:sp>
          <p:nvSpPr>
            <p:cNvPr id="119" name="Text Box 14"/>
            <p:cNvSpPr txBox="1">
              <a:spLocks noChangeArrowheads="1"/>
            </p:cNvSpPr>
            <p:nvPr/>
          </p:nvSpPr>
          <p:spPr bwMode="auto">
            <a:xfrm>
              <a:off x="6629400" y="5867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FFFF"/>
                  </a:solidFill>
                  <a:latin typeface="Symbol" pitchFamily="18" charset="2"/>
                </a:rPr>
                <a:t>³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5867400" y="5486400"/>
              <a:ext cx="304800" cy="1219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000000"/>
                  </a:solidFill>
                </a:rPr>
                <a:t>X</a:t>
              </a:r>
              <a:r>
                <a:rPr lang="en-US" altLang="en-US" sz="2400" baseline="-25000" dirty="0" err="1">
                  <a:solidFill>
                    <a:srgbClr val="000000"/>
                  </a:solidFill>
                </a:rPr>
                <a:t>j</a:t>
              </a: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21" name="Rectangle 37"/>
            <p:cNvSpPr>
              <a:spLocks noChangeArrowheads="1"/>
            </p:cNvSpPr>
            <p:nvPr/>
          </p:nvSpPr>
          <p:spPr bwMode="auto">
            <a:xfrm>
              <a:off x="4516853" y="5146675"/>
              <a:ext cx="97948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114800" y="5426375"/>
            <a:ext cx="1826774" cy="1032757"/>
            <a:chOff x="5943600" y="3902375"/>
            <a:chExt cx="1826774" cy="1032757"/>
          </a:xfrm>
        </p:grpSpPr>
        <p:grpSp>
          <p:nvGrpSpPr>
            <p:cNvPr id="123" name="Group 122"/>
            <p:cNvGrpSpPr/>
            <p:nvPr/>
          </p:nvGrpSpPr>
          <p:grpSpPr>
            <a:xfrm>
              <a:off x="5943600" y="4056686"/>
              <a:ext cx="1045800" cy="179179"/>
              <a:chOff x="1752600" y="1524000"/>
              <a:chExt cx="1579200" cy="343495"/>
            </a:xfrm>
          </p:grpSpPr>
          <p:pic>
            <p:nvPicPr>
              <p:cNvPr id="128" name="Picture 1108" descr="C:\Documents and Settings\Romil Jain\Desktop\apple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1538863"/>
                <a:ext cx="379596" cy="32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" name="Picture 1110" descr="C:\Documents and Settings\Romil Jain\Desktop\banana.g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538863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0" name="Picture 22" descr="C:\Documents and Settings\Romil Jain\Desktop\orange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1524000"/>
                <a:ext cx="360000" cy="337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4" name="Group 123"/>
            <p:cNvGrpSpPr/>
            <p:nvPr/>
          </p:nvGrpSpPr>
          <p:grpSpPr>
            <a:xfrm>
              <a:off x="7467600" y="3902375"/>
              <a:ext cx="302774" cy="1032757"/>
              <a:chOff x="1752600" y="1538863"/>
              <a:chExt cx="457200" cy="1979843"/>
            </a:xfrm>
          </p:grpSpPr>
          <p:pic>
            <p:nvPicPr>
              <p:cNvPr id="125" name="Picture 1108" descr="C:\Documents and Settings\Romil Jain\Desktop\apple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243" y="2356014"/>
                <a:ext cx="379595" cy="32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Picture 1110" descr="C:\Documents and Settings\Romil Jain\Desktop\banana.g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538863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22" descr="C:\Documents and Settings\Romil Jain\Desktop\orange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2840" y="3181676"/>
                <a:ext cx="359997" cy="337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1" name="Group 130"/>
          <p:cNvGrpSpPr/>
          <p:nvPr/>
        </p:nvGrpSpPr>
        <p:grpSpPr>
          <a:xfrm>
            <a:off x="152400" y="5315035"/>
            <a:ext cx="3363835" cy="1108957"/>
            <a:chOff x="4288200" y="5549348"/>
            <a:chExt cx="3363835" cy="1108957"/>
          </a:xfrm>
        </p:grpSpPr>
        <p:grpSp>
          <p:nvGrpSpPr>
            <p:cNvPr id="132" name="Group 131"/>
            <p:cNvGrpSpPr/>
            <p:nvPr/>
          </p:nvGrpSpPr>
          <p:grpSpPr>
            <a:xfrm>
              <a:off x="4288200" y="5602356"/>
              <a:ext cx="200999" cy="800100"/>
              <a:chOff x="1219734" y="1905000"/>
              <a:chExt cx="380466" cy="1371600"/>
            </a:xfrm>
          </p:grpSpPr>
          <p:pic>
            <p:nvPicPr>
              <p:cNvPr id="144" name="Picture 2" descr="Image result for vitamin B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27" t="-280" r="20837" b="-3501"/>
              <a:stretch/>
            </p:blipFill>
            <p:spPr bwMode="auto">
              <a:xfrm>
                <a:off x="1219735" y="1905000"/>
                <a:ext cx="380465" cy="678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32" descr="C:\Documents and Settings\Romil Jain\Desktop\2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35" r="14211"/>
              <a:stretch/>
            </p:blipFill>
            <p:spPr bwMode="auto">
              <a:xfrm>
                <a:off x="1219734" y="2637273"/>
                <a:ext cx="380465" cy="63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4593000" y="6439961"/>
              <a:ext cx="1045800" cy="179179"/>
              <a:chOff x="1752600" y="1524000"/>
              <a:chExt cx="1579200" cy="343495"/>
            </a:xfrm>
          </p:grpSpPr>
          <p:pic>
            <p:nvPicPr>
              <p:cNvPr id="141" name="Picture 1108" descr="C:\Documents and Settings\Romil Jain\Desktop\apple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1538863"/>
                <a:ext cx="379596" cy="32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1110" descr="C:\Documents and Settings\Romil Jain\Desktop\banana.g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538863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22" descr="C:\Documents and Settings\Romil Jain\Desktop\orange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1524000"/>
                <a:ext cx="360000" cy="337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4" name="Group 133"/>
            <p:cNvGrpSpPr/>
            <p:nvPr/>
          </p:nvGrpSpPr>
          <p:grpSpPr>
            <a:xfrm>
              <a:off x="7451036" y="5549348"/>
              <a:ext cx="200999" cy="800100"/>
              <a:chOff x="1144482" y="1882282"/>
              <a:chExt cx="380466" cy="1371600"/>
            </a:xfrm>
          </p:grpSpPr>
          <p:pic>
            <p:nvPicPr>
              <p:cNvPr id="139" name="Picture 2" descr="Image result for vitamin B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27" t="-280" r="20837" b="-3501"/>
              <a:stretch/>
            </p:blipFill>
            <p:spPr bwMode="auto">
              <a:xfrm>
                <a:off x="1144484" y="1882282"/>
                <a:ext cx="380464" cy="678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32" descr="C:\Documents and Settings\Romil Jain\Desktop\2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35" r="14211"/>
              <a:stretch/>
            </p:blipFill>
            <p:spPr bwMode="auto">
              <a:xfrm>
                <a:off x="1144482" y="2614555"/>
                <a:ext cx="380464" cy="63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5" name="Group 134"/>
            <p:cNvGrpSpPr/>
            <p:nvPr/>
          </p:nvGrpSpPr>
          <p:grpSpPr>
            <a:xfrm>
              <a:off x="6179757" y="5625548"/>
              <a:ext cx="302774" cy="1032757"/>
              <a:chOff x="1648946" y="1513458"/>
              <a:chExt cx="457200" cy="1979843"/>
            </a:xfrm>
          </p:grpSpPr>
          <p:pic>
            <p:nvPicPr>
              <p:cNvPr id="136" name="Picture 1108" descr="C:\Documents and Settings\Romil Jain\Desktop\apple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589" y="2330609"/>
                <a:ext cx="379595" cy="32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" name="Picture 1110" descr="C:\Documents and Settings\Romil Jain\Desktop\banana.g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8946" y="1513458"/>
                <a:ext cx="457200" cy="3048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8" name="Picture 22" descr="C:\Documents and Settings\Romil Jain\Desktop\orange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9186" y="3156271"/>
                <a:ext cx="359997" cy="337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6" name="Group 145"/>
          <p:cNvGrpSpPr/>
          <p:nvPr/>
        </p:nvGrpSpPr>
        <p:grpSpPr>
          <a:xfrm>
            <a:off x="3962400" y="4953000"/>
            <a:ext cx="1600200" cy="1558925"/>
            <a:chOff x="1676400" y="5146675"/>
            <a:chExt cx="1600200" cy="1558925"/>
          </a:xfrm>
        </p:grpSpPr>
        <p:sp>
          <p:nvSpPr>
            <p:cNvPr id="147" name="Rectangle 10"/>
            <p:cNvSpPr>
              <a:spLocks noChangeArrowheads="1"/>
            </p:cNvSpPr>
            <p:nvPr/>
          </p:nvSpPr>
          <p:spPr bwMode="auto">
            <a:xfrm>
              <a:off x="1752600" y="5486400"/>
              <a:ext cx="11430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000000"/>
                  </a:solidFill>
                </a:rPr>
                <a:t>C</a:t>
              </a:r>
              <a:r>
                <a:rPr lang="en-US" altLang="en-US" sz="2400" baseline="-25000" dirty="0" err="1">
                  <a:solidFill>
                    <a:srgbClr val="000000"/>
                  </a:solidFill>
                </a:rPr>
                <a:t>j</a:t>
              </a: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48" name="Rectangle 11"/>
            <p:cNvSpPr>
              <a:spLocks noChangeArrowheads="1"/>
            </p:cNvSpPr>
            <p:nvPr/>
          </p:nvSpPr>
          <p:spPr bwMode="auto">
            <a:xfrm>
              <a:off x="2971800" y="5486400"/>
              <a:ext cx="304800" cy="1219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X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149" name="Rectangle 48"/>
            <p:cNvSpPr>
              <a:spLocks noChangeArrowheads="1"/>
            </p:cNvSpPr>
            <p:nvPr/>
          </p:nvSpPr>
          <p:spPr bwMode="auto">
            <a:xfrm>
              <a:off x="1676400" y="5146675"/>
              <a:ext cx="10144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</a:rPr>
                <a:t>minimize </a:t>
              </a:r>
              <a:endParaRPr lang="en-US" altLang="en-US" sz="1600" dirty="0">
                <a:solidFill>
                  <a:schemeClr val="hlink"/>
                </a:solidFill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371600" y="1752600"/>
            <a:ext cx="2857500" cy="2133600"/>
            <a:chOff x="1371600" y="1752600"/>
            <a:chExt cx="2857500" cy="2133600"/>
          </a:xfrm>
        </p:grpSpPr>
        <p:sp>
          <p:nvSpPr>
            <p:cNvPr id="151" name="Rectangle 1058"/>
            <p:cNvSpPr txBox="1">
              <a:spLocks noChangeArrowheads="1"/>
            </p:cNvSpPr>
            <p:nvPr/>
          </p:nvSpPr>
          <p:spPr bwMode="auto">
            <a:xfrm>
              <a:off x="1447800" y="1802296"/>
              <a:ext cx="8001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400" kern="0" dirty="0">
                  <a:solidFill>
                    <a:schemeClr val="bg1"/>
                  </a:solidFill>
                </a:rPr>
                <a:t>M</a:t>
              </a:r>
              <a:endParaRPr lang="en-US" altLang="en-US" sz="2400" kern="0" dirty="0"/>
            </a:p>
          </p:txBody>
        </p:sp>
        <p:sp>
          <p:nvSpPr>
            <p:cNvPr id="152" name="Rectangle 1058"/>
            <p:cNvSpPr txBox="1">
              <a:spLocks noChangeArrowheads="1"/>
            </p:cNvSpPr>
            <p:nvPr/>
          </p:nvSpPr>
          <p:spPr bwMode="auto">
            <a:xfrm>
              <a:off x="3429000" y="1752600"/>
              <a:ext cx="8001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400" kern="0" dirty="0">
                  <a:solidFill>
                    <a:schemeClr val="bg1"/>
                  </a:solidFill>
                </a:rPr>
                <a:t>N</a:t>
              </a:r>
              <a:endParaRPr lang="en-US" altLang="en-US" sz="2400" kern="0" dirty="0"/>
            </a:p>
          </p:txBody>
        </p:sp>
        <p:sp>
          <p:nvSpPr>
            <p:cNvPr id="153" name="Rectangle 1058"/>
            <p:cNvSpPr txBox="1">
              <a:spLocks noChangeArrowheads="1"/>
            </p:cNvSpPr>
            <p:nvPr/>
          </p:nvSpPr>
          <p:spPr bwMode="auto">
            <a:xfrm>
              <a:off x="1371600" y="3276600"/>
              <a:ext cx="8001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400" kern="0" dirty="0">
                  <a:solidFill>
                    <a:schemeClr val="bg1"/>
                  </a:solidFill>
                </a:rPr>
                <a:t>C</a:t>
              </a:r>
              <a:endParaRPr lang="en-US" altLang="en-US" sz="24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25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18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49763"/>
              </p:ext>
            </p:extLst>
          </p:nvPr>
        </p:nvGraphicFramePr>
        <p:xfrm>
          <a:off x="1676400" y="1924871"/>
          <a:ext cx="1752600" cy="132438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The Dual Problem</a:t>
            </a:r>
          </a:p>
        </p:txBody>
      </p:sp>
      <p:graphicFrame>
        <p:nvGraphicFramePr>
          <p:cNvPr id="17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788036"/>
              </p:ext>
            </p:extLst>
          </p:nvPr>
        </p:nvGraphicFramePr>
        <p:xfrm>
          <a:off x="1676400" y="762000"/>
          <a:ext cx="1752600" cy="65845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kern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752600" y="1524000"/>
            <a:ext cx="1579200" cy="343495"/>
            <a:chOff x="1752600" y="1524000"/>
            <a:chExt cx="1579200" cy="343495"/>
          </a:xfrm>
        </p:grpSpPr>
        <p:pic>
          <p:nvPicPr>
            <p:cNvPr id="83994" name="Picture 1108" descr="C:\Documents and Settings\Romil Jain\Desktop\appl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538863"/>
              <a:ext cx="379596" cy="32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5" name="Picture 1110" descr="C:\Documents and Settings\Romil Jain\Desktop\banana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38863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2" descr="C:\Documents and Settings\Romil Jain\Desktop\orang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0"/>
              <a:ext cx="360000" cy="33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1219734" y="1905000"/>
            <a:ext cx="380466" cy="1371600"/>
            <a:chOff x="1219734" y="1905000"/>
            <a:chExt cx="380466" cy="1371600"/>
          </a:xfrm>
        </p:grpSpPr>
        <p:pic>
          <p:nvPicPr>
            <p:cNvPr id="44034" name="Picture 2" descr="Image result for vitamin B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7" t="-280" r="20837" b="-3501"/>
            <a:stretch/>
          </p:blipFill>
          <p:spPr bwMode="auto">
            <a:xfrm>
              <a:off x="1219735" y="1905000"/>
              <a:ext cx="380465" cy="67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2" descr="C:\Documents and Settings\Romil Jain\Desktop\2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5" r="14211"/>
            <a:stretch/>
          </p:blipFill>
          <p:spPr bwMode="auto">
            <a:xfrm>
              <a:off x="1219734" y="2637273"/>
              <a:ext cx="380465" cy="63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4" descr="Image result for measuring c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66" y="838200"/>
            <a:ext cx="512934" cy="5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39977"/>
              </p:ext>
            </p:extLst>
          </p:nvPr>
        </p:nvGraphicFramePr>
        <p:xfrm>
          <a:off x="3733800" y="1923800"/>
          <a:ext cx="609600" cy="132438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5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Picture 8" descr="Image result for health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9974" r="9310" b="9169"/>
          <a:stretch/>
        </p:blipFill>
        <p:spPr bwMode="auto">
          <a:xfrm>
            <a:off x="3733800" y="1258416"/>
            <a:ext cx="609600" cy="5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90370"/>
              </p:ext>
            </p:extLst>
          </p:nvPr>
        </p:nvGraphicFramePr>
        <p:xfrm>
          <a:off x="1676400" y="3456345"/>
          <a:ext cx="1752600" cy="65845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" name="Picture 6" descr="Image result for cos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3256" r="13149" b="11550"/>
          <a:stretch/>
        </p:blipFill>
        <p:spPr bwMode="auto">
          <a:xfrm>
            <a:off x="1240200" y="3499100"/>
            <a:ext cx="360000" cy="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681020" y="24848"/>
            <a:ext cx="862780" cy="678022"/>
            <a:chOff x="1219735" y="1905000"/>
            <a:chExt cx="862780" cy="678022"/>
          </a:xfrm>
        </p:grpSpPr>
        <p:pic>
          <p:nvPicPr>
            <p:cNvPr id="49" name="Picture 2" descr="Image result for vitamin B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7" t="-280" r="20837" b="-3501"/>
            <a:stretch/>
          </p:blipFill>
          <p:spPr bwMode="auto">
            <a:xfrm>
              <a:off x="1219735" y="1905000"/>
              <a:ext cx="380465" cy="67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2" descr="C:\Documents and Settings\Romil Jain\Desktop\2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5" r="14211"/>
            <a:stretch/>
          </p:blipFill>
          <p:spPr bwMode="auto">
            <a:xfrm>
              <a:off x="1702050" y="1913373"/>
              <a:ext cx="380465" cy="63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474139" y="838200"/>
            <a:ext cx="2528887" cy="1420812"/>
            <a:chOff x="5548313" y="4446588"/>
            <a:chExt cx="2528887" cy="1420812"/>
          </a:xfrm>
        </p:grpSpPr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7772400" y="4724400"/>
              <a:ext cx="304800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000000"/>
                  </a:solidFill>
                </a:rPr>
                <a:t>C</a:t>
              </a:r>
              <a:r>
                <a:rPr lang="en-US" altLang="en-US" sz="2400" baseline="-25000" dirty="0" err="1">
                  <a:solidFill>
                    <a:srgbClr val="000000"/>
                  </a:solidFill>
                </a:rPr>
                <a:t>j</a:t>
              </a: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3" name="Text Box 24"/>
            <p:cNvSpPr txBox="1">
              <a:spLocks noChangeArrowheads="1"/>
            </p:cNvSpPr>
            <p:nvPr/>
          </p:nvSpPr>
          <p:spPr bwMode="auto">
            <a:xfrm>
              <a:off x="7315200" y="5105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tx2"/>
                  </a:solidFill>
                  <a:sym typeface="Symbol" pitchFamily="18" charset="2"/>
                </a:rPr>
                <a:t></a:t>
              </a:r>
            </a:p>
          </p:txBody>
        </p:sp>
        <p:grpSp>
          <p:nvGrpSpPr>
            <p:cNvPr id="54" name="Group 4"/>
            <p:cNvGrpSpPr>
              <a:grpSpLocks/>
            </p:cNvGrpSpPr>
            <p:nvPr/>
          </p:nvGrpSpPr>
          <p:grpSpPr bwMode="auto">
            <a:xfrm>
              <a:off x="5548313" y="4446588"/>
              <a:ext cx="981075" cy="1420812"/>
              <a:chOff x="6920146" y="2627376"/>
              <a:chExt cx="979755" cy="1420594"/>
            </a:xfrm>
          </p:grpSpPr>
          <p:sp>
            <p:nvSpPr>
              <p:cNvPr id="55" name="Rectangle 23"/>
              <p:cNvSpPr>
                <a:spLocks noChangeArrowheads="1"/>
              </p:cNvSpPr>
              <p:nvPr/>
            </p:nvSpPr>
            <p:spPr bwMode="auto">
              <a:xfrm>
                <a:off x="6947583" y="2904970"/>
                <a:ext cx="900507" cy="1143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>
                    <a:solidFill>
                      <a:srgbClr val="000000"/>
                    </a:solidFill>
                  </a:rPr>
                  <a:t>j,i</a:t>
                </a:r>
              </a:p>
            </p:txBody>
          </p:sp>
          <p:sp>
            <p:nvSpPr>
              <p:cNvPr id="56" name="Rectangle 23"/>
              <p:cNvSpPr>
                <a:spLocks noChangeArrowheads="1"/>
              </p:cNvSpPr>
              <p:nvPr/>
            </p:nvSpPr>
            <p:spPr bwMode="auto">
              <a:xfrm>
                <a:off x="6920146" y="2627376"/>
                <a:ext cx="97975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subject to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58" name="Rectangle 25"/>
            <p:cNvSpPr>
              <a:spLocks noChangeArrowheads="1"/>
            </p:cNvSpPr>
            <p:nvPr/>
          </p:nvSpPr>
          <p:spPr bwMode="auto">
            <a:xfrm>
              <a:off x="6553200" y="4740275"/>
              <a:ext cx="304800" cy="900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CC00CC"/>
                  </a:solidFill>
                </a:rPr>
                <a:t>Y</a:t>
              </a:r>
              <a:r>
                <a:rPr lang="en-US" altLang="en-US" sz="2400" baseline="-25000">
                  <a:solidFill>
                    <a:srgbClr val="CC00CC"/>
                  </a:solidFill>
                </a:rPr>
                <a:t>i</a:t>
              </a:r>
            </a:p>
          </p:txBody>
        </p:sp>
      </p:grpSp>
      <p:graphicFrame>
        <p:nvGraphicFramePr>
          <p:cNvPr id="60" name="Group 1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373166"/>
              </p:ext>
            </p:extLst>
          </p:nvPr>
        </p:nvGraphicFramePr>
        <p:xfrm>
          <a:off x="228600" y="1918252"/>
          <a:ext cx="609600" cy="132438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5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kern="0" baseline="0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kern="0" baseline="0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altLang="en-US" sz="2800" kern="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" name="Rectangle 1058"/>
          <p:cNvSpPr txBox="1">
            <a:spLocks noChangeArrowheads="1"/>
          </p:cNvSpPr>
          <p:nvPr/>
        </p:nvSpPr>
        <p:spPr bwMode="auto">
          <a:xfrm>
            <a:off x="-76200" y="4114800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For each vitamin</a:t>
            </a:r>
            <a:br>
              <a:rPr lang="en-US" altLang="en-US" sz="2400" kern="0" dirty="0">
                <a:solidFill>
                  <a:schemeClr val="bg1"/>
                </a:solidFill>
              </a:rPr>
            </a:br>
            <a:r>
              <a:rPr lang="en-US" altLang="en-US" sz="2400" kern="0" dirty="0">
                <a:solidFill>
                  <a:schemeClr val="bg1"/>
                </a:solidFill>
              </a:rPr>
              <a:t>a new variable.</a:t>
            </a:r>
            <a:endParaRPr lang="en-US" altLang="en-US" sz="2400" kern="0" dirty="0"/>
          </a:p>
        </p:txBody>
      </p:sp>
      <p:sp>
        <p:nvSpPr>
          <p:cNvPr id="62" name="Rectangle 1058"/>
          <p:cNvSpPr txBox="1">
            <a:spLocks noChangeArrowheads="1"/>
          </p:cNvSpPr>
          <p:nvPr/>
        </p:nvSpPr>
        <p:spPr bwMode="auto">
          <a:xfrm>
            <a:off x="-76200" y="4876800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But what does </a:t>
            </a:r>
            <a:br>
              <a:rPr lang="en-US" altLang="en-US" sz="2400" kern="0" dirty="0">
                <a:solidFill>
                  <a:schemeClr val="bg1"/>
                </a:solidFill>
              </a:rPr>
            </a:br>
            <a:r>
              <a:rPr lang="en-US" altLang="en-US" sz="2400" kern="0" dirty="0">
                <a:solidFill>
                  <a:schemeClr val="bg1"/>
                </a:solidFill>
              </a:rPr>
              <a:t>it mean?</a:t>
            </a:r>
            <a:endParaRPr lang="en-US" altLang="en-US" sz="2400" kern="0" dirty="0"/>
          </a:p>
        </p:txBody>
      </p:sp>
      <p:sp>
        <p:nvSpPr>
          <p:cNvPr id="64" name="Rectangle 1058"/>
          <p:cNvSpPr txBox="1">
            <a:spLocks noChangeArrowheads="1"/>
          </p:cNvSpPr>
          <p:nvPr/>
        </p:nvSpPr>
        <p:spPr bwMode="auto">
          <a:xfrm>
            <a:off x="1447800" y="1802296"/>
            <a:ext cx="80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M</a:t>
            </a:r>
            <a:endParaRPr lang="en-US" altLang="en-US" sz="2400" kern="0" dirty="0"/>
          </a:p>
        </p:txBody>
      </p:sp>
      <p:sp>
        <p:nvSpPr>
          <p:cNvPr id="65" name="Rectangle 1058"/>
          <p:cNvSpPr txBox="1">
            <a:spLocks noChangeArrowheads="1"/>
          </p:cNvSpPr>
          <p:nvPr/>
        </p:nvSpPr>
        <p:spPr bwMode="auto">
          <a:xfrm>
            <a:off x="3429000" y="1752600"/>
            <a:ext cx="80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N</a:t>
            </a:r>
            <a:endParaRPr lang="en-US" altLang="en-US" sz="2400" kern="0" dirty="0"/>
          </a:p>
        </p:txBody>
      </p:sp>
      <p:sp>
        <p:nvSpPr>
          <p:cNvPr id="66" name="Rectangle 1058"/>
          <p:cNvSpPr txBox="1">
            <a:spLocks noChangeArrowheads="1"/>
          </p:cNvSpPr>
          <p:nvPr/>
        </p:nvSpPr>
        <p:spPr bwMode="auto">
          <a:xfrm>
            <a:off x="1371600" y="3276600"/>
            <a:ext cx="80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C</a:t>
            </a:r>
            <a:endParaRPr lang="en-US" altLang="en-US" sz="2400" kern="0" dirty="0"/>
          </a:p>
        </p:txBody>
      </p:sp>
      <p:sp>
        <p:nvSpPr>
          <p:cNvPr id="5" name="Rectangle 4"/>
          <p:cNvSpPr/>
          <p:nvPr/>
        </p:nvSpPr>
        <p:spPr>
          <a:xfrm>
            <a:off x="5562600" y="5137150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kern="0" dirty="0">
                <a:solidFill>
                  <a:srgbClr val="FFC000"/>
                </a:solidFill>
              </a:rPr>
              <a:t>(</a:t>
            </a:r>
            <a:r>
              <a:rPr lang="en-US" altLang="en-US" sz="2400" kern="0" dirty="0" err="1">
                <a:solidFill>
                  <a:srgbClr val="FFC000"/>
                </a:solidFill>
              </a:rPr>
              <a:t>vit</a:t>
            </a:r>
            <a:r>
              <a:rPr lang="en-US" altLang="en-US" sz="2400" kern="0" dirty="0">
                <a:solidFill>
                  <a:srgbClr val="FFC000"/>
                </a:solidFill>
              </a:rPr>
              <a:t> need)/day</a:t>
            </a:r>
            <a:endParaRPr lang="en-CA" sz="2400" dirty="0"/>
          </a:p>
        </p:txBody>
      </p:sp>
      <p:sp>
        <p:nvSpPr>
          <p:cNvPr id="6" name="Rectangle 5"/>
          <p:cNvSpPr/>
          <p:nvPr/>
        </p:nvSpPr>
        <p:spPr>
          <a:xfrm>
            <a:off x="5334000" y="2860191"/>
            <a:ext cx="1122422" cy="3510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 err="1">
                <a:solidFill>
                  <a:srgbClr val="FFC000"/>
                </a:solidFill>
              </a:rPr>
              <a:t>vit</a:t>
            </a:r>
            <a:r>
              <a:rPr lang="en-US" altLang="en-US" sz="2400" kern="0" dirty="0">
                <a:solidFill>
                  <a:srgbClr val="FFC000"/>
                </a:solidFill>
              </a:rPr>
              <a:t>/fruit</a:t>
            </a:r>
          </a:p>
        </p:txBody>
      </p:sp>
      <p:sp>
        <p:nvSpPr>
          <p:cNvPr id="7" name="Rectangle 6"/>
          <p:cNvSpPr/>
          <p:nvPr/>
        </p:nvSpPr>
        <p:spPr>
          <a:xfrm>
            <a:off x="7810496" y="2860191"/>
            <a:ext cx="95250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rgbClr val="FFC000"/>
                </a:solidFill>
              </a:rPr>
              <a:t>$/fruit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608927" y="2860191"/>
            <a:ext cx="74732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rgbClr val="FFC000"/>
                </a:solidFill>
              </a:rPr>
              <a:t>$/</a:t>
            </a:r>
            <a:r>
              <a:rPr lang="en-US" altLang="en-US" sz="2400" kern="0" dirty="0" err="1">
                <a:solidFill>
                  <a:srgbClr val="FFC000"/>
                </a:solidFill>
              </a:rPr>
              <a:t>vit</a:t>
            </a:r>
            <a:endParaRPr lang="en-US" altLang="en-US" sz="2400" kern="0" dirty="0">
              <a:solidFill>
                <a:srgbClr val="FFC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74296" y="2819400"/>
            <a:ext cx="1245704" cy="462700"/>
            <a:chOff x="5370444" y="5840896"/>
            <a:chExt cx="1245704" cy="462700"/>
          </a:xfrm>
        </p:grpSpPr>
        <p:sp>
          <p:nvSpPr>
            <p:cNvPr id="68" name="Text Box 24"/>
            <p:cNvSpPr txBox="1">
              <a:spLocks noChangeArrowheads="1"/>
            </p:cNvSpPr>
            <p:nvPr/>
          </p:nvSpPr>
          <p:spPr bwMode="auto">
            <a:xfrm>
              <a:off x="6235148" y="5840896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chemeClr val="tx2"/>
                  </a:solidFill>
                  <a:sym typeface="Symbol" pitchFamily="18" charset="2"/>
                </a:rPr>
                <a:t></a:t>
              </a:r>
            </a:p>
          </p:txBody>
        </p:sp>
        <p:sp>
          <p:nvSpPr>
            <p:cNvPr id="69" name="Text Box 24"/>
            <p:cNvSpPr txBox="1">
              <a:spLocks noChangeArrowheads="1"/>
            </p:cNvSpPr>
            <p:nvPr/>
          </p:nvSpPr>
          <p:spPr bwMode="auto">
            <a:xfrm>
              <a:off x="5370444" y="5841931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chemeClr val="tx2"/>
                  </a:solidFill>
                  <a:sym typeface="Symbol"/>
                </a:rPr>
                <a:t></a:t>
              </a:r>
              <a:endParaRPr lang="en-US" altLang="en-US" sz="2400" dirty="0">
                <a:solidFill>
                  <a:schemeClr val="tx2"/>
                </a:solidFill>
                <a:sym typeface="Symbol" pitchFamily="18" charset="2"/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7119922" y="5523333"/>
            <a:ext cx="20201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rgbClr val="FFC000"/>
                </a:solidFill>
              </a:rPr>
              <a:t>($ needed)/day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537474" y="5157513"/>
            <a:ext cx="74732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rgbClr val="FFC000"/>
                </a:solidFill>
              </a:rPr>
              <a:t>$/</a:t>
            </a:r>
            <a:r>
              <a:rPr lang="en-US" altLang="en-US" sz="2400" kern="0" dirty="0" err="1">
                <a:solidFill>
                  <a:srgbClr val="FFC000"/>
                </a:solidFill>
              </a:rPr>
              <a:t>vit</a:t>
            </a:r>
            <a:endParaRPr lang="en-US" altLang="en-US" sz="2400" kern="0" dirty="0">
              <a:solidFill>
                <a:srgbClr val="FFC000"/>
              </a:solidFill>
            </a:endParaRP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6858000" y="5486400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sym typeface="Symbol" pitchFamily="18" charset="2"/>
              </a:rPr>
              <a:t>=</a:t>
            </a: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7302843" y="5117757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sym typeface="Symbol"/>
              </a:rPr>
              <a:t></a:t>
            </a:r>
            <a:endParaRPr lang="en-US" altLang="en-US" sz="2400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75" name="Rectangle 1058"/>
          <p:cNvSpPr txBox="1">
            <a:spLocks noChangeArrowheads="1"/>
          </p:cNvSpPr>
          <p:nvPr/>
        </p:nvSpPr>
        <p:spPr bwMode="auto">
          <a:xfrm>
            <a:off x="-152400" y="4953000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</a:rPr>
              <a:t>Balance units</a:t>
            </a:r>
            <a:endParaRPr lang="en-US" altLang="en-US" sz="2400" kern="0" dirty="0"/>
          </a:p>
        </p:txBody>
      </p:sp>
      <p:pic>
        <p:nvPicPr>
          <p:cNvPr id="76" name="Picture 6" descr="Image result for cos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3256" r="13149" b="11550"/>
          <a:stretch/>
        </p:blipFill>
        <p:spPr bwMode="auto">
          <a:xfrm>
            <a:off x="381000" y="1347722"/>
            <a:ext cx="360000" cy="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007100" y="3962400"/>
            <a:ext cx="1360488" cy="1174750"/>
            <a:chOff x="2425700" y="4267200"/>
            <a:chExt cx="1360488" cy="1174750"/>
          </a:xfrm>
        </p:grpSpPr>
        <p:sp>
          <p:nvSpPr>
            <p:cNvPr id="100" name="Rectangle 20"/>
            <p:cNvSpPr>
              <a:spLocks noChangeArrowheads="1"/>
            </p:cNvSpPr>
            <p:nvPr/>
          </p:nvSpPr>
          <p:spPr bwMode="auto">
            <a:xfrm>
              <a:off x="2514600" y="4551362"/>
              <a:ext cx="914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101" name="Rectangle 24"/>
            <p:cNvSpPr>
              <a:spLocks noChangeArrowheads="1"/>
            </p:cNvSpPr>
            <p:nvPr/>
          </p:nvSpPr>
          <p:spPr bwMode="auto">
            <a:xfrm>
              <a:off x="2425700" y="4267200"/>
              <a:ext cx="9985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</a:rPr>
                <a:t>maximize</a:t>
              </a:r>
              <a:endParaRPr lang="en-US" altLang="en-US" sz="1600" dirty="0">
                <a:solidFill>
                  <a:schemeClr val="hlink"/>
                </a:solidFill>
              </a:endParaRPr>
            </a:p>
          </p:txBody>
        </p:sp>
        <p:sp>
          <p:nvSpPr>
            <p:cNvPr id="102" name="Rectangle 25"/>
            <p:cNvSpPr>
              <a:spLocks noChangeArrowheads="1"/>
            </p:cNvSpPr>
            <p:nvPr/>
          </p:nvSpPr>
          <p:spPr bwMode="auto">
            <a:xfrm>
              <a:off x="3481388" y="4541837"/>
              <a:ext cx="304800" cy="900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CC00CC"/>
                  </a:solidFill>
                </a:rPr>
                <a:t>Y</a:t>
              </a:r>
              <a:r>
                <a:rPr lang="en-US" altLang="en-US" sz="2400" baseline="-25000">
                  <a:solidFill>
                    <a:srgbClr val="CC00CC"/>
                  </a:solidFill>
                </a:rPr>
                <a:t>i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60434" y="1142341"/>
            <a:ext cx="3221566" cy="1594509"/>
            <a:chOff x="5160434" y="3961741"/>
            <a:chExt cx="3221566" cy="1594509"/>
          </a:xfrm>
        </p:grpSpPr>
        <p:grpSp>
          <p:nvGrpSpPr>
            <p:cNvPr id="78" name="Group 77"/>
            <p:cNvGrpSpPr/>
            <p:nvPr/>
          </p:nvGrpSpPr>
          <p:grpSpPr>
            <a:xfrm>
              <a:off x="5626478" y="5160737"/>
              <a:ext cx="700148" cy="395513"/>
              <a:chOff x="1219735" y="1905000"/>
              <a:chExt cx="1325296" cy="678022"/>
            </a:xfrm>
          </p:grpSpPr>
          <p:pic>
            <p:nvPicPr>
              <p:cNvPr id="98" name="Picture 2" descr="Image result for vitamin B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27" t="-280" r="20837" b="-3501"/>
              <a:stretch/>
            </p:blipFill>
            <p:spPr bwMode="auto">
              <a:xfrm>
                <a:off x="1219735" y="1905000"/>
                <a:ext cx="380465" cy="678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32" descr="C:\Documents and Settings\Romil Jain\Desktop\2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35" r="14211"/>
              <a:stretch/>
            </p:blipFill>
            <p:spPr bwMode="auto">
              <a:xfrm>
                <a:off x="2164566" y="1905002"/>
                <a:ext cx="380465" cy="63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6905301" y="4009368"/>
              <a:ext cx="200999" cy="800100"/>
              <a:chOff x="1219734" y="1905000"/>
              <a:chExt cx="380466" cy="1371600"/>
            </a:xfrm>
          </p:grpSpPr>
          <p:pic>
            <p:nvPicPr>
              <p:cNvPr id="90" name="Picture 2" descr="Image result for vitamin B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27" t="-280" r="20837" b="-3501"/>
              <a:stretch/>
            </p:blipFill>
            <p:spPr bwMode="auto">
              <a:xfrm>
                <a:off x="1219735" y="1905000"/>
                <a:ext cx="380465" cy="678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32" descr="C:\Documents and Settings\Romil Jain\Desktop\2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35" r="14211"/>
              <a:stretch/>
            </p:blipFill>
            <p:spPr bwMode="auto">
              <a:xfrm>
                <a:off x="1219734" y="2637273"/>
                <a:ext cx="380465" cy="63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" name="Group 81"/>
            <p:cNvGrpSpPr/>
            <p:nvPr/>
          </p:nvGrpSpPr>
          <p:grpSpPr>
            <a:xfrm>
              <a:off x="5160434" y="3961741"/>
              <a:ext cx="302774" cy="1032757"/>
              <a:chOff x="1752600" y="1538863"/>
              <a:chExt cx="457200" cy="1979843"/>
            </a:xfrm>
          </p:grpSpPr>
          <p:pic>
            <p:nvPicPr>
              <p:cNvPr id="87" name="Picture 1108" descr="C:\Documents and Settings\Romil Jain\Desktop\apple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243" y="2356014"/>
                <a:ext cx="379595" cy="32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1110" descr="C:\Documents and Settings\Romil Jain\Desktop\banana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538863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22" descr="C:\Documents and Settings\Romil Jain\Desktop\orange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2840" y="3181676"/>
                <a:ext cx="359997" cy="337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8079226" y="4009058"/>
              <a:ext cx="302774" cy="1032757"/>
              <a:chOff x="1752600" y="1538863"/>
              <a:chExt cx="457200" cy="1979843"/>
            </a:xfrm>
          </p:grpSpPr>
          <p:pic>
            <p:nvPicPr>
              <p:cNvPr id="104" name="Picture 1108" descr="C:\Documents and Settings\Romil Jain\Desktop\apple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243" y="2356014"/>
                <a:ext cx="379595" cy="32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1110" descr="C:\Documents and Settings\Romil Jain\Desktop\banana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538863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" name="Picture 22" descr="C:\Documents and Settings\Romil Jain\Desktop\orange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2840" y="3181676"/>
                <a:ext cx="359997" cy="337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6194296" y="4293704"/>
            <a:ext cx="1501904" cy="800100"/>
            <a:chOff x="6194296" y="1137754"/>
            <a:chExt cx="1501904" cy="800100"/>
          </a:xfrm>
        </p:grpSpPr>
        <p:grpSp>
          <p:nvGrpSpPr>
            <p:cNvPr id="107" name="Group 106"/>
            <p:cNvGrpSpPr/>
            <p:nvPr/>
          </p:nvGrpSpPr>
          <p:grpSpPr>
            <a:xfrm>
              <a:off x="6194296" y="1442554"/>
              <a:ext cx="700148" cy="395513"/>
              <a:chOff x="1219735" y="1905000"/>
              <a:chExt cx="1325296" cy="678022"/>
            </a:xfrm>
          </p:grpSpPr>
          <p:pic>
            <p:nvPicPr>
              <p:cNvPr id="108" name="Picture 2" descr="Image result for vitamin B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27" t="-280" r="20837" b="-3501"/>
              <a:stretch/>
            </p:blipFill>
            <p:spPr bwMode="auto">
              <a:xfrm>
                <a:off x="1219735" y="1905000"/>
                <a:ext cx="380465" cy="678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32" descr="C:\Documents and Settings\Romil Jain\Desktop\2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35" r="14211"/>
              <a:stretch/>
            </p:blipFill>
            <p:spPr bwMode="auto">
              <a:xfrm>
                <a:off x="2164566" y="1905002"/>
                <a:ext cx="380465" cy="63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0" name="Group 109"/>
            <p:cNvGrpSpPr/>
            <p:nvPr/>
          </p:nvGrpSpPr>
          <p:grpSpPr>
            <a:xfrm>
              <a:off x="7495201" y="1137754"/>
              <a:ext cx="200999" cy="800100"/>
              <a:chOff x="1219734" y="1905000"/>
              <a:chExt cx="380466" cy="1371600"/>
            </a:xfrm>
          </p:grpSpPr>
          <p:pic>
            <p:nvPicPr>
              <p:cNvPr id="111" name="Picture 2" descr="Image result for vitamin B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27" t="-280" r="20837" b="-3501"/>
              <a:stretch/>
            </p:blipFill>
            <p:spPr bwMode="auto">
              <a:xfrm>
                <a:off x="1219735" y="1905000"/>
                <a:ext cx="380465" cy="678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32" descr="C:\Documents and Settings\Romil Jain\Desktop\2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35" r="14211"/>
              <a:stretch/>
            </p:blipFill>
            <p:spPr bwMode="auto">
              <a:xfrm>
                <a:off x="1219734" y="2637273"/>
                <a:ext cx="380465" cy="63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152400" y="2816205"/>
            <a:ext cx="2589396" cy="3977264"/>
            <a:chOff x="152400" y="2816205"/>
            <a:chExt cx="2589396" cy="3977264"/>
          </a:xfrm>
        </p:grpSpPr>
        <p:sp>
          <p:nvSpPr>
            <p:cNvPr id="77" name="Rectangle 40"/>
            <p:cNvSpPr>
              <a:spLocks noChangeArrowheads="1"/>
            </p:cNvSpPr>
            <p:nvPr/>
          </p:nvSpPr>
          <p:spPr bwMode="auto">
            <a:xfrm>
              <a:off x="152400" y="5593140"/>
              <a:ext cx="258939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FFFFFF"/>
                  </a:solidFill>
                </a:rPr>
                <a:t>A salesman goal is to set a price on each vitamin.</a:t>
              </a:r>
              <a:endParaRPr lang="en-US" altLang="en-US" sz="2400" i="1" dirty="0">
                <a:solidFill>
                  <a:srgbClr val="FFFFFF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 flipV="1">
              <a:off x="561000" y="2816205"/>
              <a:ext cx="180000" cy="293296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9" name="Group 78"/>
          <p:cNvGrpSpPr/>
          <p:nvPr/>
        </p:nvGrpSpPr>
        <p:grpSpPr>
          <a:xfrm>
            <a:off x="2477529" y="4237037"/>
            <a:ext cx="3618471" cy="2215009"/>
            <a:chOff x="152400" y="4209128"/>
            <a:chExt cx="3618471" cy="2215009"/>
          </a:xfrm>
        </p:grpSpPr>
        <p:sp>
          <p:nvSpPr>
            <p:cNvPr id="80" name="Rectangle 40"/>
            <p:cNvSpPr>
              <a:spLocks noChangeArrowheads="1"/>
            </p:cNvSpPr>
            <p:nvPr/>
          </p:nvSpPr>
          <p:spPr bwMode="auto">
            <a:xfrm>
              <a:off x="152400" y="5593140"/>
              <a:ext cx="258939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FFFFFF"/>
                  </a:solidFill>
                </a:rPr>
                <a:t>To maximize </a:t>
              </a:r>
              <a:br>
                <a:rPr lang="en-US" altLang="en-US" sz="2400" dirty="0">
                  <a:solidFill>
                    <a:srgbClr val="FFFFFF"/>
                  </a:solidFill>
                </a:rPr>
              </a:br>
              <a:r>
                <a:rPr lang="en-US" altLang="en-US" sz="2400" dirty="0">
                  <a:solidFill>
                    <a:srgbClr val="FFFFFF"/>
                  </a:solidFill>
                </a:rPr>
                <a:t>his profits.</a:t>
              </a:r>
              <a:endParaRPr lang="en-US" altLang="en-US" sz="2400" i="1" dirty="0">
                <a:solidFill>
                  <a:srgbClr val="FFFFFF"/>
                </a:solidFill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 flipV="1">
              <a:off x="2146300" y="4209128"/>
              <a:ext cx="1624571" cy="154004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4" name="Group 83"/>
          <p:cNvGrpSpPr/>
          <p:nvPr/>
        </p:nvGrpSpPr>
        <p:grpSpPr>
          <a:xfrm>
            <a:off x="4572000" y="5562600"/>
            <a:ext cx="2589396" cy="1242345"/>
            <a:chOff x="152400" y="5551124"/>
            <a:chExt cx="2589396" cy="1242345"/>
          </a:xfrm>
        </p:grpSpPr>
        <p:sp>
          <p:nvSpPr>
            <p:cNvPr id="85" name="Rectangle 40"/>
            <p:cNvSpPr>
              <a:spLocks noChangeArrowheads="1"/>
            </p:cNvSpPr>
            <p:nvPr/>
          </p:nvSpPr>
          <p:spPr bwMode="auto">
            <a:xfrm>
              <a:off x="152400" y="5593140"/>
              <a:ext cx="258939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FFFFFF"/>
                  </a:solidFill>
                </a:rPr>
                <a:t>Assuming customer buys the required vitamins.</a:t>
              </a:r>
              <a:endParaRPr lang="en-US" altLang="en-US" sz="2400" i="1" dirty="0">
                <a:solidFill>
                  <a:srgbClr val="FFFFFF"/>
                </a:solidFill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 flipV="1">
              <a:off x="2146300" y="5551124"/>
              <a:ext cx="228045" cy="19804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2" name="Group 91"/>
          <p:cNvGrpSpPr/>
          <p:nvPr/>
        </p:nvGrpSpPr>
        <p:grpSpPr>
          <a:xfrm>
            <a:off x="2590799" y="1911459"/>
            <a:ext cx="4776789" cy="3498741"/>
            <a:chOff x="152399" y="3294728"/>
            <a:chExt cx="4776789" cy="3498741"/>
          </a:xfrm>
        </p:grpSpPr>
        <p:sp>
          <p:nvSpPr>
            <p:cNvPr id="93" name="Rectangle 40"/>
            <p:cNvSpPr>
              <a:spLocks noChangeArrowheads="1"/>
            </p:cNvSpPr>
            <p:nvPr/>
          </p:nvSpPr>
          <p:spPr bwMode="auto">
            <a:xfrm>
              <a:off x="152399" y="5593140"/>
              <a:ext cx="313617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FFFFFF"/>
                  </a:solidFill>
                </a:rPr>
                <a:t>Subject to the constraint that it is not cheaper to buy fruit.</a:t>
              </a:r>
              <a:endParaRPr lang="en-US" altLang="en-US" sz="2400" i="1" dirty="0">
                <a:solidFill>
                  <a:srgbClr val="FFFFFF"/>
                </a:solidFill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 flipV="1">
              <a:off x="2146300" y="3294728"/>
              <a:ext cx="2782888" cy="24544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3340822" y="1143000"/>
            <a:ext cx="3290604" cy="2888397"/>
            <a:chOff x="3340822" y="1143000"/>
            <a:chExt cx="3290604" cy="2888397"/>
          </a:xfrm>
        </p:grpSpPr>
        <p:grpSp>
          <p:nvGrpSpPr>
            <p:cNvPr id="95" name="Group 94"/>
            <p:cNvGrpSpPr/>
            <p:nvPr/>
          </p:nvGrpSpPr>
          <p:grpSpPr>
            <a:xfrm>
              <a:off x="3340822" y="1687424"/>
              <a:ext cx="3136178" cy="2343973"/>
              <a:chOff x="523448" y="4220152"/>
              <a:chExt cx="3136178" cy="2343973"/>
            </a:xfrm>
          </p:grpSpPr>
          <p:sp>
            <p:nvSpPr>
              <p:cNvPr id="96" name="Rectangle 40"/>
              <p:cNvSpPr>
                <a:spLocks noChangeArrowheads="1"/>
              </p:cNvSpPr>
              <p:nvPr/>
            </p:nvSpPr>
            <p:spPr bwMode="auto">
              <a:xfrm>
                <a:off x="523448" y="5733128"/>
                <a:ext cx="3136178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Cost of buying all </a:t>
                </a:r>
                <a:br>
                  <a:rPr lang="en-US" altLang="en-US" sz="2400" dirty="0">
                    <a:solidFill>
                      <a:srgbClr val="FFFFFF"/>
                    </a:solidFill>
                  </a:rPr>
                </a:br>
                <a:r>
                  <a:rPr lang="en-US" altLang="en-US" sz="2400" dirty="0">
                    <a:solidFill>
                      <a:srgbClr val="FFFFFF"/>
                    </a:solidFill>
                  </a:rPr>
                  <a:t>the </a:t>
                </a:r>
                <a:r>
                  <a:rPr lang="en-US" altLang="en-US" sz="2400" dirty="0" err="1">
                    <a:solidFill>
                      <a:srgbClr val="FFFFFF"/>
                    </a:solidFill>
                  </a:rPr>
                  <a:t>vit</a:t>
                </a:r>
                <a:r>
                  <a:rPr lang="en-US" altLang="en-US" sz="2400" dirty="0">
                    <a:solidFill>
                      <a:srgbClr val="FFFFFF"/>
                    </a:solidFill>
                  </a:rPr>
                  <a:t> in an apple.</a:t>
                </a:r>
                <a:endParaRPr lang="en-US" altLang="en-US" sz="2400" i="1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 bwMode="auto">
              <a:xfrm flipV="1">
                <a:off x="2146300" y="4220152"/>
                <a:ext cx="662804" cy="152901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16" name="Straight Connector 6"/>
            <p:cNvCxnSpPr>
              <a:cxnSpLocks noChangeShapeType="1"/>
            </p:cNvCxnSpPr>
            <p:nvPr/>
          </p:nvCxnSpPr>
          <p:spPr bwMode="auto">
            <a:xfrm flipV="1">
              <a:off x="5474139" y="1657615"/>
              <a:ext cx="919259" cy="3545"/>
            </a:xfrm>
            <a:prstGeom prst="line">
              <a:avLst/>
            </a:prstGeom>
            <a:noFill/>
            <a:ln w="508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Straight Connector 37"/>
            <p:cNvCxnSpPr>
              <a:cxnSpLocks noChangeShapeType="1"/>
              <a:stCxn id="58" idx="2"/>
            </p:cNvCxnSpPr>
            <p:nvPr/>
          </p:nvCxnSpPr>
          <p:spPr bwMode="auto">
            <a:xfrm flipH="1" flipV="1">
              <a:off x="6629400" y="1143000"/>
              <a:ext cx="2026" cy="889000"/>
            </a:xfrm>
            <a:prstGeom prst="line">
              <a:avLst/>
            </a:prstGeom>
            <a:noFill/>
            <a:ln w="508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6160222" y="1549400"/>
            <a:ext cx="3136178" cy="2470973"/>
            <a:chOff x="6160222" y="1549400"/>
            <a:chExt cx="3136178" cy="2470973"/>
          </a:xfrm>
        </p:grpSpPr>
        <p:grpSp>
          <p:nvGrpSpPr>
            <p:cNvPr id="113" name="Group 112"/>
            <p:cNvGrpSpPr/>
            <p:nvPr/>
          </p:nvGrpSpPr>
          <p:grpSpPr>
            <a:xfrm>
              <a:off x="6160222" y="1740022"/>
              <a:ext cx="3136178" cy="2280351"/>
              <a:chOff x="523448" y="4283774"/>
              <a:chExt cx="3136178" cy="2280351"/>
            </a:xfrm>
          </p:grpSpPr>
          <p:sp>
            <p:nvSpPr>
              <p:cNvPr id="114" name="Rectangle 40"/>
              <p:cNvSpPr>
                <a:spLocks noChangeArrowheads="1"/>
              </p:cNvSpPr>
              <p:nvPr/>
            </p:nvSpPr>
            <p:spPr bwMode="auto">
              <a:xfrm>
                <a:off x="523448" y="5733128"/>
                <a:ext cx="3136178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Cost of buying </a:t>
                </a:r>
                <a:br>
                  <a:rPr lang="en-US" altLang="en-US" sz="2400" dirty="0">
                    <a:solidFill>
                      <a:srgbClr val="FFFFFF"/>
                    </a:solidFill>
                  </a:rPr>
                </a:br>
                <a:r>
                  <a:rPr lang="en-US" altLang="en-US" sz="2400" dirty="0">
                    <a:solidFill>
                      <a:srgbClr val="FFFFFF"/>
                    </a:solidFill>
                  </a:rPr>
                  <a:t>an apple.</a:t>
                </a:r>
                <a:endParaRPr lang="en-US" altLang="en-US" sz="2400" i="1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5" name="Straight Arrow Connector 114"/>
              <p:cNvCxnSpPr/>
              <p:nvPr/>
            </p:nvCxnSpPr>
            <p:spPr bwMode="auto">
              <a:xfrm flipV="1">
                <a:off x="2146300" y="4283774"/>
                <a:ext cx="67552" cy="146539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19" name="Flowchart: Connector 11"/>
            <p:cNvSpPr>
              <a:spLocks noChangeArrowheads="1"/>
            </p:cNvSpPr>
            <p:nvPr/>
          </p:nvSpPr>
          <p:spPr bwMode="auto">
            <a:xfrm>
              <a:off x="7696200" y="1549400"/>
              <a:ext cx="317268" cy="181257"/>
            </a:xfrm>
            <a:prstGeom prst="flowChartConnector">
              <a:avLst/>
            </a:prstGeom>
            <a:noFill/>
            <a:ln w="381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7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2" grpId="1"/>
      <p:bldP spid="5" grpId="0"/>
      <p:bldP spid="6" grpId="0"/>
      <p:bldP spid="7" grpId="0"/>
      <p:bldP spid="67" grpId="0"/>
      <p:bldP spid="71" grpId="0"/>
      <p:bldP spid="72" grpId="0"/>
      <p:bldP spid="73" grpId="0"/>
      <p:bldP spid="74" grpId="0"/>
      <p:bldP spid="75" grpId="0"/>
      <p:bldP spid="75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40"/>
          <p:cNvSpPr>
            <a:spLocks noChangeArrowheads="1"/>
          </p:cNvSpPr>
          <p:nvPr/>
        </p:nvSpPr>
        <p:spPr bwMode="auto">
          <a:xfrm>
            <a:off x="228600" y="1012210"/>
            <a:ext cx="8991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 dirty="0">
                <a:solidFill>
                  <a:srgbClr val="FFC000"/>
                </a:solidFill>
              </a:rPr>
              <a:t> Primal Problem: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A customer’s goal is to buy fruits in such a quantity that it minimizes cost but fulfills nutrition.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1" dirty="0">
                <a:solidFill>
                  <a:srgbClr val="FFC000"/>
                </a:solidFill>
              </a:rPr>
              <a:t> Dual Problem</a:t>
            </a:r>
            <a:r>
              <a:rPr lang="en-US" altLang="en-US" sz="2400" dirty="0">
                <a:solidFill>
                  <a:srgbClr val="FFC000"/>
                </a:solidFill>
              </a:rPr>
              <a:t>:</a:t>
            </a:r>
            <a:r>
              <a:rPr lang="en-US" altLang="en-US" sz="2400" i="1" dirty="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A salesman goal is to set a price on each vitamin,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so that it maximizes profit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assuming customers buys the required vitamins,</a:t>
            </a:r>
            <a:br>
              <a:rPr lang="en-US" altLang="en-US" sz="2400" i="1" dirty="0">
                <a:solidFill>
                  <a:srgbClr val="FFFFFF"/>
                </a:solidFill>
              </a:rPr>
            </a:br>
            <a:r>
              <a:rPr lang="en-US" altLang="en-US" sz="2400" i="1" dirty="0">
                <a:solidFill>
                  <a:srgbClr val="FFFFFF"/>
                </a:solidFill>
              </a:rPr>
              <a:t>      </a:t>
            </a:r>
            <a:r>
              <a:rPr lang="en-US" altLang="en-US" sz="2400" dirty="0">
                <a:solidFill>
                  <a:srgbClr val="FFFFFF"/>
                </a:solidFill>
              </a:rPr>
              <a:t>subject to the constraint that it is not cheaper to buy fruit.</a:t>
            </a:r>
            <a:endParaRPr lang="en-US" altLang="en-US" sz="2400" i="1" dirty="0">
              <a:solidFill>
                <a:srgbClr val="FFFFFF"/>
              </a:solidFill>
            </a:endParaRPr>
          </a:p>
        </p:txBody>
      </p:sp>
      <p:sp>
        <p:nvSpPr>
          <p:cNvPr id="88068" name="Freeform 41"/>
          <p:cNvSpPr>
            <a:spLocks/>
          </p:cNvSpPr>
          <p:nvPr/>
        </p:nvSpPr>
        <p:spPr bwMode="auto">
          <a:xfrm>
            <a:off x="3505200" y="4935538"/>
            <a:ext cx="4686300" cy="1312862"/>
          </a:xfrm>
          <a:custGeom>
            <a:avLst/>
            <a:gdLst>
              <a:gd name="T0" fmla="*/ 0 w 4200"/>
              <a:gd name="T1" fmla="*/ 2147483647 h 827"/>
              <a:gd name="T2" fmla="*/ 2147483647 w 4200"/>
              <a:gd name="T3" fmla="*/ 2147483647 h 827"/>
              <a:gd name="T4" fmla="*/ 2147483647 w 4200"/>
              <a:gd name="T5" fmla="*/ 2147483647 h 827"/>
              <a:gd name="T6" fmla="*/ 2147483647 w 4200"/>
              <a:gd name="T7" fmla="*/ 2147483647 h 827"/>
              <a:gd name="T8" fmla="*/ 2147483647 w 4200"/>
              <a:gd name="T9" fmla="*/ 2147483647 h 827"/>
              <a:gd name="T10" fmla="*/ 2147483647 w 4200"/>
              <a:gd name="T11" fmla="*/ 2147483647 h 827"/>
              <a:gd name="T12" fmla="*/ 2147483647 w 4200"/>
              <a:gd name="T13" fmla="*/ 2147483647 h 8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0"/>
              <a:gd name="T22" fmla="*/ 0 h 827"/>
              <a:gd name="T23" fmla="*/ 4200 w 4200"/>
              <a:gd name="T24" fmla="*/ 827 h 8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0" h="827">
                <a:moveTo>
                  <a:pt x="0" y="827"/>
                </a:moveTo>
                <a:cubicBezTo>
                  <a:pt x="99" y="776"/>
                  <a:pt x="400" y="552"/>
                  <a:pt x="592" y="523"/>
                </a:cubicBezTo>
                <a:cubicBezTo>
                  <a:pt x="784" y="494"/>
                  <a:pt x="980" y="659"/>
                  <a:pt x="1152" y="651"/>
                </a:cubicBezTo>
                <a:cubicBezTo>
                  <a:pt x="1324" y="643"/>
                  <a:pt x="1389" y="573"/>
                  <a:pt x="1624" y="475"/>
                </a:cubicBezTo>
                <a:cubicBezTo>
                  <a:pt x="1859" y="377"/>
                  <a:pt x="2295" y="124"/>
                  <a:pt x="2563" y="65"/>
                </a:cubicBezTo>
                <a:cubicBezTo>
                  <a:pt x="2831" y="6"/>
                  <a:pt x="2959" y="0"/>
                  <a:pt x="3232" y="118"/>
                </a:cubicBezTo>
                <a:cubicBezTo>
                  <a:pt x="3505" y="236"/>
                  <a:pt x="3998" y="636"/>
                  <a:pt x="4200" y="772"/>
                </a:cubicBezTo>
              </a:path>
            </a:pathLst>
          </a:custGeom>
          <a:noFill/>
          <a:ln w="38100" cap="flat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69" name="Line 42"/>
          <p:cNvSpPr>
            <a:spLocks noChangeShapeType="1"/>
          </p:cNvSpPr>
          <p:nvPr/>
        </p:nvSpPr>
        <p:spPr bwMode="auto">
          <a:xfrm>
            <a:off x="3429000" y="4800600"/>
            <a:ext cx="5486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0" name="Line 49"/>
          <p:cNvSpPr>
            <a:spLocks noChangeShapeType="1"/>
          </p:cNvSpPr>
          <p:nvPr/>
        </p:nvSpPr>
        <p:spPr bwMode="auto">
          <a:xfrm>
            <a:off x="3429000" y="4648200"/>
            <a:ext cx="5486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1" name="Line 50"/>
          <p:cNvSpPr>
            <a:spLocks noChangeShapeType="1"/>
          </p:cNvSpPr>
          <p:nvPr/>
        </p:nvSpPr>
        <p:spPr bwMode="auto">
          <a:xfrm>
            <a:off x="3429000" y="4495800"/>
            <a:ext cx="5486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2" name="Line 51"/>
          <p:cNvSpPr>
            <a:spLocks noChangeShapeType="1"/>
          </p:cNvSpPr>
          <p:nvPr/>
        </p:nvSpPr>
        <p:spPr bwMode="auto">
          <a:xfrm>
            <a:off x="3429000" y="4343400"/>
            <a:ext cx="5486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3" name="Line 52"/>
          <p:cNvSpPr>
            <a:spLocks noChangeShapeType="1"/>
          </p:cNvSpPr>
          <p:nvPr/>
        </p:nvSpPr>
        <p:spPr bwMode="auto">
          <a:xfrm>
            <a:off x="3429000" y="4953000"/>
            <a:ext cx="5486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4" name="Text Box 53"/>
          <p:cNvSpPr txBox="1">
            <a:spLocks noChangeArrowheads="1"/>
          </p:cNvSpPr>
          <p:nvPr/>
        </p:nvSpPr>
        <p:spPr bwMode="auto">
          <a:xfrm>
            <a:off x="914400" y="426720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CC00"/>
                </a:solidFill>
              </a:rPr>
              <a:t>Primal (Customer)</a:t>
            </a:r>
          </a:p>
        </p:txBody>
      </p:sp>
      <p:sp>
        <p:nvSpPr>
          <p:cNvPr id="88075" name="Text Box 54"/>
          <p:cNvSpPr txBox="1">
            <a:spLocks noChangeArrowheads="1"/>
          </p:cNvSpPr>
          <p:nvPr/>
        </p:nvSpPr>
        <p:spPr bwMode="auto">
          <a:xfrm>
            <a:off x="914400" y="541020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CC00"/>
                </a:solidFill>
              </a:rPr>
              <a:t>Dual (Salesman)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The Dual Problem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681020" y="24848"/>
            <a:ext cx="862780" cy="678022"/>
            <a:chOff x="1219735" y="1905000"/>
            <a:chExt cx="862780" cy="678022"/>
          </a:xfrm>
        </p:grpSpPr>
        <p:pic>
          <p:nvPicPr>
            <p:cNvPr id="15" name="Picture 2" descr="Image result for vitamin B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7" t="-280" r="20837" b="-3501"/>
            <a:stretch/>
          </p:blipFill>
          <p:spPr bwMode="auto">
            <a:xfrm>
              <a:off x="1219735" y="1905000"/>
              <a:ext cx="380465" cy="67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2" descr="C:\Documents and Settings\Romil Jain\Desktop\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5" r="14211"/>
            <a:stretch/>
          </p:blipFill>
          <p:spPr bwMode="auto">
            <a:xfrm>
              <a:off x="1702050" y="1913373"/>
              <a:ext cx="380465" cy="63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Primal-Dual Hill Climbing</a:t>
            </a:r>
          </a:p>
        </p:txBody>
      </p:sp>
      <p:sp>
        <p:nvSpPr>
          <p:cNvPr id="89091" name="Freeform 3"/>
          <p:cNvSpPr>
            <a:spLocks/>
          </p:cNvSpPr>
          <p:nvPr/>
        </p:nvSpPr>
        <p:spPr bwMode="auto">
          <a:xfrm>
            <a:off x="1524000" y="5468938"/>
            <a:ext cx="6667500" cy="1312862"/>
          </a:xfrm>
          <a:custGeom>
            <a:avLst/>
            <a:gdLst>
              <a:gd name="T0" fmla="*/ 0 w 4200"/>
              <a:gd name="T1" fmla="*/ 2147483647 h 827"/>
              <a:gd name="T2" fmla="*/ 2147483647 w 4200"/>
              <a:gd name="T3" fmla="*/ 2147483647 h 827"/>
              <a:gd name="T4" fmla="*/ 2147483647 w 4200"/>
              <a:gd name="T5" fmla="*/ 2147483647 h 827"/>
              <a:gd name="T6" fmla="*/ 2147483647 w 4200"/>
              <a:gd name="T7" fmla="*/ 2147483647 h 827"/>
              <a:gd name="T8" fmla="*/ 2147483647 w 4200"/>
              <a:gd name="T9" fmla="*/ 2147483647 h 827"/>
              <a:gd name="T10" fmla="*/ 2147483647 w 4200"/>
              <a:gd name="T11" fmla="*/ 2147483647 h 827"/>
              <a:gd name="T12" fmla="*/ 2147483647 w 4200"/>
              <a:gd name="T13" fmla="*/ 2147483647 h 8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0"/>
              <a:gd name="T22" fmla="*/ 0 h 827"/>
              <a:gd name="T23" fmla="*/ 4200 w 4200"/>
              <a:gd name="T24" fmla="*/ 827 h 8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0" h="827">
                <a:moveTo>
                  <a:pt x="0" y="827"/>
                </a:moveTo>
                <a:cubicBezTo>
                  <a:pt x="99" y="776"/>
                  <a:pt x="400" y="552"/>
                  <a:pt x="592" y="523"/>
                </a:cubicBezTo>
                <a:cubicBezTo>
                  <a:pt x="784" y="494"/>
                  <a:pt x="980" y="659"/>
                  <a:pt x="1152" y="651"/>
                </a:cubicBezTo>
                <a:cubicBezTo>
                  <a:pt x="1324" y="643"/>
                  <a:pt x="1389" y="573"/>
                  <a:pt x="1624" y="475"/>
                </a:cubicBezTo>
                <a:cubicBezTo>
                  <a:pt x="1859" y="377"/>
                  <a:pt x="2295" y="124"/>
                  <a:pt x="2563" y="65"/>
                </a:cubicBezTo>
                <a:cubicBezTo>
                  <a:pt x="2831" y="6"/>
                  <a:pt x="2959" y="0"/>
                  <a:pt x="3232" y="118"/>
                </a:cubicBezTo>
                <a:cubicBezTo>
                  <a:pt x="3505" y="236"/>
                  <a:pt x="3998" y="636"/>
                  <a:pt x="4200" y="772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685800" y="53340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685800" y="5181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685800" y="48768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685800" y="4800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685800" y="4648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685800" y="4419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685800" y="4267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6859" name="Text Box 11"/>
          <p:cNvSpPr txBox="1">
            <a:spLocks noChangeArrowheads="1"/>
          </p:cNvSpPr>
          <p:nvPr/>
        </p:nvSpPr>
        <p:spPr bwMode="auto">
          <a:xfrm>
            <a:off x="381000" y="1203325"/>
            <a:ext cx="808163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9900"/>
                </a:solidFill>
              </a:rPr>
              <a:t>Prove: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rgbClr val="FFFFFF"/>
                </a:solidFill>
              </a:rPr>
              <a:t>For every solution X of the primal either: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the </a:t>
            </a:r>
            <a:r>
              <a:rPr lang="en-US" altLang="en-US" dirty="0" err="1">
                <a:solidFill>
                  <a:srgbClr val="FFFFFF"/>
                </a:solidFill>
              </a:rPr>
              <a:t>alg</a:t>
            </a:r>
            <a:r>
              <a:rPr lang="en-US" altLang="en-US" dirty="0">
                <a:solidFill>
                  <a:srgbClr val="FFFFFF"/>
                </a:solidFill>
              </a:rPr>
              <a:t> takes a step up to a better primal</a:t>
            </a:r>
          </a:p>
          <a:p>
            <a:pPr lvl="1" eaLnBrk="1" hangingPunct="1"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the </a:t>
            </a:r>
            <a:r>
              <a:rPr lang="en-US" altLang="en-US" dirty="0" err="1">
                <a:solidFill>
                  <a:srgbClr val="FFFFFF"/>
                </a:solidFill>
              </a:rPr>
              <a:t>alg</a:t>
            </a:r>
            <a:r>
              <a:rPr lang="en-US" altLang="en-US" dirty="0">
                <a:solidFill>
                  <a:srgbClr val="FFFFFF"/>
                </a:solidFill>
              </a:rPr>
              <a:t> gives a reason that explains why not</a:t>
            </a:r>
            <a:br>
              <a:rPr lang="en-US" altLang="en-US" dirty="0">
                <a:solidFill>
                  <a:srgbClr val="FFFFFF"/>
                </a:solidFill>
              </a:rPr>
            </a:br>
            <a:r>
              <a:rPr lang="en-US" altLang="en-US" dirty="0">
                <a:solidFill>
                  <a:srgbClr val="FFFFFF"/>
                </a:solidFill>
              </a:rPr>
              <a:t>  by giving a solution Y of the dual of equal value.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 i.e. </a:t>
            </a:r>
            <a:r>
              <a:rPr lang="en-US" alt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dirty="0">
                <a:solidFill>
                  <a:srgbClr val="FFFFFF"/>
                </a:solidFill>
              </a:rPr>
              <a:t>X [</a:t>
            </a:r>
            <a:r>
              <a:rPr lang="en-US" alt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</a:t>
            </a:r>
            <a:r>
              <a:rPr lang="en-US" altLang="en-US" dirty="0">
                <a:solidFill>
                  <a:srgbClr val="FFFFFF"/>
                </a:solidFill>
              </a:rPr>
              <a:t>X</a:t>
            </a:r>
            <a:r>
              <a:rPr lang="en-US" altLang="en-US" dirty="0">
                <a:solidFill>
                  <a:srgbClr val="FFFFFF"/>
                </a:solidFill>
                <a:sym typeface="Symbol" panose="05050102010706020507" pitchFamily="18" charset="2"/>
              </a:rPr>
              <a:t></a:t>
            </a:r>
            <a:r>
              <a:rPr lang="en-US" altLang="en-US" dirty="0">
                <a:solidFill>
                  <a:srgbClr val="FFFFFF"/>
                </a:solidFill>
              </a:rPr>
              <a:t> C</a:t>
            </a:r>
            <a:r>
              <a:rPr lang="en-US" altLang="en-US" baseline="30000" dirty="0"/>
              <a:t>T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dirty="0">
                <a:solidFill>
                  <a:srgbClr val="FFFFFF"/>
                </a:solidFill>
              </a:rPr>
              <a:t>X</a:t>
            </a:r>
            <a:r>
              <a:rPr lang="en-US" altLang="en-US" dirty="0">
                <a:solidFill>
                  <a:srgbClr val="FFFFFF"/>
                </a:solidFill>
                <a:sym typeface="Symbol" panose="05050102010706020507" pitchFamily="18" charset="2"/>
              </a:rPr>
              <a:t>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&gt;</a:t>
            </a:r>
            <a:r>
              <a:rPr lang="en-US" altLang="en-US" dirty="0">
                <a:solidFill>
                  <a:srgbClr val="FFFFFF"/>
                </a:solidFill>
              </a:rPr>
              <a:t> C</a:t>
            </a:r>
            <a:r>
              <a:rPr lang="en-US" altLang="en-US" baseline="30000" dirty="0"/>
              <a:t>T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dirty="0">
                <a:solidFill>
                  <a:srgbClr val="FFFFFF"/>
                </a:solidFill>
              </a:rPr>
              <a:t>X or  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</a:t>
            </a:r>
            <a:r>
              <a:rPr lang="en-US" altLang="en-US" dirty="0">
                <a:solidFill>
                  <a:srgbClr val="FFFFFF"/>
                </a:solidFill>
              </a:rPr>
              <a:t>Y  C</a:t>
            </a:r>
            <a:r>
              <a:rPr lang="en-US" altLang="en-US" baseline="30000" dirty="0"/>
              <a:t>T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dirty="0">
                <a:solidFill>
                  <a:srgbClr val="FFFFFF"/>
                </a:solidFill>
              </a:rPr>
              <a:t>X </a:t>
            </a:r>
            <a:r>
              <a:rPr lang="en-US" alt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 dirty="0">
                <a:solidFill>
                  <a:srgbClr val="FFFFFF"/>
                </a:solidFill>
              </a:rPr>
              <a:t> N</a:t>
            </a:r>
            <a:r>
              <a:rPr lang="en-US" altLang="en-US" baseline="30000" dirty="0"/>
              <a:t>T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dirty="0">
                <a:solidFill>
                  <a:srgbClr val="FFFFFF"/>
                </a:solidFill>
              </a:rPr>
              <a:t>Y]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81400" y="5715000"/>
            <a:ext cx="381000" cy="711200"/>
            <a:chOff x="2432" y="1328"/>
            <a:chExt cx="906" cy="2075"/>
          </a:xfrm>
        </p:grpSpPr>
        <p:sp>
          <p:nvSpPr>
            <p:cNvPr id="89121" name="Freeform 13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822 w 410"/>
                <a:gd name="T1" fmla="*/ 253 h 406"/>
                <a:gd name="T2" fmla="*/ 664 w 410"/>
                <a:gd name="T3" fmla="*/ 90 h 406"/>
                <a:gd name="T4" fmla="*/ 507 w 410"/>
                <a:gd name="T5" fmla="*/ 0 h 406"/>
                <a:gd name="T6" fmla="*/ 323 w 410"/>
                <a:gd name="T7" fmla="*/ 0 h 406"/>
                <a:gd name="T8" fmla="*/ 123 w 410"/>
                <a:gd name="T9" fmla="*/ 57 h 406"/>
                <a:gd name="T10" fmla="*/ 29 w 410"/>
                <a:gd name="T11" fmla="*/ 154 h 406"/>
                <a:gd name="T12" fmla="*/ 0 w 410"/>
                <a:gd name="T13" fmla="*/ 287 h 406"/>
                <a:gd name="T14" fmla="*/ 29 w 410"/>
                <a:gd name="T15" fmla="*/ 460 h 406"/>
                <a:gd name="T16" fmla="*/ 150 w 410"/>
                <a:gd name="T17" fmla="*/ 660 h 406"/>
                <a:gd name="T18" fmla="*/ 371 w 410"/>
                <a:gd name="T19" fmla="*/ 789 h 406"/>
                <a:gd name="T20" fmla="*/ 539 w 410"/>
                <a:gd name="T21" fmla="*/ 855 h 406"/>
                <a:gd name="T22" fmla="*/ 711 w 410"/>
                <a:gd name="T23" fmla="*/ 879 h 406"/>
                <a:gd name="T24" fmla="*/ 850 w 410"/>
                <a:gd name="T25" fmla="*/ 848 h 406"/>
                <a:gd name="T26" fmla="*/ 926 w 410"/>
                <a:gd name="T27" fmla="*/ 789 h 406"/>
                <a:gd name="T28" fmla="*/ 972 w 410"/>
                <a:gd name="T29" fmla="*/ 660 h 406"/>
                <a:gd name="T30" fmla="*/ 964 w 410"/>
                <a:gd name="T31" fmla="*/ 503 h 406"/>
                <a:gd name="T32" fmla="*/ 910 w 410"/>
                <a:gd name="T33" fmla="*/ 375 h 406"/>
                <a:gd name="T34" fmla="*/ 1222 w 410"/>
                <a:gd name="T35" fmla="*/ 253 h 406"/>
                <a:gd name="T36" fmla="*/ 1252 w 410"/>
                <a:gd name="T37" fmla="*/ 199 h 406"/>
                <a:gd name="T38" fmla="*/ 1222 w 410"/>
                <a:gd name="T39" fmla="*/ 175 h 406"/>
                <a:gd name="T40" fmla="*/ 880 w 410"/>
                <a:gd name="T41" fmla="*/ 318 h 406"/>
                <a:gd name="T42" fmla="*/ 822 w 410"/>
                <a:gd name="T43" fmla="*/ 25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2" name="Freeform 14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1034 w 329"/>
                <a:gd name="T1" fmla="*/ 31 h 546"/>
                <a:gd name="T2" fmla="*/ 920 w 329"/>
                <a:gd name="T3" fmla="*/ 0 h 546"/>
                <a:gd name="T4" fmla="*/ 685 w 329"/>
                <a:gd name="T5" fmla="*/ 5 h 546"/>
                <a:gd name="T6" fmla="*/ 473 w 329"/>
                <a:gd name="T7" fmla="*/ 120 h 546"/>
                <a:gd name="T8" fmla="*/ 174 w 329"/>
                <a:gd name="T9" fmla="*/ 350 h 546"/>
                <a:gd name="T10" fmla="*/ 19 w 329"/>
                <a:gd name="T11" fmla="*/ 533 h 546"/>
                <a:gd name="T12" fmla="*/ 0 w 329"/>
                <a:gd name="T13" fmla="*/ 600 h 546"/>
                <a:gd name="T14" fmla="*/ 81 w 329"/>
                <a:gd name="T15" fmla="*/ 717 h 546"/>
                <a:gd name="T16" fmla="*/ 253 w 329"/>
                <a:gd name="T17" fmla="*/ 775 h 546"/>
                <a:gd name="T18" fmla="*/ 473 w 329"/>
                <a:gd name="T19" fmla="*/ 838 h 546"/>
                <a:gd name="T20" fmla="*/ 654 w 329"/>
                <a:gd name="T21" fmla="*/ 868 h 546"/>
                <a:gd name="T22" fmla="*/ 730 w 329"/>
                <a:gd name="T23" fmla="*/ 924 h 546"/>
                <a:gd name="T24" fmla="*/ 685 w 329"/>
                <a:gd name="T25" fmla="*/ 1002 h 546"/>
                <a:gd name="T26" fmla="*/ 560 w 329"/>
                <a:gd name="T27" fmla="*/ 1088 h 546"/>
                <a:gd name="T28" fmla="*/ 397 w 329"/>
                <a:gd name="T29" fmla="*/ 1100 h 546"/>
                <a:gd name="T30" fmla="*/ 287 w 329"/>
                <a:gd name="T31" fmla="*/ 1066 h 546"/>
                <a:gd name="T32" fmla="*/ 220 w 329"/>
                <a:gd name="T33" fmla="*/ 1100 h 546"/>
                <a:gd name="T34" fmla="*/ 237 w 329"/>
                <a:gd name="T35" fmla="*/ 1141 h 546"/>
                <a:gd name="T36" fmla="*/ 368 w 329"/>
                <a:gd name="T37" fmla="*/ 1175 h 546"/>
                <a:gd name="T38" fmla="*/ 560 w 329"/>
                <a:gd name="T39" fmla="*/ 1175 h 546"/>
                <a:gd name="T40" fmla="*/ 730 w 329"/>
                <a:gd name="T41" fmla="*/ 1141 h 546"/>
                <a:gd name="T42" fmla="*/ 830 w 329"/>
                <a:gd name="T43" fmla="*/ 1100 h 546"/>
                <a:gd name="T44" fmla="*/ 890 w 329"/>
                <a:gd name="T45" fmla="*/ 1021 h 546"/>
                <a:gd name="T46" fmla="*/ 920 w 329"/>
                <a:gd name="T47" fmla="*/ 938 h 546"/>
                <a:gd name="T48" fmla="*/ 848 w 329"/>
                <a:gd name="T49" fmla="*/ 859 h 546"/>
                <a:gd name="T50" fmla="*/ 654 w 329"/>
                <a:gd name="T51" fmla="*/ 806 h 546"/>
                <a:gd name="T52" fmla="*/ 429 w 329"/>
                <a:gd name="T53" fmla="*/ 760 h 546"/>
                <a:gd name="T54" fmla="*/ 237 w 329"/>
                <a:gd name="T55" fmla="*/ 685 h 546"/>
                <a:gd name="T56" fmla="*/ 190 w 329"/>
                <a:gd name="T57" fmla="*/ 621 h 546"/>
                <a:gd name="T58" fmla="*/ 220 w 329"/>
                <a:gd name="T59" fmla="*/ 500 h 546"/>
                <a:gd name="T60" fmla="*/ 368 w 329"/>
                <a:gd name="T61" fmla="*/ 350 h 546"/>
                <a:gd name="T62" fmla="*/ 542 w 329"/>
                <a:gd name="T63" fmla="*/ 261 h 546"/>
                <a:gd name="T64" fmla="*/ 810 w 329"/>
                <a:gd name="T65" fmla="*/ 195 h 546"/>
                <a:gd name="T66" fmla="*/ 1034 w 329"/>
                <a:gd name="T67" fmla="*/ 162 h 546"/>
                <a:gd name="T68" fmla="*/ 1034 w 329"/>
                <a:gd name="T69" fmla="*/ 75 h 546"/>
                <a:gd name="T70" fmla="*/ 1034 w 329"/>
                <a:gd name="T71" fmla="*/ 31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3" name="Freeform 15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816 w 309"/>
                <a:gd name="T1" fmla="*/ 455 h 673"/>
                <a:gd name="T2" fmla="*/ 721 w 309"/>
                <a:gd name="T3" fmla="*/ 184 h 673"/>
                <a:gd name="T4" fmla="*/ 618 w 309"/>
                <a:gd name="T5" fmla="*/ 54 h 673"/>
                <a:gd name="T6" fmla="*/ 382 w 309"/>
                <a:gd name="T7" fmla="*/ 0 h 673"/>
                <a:gd name="T8" fmla="*/ 150 w 309"/>
                <a:gd name="T9" fmla="*/ 22 h 673"/>
                <a:gd name="T10" fmla="*/ 46 w 309"/>
                <a:gd name="T11" fmla="*/ 162 h 673"/>
                <a:gd name="T12" fmla="*/ 60 w 309"/>
                <a:gd name="T13" fmla="*/ 335 h 673"/>
                <a:gd name="T14" fmla="*/ 122 w 309"/>
                <a:gd name="T15" fmla="*/ 615 h 673"/>
                <a:gd name="T16" fmla="*/ 122 w 309"/>
                <a:gd name="T17" fmla="*/ 864 h 673"/>
                <a:gd name="T18" fmla="*/ 46 w 309"/>
                <a:gd name="T19" fmla="*/ 1077 h 673"/>
                <a:gd name="T20" fmla="*/ 0 w 309"/>
                <a:gd name="T21" fmla="*/ 1200 h 673"/>
                <a:gd name="T22" fmla="*/ 29 w 309"/>
                <a:gd name="T23" fmla="*/ 1308 h 673"/>
                <a:gd name="T24" fmla="*/ 136 w 309"/>
                <a:gd name="T25" fmla="*/ 1364 h 673"/>
                <a:gd name="T26" fmla="*/ 281 w 309"/>
                <a:gd name="T27" fmla="*/ 1414 h 673"/>
                <a:gd name="T28" fmla="*/ 411 w 309"/>
                <a:gd name="T29" fmla="*/ 1439 h 673"/>
                <a:gd name="T30" fmla="*/ 590 w 309"/>
                <a:gd name="T31" fmla="*/ 1439 h 673"/>
                <a:gd name="T32" fmla="*/ 787 w 309"/>
                <a:gd name="T33" fmla="*/ 1327 h 673"/>
                <a:gd name="T34" fmla="*/ 939 w 309"/>
                <a:gd name="T35" fmla="*/ 1099 h 673"/>
                <a:gd name="T36" fmla="*/ 927 w 309"/>
                <a:gd name="T37" fmla="*/ 895 h 673"/>
                <a:gd name="T38" fmla="*/ 833 w 309"/>
                <a:gd name="T39" fmla="*/ 657 h 673"/>
                <a:gd name="T40" fmla="*/ 816 w 309"/>
                <a:gd name="T41" fmla="*/ 455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4" name="Freeform 16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719 w 235"/>
                <a:gd name="T1" fmla="*/ 31 h 973"/>
                <a:gd name="T2" fmla="*/ 524 w 235"/>
                <a:gd name="T3" fmla="*/ 0 h 973"/>
                <a:gd name="T4" fmla="*/ 407 w 235"/>
                <a:gd name="T5" fmla="*/ 31 h 973"/>
                <a:gd name="T6" fmla="*/ 361 w 235"/>
                <a:gd name="T7" fmla="*/ 142 h 973"/>
                <a:gd name="T8" fmla="*/ 407 w 235"/>
                <a:gd name="T9" fmla="*/ 749 h 973"/>
                <a:gd name="T10" fmla="*/ 407 w 235"/>
                <a:gd name="T11" fmla="*/ 889 h 973"/>
                <a:gd name="T12" fmla="*/ 345 w 235"/>
                <a:gd name="T13" fmla="*/ 1156 h 973"/>
                <a:gd name="T14" fmla="*/ 328 w 235"/>
                <a:gd name="T15" fmla="*/ 1463 h 973"/>
                <a:gd name="T16" fmla="*/ 361 w 235"/>
                <a:gd name="T17" fmla="*/ 1617 h 973"/>
                <a:gd name="T18" fmla="*/ 328 w 235"/>
                <a:gd name="T19" fmla="*/ 1705 h 973"/>
                <a:gd name="T20" fmla="*/ 99 w 235"/>
                <a:gd name="T21" fmla="*/ 1838 h 973"/>
                <a:gd name="T22" fmla="*/ 0 w 235"/>
                <a:gd name="T23" fmla="*/ 2005 h 973"/>
                <a:gd name="T24" fmla="*/ 21 w 235"/>
                <a:gd name="T25" fmla="*/ 2056 h 973"/>
                <a:gd name="T26" fmla="*/ 194 w 235"/>
                <a:gd name="T27" fmla="*/ 2113 h 973"/>
                <a:gd name="T28" fmla="*/ 245 w 235"/>
                <a:gd name="T29" fmla="*/ 2091 h 973"/>
                <a:gd name="T30" fmla="*/ 260 w 235"/>
                <a:gd name="T31" fmla="*/ 1992 h 973"/>
                <a:gd name="T32" fmla="*/ 313 w 235"/>
                <a:gd name="T33" fmla="*/ 1853 h 973"/>
                <a:gd name="T34" fmla="*/ 391 w 235"/>
                <a:gd name="T35" fmla="*/ 1785 h 973"/>
                <a:gd name="T36" fmla="*/ 489 w 235"/>
                <a:gd name="T37" fmla="*/ 1741 h 973"/>
                <a:gd name="T38" fmla="*/ 573 w 235"/>
                <a:gd name="T39" fmla="*/ 1684 h 973"/>
                <a:gd name="T40" fmla="*/ 592 w 235"/>
                <a:gd name="T41" fmla="*/ 1639 h 973"/>
                <a:gd name="T42" fmla="*/ 539 w 235"/>
                <a:gd name="T43" fmla="*/ 1586 h 973"/>
                <a:gd name="T44" fmla="*/ 489 w 235"/>
                <a:gd name="T45" fmla="*/ 1552 h 973"/>
                <a:gd name="T46" fmla="*/ 461 w 235"/>
                <a:gd name="T47" fmla="*/ 1420 h 973"/>
                <a:gd name="T48" fmla="*/ 489 w 235"/>
                <a:gd name="T49" fmla="*/ 1141 h 973"/>
                <a:gd name="T50" fmla="*/ 603 w 235"/>
                <a:gd name="T51" fmla="*/ 825 h 973"/>
                <a:gd name="T52" fmla="*/ 719 w 235"/>
                <a:gd name="T53" fmla="*/ 574 h 973"/>
                <a:gd name="T54" fmla="*/ 752 w 235"/>
                <a:gd name="T55" fmla="*/ 267 h 973"/>
                <a:gd name="T56" fmla="*/ 719 w 235"/>
                <a:gd name="T57" fmla="*/ 31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5" name="Freeform 17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91 w 384"/>
                <a:gd name="T1" fmla="*/ 267 h 821"/>
                <a:gd name="T2" fmla="*/ 358 w 384"/>
                <a:gd name="T3" fmla="*/ 86 h 821"/>
                <a:gd name="T4" fmla="*/ 220 w 384"/>
                <a:gd name="T5" fmla="*/ 0 h 821"/>
                <a:gd name="T6" fmla="*/ 5 w 384"/>
                <a:gd name="T7" fmla="*/ 5 h 821"/>
                <a:gd name="T8" fmla="*/ 0 w 384"/>
                <a:gd name="T9" fmla="*/ 86 h 821"/>
                <a:gd name="T10" fmla="*/ 5 w 384"/>
                <a:gd name="T11" fmla="*/ 255 h 821"/>
                <a:gd name="T12" fmla="*/ 123 w 384"/>
                <a:gd name="T13" fmla="*/ 509 h 821"/>
                <a:gd name="T14" fmla="*/ 209 w 384"/>
                <a:gd name="T15" fmla="*/ 696 h 821"/>
                <a:gd name="T16" fmla="*/ 295 w 384"/>
                <a:gd name="T17" fmla="*/ 946 h 821"/>
                <a:gd name="T18" fmla="*/ 326 w 384"/>
                <a:gd name="T19" fmla="*/ 1168 h 821"/>
                <a:gd name="T20" fmla="*/ 326 w 384"/>
                <a:gd name="T21" fmla="*/ 1342 h 821"/>
                <a:gd name="T22" fmla="*/ 281 w 384"/>
                <a:gd name="T23" fmla="*/ 1479 h 821"/>
                <a:gd name="T24" fmla="*/ 236 w 384"/>
                <a:gd name="T25" fmla="*/ 1524 h 821"/>
                <a:gd name="T26" fmla="*/ 236 w 384"/>
                <a:gd name="T27" fmla="*/ 1564 h 821"/>
                <a:gd name="T28" fmla="*/ 295 w 384"/>
                <a:gd name="T29" fmla="*/ 1631 h 821"/>
                <a:gd name="T30" fmla="*/ 407 w 384"/>
                <a:gd name="T31" fmla="*/ 1653 h 821"/>
                <a:gd name="T32" fmla="*/ 581 w 384"/>
                <a:gd name="T33" fmla="*/ 1653 h 821"/>
                <a:gd name="T34" fmla="*/ 895 w 384"/>
                <a:gd name="T35" fmla="*/ 1710 h 821"/>
                <a:gd name="T36" fmla="*/ 987 w 384"/>
                <a:gd name="T37" fmla="*/ 1788 h 821"/>
                <a:gd name="T38" fmla="*/ 1134 w 384"/>
                <a:gd name="T39" fmla="*/ 1740 h 821"/>
                <a:gd name="T40" fmla="*/ 1192 w 384"/>
                <a:gd name="T41" fmla="*/ 1631 h 821"/>
                <a:gd name="T42" fmla="*/ 1134 w 384"/>
                <a:gd name="T43" fmla="*/ 1590 h 821"/>
                <a:gd name="T44" fmla="*/ 862 w 384"/>
                <a:gd name="T45" fmla="*/ 1564 h 821"/>
                <a:gd name="T46" fmla="*/ 565 w 384"/>
                <a:gd name="T47" fmla="*/ 1564 h 821"/>
                <a:gd name="T48" fmla="*/ 438 w 384"/>
                <a:gd name="T49" fmla="*/ 1554 h 821"/>
                <a:gd name="T50" fmla="*/ 407 w 384"/>
                <a:gd name="T51" fmla="*/ 1490 h 821"/>
                <a:gd name="T52" fmla="*/ 438 w 384"/>
                <a:gd name="T53" fmla="*/ 1365 h 821"/>
                <a:gd name="T54" fmla="*/ 456 w 384"/>
                <a:gd name="T55" fmla="*/ 1158 h 821"/>
                <a:gd name="T56" fmla="*/ 424 w 384"/>
                <a:gd name="T57" fmla="*/ 924 h 821"/>
                <a:gd name="T58" fmla="*/ 374 w 384"/>
                <a:gd name="T59" fmla="*/ 618 h 821"/>
                <a:gd name="T60" fmla="*/ 391 w 384"/>
                <a:gd name="T61" fmla="*/ 352 h 821"/>
                <a:gd name="T62" fmla="*/ 391 w 384"/>
                <a:gd name="T63" fmla="*/ 267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6" name="Freeform 18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1034 w 329"/>
                <a:gd name="T1" fmla="*/ 31 h 546"/>
                <a:gd name="T2" fmla="*/ 920 w 329"/>
                <a:gd name="T3" fmla="*/ 0 h 546"/>
                <a:gd name="T4" fmla="*/ 685 w 329"/>
                <a:gd name="T5" fmla="*/ 5 h 546"/>
                <a:gd name="T6" fmla="*/ 473 w 329"/>
                <a:gd name="T7" fmla="*/ 120 h 546"/>
                <a:gd name="T8" fmla="*/ 174 w 329"/>
                <a:gd name="T9" fmla="*/ 350 h 546"/>
                <a:gd name="T10" fmla="*/ 19 w 329"/>
                <a:gd name="T11" fmla="*/ 533 h 546"/>
                <a:gd name="T12" fmla="*/ 0 w 329"/>
                <a:gd name="T13" fmla="*/ 600 h 546"/>
                <a:gd name="T14" fmla="*/ 81 w 329"/>
                <a:gd name="T15" fmla="*/ 717 h 546"/>
                <a:gd name="T16" fmla="*/ 253 w 329"/>
                <a:gd name="T17" fmla="*/ 775 h 546"/>
                <a:gd name="T18" fmla="*/ 473 w 329"/>
                <a:gd name="T19" fmla="*/ 838 h 546"/>
                <a:gd name="T20" fmla="*/ 654 w 329"/>
                <a:gd name="T21" fmla="*/ 868 h 546"/>
                <a:gd name="T22" fmla="*/ 730 w 329"/>
                <a:gd name="T23" fmla="*/ 924 h 546"/>
                <a:gd name="T24" fmla="*/ 685 w 329"/>
                <a:gd name="T25" fmla="*/ 1002 h 546"/>
                <a:gd name="T26" fmla="*/ 560 w 329"/>
                <a:gd name="T27" fmla="*/ 1088 h 546"/>
                <a:gd name="T28" fmla="*/ 397 w 329"/>
                <a:gd name="T29" fmla="*/ 1100 h 546"/>
                <a:gd name="T30" fmla="*/ 287 w 329"/>
                <a:gd name="T31" fmla="*/ 1066 h 546"/>
                <a:gd name="T32" fmla="*/ 220 w 329"/>
                <a:gd name="T33" fmla="*/ 1100 h 546"/>
                <a:gd name="T34" fmla="*/ 237 w 329"/>
                <a:gd name="T35" fmla="*/ 1141 h 546"/>
                <a:gd name="T36" fmla="*/ 368 w 329"/>
                <a:gd name="T37" fmla="*/ 1175 h 546"/>
                <a:gd name="T38" fmla="*/ 560 w 329"/>
                <a:gd name="T39" fmla="*/ 1175 h 546"/>
                <a:gd name="T40" fmla="*/ 730 w 329"/>
                <a:gd name="T41" fmla="*/ 1141 h 546"/>
                <a:gd name="T42" fmla="*/ 830 w 329"/>
                <a:gd name="T43" fmla="*/ 1100 h 546"/>
                <a:gd name="T44" fmla="*/ 890 w 329"/>
                <a:gd name="T45" fmla="*/ 1021 h 546"/>
                <a:gd name="T46" fmla="*/ 920 w 329"/>
                <a:gd name="T47" fmla="*/ 938 h 546"/>
                <a:gd name="T48" fmla="*/ 848 w 329"/>
                <a:gd name="T49" fmla="*/ 859 h 546"/>
                <a:gd name="T50" fmla="*/ 654 w 329"/>
                <a:gd name="T51" fmla="*/ 806 h 546"/>
                <a:gd name="T52" fmla="*/ 429 w 329"/>
                <a:gd name="T53" fmla="*/ 760 h 546"/>
                <a:gd name="T54" fmla="*/ 237 w 329"/>
                <a:gd name="T55" fmla="*/ 685 h 546"/>
                <a:gd name="T56" fmla="*/ 190 w 329"/>
                <a:gd name="T57" fmla="*/ 621 h 546"/>
                <a:gd name="T58" fmla="*/ 220 w 329"/>
                <a:gd name="T59" fmla="*/ 500 h 546"/>
                <a:gd name="T60" fmla="*/ 368 w 329"/>
                <a:gd name="T61" fmla="*/ 350 h 546"/>
                <a:gd name="T62" fmla="*/ 542 w 329"/>
                <a:gd name="T63" fmla="*/ 261 h 546"/>
                <a:gd name="T64" fmla="*/ 810 w 329"/>
                <a:gd name="T65" fmla="*/ 195 h 546"/>
                <a:gd name="T66" fmla="*/ 1034 w 329"/>
                <a:gd name="T67" fmla="*/ 162 h 546"/>
                <a:gd name="T68" fmla="*/ 1034 w 329"/>
                <a:gd name="T69" fmla="*/ 75 h 546"/>
                <a:gd name="T70" fmla="*/ 1034 w 329"/>
                <a:gd name="T71" fmla="*/ 31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1" name="Group 19"/>
          <p:cNvGrpSpPr>
            <a:grpSpLocks noChangeAspect="1"/>
          </p:cNvGrpSpPr>
          <p:nvPr/>
        </p:nvGrpSpPr>
        <p:grpSpPr bwMode="auto">
          <a:xfrm rot="2360341">
            <a:off x="228600" y="152400"/>
            <a:ext cx="1079500" cy="1079500"/>
            <a:chOff x="1224" y="1212"/>
            <a:chExt cx="3144" cy="3112"/>
          </a:xfrm>
        </p:grpSpPr>
        <p:sp>
          <p:nvSpPr>
            <p:cNvPr id="89112" name="Freeform 20" descr="Green marble"/>
            <p:cNvSpPr>
              <a:spLocks noChangeAspect="1"/>
            </p:cNvSpPr>
            <p:nvPr/>
          </p:nvSpPr>
          <p:spPr bwMode="auto">
            <a:xfrm>
              <a:off x="1224" y="2539"/>
              <a:ext cx="2280" cy="1785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Freeform 21" descr="Green marble"/>
            <p:cNvSpPr>
              <a:spLocks noChangeAspect="1"/>
            </p:cNvSpPr>
            <p:nvPr/>
          </p:nvSpPr>
          <p:spPr bwMode="auto">
            <a:xfrm>
              <a:off x="3056" y="1628"/>
              <a:ext cx="1312" cy="1296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14" name="Group 22"/>
            <p:cNvGrpSpPr>
              <a:grpSpLocks noChangeAspect="1"/>
            </p:cNvGrpSpPr>
            <p:nvPr/>
          </p:nvGrpSpPr>
          <p:grpSpPr bwMode="auto">
            <a:xfrm>
              <a:off x="1776" y="1212"/>
              <a:ext cx="1944" cy="2413"/>
              <a:chOff x="2227" y="1194"/>
              <a:chExt cx="1944" cy="2413"/>
            </a:xfrm>
          </p:grpSpPr>
          <p:sp>
            <p:nvSpPr>
              <p:cNvPr id="89115" name="Freeform 23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3 w 600"/>
                  <a:gd name="T1" fmla="*/ 1 h 608"/>
                  <a:gd name="T2" fmla="*/ 3 w 600"/>
                  <a:gd name="T3" fmla="*/ 1 h 608"/>
                  <a:gd name="T4" fmla="*/ 3 w 600"/>
                  <a:gd name="T5" fmla="*/ 1 h 608"/>
                  <a:gd name="T6" fmla="*/ 3 w 600"/>
                  <a:gd name="T7" fmla="*/ 1 h 608"/>
                  <a:gd name="T8" fmla="*/ 1 w 600"/>
                  <a:gd name="T9" fmla="*/ 0 h 608"/>
                  <a:gd name="T10" fmla="*/ 1 w 600"/>
                  <a:gd name="T11" fmla="*/ 1 h 608"/>
                  <a:gd name="T12" fmla="*/ 1 w 600"/>
                  <a:gd name="T13" fmla="*/ 1 h 608"/>
                  <a:gd name="T14" fmla="*/ 0 w 600"/>
                  <a:gd name="T15" fmla="*/ 1 h 608"/>
                  <a:gd name="T16" fmla="*/ 1 w 600"/>
                  <a:gd name="T17" fmla="*/ 1 h 608"/>
                  <a:gd name="T18" fmla="*/ 1 w 600"/>
                  <a:gd name="T19" fmla="*/ 1 h 608"/>
                  <a:gd name="T20" fmla="*/ 1 w 600"/>
                  <a:gd name="T21" fmla="*/ 1 h 608"/>
                  <a:gd name="T22" fmla="*/ 1 w 600"/>
                  <a:gd name="T23" fmla="*/ 1 h 608"/>
                  <a:gd name="T24" fmla="*/ 1 w 600"/>
                  <a:gd name="T25" fmla="*/ 1 h 608"/>
                  <a:gd name="T26" fmla="*/ 2 w 600"/>
                  <a:gd name="T27" fmla="*/ 1 h 608"/>
                  <a:gd name="T28" fmla="*/ 3 w 600"/>
                  <a:gd name="T29" fmla="*/ 1 h 608"/>
                  <a:gd name="T30" fmla="*/ 3 w 600"/>
                  <a:gd name="T31" fmla="*/ 1 h 608"/>
                  <a:gd name="T32" fmla="*/ 3 w 600"/>
                  <a:gd name="T33" fmla="*/ 1 h 608"/>
                  <a:gd name="T34" fmla="*/ 3 w 600"/>
                  <a:gd name="T35" fmla="*/ 1 h 608"/>
                  <a:gd name="T36" fmla="*/ 5 w 600"/>
                  <a:gd name="T37" fmla="*/ 1 h 608"/>
                  <a:gd name="T38" fmla="*/ 5 w 600"/>
                  <a:gd name="T39" fmla="*/ 1 h 608"/>
                  <a:gd name="T40" fmla="*/ 5 w 600"/>
                  <a:gd name="T41" fmla="*/ 1 h 608"/>
                  <a:gd name="T42" fmla="*/ 3 w 600"/>
                  <a:gd name="T43" fmla="*/ 1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6" name="Freeform 24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2 w 619"/>
                  <a:gd name="T1" fmla="*/ 2 h 1085"/>
                  <a:gd name="T2" fmla="*/ 2 w 619"/>
                  <a:gd name="T3" fmla="*/ 1 h 1085"/>
                  <a:gd name="T4" fmla="*/ 3 w 619"/>
                  <a:gd name="T5" fmla="*/ 1 h 1085"/>
                  <a:gd name="T6" fmla="*/ 4 w 619"/>
                  <a:gd name="T7" fmla="*/ 0 h 1085"/>
                  <a:gd name="T8" fmla="*/ 5 w 619"/>
                  <a:gd name="T9" fmla="*/ 1 h 1085"/>
                  <a:gd name="T10" fmla="*/ 5 w 619"/>
                  <a:gd name="T11" fmla="*/ 1 h 1085"/>
                  <a:gd name="T12" fmla="*/ 5 w 619"/>
                  <a:gd name="T13" fmla="*/ 2 h 1085"/>
                  <a:gd name="T14" fmla="*/ 5 w 619"/>
                  <a:gd name="T15" fmla="*/ 4 h 1085"/>
                  <a:gd name="T16" fmla="*/ 4 w 619"/>
                  <a:gd name="T17" fmla="*/ 6 h 1085"/>
                  <a:gd name="T18" fmla="*/ 3 w 619"/>
                  <a:gd name="T19" fmla="*/ 7 h 1085"/>
                  <a:gd name="T20" fmla="*/ 3 w 619"/>
                  <a:gd name="T21" fmla="*/ 8 h 1085"/>
                  <a:gd name="T22" fmla="*/ 3 w 619"/>
                  <a:gd name="T23" fmla="*/ 10 h 1085"/>
                  <a:gd name="T24" fmla="*/ 4 w 619"/>
                  <a:gd name="T25" fmla="*/ 10 h 1085"/>
                  <a:gd name="T26" fmla="*/ 4 w 619"/>
                  <a:gd name="T27" fmla="*/ 13 h 1085"/>
                  <a:gd name="T28" fmla="*/ 3 w 619"/>
                  <a:gd name="T29" fmla="*/ 14 h 1085"/>
                  <a:gd name="T30" fmla="*/ 3 w 619"/>
                  <a:gd name="T31" fmla="*/ 14 h 1085"/>
                  <a:gd name="T32" fmla="*/ 2 w 619"/>
                  <a:gd name="T33" fmla="*/ 15 h 1085"/>
                  <a:gd name="T34" fmla="*/ 1 w 619"/>
                  <a:gd name="T35" fmla="*/ 15 h 1085"/>
                  <a:gd name="T36" fmla="*/ 1 w 619"/>
                  <a:gd name="T37" fmla="*/ 14 h 1085"/>
                  <a:gd name="T38" fmla="*/ 1 w 619"/>
                  <a:gd name="T39" fmla="*/ 12 h 1085"/>
                  <a:gd name="T40" fmla="*/ 0 w 619"/>
                  <a:gd name="T41" fmla="*/ 10 h 1085"/>
                  <a:gd name="T42" fmla="*/ 1 w 619"/>
                  <a:gd name="T43" fmla="*/ 8 h 1085"/>
                  <a:gd name="T44" fmla="*/ 1 w 619"/>
                  <a:gd name="T45" fmla="*/ 6 h 1085"/>
                  <a:gd name="T46" fmla="*/ 1 w 619"/>
                  <a:gd name="T47" fmla="*/ 3 h 1085"/>
                  <a:gd name="T48" fmla="*/ 2 w 619"/>
                  <a:gd name="T49" fmla="*/ 2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7" name="Freeform 25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 h 808"/>
                  <a:gd name="T2" fmla="*/ 105 w 782"/>
                  <a:gd name="T3" fmla="*/ 0 h 808"/>
                  <a:gd name="T4" fmla="*/ 255 w 782"/>
                  <a:gd name="T5" fmla="*/ 0 h 808"/>
                  <a:gd name="T6" fmla="*/ 538 w 782"/>
                  <a:gd name="T7" fmla="*/ 1 h 808"/>
                  <a:gd name="T8" fmla="*/ 873 w 782"/>
                  <a:gd name="T9" fmla="*/ 1 h 808"/>
                  <a:gd name="T10" fmla="*/ 996 w 782"/>
                  <a:gd name="T11" fmla="*/ 1 h 808"/>
                  <a:gd name="T12" fmla="*/ 1053 w 782"/>
                  <a:gd name="T13" fmla="*/ 1 h 808"/>
                  <a:gd name="T14" fmla="*/ 1064 w 782"/>
                  <a:gd name="T15" fmla="*/ 1 h 808"/>
                  <a:gd name="T16" fmla="*/ 1027 w 782"/>
                  <a:gd name="T17" fmla="*/ 1 h 808"/>
                  <a:gd name="T18" fmla="*/ 923 w 782"/>
                  <a:gd name="T19" fmla="*/ 2 h 808"/>
                  <a:gd name="T20" fmla="*/ 790 w 782"/>
                  <a:gd name="T21" fmla="*/ 3 h 808"/>
                  <a:gd name="T22" fmla="*/ 691 w 782"/>
                  <a:gd name="T23" fmla="*/ 3 h 808"/>
                  <a:gd name="T24" fmla="*/ 647 w 782"/>
                  <a:gd name="T25" fmla="*/ 3 h 808"/>
                  <a:gd name="T26" fmla="*/ 618 w 782"/>
                  <a:gd name="T27" fmla="*/ 3 h 808"/>
                  <a:gd name="T28" fmla="*/ 629 w 782"/>
                  <a:gd name="T29" fmla="*/ 4 h 808"/>
                  <a:gd name="T30" fmla="*/ 637 w 782"/>
                  <a:gd name="T31" fmla="*/ 4 h 808"/>
                  <a:gd name="T32" fmla="*/ 756 w 782"/>
                  <a:gd name="T33" fmla="*/ 4 h 808"/>
                  <a:gd name="T34" fmla="*/ 945 w 782"/>
                  <a:gd name="T35" fmla="*/ 4 h 808"/>
                  <a:gd name="T36" fmla="*/ 1064 w 782"/>
                  <a:gd name="T37" fmla="*/ 4 h 808"/>
                  <a:gd name="T38" fmla="*/ 1190 w 782"/>
                  <a:gd name="T39" fmla="*/ 4 h 808"/>
                  <a:gd name="T40" fmla="*/ 1229 w 782"/>
                  <a:gd name="T41" fmla="*/ 4 h 808"/>
                  <a:gd name="T42" fmla="*/ 1190 w 782"/>
                  <a:gd name="T43" fmla="*/ 4 h 808"/>
                  <a:gd name="T44" fmla="*/ 1139 w 782"/>
                  <a:gd name="T45" fmla="*/ 4 h 808"/>
                  <a:gd name="T46" fmla="*/ 1053 w 782"/>
                  <a:gd name="T47" fmla="*/ 4 h 808"/>
                  <a:gd name="T48" fmla="*/ 940 w 782"/>
                  <a:gd name="T49" fmla="*/ 4 h 808"/>
                  <a:gd name="T50" fmla="*/ 817 w 782"/>
                  <a:gd name="T51" fmla="*/ 4 h 808"/>
                  <a:gd name="T52" fmla="*/ 618 w 782"/>
                  <a:gd name="T53" fmla="*/ 4 h 808"/>
                  <a:gd name="T54" fmla="*/ 558 w 782"/>
                  <a:gd name="T55" fmla="*/ 4 h 808"/>
                  <a:gd name="T56" fmla="*/ 525 w 782"/>
                  <a:gd name="T57" fmla="*/ 4 h 808"/>
                  <a:gd name="T58" fmla="*/ 525 w 782"/>
                  <a:gd name="T59" fmla="*/ 4 h 808"/>
                  <a:gd name="T60" fmla="*/ 525 w 782"/>
                  <a:gd name="T61" fmla="*/ 3 h 808"/>
                  <a:gd name="T62" fmla="*/ 611 w 782"/>
                  <a:gd name="T63" fmla="*/ 3 h 808"/>
                  <a:gd name="T64" fmla="*/ 737 w 782"/>
                  <a:gd name="T65" fmla="*/ 2 h 808"/>
                  <a:gd name="T66" fmla="*/ 848 w 782"/>
                  <a:gd name="T67" fmla="*/ 2 h 808"/>
                  <a:gd name="T68" fmla="*/ 918 w 782"/>
                  <a:gd name="T69" fmla="*/ 1 h 808"/>
                  <a:gd name="T70" fmla="*/ 954 w 782"/>
                  <a:gd name="T71" fmla="*/ 1 h 808"/>
                  <a:gd name="T72" fmla="*/ 940 w 782"/>
                  <a:gd name="T73" fmla="*/ 1 h 808"/>
                  <a:gd name="T74" fmla="*/ 888 w 782"/>
                  <a:gd name="T75" fmla="*/ 1 h 808"/>
                  <a:gd name="T76" fmla="*/ 817 w 782"/>
                  <a:gd name="T77" fmla="*/ 1 h 808"/>
                  <a:gd name="T78" fmla="*/ 737 w 782"/>
                  <a:gd name="T79" fmla="*/ 1 h 808"/>
                  <a:gd name="T80" fmla="*/ 563 w 782"/>
                  <a:gd name="T81" fmla="*/ 1 h 808"/>
                  <a:gd name="T82" fmla="*/ 303 w 782"/>
                  <a:gd name="T83" fmla="*/ 1 h 808"/>
                  <a:gd name="T84" fmla="*/ 110 w 782"/>
                  <a:gd name="T85" fmla="*/ 1 h 808"/>
                  <a:gd name="T86" fmla="*/ 32 w 782"/>
                  <a:gd name="T87" fmla="*/ 1 h 808"/>
                  <a:gd name="T88" fmla="*/ 0 w 782"/>
                  <a:gd name="T89" fmla="*/ 1 h 808"/>
                  <a:gd name="T90" fmla="*/ 0 w 782"/>
                  <a:gd name="T91" fmla="*/ 1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8" name="Freeform 26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5228 w 992"/>
                  <a:gd name="T1" fmla="*/ 1 h 770"/>
                  <a:gd name="T2" fmla="*/ 5326 w 992"/>
                  <a:gd name="T3" fmla="*/ 1 h 770"/>
                  <a:gd name="T4" fmla="*/ 5693 w 992"/>
                  <a:gd name="T5" fmla="*/ 1 h 770"/>
                  <a:gd name="T6" fmla="*/ 6146 w 992"/>
                  <a:gd name="T7" fmla="*/ 1 h 770"/>
                  <a:gd name="T8" fmla="*/ 6415 w 992"/>
                  <a:gd name="T9" fmla="*/ 1 h 770"/>
                  <a:gd name="T10" fmla="*/ 6297 w 992"/>
                  <a:gd name="T11" fmla="*/ 1 h 770"/>
                  <a:gd name="T12" fmla="*/ 6047 w 992"/>
                  <a:gd name="T13" fmla="*/ 1 h 770"/>
                  <a:gd name="T14" fmla="*/ 5545 w 992"/>
                  <a:gd name="T15" fmla="*/ 1 h 770"/>
                  <a:gd name="T16" fmla="*/ 4925 w 992"/>
                  <a:gd name="T17" fmla="*/ 1 h 770"/>
                  <a:gd name="T18" fmla="*/ 4409 w 992"/>
                  <a:gd name="T19" fmla="*/ 1 h 770"/>
                  <a:gd name="T20" fmla="*/ 3830 w 992"/>
                  <a:gd name="T21" fmla="*/ 2 h 770"/>
                  <a:gd name="T22" fmla="*/ 3278 w 992"/>
                  <a:gd name="T23" fmla="*/ 2 h 770"/>
                  <a:gd name="T24" fmla="*/ 2860 w 992"/>
                  <a:gd name="T25" fmla="*/ 1 h 770"/>
                  <a:gd name="T26" fmla="*/ 2706 w 992"/>
                  <a:gd name="T27" fmla="*/ 1 h 770"/>
                  <a:gd name="T28" fmla="*/ 2536 w 992"/>
                  <a:gd name="T29" fmla="*/ 1 h 770"/>
                  <a:gd name="T30" fmla="*/ 2337 w 992"/>
                  <a:gd name="T31" fmla="*/ 1 h 770"/>
                  <a:gd name="T32" fmla="*/ 2188 w 992"/>
                  <a:gd name="T33" fmla="*/ 1 h 770"/>
                  <a:gd name="T34" fmla="*/ 2188 w 992"/>
                  <a:gd name="T35" fmla="*/ 1 h 770"/>
                  <a:gd name="T36" fmla="*/ 2084 w 992"/>
                  <a:gd name="T37" fmla="*/ 1 h 770"/>
                  <a:gd name="T38" fmla="*/ 1798 w 992"/>
                  <a:gd name="T39" fmla="*/ 1 h 770"/>
                  <a:gd name="T40" fmla="*/ 1446 w 992"/>
                  <a:gd name="T41" fmla="*/ 1 h 770"/>
                  <a:gd name="T42" fmla="*/ 1117 w 992"/>
                  <a:gd name="T43" fmla="*/ 1 h 770"/>
                  <a:gd name="T44" fmla="*/ 741 w 992"/>
                  <a:gd name="T45" fmla="*/ 1 h 770"/>
                  <a:gd name="T46" fmla="*/ 171 w 992"/>
                  <a:gd name="T47" fmla="*/ 1 h 770"/>
                  <a:gd name="T48" fmla="*/ 0 w 992"/>
                  <a:gd name="T49" fmla="*/ 1 h 770"/>
                  <a:gd name="T50" fmla="*/ 0 w 992"/>
                  <a:gd name="T51" fmla="*/ 1 h 770"/>
                  <a:gd name="T52" fmla="*/ 255 w 992"/>
                  <a:gd name="T53" fmla="*/ 1 h 770"/>
                  <a:gd name="T54" fmla="*/ 529 w 992"/>
                  <a:gd name="T55" fmla="*/ 1 h 770"/>
                  <a:gd name="T56" fmla="*/ 765 w 992"/>
                  <a:gd name="T57" fmla="*/ 1 h 770"/>
                  <a:gd name="T58" fmla="*/ 1221 w 992"/>
                  <a:gd name="T59" fmla="*/ 1 h 770"/>
                  <a:gd name="T60" fmla="*/ 1664 w 992"/>
                  <a:gd name="T61" fmla="*/ 1 h 770"/>
                  <a:gd name="T62" fmla="*/ 2084 w 992"/>
                  <a:gd name="T63" fmla="*/ 1 h 770"/>
                  <a:gd name="T64" fmla="*/ 2685 w 992"/>
                  <a:gd name="T65" fmla="*/ 0 h 770"/>
                  <a:gd name="T66" fmla="*/ 2706 w 992"/>
                  <a:gd name="T67" fmla="*/ 1 h 770"/>
                  <a:gd name="T68" fmla="*/ 2570 w 992"/>
                  <a:gd name="T69" fmla="*/ 1 h 770"/>
                  <a:gd name="T70" fmla="*/ 2536 w 992"/>
                  <a:gd name="T71" fmla="*/ 1 h 770"/>
                  <a:gd name="T72" fmla="*/ 2706 w 992"/>
                  <a:gd name="T73" fmla="*/ 1 h 770"/>
                  <a:gd name="T74" fmla="*/ 2989 w 992"/>
                  <a:gd name="T75" fmla="*/ 1 h 770"/>
                  <a:gd name="T76" fmla="*/ 3230 w 992"/>
                  <a:gd name="T77" fmla="*/ 1 h 770"/>
                  <a:gd name="T78" fmla="*/ 3610 w 992"/>
                  <a:gd name="T79" fmla="*/ 1 h 770"/>
                  <a:gd name="T80" fmla="*/ 3978 w 992"/>
                  <a:gd name="T81" fmla="*/ 1 h 770"/>
                  <a:gd name="T82" fmla="*/ 4354 w 992"/>
                  <a:gd name="T83" fmla="*/ 1 h 770"/>
                  <a:gd name="T84" fmla="*/ 4849 w 992"/>
                  <a:gd name="T85" fmla="*/ 1 h 770"/>
                  <a:gd name="T86" fmla="*/ 5176 w 992"/>
                  <a:gd name="T87" fmla="*/ 1 h 770"/>
                  <a:gd name="T88" fmla="*/ 5228 w 992"/>
                  <a:gd name="T89" fmla="*/ 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9" name="Freeform 27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4 w 699"/>
                  <a:gd name="T1" fmla="*/ 12 h 1216"/>
                  <a:gd name="T2" fmla="*/ 5 w 699"/>
                  <a:gd name="T3" fmla="*/ 14 h 1216"/>
                  <a:gd name="T4" fmla="*/ 5 w 699"/>
                  <a:gd name="T5" fmla="*/ 14 h 1216"/>
                  <a:gd name="T6" fmla="*/ 6 w 699"/>
                  <a:gd name="T7" fmla="*/ 15 h 1216"/>
                  <a:gd name="T8" fmla="*/ 6 w 699"/>
                  <a:gd name="T9" fmla="*/ 15 h 1216"/>
                  <a:gd name="T10" fmla="*/ 6 w 699"/>
                  <a:gd name="T11" fmla="*/ 16 h 1216"/>
                  <a:gd name="T12" fmla="*/ 6 w 699"/>
                  <a:gd name="T13" fmla="*/ 16 h 1216"/>
                  <a:gd name="T14" fmla="*/ 5 w 699"/>
                  <a:gd name="T15" fmla="*/ 15 h 1216"/>
                  <a:gd name="T16" fmla="*/ 3 w 699"/>
                  <a:gd name="T17" fmla="*/ 13 h 1216"/>
                  <a:gd name="T18" fmla="*/ 3 w 699"/>
                  <a:gd name="T19" fmla="*/ 12 h 1216"/>
                  <a:gd name="T20" fmla="*/ 2 w 699"/>
                  <a:gd name="T21" fmla="*/ 10 h 1216"/>
                  <a:gd name="T22" fmla="*/ 2 w 699"/>
                  <a:gd name="T23" fmla="*/ 8 h 1216"/>
                  <a:gd name="T24" fmla="*/ 2 w 699"/>
                  <a:gd name="T25" fmla="*/ 5 h 1216"/>
                  <a:gd name="T26" fmla="*/ 2 w 699"/>
                  <a:gd name="T27" fmla="*/ 4 h 1216"/>
                  <a:gd name="T28" fmla="*/ 1 w 699"/>
                  <a:gd name="T29" fmla="*/ 3 h 1216"/>
                  <a:gd name="T30" fmla="*/ 1 w 699"/>
                  <a:gd name="T31" fmla="*/ 3 h 1216"/>
                  <a:gd name="T32" fmla="*/ 0 w 699"/>
                  <a:gd name="T33" fmla="*/ 3 h 1216"/>
                  <a:gd name="T34" fmla="*/ 1 w 699"/>
                  <a:gd name="T35" fmla="*/ 3 h 1216"/>
                  <a:gd name="T36" fmla="*/ 1 w 699"/>
                  <a:gd name="T37" fmla="*/ 3 h 1216"/>
                  <a:gd name="T38" fmla="*/ 1 w 699"/>
                  <a:gd name="T39" fmla="*/ 2 h 1216"/>
                  <a:gd name="T40" fmla="*/ 1 w 699"/>
                  <a:gd name="T41" fmla="*/ 1 h 1216"/>
                  <a:gd name="T42" fmla="*/ 1 w 699"/>
                  <a:gd name="T43" fmla="*/ 1 h 1216"/>
                  <a:gd name="T44" fmla="*/ 1 w 699"/>
                  <a:gd name="T45" fmla="*/ 1 h 1216"/>
                  <a:gd name="T46" fmla="*/ 1 w 699"/>
                  <a:gd name="T47" fmla="*/ 1 h 1216"/>
                  <a:gd name="T48" fmla="*/ 1 w 699"/>
                  <a:gd name="T49" fmla="*/ 1 h 1216"/>
                  <a:gd name="T50" fmla="*/ 1 w 699"/>
                  <a:gd name="T51" fmla="*/ 1 h 1216"/>
                  <a:gd name="T52" fmla="*/ 1 w 699"/>
                  <a:gd name="T53" fmla="*/ 0 h 1216"/>
                  <a:gd name="T54" fmla="*/ 1 w 699"/>
                  <a:gd name="T55" fmla="*/ 1 h 1216"/>
                  <a:gd name="T56" fmla="*/ 2 w 699"/>
                  <a:gd name="T57" fmla="*/ 1 h 1216"/>
                  <a:gd name="T58" fmla="*/ 2 w 699"/>
                  <a:gd name="T59" fmla="*/ 1 h 1216"/>
                  <a:gd name="T60" fmla="*/ 3 w 699"/>
                  <a:gd name="T61" fmla="*/ 1 h 1216"/>
                  <a:gd name="T62" fmla="*/ 3 w 699"/>
                  <a:gd name="T63" fmla="*/ 1 h 1216"/>
                  <a:gd name="T64" fmla="*/ 3 w 699"/>
                  <a:gd name="T65" fmla="*/ 1 h 1216"/>
                  <a:gd name="T66" fmla="*/ 2 w 699"/>
                  <a:gd name="T67" fmla="*/ 2 h 1216"/>
                  <a:gd name="T68" fmla="*/ 2 w 699"/>
                  <a:gd name="T69" fmla="*/ 3 h 1216"/>
                  <a:gd name="T70" fmla="*/ 2 w 699"/>
                  <a:gd name="T71" fmla="*/ 3 h 1216"/>
                  <a:gd name="T72" fmla="*/ 2 w 699"/>
                  <a:gd name="T73" fmla="*/ 5 h 1216"/>
                  <a:gd name="T74" fmla="*/ 2 w 699"/>
                  <a:gd name="T75" fmla="*/ 7 h 1216"/>
                  <a:gd name="T76" fmla="*/ 3 w 699"/>
                  <a:gd name="T77" fmla="*/ 8 h 1216"/>
                  <a:gd name="T78" fmla="*/ 3 w 699"/>
                  <a:gd name="T79" fmla="*/ 10 h 1216"/>
                  <a:gd name="T80" fmla="*/ 3 w 699"/>
                  <a:gd name="T81" fmla="*/ 11 h 1216"/>
                  <a:gd name="T82" fmla="*/ 4 w 699"/>
                  <a:gd name="T83" fmla="*/ 12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0" name="Freeform 28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 w 915"/>
                  <a:gd name="T1" fmla="*/ 4 h 1139"/>
                  <a:gd name="T2" fmla="*/ 0 w 915"/>
                  <a:gd name="T3" fmla="*/ 4 h 1139"/>
                  <a:gd name="T4" fmla="*/ 1 w 915"/>
                  <a:gd name="T5" fmla="*/ 4 h 1139"/>
                  <a:gd name="T6" fmla="*/ 1 w 915"/>
                  <a:gd name="T7" fmla="*/ 4 h 1139"/>
                  <a:gd name="T8" fmla="*/ 2 w 915"/>
                  <a:gd name="T9" fmla="*/ 4 h 1139"/>
                  <a:gd name="T10" fmla="*/ 3 w 915"/>
                  <a:gd name="T11" fmla="*/ 4 h 1139"/>
                  <a:gd name="T12" fmla="*/ 5 w 915"/>
                  <a:gd name="T13" fmla="*/ 3 h 1139"/>
                  <a:gd name="T14" fmla="*/ 6 w 915"/>
                  <a:gd name="T15" fmla="*/ 2 h 1139"/>
                  <a:gd name="T16" fmla="*/ 7 w 915"/>
                  <a:gd name="T17" fmla="*/ 2 h 1139"/>
                  <a:gd name="T18" fmla="*/ 7 w 915"/>
                  <a:gd name="T19" fmla="*/ 1 h 1139"/>
                  <a:gd name="T20" fmla="*/ 7 w 915"/>
                  <a:gd name="T21" fmla="*/ 1 h 1139"/>
                  <a:gd name="T22" fmla="*/ 7 w 915"/>
                  <a:gd name="T23" fmla="*/ 1 h 1139"/>
                  <a:gd name="T24" fmla="*/ 8 w 915"/>
                  <a:gd name="T25" fmla="*/ 1 h 1139"/>
                  <a:gd name="T26" fmla="*/ 9 w 915"/>
                  <a:gd name="T27" fmla="*/ 1 h 1139"/>
                  <a:gd name="T28" fmla="*/ 9 w 915"/>
                  <a:gd name="T29" fmla="*/ 1 h 1139"/>
                  <a:gd name="T30" fmla="*/ 8 w 915"/>
                  <a:gd name="T31" fmla="*/ 1 h 1139"/>
                  <a:gd name="T32" fmla="*/ 7 w 915"/>
                  <a:gd name="T33" fmla="*/ 1 h 1139"/>
                  <a:gd name="T34" fmla="*/ 8 w 915"/>
                  <a:gd name="T35" fmla="*/ 1 h 1139"/>
                  <a:gd name="T36" fmla="*/ 8 w 915"/>
                  <a:gd name="T37" fmla="*/ 1 h 1139"/>
                  <a:gd name="T38" fmla="*/ 8 w 915"/>
                  <a:gd name="T39" fmla="*/ 1 h 1139"/>
                  <a:gd name="T40" fmla="*/ 7 w 915"/>
                  <a:gd name="T41" fmla="*/ 1 h 1139"/>
                  <a:gd name="T42" fmla="*/ 7 w 915"/>
                  <a:gd name="T43" fmla="*/ 1 h 1139"/>
                  <a:gd name="T44" fmla="*/ 7 w 915"/>
                  <a:gd name="T45" fmla="*/ 1 h 1139"/>
                  <a:gd name="T46" fmla="*/ 7 w 915"/>
                  <a:gd name="T47" fmla="*/ 0 h 1139"/>
                  <a:gd name="T48" fmla="*/ 7 w 915"/>
                  <a:gd name="T49" fmla="*/ 1 h 1139"/>
                  <a:gd name="T50" fmla="*/ 7 w 915"/>
                  <a:gd name="T51" fmla="*/ 1 h 1139"/>
                  <a:gd name="T52" fmla="*/ 7 w 915"/>
                  <a:gd name="T53" fmla="*/ 1 h 1139"/>
                  <a:gd name="T54" fmla="*/ 6 w 915"/>
                  <a:gd name="T55" fmla="*/ 1 h 1139"/>
                  <a:gd name="T56" fmla="*/ 6 w 915"/>
                  <a:gd name="T57" fmla="*/ 1 h 1139"/>
                  <a:gd name="T58" fmla="*/ 6 w 915"/>
                  <a:gd name="T59" fmla="*/ 1 h 1139"/>
                  <a:gd name="T60" fmla="*/ 6 w 915"/>
                  <a:gd name="T61" fmla="*/ 1 h 1139"/>
                  <a:gd name="T62" fmla="*/ 6 w 915"/>
                  <a:gd name="T63" fmla="*/ 1 h 1139"/>
                  <a:gd name="T64" fmla="*/ 6 w 915"/>
                  <a:gd name="T65" fmla="*/ 1 h 1139"/>
                  <a:gd name="T66" fmla="*/ 6 w 915"/>
                  <a:gd name="T67" fmla="*/ 1 h 1139"/>
                  <a:gd name="T68" fmla="*/ 6 w 915"/>
                  <a:gd name="T69" fmla="*/ 1 h 1139"/>
                  <a:gd name="T70" fmla="*/ 6 w 915"/>
                  <a:gd name="T71" fmla="*/ 2 h 1139"/>
                  <a:gd name="T72" fmla="*/ 6 w 915"/>
                  <a:gd name="T73" fmla="*/ 2 h 1139"/>
                  <a:gd name="T74" fmla="*/ 5 w 915"/>
                  <a:gd name="T75" fmla="*/ 2 h 1139"/>
                  <a:gd name="T76" fmla="*/ 5 w 915"/>
                  <a:gd name="T77" fmla="*/ 3 h 1139"/>
                  <a:gd name="T78" fmla="*/ 4 w 915"/>
                  <a:gd name="T79" fmla="*/ 3 h 1139"/>
                  <a:gd name="T80" fmla="*/ 3 w 915"/>
                  <a:gd name="T81" fmla="*/ 4 h 1139"/>
                  <a:gd name="T82" fmla="*/ 2 w 915"/>
                  <a:gd name="T83" fmla="*/ 4 h 1139"/>
                  <a:gd name="T84" fmla="*/ 1 w 915"/>
                  <a:gd name="T85" fmla="*/ 4 h 1139"/>
                  <a:gd name="T86" fmla="*/ 1 w 915"/>
                  <a:gd name="T87" fmla="*/ 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46877" name="Text Box 29"/>
          <p:cNvSpPr txBox="1">
            <a:spLocks noChangeArrowheads="1"/>
          </p:cNvSpPr>
          <p:nvPr/>
        </p:nvSpPr>
        <p:spPr bwMode="auto">
          <a:xfrm>
            <a:off x="304800" y="2100263"/>
            <a:ext cx="501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</a:rPr>
              <a:t>or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52400" y="6172200"/>
            <a:ext cx="8763000" cy="609600"/>
            <a:chOff x="96" y="3888"/>
            <a:chExt cx="5520" cy="384"/>
          </a:xfrm>
        </p:grpSpPr>
        <p:grpSp>
          <p:nvGrpSpPr>
            <p:cNvPr id="89108" name="Group 31"/>
            <p:cNvGrpSpPr>
              <a:grpSpLocks/>
            </p:cNvGrpSpPr>
            <p:nvPr/>
          </p:nvGrpSpPr>
          <p:grpSpPr bwMode="auto">
            <a:xfrm>
              <a:off x="96" y="3888"/>
              <a:ext cx="336" cy="384"/>
              <a:chOff x="96" y="2832"/>
              <a:chExt cx="336" cy="384"/>
            </a:xfrm>
          </p:grpSpPr>
          <p:pic>
            <p:nvPicPr>
              <p:cNvPr id="89110" name="Picture 3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832"/>
                <a:ext cx="254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11" name="Line 33"/>
              <p:cNvSpPr>
                <a:spLocks noChangeShapeType="1"/>
              </p:cNvSpPr>
              <p:nvPr/>
            </p:nvSpPr>
            <p:spPr bwMode="auto">
              <a:xfrm flipV="1">
                <a:off x="336" y="2928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9109" name="Line 34"/>
            <p:cNvSpPr>
              <a:spLocks noChangeShapeType="1"/>
            </p:cNvSpPr>
            <p:nvPr/>
          </p:nvSpPr>
          <p:spPr bwMode="auto">
            <a:xfrm>
              <a:off x="432" y="3984"/>
              <a:ext cx="518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46883" name="Rectangle 35"/>
          <p:cNvSpPr>
            <a:spLocks noChangeArrowheads="1"/>
          </p:cNvSpPr>
          <p:nvPr/>
        </p:nvSpPr>
        <p:spPr bwMode="auto">
          <a:xfrm>
            <a:off x="2798053" y="6553200"/>
            <a:ext cx="38892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sym typeface="Symbol" pitchFamily="18" charset="2"/>
              </a:rPr>
              <a:t>But</a:t>
            </a:r>
            <a:r>
              <a:rPr lang="en-US" altLang="en-US" sz="3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n-US" altLang="en-US" sz="3000" i="1" dirty="0">
                <a:solidFill>
                  <a:srgbClr val="FFFFFF"/>
                </a:solidFill>
                <a:sym typeface="Symbol" pitchFamily="18" charset="2"/>
              </a:rPr>
              <a:t></a:t>
            </a:r>
            <a:r>
              <a:rPr lang="en-US" altLang="en-US" sz="3000" i="1" dirty="0">
                <a:solidFill>
                  <a:srgbClr val="FFFFFF"/>
                </a:solidFill>
              </a:rPr>
              <a:t> X </a:t>
            </a:r>
            <a:r>
              <a:rPr lang="en-US" altLang="en-US" sz="3000" i="1" dirty="0">
                <a:solidFill>
                  <a:srgbClr val="FFFFFF"/>
                </a:solidFill>
                <a:sym typeface="Symbol" pitchFamily="18" charset="2"/>
              </a:rPr>
              <a:t></a:t>
            </a:r>
            <a:r>
              <a:rPr lang="en-US" altLang="en-US" sz="3000" i="1" dirty="0">
                <a:solidFill>
                  <a:srgbClr val="FFFFFF"/>
                </a:solidFill>
              </a:rPr>
              <a:t> Y </a:t>
            </a:r>
            <a:r>
              <a:rPr lang="en-US" altLang="en-US" sz="2800" dirty="0">
                <a:solidFill>
                  <a:srgbClr val="FFFFFF"/>
                </a:solidFill>
              </a:rPr>
              <a:t>C</a:t>
            </a:r>
            <a:r>
              <a:rPr lang="en-US" altLang="en-US" sz="2800" dirty="0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sz="2800" dirty="0">
                <a:solidFill>
                  <a:srgbClr val="FFFFFF"/>
                </a:solidFill>
              </a:rPr>
              <a:t>X </a:t>
            </a:r>
            <a:r>
              <a:rPr lang="en-US" altLang="en-US" sz="2800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800" dirty="0">
                <a:solidFill>
                  <a:srgbClr val="FFFFFF"/>
                </a:solidFill>
              </a:rPr>
              <a:t> N</a:t>
            </a:r>
            <a:r>
              <a:rPr lang="en-US" altLang="en-US" sz="2800" dirty="0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sz="2800" dirty="0">
                <a:solidFill>
                  <a:srgbClr val="FFFFFF"/>
                </a:solidFill>
              </a:rPr>
              <a:t>Y</a:t>
            </a:r>
            <a:r>
              <a:rPr lang="en-US" altLang="en-US" sz="3000" dirty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019800" y="5148263"/>
            <a:ext cx="1524000" cy="549275"/>
            <a:chOff x="3792" y="3243"/>
            <a:chExt cx="960" cy="346"/>
          </a:xfrm>
        </p:grpSpPr>
        <p:sp>
          <p:nvSpPr>
            <p:cNvPr id="89106" name="Line 37"/>
            <p:cNvSpPr>
              <a:spLocks noChangeShapeType="1"/>
            </p:cNvSpPr>
            <p:nvPr/>
          </p:nvSpPr>
          <p:spPr bwMode="auto">
            <a:xfrm>
              <a:off x="3792" y="33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07" name="Text Box 38"/>
            <p:cNvSpPr txBox="1">
              <a:spLocks noChangeArrowheads="1"/>
            </p:cNvSpPr>
            <p:nvPr/>
          </p:nvSpPr>
          <p:spPr bwMode="auto">
            <a:xfrm>
              <a:off x="3883" y="3243"/>
              <a:ext cx="86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>
                  <a:solidFill>
                    <a:srgbClr val="FF0000"/>
                  </a:solidFill>
                </a:rPr>
                <a:t>No Gap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6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6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6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6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0625 -0.040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6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6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6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6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0416 -0.1222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61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4583 -0.1407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77" grpId="0"/>
      <p:bldP spid="84688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Primal-Dual Hill Climbing</a:t>
            </a:r>
          </a:p>
        </p:txBody>
      </p:sp>
      <p:sp>
        <p:nvSpPr>
          <p:cNvPr id="90115" name="Freeform 3"/>
          <p:cNvSpPr>
            <a:spLocks/>
          </p:cNvSpPr>
          <p:nvPr/>
        </p:nvSpPr>
        <p:spPr bwMode="auto">
          <a:xfrm>
            <a:off x="1524000" y="5468938"/>
            <a:ext cx="6667500" cy="1312862"/>
          </a:xfrm>
          <a:custGeom>
            <a:avLst/>
            <a:gdLst>
              <a:gd name="T0" fmla="*/ 0 w 4200"/>
              <a:gd name="T1" fmla="*/ 2147483647 h 827"/>
              <a:gd name="T2" fmla="*/ 2147483647 w 4200"/>
              <a:gd name="T3" fmla="*/ 2147483647 h 827"/>
              <a:gd name="T4" fmla="*/ 2147483647 w 4200"/>
              <a:gd name="T5" fmla="*/ 2147483647 h 827"/>
              <a:gd name="T6" fmla="*/ 2147483647 w 4200"/>
              <a:gd name="T7" fmla="*/ 2147483647 h 827"/>
              <a:gd name="T8" fmla="*/ 2147483647 w 4200"/>
              <a:gd name="T9" fmla="*/ 2147483647 h 827"/>
              <a:gd name="T10" fmla="*/ 2147483647 w 4200"/>
              <a:gd name="T11" fmla="*/ 2147483647 h 827"/>
              <a:gd name="T12" fmla="*/ 2147483647 w 4200"/>
              <a:gd name="T13" fmla="*/ 2147483647 h 8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0"/>
              <a:gd name="T22" fmla="*/ 0 h 827"/>
              <a:gd name="T23" fmla="*/ 4200 w 4200"/>
              <a:gd name="T24" fmla="*/ 827 h 8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0" h="827">
                <a:moveTo>
                  <a:pt x="0" y="827"/>
                </a:moveTo>
                <a:cubicBezTo>
                  <a:pt x="99" y="776"/>
                  <a:pt x="400" y="552"/>
                  <a:pt x="592" y="523"/>
                </a:cubicBezTo>
                <a:cubicBezTo>
                  <a:pt x="784" y="494"/>
                  <a:pt x="980" y="659"/>
                  <a:pt x="1152" y="651"/>
                </a:cubicBezTo>
                <a:cubicBezTo>
                  <a:pt x="1324" y="643"/>
                  <a:pt x="1389" y="573"/>
                  <a:pt x="1624" y="475"/>
                </a:cubicBezTo>
                <a:cubicBezTo>
                  <a:pt x="1859" y="377"/>
                  <a:pt x="2295" y="124"/>
                  <a:pt x="2563" y="65"/>
                </a:cubicBezTo>
                <a:cubicBezTo>
                  <a:pt x="2831" y="6"/>
                  <a:pt x="2959" y="0"/>
                  <a:pt x="3232" y="118"/>
                </a:cubicBezTo>
                <a:cubicBezTo>
                  <a:pt x="3505" y="236"/>
                  <a:pt x="3998" y="636"/>
                  <a:pt x="4200" y="772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685800" y="53340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685800" y="5181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685800" y="48768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685800" y="4800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685800" y="4648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685800" y="4419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685800" y="4267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0123" name="Group 12"/>
          <p:cNvGrpSpPr>
            <a:grpSpLocks noChangeAspect="1"/>
          </p:cNvGrpSpPr>
          <p:nvPr/>
        </p:nvGrpSpPr>
        <p:grpSpPr bwMode="auto">
          <a:xfrm rot="2360341">
            <a:off x="228600" y="152400"/>
            <a:ext cx="1079500" cy="1079500"/>
            <a:chOff x="1224" y="1212"/>
            <a:chExt cx="3144" cy="3112"/>
          </a:xfrm>
        </p:grpSpPr>
        <p:sp>
          <p:nvSpPr>
            <p:cNvPr id="90136" name="Freeform 13" descr="Green marble"/>
            <p:cNvSpPr>
              <a:spLocks noChangeAspect="1"/>
            </p:cNvSpPr>
            <p:nvPr/>
          </p:nvSpPr>
          <p:spPr bwMode="auto">
            <a:xfrm>
              <a:off x="1224" y="2539"/>
              <a:ext cx="2280" cy="1785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7" name="Freeform 14" descr="Green marble"/>
            <p:cNvSpPr>
              <a:spLocks noChangeAspect="1"/>
            </p:cNvSpPr>
            <p:nvPr/>
          </p:nvSpPr>
          <p:spPr bwMode="auto">
            <a:xfrm>
              <a:off x="3056" y="1628"/>
              <a:ext cx="1312" cy="1296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38" name="Group 15"/>
            <p:cNvGrpSpPr>
              <a:grpSpLocks noChangeAspect="1"/>
            </p:cNvGrpSpPr>
            <p:nvPr/>
          </p:nvGrpSpPr>
          <p:grpSpPr bwMode="auto">
            <a:xfrm>
              <a:off x="1776" y="1212"/>
              <a:ext cx="1944" cy="2413"/>
              <a:chOff x="2227" y="1194"/>
              <a:chExt cx="1944" cy="2413"/>
            </a:xfrm>
          </p:grpSpPr>
          <p:sp>
            <p:nvSpPr>
              <p:cNvPr id="90139" name="Freeform 16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3 w 600"/>
                  <a:gd name="T1" fmla="*/ 1 h 608"/>
                  <a:gd name="T2" fmla="*/ 3 w 600"/>
                  <a:gd name="T3" fmla="*/ 1 h 608"/>
                  <a:gd name="T4" fmla="*/ 3 w 600"/>
                  <a:gd name="T5" fmla="*/ 1 h 608"/>
                  <a:gd name="T6" fmla="*/ 3 w 600"/>
                  <a:gd name="T7" fmla="*/ 1 h 608"/>
                  <a:gd name="T8" fmla="*/ 1 w 600"/>
                  <a:gd name="T9" fmla="*/ 0 h 608"/>
                  <a:gd name="T10" fmla="*/ 1 w 600"/>
                  <a:gd name="T11" fmla="*/ 1 h 608"/>
                  <a:gd name="T12" fmla="*/ 1 w 600"/>
                  <a:gd name="T13" fmla="*/ 1 h 608"/>
                  <a:gd name="T14" fmla="*/ 0 w 600"/>
                  <a:gd name="T15" fmla="*/ 1 h 608"/>
                  <a:gd name="T16" fmla="*/ 1 w 600"/>
                  <a:gd name="T17" fmla="*/ 1 h 608"/>
                  <a:gd name="T18" fmla="*/ 1 w 600"/>
                  <a:gd name="T19" fmla="*/ 1 h 608"/>
                  <a:gd name="T20" fmla="*/ 1 w 600"/>
                  <a:gd name="T21" fmla="*/ 1 h 608"/>
                  <a:gd name="T22" fmla="*/ 1 w 600"/>
                  <a:gd name="T23" fmla="*/ 1 h 608"/>
                  <a:gd name="T24" fmla="*/ 1 w 600"/>
                  <a:gd name="T25" fmla="*/ 1 h 608"/>
                  <a:gd name="T26" fmla="*/ 2 w 600"/>
                  <a:gd name="T27" fmla="*/ 1 h 608"/>
                  <a:gd name="T28" fmla="*/ 3 w 600"/>
                  <a:gd name="T29" fmla="*/ 1 h 608"/>
                  <a:gd name="T30" fmla="*/ 3 w 600"/>
                  <a:gd name="T31" fmla="*/ 1 h 608"/>
                  <a:gd name="T32" fmla="*/ 3 w 600"/>
                  <a:gd name="T33" fmla="*/ 1 h 608"/>
                  <a:gd name="T34" fmla="*/ 3 w 600"/>
                  <a:gd name="T35" fmla="*/ 1 h 608"/>
                  <a:gd name="T36" fmla="*/ 5 w 600"/>
                  <a:gd name="T37" fmla="*/ 1 h 608"/>
                  <a:gd name="T38" fmla="*/ 5 w 600"/>
                  <a:gd name="T39" fmla="*/ 1 h 608"/>
                  <a:gd name="T40" fmla="*/ 5 w 600"/>
                  <a:gd name="T41" fmla="*/ 1 h 608"/>
                  <a:gd name="T42" fmla="*/ 3 w 600"/>
                  <a:gd name="T43" fmla="*/ 1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0" name="Freeform 17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2 w 619"/>
                  <a:gd name="T1" fmla="*/ 2 h 1085"/>
                  <a:gd name="T2" fmla="*/ 2 w 619"/>
                  <a:gd name="T3" fmla="*/ 1 h 1085"/>
                  <a:gd name="T4" fmla="*/ 3 w 619"/>
                  <a:gd name="T5" fmla="*/ 1 h 1085"/>
                  <a:gd name="T6" fmla="*/ 4 w 619"/>
                  <a:gd name="T7" fmla="*/ 0 h 1085"/>
                  <a:gd name="T8" fmla="*/ 5 w 619"/>
                  <a:gd name="T9" fmla="*/ 1 h 1085"/>
                  <a:gd name="T10" fmla="*/ 5 w 619"/>
                  <a:gd name="T11" fmla="*/ 1 h 1085"/>
                  <a:gd name="T12" fmla="*/ 5 w 619"/>
                  <a:gd name="T13" fmla="*/ 2 h 1085"/>
                  <a:gd name="T14" fmla="*/ 5 w 619"/>
                  <a:gd name="T15" fmla="*/ 4 h 1085"/>
                  <a:gd name="T16" fmla="*/ 4 w 619"/>
                  <a:gd name="T17" fmla="*/ 6 h 1085"/>
                  <a:gd name="T18" fmla="*/ 3 w 619"/>
                  <a:gd name="T19" fmla="*/ 7 h 1085"/>
                  <a:gd name="T20" fmla="*/ 3 w 619"/>
                  <a:gd name="T21" fmla="*/ 8 h 1085"/>
                  <a:gd name="T22" fmla="*/ 3 w 619"/>
                  <a:gd name="T23" fmla="*/ 10 h 1085"/>
                  <a:gd name="T24" fmla="*/ 4 w 619"/>
                  <a:gd name="T25" fmla="*/ 10 h 1085"/>
                  <a:gd name="T26" fmla="*/ 4 w 619"/>
                  <a:gd name="T27" fmla="*/ 13 h 1085"/>
                  <a:gd name="T28" fmla="*/ 3 w 619"/>
                  <a:gd name="T29" fmla="*/ 14 h 1085"/>
                  <a:gd name="T30" fmla="*/ 3 w 619"/>
                  <a:gd name="T31" fmla="*/ 14 h 1085"/>
                  <a:gd name="T32" fmla="*/ 2 w 619"/>
                  <a:gd name="T33" fmla="*/ 15 h 1085"/>
                  <a:gd name="T34" fmla="*/ 1 w 619"/>
                  <a:gd name="T35" fmla="*/ 15 h 1085"/>
                  <a:gd name="T36" fmla="*/ 1 w 619"/>
                  <a:gd name="T37" fmla="*/ 14 h 1085"/>
                  <a:gd name="T38" fmla="*/ 1 w 619"/>
                  <a:gd name="T39" fmla="*/ 12 h 1085"/>
                  <a:gd name="T40" fmla="*/ 0 w 619"/>
                  <a:gd name="T41" fmla="*/ 10 h 1085"/>
                  <a:gd name="T42" fmla="*/ 1 w 619"/>
                  <a:gd name="T43" fmla="*/ 8 h 1085"/>
                  <a:gd name="T44" fmla="*/ 1 w 619"/>
                  <a:gd name="T45" fmla="*/ 6 h 1085"/>
                  <a:gd name="T46" fmla="*/ 1 w 619"/>
                  <a:gd name="T47" fmla="*/ 3 h 1085"/>
                  <a:gd name="T48" fmla="*/ 2 w 619"/>
                  <a:gd name="T49" fmla="*/ 2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1" name="Freeform 18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 h 808"/>
                  <a:gd name="T2" fmla="*/ 105 w 782"/>
                  <a:gd name="T3" fmla="*/ 0 h 808"/>
                  <a:gd name="T4" fmla="*/ 255 w 782"/>
                  <a:gd name="T5" fmla="*/ 0 h 808"/>
                  <a:gd name="T6" fmla="*/ 538 w 782"/>
                  <a:gd name="T7" fmla="*/ 1 h 808"/>
                  <a:gd name="T8" fmla="*/ 873 w 782"/>
                  <a:gd name="T9" fmla="*/ 1 h 808"/>
                  <a:gd name="T10" fmla="*/ 996 w 782"/>
                  <a:gd name="T11" fmla="*/ 1 h 808"/>
                  <a:gd name="T12" fmla="*/ 1053 w 782"/>
                  <a:gd name="T13" fmla="*/ 1 h 808"/>
                  <a:gd name="T14" fmla="*/ 1064 w 782"/>
                  <a:gd name="T15" fmla="*/ 1 h 808"/>
                  <a:gd name="T16" fmla="*/ 1027 w 782"/>
                  <a:gd name="T17" fmla="*/ 1 h 808"/>
                  <a:gd name="T18" fmla="*/ 923 w 782"/>
                  <a:gd name="T19" fmla="*/ 2 h 808"/>
                  <a:gd name="T20" fmla="*/ 790 w 782"/>
                  <a:gd name="T21" fmla="*/ 3 h 808"/>
                  <a:gd name="T22" fmla="*/ 691 w 782"/>
                  <a:gd name="T23" fmla="*/ 3 h 808"/>
                  <a:gd name="T24" fmla="*/ 647 w 782"/>
                  <a:gd name="T25" fmla="*/ 3 h 808"/>
                  <a:gd name="T26" fmla="*/ 618 w 782"/>
                  <a:gd name="T27" fmla="*/ 3 h 808"/>
                  <a:gd name="T28" fmla="*/ 629 w 782"/>
                  <a:gd name="T29" fmla="*/ 4 h 808"/>
                  <a:gd name="T30" fmla="*/ 637 w 782"/>
                  <a:gd name="T31" fmla="*/ 4 h 808"/>
                  <a:gd name="T32" fmla="*/ 756 w 782"/>
                  <a:gd name="T33" fmla="*/ 4 h 808"/>
                  <a:gd name="T34" fmla="*/ 945 w 782"/>
                  <a:gd name="T35" fmla="*/ 4 h 808"/>
                  <a:gd name="T36" fmla="*/ 1064 w 782"/>
                  <a:gd name="T37" fmla="*/ 4 h 808"/>
                  <a:gd name="T38" fmla="*/ 1190 w 782"/>
                  <a:gd name="T39" fmla="*/ 4 h 808"/>
                  <a:gd name="T40" fmla="*/ 1229 w 782"/>
                  <a:gd name="T41" fmla="*/ 4 h 808"/>
                  <a:gd name="T42" fmla="*/ 1190 w 782"/>
                  <a:gd name="T43" fmla="*/ 4 h 808"/>
                  <a:gd name="T44" fmla="*/ 1139 w 782"/>
                  <a:gd name="T45" fmla="*/ 4 h 808"/>
                  <a:gd name="T46" fmla="*/ 1053 w 782"/>
                  <a:gd name="T47" fmla="*/ 4 h 808"/>
                  <a:gd name="T48" fmla="*/ 940 w 782"/>
                  <a:gd name="T49" fmla="*/ 4 h 808"/>
                  <a:gd name="T50" fmla="*/ 817 w 782"/>
                  <a:gd name="T51" fmla="*/ 4 h 808"/>
                  <a:gd name="T52" fmla="*/ 618 w 782"/>
                  <a:gd name="T53" fmla="*/ 4 h 808"/>
                  <a:gd name="T54" fmla="*/ 558 w 782"/>
                  <a:gd name="T55" fmla="*/ 4 h 808"/>
                  <a:gd name="T56" fmla="*/ 525 w 782"/>
                  <a:gd name="T57" fmla="*/ 4 h 808"/>
                  <a:gd name="T58" fmla="*/ 525 w 782"/>
                  <a:gd name="T59" fmla="*/ 4 h 808"/>
                  <a:gd name="T60" fmla="*/ 525 w 782"/>
                  <a:gd name="T61" fmla="*/ 3 h 808"/>
                  <a:gd name="T62" fmla="*/ 611 w 782"/>
                  <a:gd name="T63" fmla="*/ 3 h 808"/>
                  <a:gd name="T64" fmla="*/ 737 w 782"/>
                  <a:gd name="T65" fmla="*/ 2 h 808"/>
                  <a:gd name="T66" fmla="*/ 848 w 782"/>
                  <a:gd name="T67" fmla="*/ 2 h 808"/>
                  <a:gd name="T68" fmla="*/ 918 w 782"/>
                  <a:gd name="T69" fmla="*/ 1 h 808"/>
                  <a:gd name="T70" fmla="*/ 954 w 782"/>
                  <a:gd name="T71" fmla="*/ 1 h 808"/>
                  <a:gd name="T72" fmla="*/ 940 w 782"/>
                  <a:gd name="T73" fmla="*/ 1 h 808"/>
                  <a:gd name="T74" fmla="*/ 888 w 782"/>
                  <a:gd name="T75" fmla="*/ 1 h 808"/>
                  <a:gd name="T76" fmla="*/ 817 w 782"/>
                  <a:gd name="T77" fmla="*/ 1 h 808"/>
                  <a:gd name="T78" fmla="*/ 737 w 782"/>
                  <a:gd name="T79" fmla="*/ 1 h 808"/>
                  <a:gd name="T80" fmla="*/ 563 w 782"/>
                  <a:gd name="T81" fmla="*/ 1 h 808"/>
                  <a:gd name="T82" fmla="*/ 303 w 782"/>
                  <a:gd name="T83" fmla="*/ 1 h 808"/>
                  <a:gd name="T84" fmla="*/ 110 w 782"/>
                  <a:gd name="T85" fmla="*/ 1 h 808"/>
                  <a:gd name="T86" fmla="*/ 32 w 782"/>
                  <a:gd name="T87" fmla="*/ 1 h 808"/>
                  <a:gd name="T88" fmla="*/ 0 w 782"/>
                  <a:gd name="T89" fmla="*/ 1 h 808"/>
                  <a:gd name="T90" fmla="*/ 0 w 782"/>
                  <a:gd name="T91" fmla="*/ 1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2" name="Freeform 19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5228 w 992"/>
                  <a:gd name="T1" fmla="*/ 1 h 770"/>
                  <a:gd name="T2" fmla="*/ 5326 w 992"/>
                  <a:gd name="T3" fmla="*/ 1 h 770"/>
                  <a:gd name="T4" fmla="*/ 5693 w 992"/>
                  <a:gd name="T5" fmla="*/ 1 h 770"/>
                  <a:gd name="T6" fmla="*/ 6146 w 992"/>
                  <a:gd name="T7" fmla="*/ 1 h 770"/>
                  <a:gd name="T8" fmla="*/ 6415 w 992"/>
                  <a:gd name="T9" fmla="*/ 1 h 770"/>
                  <a:gd name="T10" fmla="*/ 6297 w 992"/>
                  <a:gd name="T11" fmla="*/ 1 h 770"/>
                  <a:gd name="T12" fmla="*/ 6047 w 992"/>
                  <a:gd name="T13" fmla="*/ 1 h 770"/>
                  <a:gd name="T14" fmla="*/ 5545 w 992"/>
                  <a:gd name="T15" fmla="*/ 1 h 770"/>
                  <a:gd name="T16" fmla="*/ 4925 w 992"/>
                  <a:gd name="T17" fmla="*/ 1 h 770"/>
                  <a:gd name="T18" fmla="*/ 4409 w 992"/>
                  <a:gd name="T19" fmla="*/ 1 h 770"/>
                  <a:gd name="T20" fmla="*/ 3830 w 992"/>
                  <a:gd name="T21" fmla="*/ 2 h 770"/>
                  <a:gd name="T22" fmla="*/ 3278 w 992"/>
                  <a:gd name="T23" fmla="*/ 2 h 770"/>
                  <a:gd name="T24" fmla="*/ 2860 w 992"/>
                  <a:gd name="T25" fmla="*/ 1 h 770"/>
                  <a:gd name="T26" fmla="*/ 2706 w 992"/>
                  <a:gd name="T27" fmla="*/ 1 h 770"/>
                  <a:gd name="T28" fmla="*/ 2536 w 992"/>
                  <a:gd name="T29" fmla="*/ 1 h 770"/>
                  <a:gd name="T30" fmla="*/ 2337 w 992"/>
                  <a:gd name="T31" fmla="*/ 1 h 770"/>
                  <a:gd name="T32" fmla="*/ 2188 w 992"/>
                  <a:gd name="T33" fmla="*/ 1 h 770"/>
                  <a:gd name="T34" fmla="*/ 2188 w 992"/>
                  <a:gd name="T35" fmla="*/ 1 h 770"/>
                  <a:gd name="T36" fmla="*/ 2084 w 992"/>
                  <a:gd name="T37" fmla="*/ 1 h 770"/>
                  <a:gd name="T38" fmla="*/ 1798 w 992"/>
                  <a:gd name="T39" fmla="*/ 1 h 770"/>
                  <a:gd name="T40" fmla="*/ 1446 w 992"/>
                  <a:gd name="T41" fmla="*/ 1 h 770"/>
                  <a:gd name="T42" fmla="*/ 1117 w 992"/>
                  <a:gd name="T43" fmla="*/ 1 h 770"/>
                  <a:gd name="T44" fmla="*/ 741 w 992"/>
                  <a:gd name="T45" fmla="*/ 1 h 770"/>
                  <a:gd name="T46" fmla="*/ 171 w 992"/>
                  <a:gd name="T47" fmla="*/ 1 h 770"/>
                  <a:gd name="T48" fmla="*/ 0 w 992"/>
                  <a:gd name="T49" fmla="*/ 1 h 770"/>
                  <a:gd name="T50" fmla="*/ 0 w 992"/>
                  <a:gd name="T51" fmla="*/ 1 h 770"/>
                  <a:gd name="T52" fmla="*/ 255 w 992"/>
                  <a:gd name="T53" fmla="*/ 1 h 770"/>
                  <a:gd name="T54" fmla="*/ 529 w 992"/>
                  <a:gd name="T55" fmla="*/ 1 h 770"/>
                  <a:gd name="T56" fmla="*/ 765 w 992"/>
                  <a:gd name="T57" fmla="*/ 1 h 770"/>
                  <a:gd name="T58" fmla="*/ 1221 w 992"/>
                  <a:gd name="T59" fmla="*/ 1 h 770"/>
                  <a:gd name="T60" fmla="*/ 1664 w 992"/>
                  <a:gd name="T61" fmla="*/ 1 h 770"/>
                  <a:gd name="T62" fmla="*/ 2084 w 992"/>
                  <a:gd name="T63" fmla="*/ 1 h 770"/>
                  <a:gd name="T64" fmla="*/ 2685 w 992"/>
                  <a:gd name="T65" fmla="*/ 0 h 770"/>
                  <a:gd name="T66" fmla="*/ 2706 w 992"/>
                  <a:gd name="T67" fmla="*/ 1 h 770"/>
                  <a:gd name="T68" fmla="*/ 2570 w 992"/>
                  <a:gd name="T69" fmla="*/ 1 h 770"/>
                  <a:gd name="T70" fmla="*/ 2536 w 992"/>
                  <a:gd name="T71" fmla="*/ 1 h 770"/>
                  <a:gd name="T72" fmla="*/ 2706 w 992"/>
                  <a:gd name="T73" fmla="*/ 1 h 770"/>
                  <a:gd name="T74" fmla="*/ 2989 w 992"/>
                  <a:gd name="T75" fmla="*/ 1 h 770"/>
                  <a:gd name="T76" fmla="*/ 3230 w 992"/>
                  <a:gd name="T77" fmla="*/ 1 h 770"/>
                  <a:gd name="T78" fmla="*/ 3610 w 992"/>
                  <a:gd name="T79" fmla="*/ 1 h 770"/>
                  <a:gd name="T80" fmla="*/ 3978 w 992"/>
                  <a:gd name="T81" fmla="*/ 1 h 770"/>
                  <a:gd name="T82" fmla="*/ 4354 w 992"/>
                  <a:gd name="T83" fmla="*/ 1 h 770"/>
                  <a:gd name="T84" fmla="*/ 4849 w 992"/>
                  <a:gd name="T85" fmla="*/ 1 h 770"/>
                  <a:gd name="T86" fmla="*/ 5176 w 992"/>
                  <a:gd name="T87" fmla="*/ 1 h 770"/>
                  <a:gd name="T88" fmla="*/ 5228 w 992"/>
                  <a:gd name="T89" fmla="*/ 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3" name="Freeform 20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4 w 699"/>
                  <a:gd name="T1" fmla="*/ 12 h 1216"/>
                  <a:gd name="T2" fmla="*/ 5 w 699"/>
                  <a:gd name="T3" fmla="*/ 14 h 1216"/>
                  <a:gd name="T4" fmla="*/ 5 w 699"/>
                  <a:gd name="T5" fmla="*/ 14 h 1216"/>
                  <a:gd name="T6" fmla="*/ 6 w 699"/>
                  <a:gd name="T7" fmla="*/ 15 h 1216"/>
                  <a:gd name="T8" fmla="*/ 6 w 699"/>
                  <a:gd name="T9" fmla="*/ 15 h 1216"/>
                  <a:gd name="T10" fmla="*/ 6 w 699"/>
                  <a:gd name="T11" fmla="*/ 16 h 1216"/>
                  <a:gd name="T12" fmla="*/ 6 w 699"/>
                  <a:gd name="T13" fmla="*/ 16 h 1216"/>
                  <a:gd name="T14" fmla="*/ 5 w 699"/>
                  <a:gd name="T15" fmla="*/ 15 h 1216"/>
                  <a:gd name="T16" fmla="*/ 3 w 699"/>
                  <a:gd name="T17" fmla="*/ 13 h 1216"/>
                  <a:gd name="T18" fmla="*/ 3 w 699"/>
                  <a:gd name="T19" fmla="*/ 12 h 1216"/>
                  <a:gd name="T20" fmla="*/ 2 w 699"/>
                  <a:gd name="T21" fmla="*/ 10 h 1216"/>
                  <a:gd name="T22" fmla="*/ 2 w 699"/>
                  <a:gd name="T23" fmla="*/ 8 h 1216"/>
                  <a:gd name="T24" fmla="*/ 2 w 699"/>
                  <a:gd name="T25" fmla="*/ 5 h 1216"/>
                  <a:gd name="T26" fmla="*/ 2 w 699"/>
                  <a:gd name="T27" fmla="*/ 4 h 1216"/>
                  <a:gd name="T28" fmla="*/ 1 w 699"/>
                  <a:gd name="T29" fmla="*/ 3 h 1216"/>
                  <a:gd name="T30" fmla="*/ 1 w 699"/>
                  <a:gd name="T31" fmla="*/ 3 h 1216"/>
                  <a:gd name="T32" fmla="*/ 0 w 699"/>
                  <a:gd name="T33" fmla="*/ 3 h 1216"/>
                  <a:gd name="T34" fmla="*/ 1 w 699"/>
                  <a:gd name="T35" fmla="*/ 3 h 1216"/>
                  <a:gd name="T36" fmla="*/ 1 w 699"/>
                  <a:gd name="T37" fmla="*/ 3 h 1216"/>
                  <a:gd name="T38" fmla="*/ 1 w 699"/>
                  <a:gd name="T39" fmla="*/ 2 h 1216"/>
                  <a:gd name="T40" fmla="*/ 1 w 699"/>
                  <a:gd name="T41" fmla="*/ 1 h 1216"/>
                  <a:gd name="T42" fmla="*/ 1 w 699"/>
                  <a:gd name="T43" fmla="*/ 1 h 1216"/>
                  <a:gd name="T44" fmla="*/ 1 w 699"/>
                  <a:gd name="T45" fmla="*/ 1 h 1216"/>
                  <a:gd name="T46" fmla="*/ 1 w 699"/>
                  <a:gd name="T47" fmla="*/ 1 h 1216"/>
                  <a:gd name="T48" fmla="*/ 1 w 699"/>
                  <a:gd name="T49" fmla="*/ 1 h 1216"/>
                  <a:gd name="T50" fmla="*/ 1 w 699"/>
                  <a:gd name="T51" fmla="*/ 1 h 1216"/>
                  <a:gd name="T52" fmla="*/ 1 w 699"/>
                  <a:gd name="T53" fmla="*/ 0 h 1216"/>
                  <a:gd name="T54" fmla="*/ 1 w 699"/>
                  <a:gd name="T55" fmla="*/ 1 h 1216"/>
                  <a:gd name="T56" fmla="*/ 2 w 699"/>
                  <a:gd name="T57" fmla="*/ 1 h 1216"/>
                  <a:gd name="T58" fmla="*/ 2 w 699"/>
                  <a:gd name="T59" fmla="*/ 1 h 1216"/>
                  <a:gd name="T60" fmla="*/ 3 w 699"/>
                  <a:gd name="T61" fmla="*/ 1 h 1216"/>
                  <a:gd name="T62" fmla="*/ 3 w 699"/>
                  <a:gd name="T63" fmla="*/ 1 h 1216"/>
                  <a:gd name="T64" fmla="*/ 3 w 699"/>
                  <a:gd name="T65" fmla="*/ 1 h 1216"/>
                  <a:gd name="T66" fmla="*/ 2 w 699"/>
                  <a:gd name="T67" fmla="*/ 2 h 1216"/>
                  <a:gd name="T68" fmla="*/ 2 w 699"/>
                  <a:gd name="T69" fmla="*/ 3 h 1216"/>
                  <a:gd name="T70" fmla="*/ 2 w 699"/>
                  <a:gd name="T71" fmla="*/ 3 h 1216"/>
                  <a:gd name="T72" fmla="*/ 2 w 699"/>
                  <a:gd name="T73" fmla="*/ 5 h 1216"/>
                  <a:gd name="T74" fmla="*/ 2 w 699"/>
                  <a:gd name="T75" fmla="*/ 7 h 1216"/>
                  <a:gd name="T76" fmla="*/ 3 w 699"/>
                  <a:gd name="T77" fmla="*/ 8 h 1216"/>
                  <a:gd name="T78" fmla="*/ 3 w 699"/>
                  <a:gd name="T79" fmla="*/ 10 h 1216"/>
                  <a:gd name="T80" fmla="*/ 3 w 699"/>
                  <a:gd name="T81" fmla="*/ 11 h 1216"/>
                  <a:gd name="T82" fmla="*/ 4 w 699"/>
                  <a:gd name="T83" fmla="*/ 12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4" name="Freeform 21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 w 915"/>
                  <a:gd name="T1" fmla="*/ 4 h 1139"/>
                  <a:gd name="T2" fmla="*/ 0 w 915"/>
                  <a:gd name="T3" fmla="*/ 4 h 1139"/>
                  <a:gd name="T4" fmla="*/ 1 w 915"/>
                  <a:gd name="T5" fmla="*/ 4 h 1139"/>
                  <a:gd name="T6" fmla="*/ 1 w 915"/>
                  <a:gd name="T7" fmla="*/ 4 h 1139"/>
                  <a:gd name="T8" fmla="*/ 2 w 915"/>
                  <a:gd name="T9" fmla="*/ 4 h 1139"/>
                  <a:gd name="T10" fmla="*/ 3 w 915"/>
                  <a:gd name="T11" fmla="*/ 4 h 1139"/>
                  <a:gd name="T12" fmla="*/ 5 w 915"/>
                  <a:gd name="T13" fmla="*/ 3 h 1139"/>
                  <a:gd name="T14" fmla="*/ 6 w 915"/>
                  <a:gd name="T15" fmla="*/ 2 h 1139"/>
                  <a:gd name="T16" fmla="*/ 7 w 915"/>
                  <a:gd name="T17" fmla="*/ 2 h 1139"/>
                  <a:gd name="T18" fmla="*/ 7 w 915"/>
                  <a:gd name="T19" fmla="*/ 1 h 1139"/>
                  <a:gd name="T20" fmla="*/ 7 w 915"/>
                  <a:gd name="T21" fmla="*/ 1 h 1139"/>
                  <a:gd name="T22" fmla="*/ 7 w 915"/>
                  <a:gd name="T23" fmla="*/ 1 h 1139"/>
                  <a:gd name="T24" fmla="*/ 8 w 915"/>
                  <a:gd name="T25" fmla="*/ 1 h 1139"/>
                  <a:gd name="T26" fmla="*/ 9 w 915"/>
                  <a:gd name="T27" fmla="*/ 1 h 1139"/>
                  <a:gd name="T28" fmla="*/ 9 w 915"/>
                  <a:gd name="T29" fmla="*/ 1 h 1139"/>
                  <a:gd name="T30" fmla="*/ 8 w 915"/>
                  <a:gd name="T31" fmla="*/ 1 h 1139"/>
                  <a:gd name="T32" fmla="*/ 7 w 915"/>
                  <a:gd name="T33" fmla="*/ 1 h 1139"/>
                  <a:gd name="T34" fmla="*/ 8 w 915"/>
                  <a:gd name="T35" fmla="*/ 1 h 1139"/>
                  <a:gd name="T36" fmla="*/ 8 w 915"/>
                  <a:gd name="T37" fmla="*/ 1 h 1139"/>
                  <a:gd name="T38" fmla="*/ 8 w 915"/>
                  <a:gd name="T39" fmla="*/ 1 h 1139"/>
                  <a:gd name="T40" fmla="*/ 7 w 915"/>
                  <a:gd name="T41" fmla="*/ 1 h 1139"/>
                  <a:gd name="T42" fmla="*/ 7 w 915"/>
                  <a:gd name="T43" fmla="*/ 1 h 1139"/>
                  <a:gd name="T44" fmla="*/ 7 w 915"/>
                  <a:gd name="T45" fmla="*/ 1 h 1139"/>
                  <a:gd name="T46" fmla="*/ 7 w 915"/>
                  <a:gd name="T47" fmla="*/ 0 h 1139"/>
                  <a:gd name="T48" fmla="*/ 7 w 915"/>
                  <a:gd name="T49" fmla="*/ 1 h 1139"/>
                  <a:gd name="T50" fmla="*/ 7 w 915"/>
                  <a:gd name="T51" fmla="*/ 1 h 1139"/>
                  <a:gd name="T52" fmla="*/ 7 w 915"/>
                  <a:gd name="T53" fmla="*/ 1 h 1139"/>
                  <a:gd name="T54" fmla="*/ 6 w 915"/>
                  <a:gd name="T55" fmla="*/ 1 h 1139"/>
                  <a:gd name="T56" fmla="*/ 6 w 915"/>
                  <a:gd name="T57" fmla="*/ 1 h 1139"/>
                  <a:gd name="T58" fmla="*/ 6 w 915"/>
                  <a:gd name="T59" fmla="*/ 1 h 1139"/>
                  <a:gd name="T60" fmla="*/ 6 w 915"/>
                  <a:gd name="T61" fmla="*/ 1 h 1139"/>
                  <a:gd name="T62" fmla="*/ 6 w 915"/>
                  <a:gd name="T63" fmla="*/ 1 h 1139"/>
                  <a:gd name="T64" fmla="*/ 6 w 915"/>
                  <a:gd name="T65" fmla="*/ 1 h 1139"/>
                  <a:gd name="T66" fmla="*/ 6 w 915"/>
                  <a:gd name="T67" fmla="*/ 1 h 1139"/>
                  <a:gd name="T68" fmla="*/ 6 w 915"/>
                  <a:gd name="T69" fmla="*/ 1 h 1139"/>
                  <a:gd name="T70" fmla="*/ 6 w 915"/>
                  <a:gd name="T71" fmla="*/ 2 h 1139"/>
                  <a:gd name="T72" fmla="*/ 6 w 915"/>
                  <a:gd name="T73" fmla="*/ 2 h 1139"/>
                  <a:gd name="T74" fmla="*/ 5 w 915"/>
                  <a:gd name="T75" fmla="*/ 2 h 1139"/>
                  <a:gd name="T76" fmla="*/ 5 w 915"/>
                  <a:gd name="T77" fmla="*/ 3 h 1139"/>
                  <a:gd name="T78" fmla="*/ 4 w 915"/>
                  <a:gd name="T79" fmla="*/ 3 h 1139"/>
                  <a:gd name="T80" fmla="*/ 3 w 915"/>
                  <a:gd name="T81" fmla="*/ 4 h 1139"/>
                  <a:gd name="T82" fmla="*/ 2 w 915"/>
                  <a:gd name="T83" fmla="*/ 4 h 1139"/>
                  <a:gd name="T84" fmla="*/ 1 w 915"/>
                  <a:gd name="T85" fmla="*/ 4 h 1139"/>
                  <a:gd name="T86" fmla="*/ 1 w 915"/>
                  <a:gd name="T87" fmla="*/ 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0124" name="Text Box 22"/>
          <p:cNvSpPr txBox="1">
            <a:spLocks noChangeArrowheads="1"/>
          </p:cNvSpPr>
          <p:nvPr/>
        </p:nvSpPr>
        <p:spPr bwMode="auto">
          <a:xfrm>
            <a:off x="304800" y="2100263"/>
            <a:ext cx="501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</a:rPr>
              <a:t>or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9800" y="5715000"/>
            <a:ext cx="381000" cy="711200"/>
            <a:chOff x="2432" y="1328"/>
            <a:chExt cx="906" cy="2075"/>
          </a:xfrm>
        </p:grpSpPr>
        <p:sp>
          <p:nvSpPr>
            <p:cNvPr id="90130" name="Freeform 24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822 w 410"/>
                <a:gd name="T1" fmla="*/ 253 h 406"/>
                <a:gd name="T2" fmla="*/ 664 w 410"/>
                <a:gd name="T3" fmla="*/ 90 h 406"/>
                <a:gd name="T4" fmla="*/ 507 w 410"/>
                <a:gd name="T5" fmla="*/ 0 h 406"/>
                <a:gd name="T6" fmla="*/ 323 w 410"/>
                <a:gd name="T7" fmla="*/ 0 h 406"/>
                <a:gd name="T8" fmla="*/ 123 w 410"/>
                <a:gd name="T9" fmla="*/ 57 h 406"/>
                <a:gd name="T10" fmla="*/ 29 w 410"/>
                <a:gd name="T11" fmla="*/ 154 h 406"/>
                <a:gd name="T12" fmla="*/ 0 w 410"/>
                <a:gd name="T13" fmla="*/ 287 h 406"/>
                <a:gd name="T14" fmla="*/ 29 w 410"/>
                <a:gd name="T15" fmla="*/ 460 h 406"/>
                <a:gd name="T16" fmla="*/ 150 w 410"/>
                <a:gd name="T17" fmla="*/ 660 h 406"/>
                <a:gd name="T18" fmla="*/ 371 w 410"/>
                <a:gd name="T19" fmla="*/ 789 h 406"/>
                <a:gd name="T20" fmla="*/ 539 w 410"/>
                <a:gd name="T21" fmla="*/ 855 h 406"/>
                <a:gd name="T22" fmla="*/ 711 w 410"/>
                <a:gd name="T23" fmla="*/ 879 h 406"/>
                <a:gd name="T24" fmla="*/ 850 w 410"/>
                <a:gd name="T25" fmla="*/ 848 h 406"/>
                <a:gd name="T26" fmla="*/ 926 w 410"/>
                <a:gd name="T27" fmla="*/ 789 h 406"/>
                <a:gd name="T28" fmla="*/ 972 w 410"/>
                <a:gd name="T29" fmla="*/ 660 h 406"/>
                <a:gd name="T30" fmla="*/ 964 w 410"/>
                <a:gd name="T31" fmla="*/ 503 h 406"/>
                <a:gd name="T32" fmla="*/ 910 w 410"/>
                <a:gd name="T33" fmla="*/ 375 h 406"/>
                <a:gd name="T34" fmla="*/ 1222 w 410"/>
                <a:gd name="T35" fmla="*/ 253 h 406"/>
                <a:gd name="T36" fmla="*/ 1252 w 410"/>
                <a:gd name="T37" fmla="*/ 199 h 406"/>
                <a:gd name="T38" fmla="*/ 1222 w 410"/>
                <a:gd name="T39" fmla="*/ 175 h 406"/>
                <a:gd name="T40" fmla="*/ 880 w 410"/>
                <a:gd name="T41" fmla="*/ 318 h 406"/>
                <a:gd name="T42" fmla="*/ 822 w 410"/>
                <a:gd name="T43" fmla="*/ 25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Freeform 25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1034 w 329"/>
                <a:gd name="T1" fmla="*/ 31 h 546"/>
                <a:gd name="T2" fmla="*/ 920 w 329"/>
                <a:gd name="T3" fmla="*/ 0 h 546"/>
                <a:gd name="T4" fmla="*/ 685 w 329"/>
                <a:gd name="T5" fmla="*/ 5 h 546"/>
                <a:gd name="T6" fmla="*/ 473 w 329"/>
                <a:gd name="T7" fmla="*/ 120 h 546"/>
                <a:gd name="T8" fmla="*/ 174 w 329"/>
                <a:gd name="T9" fmla="*/ 350 h 546"/>
                <a:gd name="T10" fmla="*/ 19 w 329"/>
                <a:gd name="T11" fmla="*/ 533 h 546"/>
                <a:gd name="T12" fmla="*/ 0 w 329"/>
                <a:gd name="T13" fmla="*/ 600 h 546"/>
                <a:gd name="T14" fmla="*/ 81 w 329"/>
                <a:gd name="T15" fmla="*/ 717 h 546"/>
                <a:gd name="T16" fmla="*/ 253 w 329"/>
                <a:gd name="T17" fmla="*/ 775 h 546"/>
                <a:gd name="T18" fmla="*/ 473 w 329"/>
                <a:gd name="T19" fmla="*/ 838 h 546"/>
                <a:gd name="T20" fmla="*/ 654 w 329"/>
                <a:gd name="T21" fmla="*/ 868 h 546"/>
                <a:gd name="T22" fmla="*/ 730 w 329"/>
                <a:gd name="T23" fmla="*/ 924 h 546"/>
                <a:gd name="T24" fmla="*/ 685 w 329"/>
                <a:gd name="T25" fmla="*/ 1002 h 546"/>
                <a:gd name="T26" fmla="*/ 560 w 329"/>
                <a:gd name="T27" fmla="*/ 1088 h 546"/>
                <a:gd name="T28" fmla="*/ 397 w 329"/>
                <a:gd name="T29" fmla="*/ 1100 h 546"/>
                <a:gd name="T30" fmla="*/ 287 w 329"/>
                <a:gd name="T31" fmla="*/ 1066 h 546"/>
                <a:gd name="T32" fmla="*/ 220 w 329"/>
                <a:gd name="T33" fmla="*/ 1100 h 546"/>
                <a:gd name="T34" fmla="*/ 237 w 329"/>
                <a:gd name="T35" fmla="*/ 1141 h 546"/>
                <a:gd name="T36" fmla="*/ 368 w 329"/>
                <a:gd name="T37" fmla="*/ 1175 h 546"/>
                <a:gd name="T38" fmla="*/ 560 w 329"/>
                <a:gd name="T39" fmla="*/ 1175 h 546"/>
                <a:gd name="T40" fmla="*/ 730 w 329"/>
                <a:gd name="T41" fmla="*/ 1141 h 546"/>
                <a:gd name="T42" fmla="*/ 830 w 329"/>
                <a:gd name="T43" fmla="*/ 1100 h 546"/>
                <a:gd name="T44" fmla="*/ 890 w 329"/>
                <a:gd name="T45" fmla="*/ 1021 h 546"/>
                <a:gd name="T46" fmla="*/ 920 w 329"/>
                <a:gd name="T47" fmla="*/ 938 h 546"/>
                <a:gd name="T48" fmla="*/ 848 w 329"/>
                <a:gd name="T49" fmla="*/ 859 h 546"/>
                <a:gd name="T50" fmla="*/ 654 w 329"/>
                <a:gd name="T51" fmla="*/ 806 h 546"/>
                <a:gd name="T52" fmla="*/ 429 w 329"/>
                <a:gd name="T53" fmla="*/ 760 h 546"/>
                <a:gd name="T54" fmla="*/ 237 w 329"/>
                <a:gd name="T55" fmla="*/ 685 h 546"/>
                <a:gd name="T56" fmla="*/ 190 w 329"/>
                <a:gd name="T57" fmla="*/ 621 h 546"/>
                <a:gd name="T58" fmla="*/ 220 w 329"/>
                <a:gd name="T59" fmla="*/ 500 h 546"/>
                <a:gd name="T60" fmla="*/ 368 w 329"/>
                <a:gd name="T61" fmla="*/ 350 h 546"/>
                <a:gd name="T62" fmla="*/ 542 w 329"/>
                <a:gd name="T63" fmla="*/ 261 h 546"/>
                <a:gd name="T64" fmla="*/ 810 w 329"/>
                <a:gd name="T65" fmla="*/ 195 h 546"/>
                <a:gd name="T66" fmla="*/ 1034 w 329"/>
                <a:gd name="T67" fmla="*/ 162 h 546"/>
                <a:gd name="T68" fmla="*/ 1034 w 329"/>
                <a:gd name="T69" fmla="*/ 75 h 546"/>
                <a:gd name="T70" fmla="*/ 1034 w 329"/>
                <a:gd name="T71" fmla="*/ 31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Freeform 26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816 w 309"/>
                <a:gd name="T1" fmla="*/ 455 h 673"/>
                <a:gd name="T2" fmla="*/ 721 w 309"/>
                <a:gd name="T3" fmla="*/ 184 h 673"/>
                <a:gd name="T4" fmla="*/ 618 w 309"/>
                <a:gd name="T5" fmla="*/ 54 h 673"/>
                <a:gd name="T6" fmla="*/ 382 w 309"/>
                <a:gd name="T7" fmla="*/ 0 h 673"/>
                <a:gd name="T8" fmla="*/ 150 w 309"/>
                <a:gd name="T9" fmla="*/ 22 h 673"/>
                <a:gd name="T10" fmla="*/ 46 w 309"/>
                <a:gd name="T11" fmla="*/ 162 h 673"/>
                <a:gd name="T12" fmla="*/ 60 w 309"/>
                <a:gd name="T13" fmla="*/ 335 h 673"/>
                <a:gd name="T14" fmla="*/ 122 w 309"/>
                <a:gd name="T15" fmla="*/ 615 h 673"/>
                <a:gd name="T16" fmla="*/ 122 w 309"/>
                <a:gd name="T17" fmla="*/ 864 h 673"/>
                <a:gd name="T18" fmla="*/ 46 w 309"/>
                <a:gd name="T19" fmla="*/ 1077 h 673"/>
                <a:gd name="T20" fmla="*/ 0 w 309"/>
                <a:gd name="T21" fmla="*/ 1200 h 673"/>
                <a:gd name="T22" fmla="*/ 29 w 309"/>
                <a:gd name="T23" fmla="*/ 1308 h 673"/>
                <a:gd name="T24" fmla="*/ 136 w 309"/>
                <a:gd name="T25" fmla="*/ 1364 h 673"/>
                <a:gd name="T26" fmla="*/ 281 w 309"/>
                <a:gd name="T27" fmla="*/ 1414 h 673"/>
                <a:gd name="T28" fmla="*/ 411 w 309"/>
                <a:gd name="T29" fmla="*/ 1439 h 673"/>
                <a:gd name="T30" fmla="*/ 590 w 309"/>
                <a:gd name="T31" fmla="*/ 1439 h 673"/>
                <a:gd name="T32" fmla="*/ 787 w 309"/>
                <a:gd name="T33" fmla="*/ 1327 h 673"/>
                <a:gd name="T34" fmla="*/ 939 w 309"/>
                <a:gd name="T35" fmla="*/ 1099 h 673"/>
                <a:gd name="T36" fmla="*/ 927 w 309"/>
                <a:gd name="T37" fmla="*/ 895 h 673"/>
                <a:gd name="T38" fmla="*/ 833 w 309"/>
                <a:gd name="T39" fmla="*/ 657 h 673"/>
                <a:gd name="T40" fmla="*/ 816 w 309"/>
                <a:gd name="T41" fmla="*/ 455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3" name="Freeform 27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719 w 235"/>
                <a:gd name="T1" fmla="*/ 31 h 973"/>
                <a:gd name="T2" fmla="*/ 524 w 235"/>
                <a:gd name="T3" fmla="*/ 0 h 973"/>
                <a:gd name="T4" fmla="*/ 407 w 235"/>
                <a:gd name="T5" fmla="*/ 31 h 973"/>
                <a:gd name="T6" fmla="*/ 361 w 235"/>
                <a:gd name="T7" fmla="*/ 142 h 973"/>
                <a:gd name="T8" fmla="*/ 407 w 235"/>
                <a:gd name="T9" fmla="*/ 749 h 973"/>
                <a:gd name="T10" fmla="*/ 407 w 235"/>
                <a:gd name="T11" fmla="*/ 889 h 973"/>
                <a:gd name="T12" fmla="*/ 345 w 235"/>
                <a:gd name="T13" fmla="*/ 1156 h 973"/>
                <a:gd name="T14" fmla="*/ 328 w 235"/>
                <a:gd name="T15" fmla="*/ 1463 h 973"/>
                <a:gd name="T16" fmla="*/ 361 w 235"/>
                <a:gd name="T17" fmla="*/ 1617 h 973"/>
                <a:gd name="T18" fmla="*/ 328 w 235"/>
                <a:gd name="T19" fmla="*/ 1705 h 973"/>
                <a:gd name="T20" fmla="*/ 99 w 235"/>
                <a:gd name="T21" fmla="*/ 1838 h 973"/>
                <a:gd name="T22" fmla="*/ 0 w 235"/>
                <a:gd name="T23" fmla="*/ 2005 h 973"/>
                <a:gd name="T24" fmla="*/ 21 w 235"/>
                <a:gd name="T25" fmla="*/ 2056 h 973"/>
                <a:gd name="T26" fmla="*/ 194 w 235"/>
                <a:gd name="T27" fmla="*/ 2113 h 973"/>
                <a:gd name="T28" fmla="*/ 245 w 235"/>
                <a:gd name="T29" fmla="*/ 2091 h 973"/>
                <a:gd name="T30" fmla="*/ 260 w 235"/>
                <a:gd name="T31" fmla="*/ 1992 h 973"/>
                <a:gd name="T32" fmla="*/ 313 w 235"/>
                <a:gd name="T33" fmla="*/ 1853 h 973"/>
                <a:gd name="T34" fmla="*/ 391 w 235"/>
                <a:gd name="T35" fmla="*/ 1785 h 973"/>
                <a:gd name="T36" fmla="*/ 489 w 235"/>
                <a:gd name="T37" fmla="*/ 1741 h 973"/>
                <a:gd name="T38" fmla="*/ 573 w 235"/>
                <a:gd name="T39" fmla="*/ 1684 h 973"/>
                <a:gd name="T40" fmla="*/ 592 w 235"/>
                <a:gd name="T41" fmla="*/ 1639 h 973"/>
                <a:gd name="T42" fmla="*/ 539 w 235"/>
                <a:gd name="T43" fmla="*/ 1586 h 973"/>
                <a:gd name="T44" fmla="*/ 489 w 235"/>
                <a:gd name="T45" fmla="*/ 1552 h 973"/>
                <a:gd name="T46" fmla="*/ 461 w 235"/>
                <a:gd name="T47" fmla="*/ 1420 h 973"/>
                <a:gd name="T48" fmla="*/ 489 w 235"/>
                <a:gd name="T49" fmla="*/ 1141 h 973"/>
                <a:gd name="T50" fmla="*/ 603 w 235"/>
                <a:gd name="T51" fmla="*/ 825 h 973"/>
                <a:gd name="T52" fmla="*/ 719 w 235"/>
                <a:gd name="T53" fmla="*/ 574 h 973"/>
                <a:gd name="T54" fmla="*/ 752 w 235"/>
                <a:gd name="T55" fmla="*/ 267 h 973"/>
                <a:gd name="T56" fmla="*/ 719 w 235"/>
                <a:gd name="T57" fmla="*/ 31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4" name="Freeform 28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91 w 384"/>
                <a:gd name="T1" fmla="*/ 267 h 821"/>
                <a:gd name="T2" fmla="*/ 358 w 384"/>
                <a:gd name="T3" fmla="*/ 86 h 821"/>
                <a:gd name="T4" fmla="*/ 220 w 384"/>
                <a:gd name="T5" fmla="*/ 0 h 821"/>
                <a:gd name="T6" fmla="*/ 5 w 384"/>
                <a:gd name="T7" fmla="*/ 5 h 821"/>
                <a:gd name="T8" fmla="*/ 0 w 384"/>
                <a:gd name="T9" fmla="*/ 86 h 821"/>
                <a:gd name="T10" fmla="*/ 5 w 384"/>
                <a:gd name="T11" fmla="*/ 255 h 821"/>
                <a:gd name="T12" fmla="*/ 123 w 384"/>
                <a:gd name="T13" fmla="*/ 509 h 821"/>
                <a:gd name="T14" fmla="*/ 209 w 384"/>
                <a:gd name="T15" fmla="*/ 696 h 821"/>
                <a:gd name="T16" fmla="*/ 295 w 384"/>
                <a:gd name="T17" fmla="*/ 946 h 821"/>
                <a:gd name="T18" fmla="*/ 326 w 384"/>
                <a:gd name="T19" fmla="*/ 1168 h 821"/>
                <a:gd name="T20" fmla="*/ 326 w 384"/>
                <a:gd name="T21" fmla="*/ 1342 h 821"/>
                <a:gd name="T22" fmla="*/ 281 w 384"/>
                <a:gd name="T23" fmla="*/ 1479 h 821"/>
                <a:gd name="T24" fmla="*/ 236 w 384"/>
                <a:gd name="T25" fmla="*/ 1524 h 821"/>
                <a:gd name="T26" fmla="*/ 236 w 384"/>
                <a:gd name="T27" fmla="*/ 1564 h 821"/>
                <a:gd name="T28" fmla="*/ 295 w 384"/>
                <a:gd name="T29" fmla="*/ 1631 h 821"/>
                <a:gd name="T30" fmla="*/ 407 w 384"/>
                <a:gd name="T31" fmla="*/ 1653 h 821"/>
                <a:gd name="T32" fmla="*/ 581 w 384"/>
                <a:gd name="T33" fmla="*/ 1653 h 821"/>
                <a:gd name="T34" fmla="*/ 895 w 384"/>
                <a:gd name="T35" fmla="*/ 1710 h 821"/>
                <a:gd name="T36" fmla="*/ 987 w 384"/>
                <a:gd name="T37" fmla="*/ 1788 h 821"/>
                <a:gd name="T38" fmla="*/ 1134 w 384"/>
                <a:gd name="T39" fmla="*/ 1740 h 821"/>
                <a:gd name="T40" fmla="*/ 1192 w 384"/>
                <a:gd name="T41" fmla="*/ 1631 h 821"/>
                <a:gd name="T42" fmla="*/ 1134 w 384"/>
                <a:gd name="T43" fmla="*/ 1590 h 821"/>
                <a:gd name="T44" fmla="*/ 862 w 384"/>
                <a:gd name="T45" fmla="*/ 1564 h 821"/>
                <a:gd name="T46" fmla="*/ 565 w 384"/>
                <a:gd name="T47" fmla="*/ 1564 h 821"/>
                <a:gd name="T48" fmla="*/ 438 w 384"/>
                <a:gd name="T49" fmla="*/ 1554 h 821"/>
                <a:gd name="T50" fmla="*/ 407 w 384"/>
                <a:gd name="T51" fmla="*/ 1490 h 821"/>
                <a:gd name="T52" fmla="*/ 438 w 384"/>
                <a:gd name="T53" fmla="*/ 1365 h 821"/>
                <a:gd name="T54" fmla="*/ 456 w 384"/>
                <a:gd name="T55" fmla="*/ 1158 h 821"/>
                <a:gd name="T56" fmla="*/ 424 w 384"/>
                <a:gd name="T57" fmla="*/ 924 h 821"/>
                <a:gd name="T58" fmla="*/ 374 w 384"/>
                <a:gd name="T59" fmla="*/ 618 h 821"/>
                <a:gd name="T60" fmla="*/ 391 w 384"/>
                <a:gd name="T61" fmla="*/ 352 h 821"/>
                <a:gd name="T62" fmla="*/ 391 w 384"/>
                <a:gd name="T63" fmla="*/ 267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5" name="Freeform 29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1034 w 329"/>
                <a:gd name="T1" fmla="*/ 31 h 546"/>
                <a:gd name="T2" fmla="*/ 920 w 329"/>
                <a:gd name="T3" fmla="*/ 0 h 546"/>
                <a:gd name="T4" fmla="*/ 685 w 329"/>
                <a:gd name="T5" fmla="*/ 5 h 546"/>
                <a:gd name="T6" fmla="*/ 473 w 329"/>
                <a:gd name="T7" fmla="*/ 120 h 546"/>
                <a:gd name="T8" fmla="*/ 174 w 329"/>
                <a:gd name="T9" fmla="*/ 350 h 546"/>
                <a:gd name="T10" fmla="*/ 19 w 329"/>
                <a:gd name="T11" fmla="*/ 533 h 546"/>
                <a:gd name="T12" fmla="*/ 0 w 329"/>
                <a:gd name="T13" fmla="*/ 600 h 546"/>
                <a:gd name="T14" fmla="*/ 81 w 329"/>
                <a:gd name="T15" fmla="*/ 717 h 546"/>
                <a:gd name="T16" fmla="*/ 253 w 329"/>
                <a:gd name="T17" fmla="*/ 775 h 546"/>
                <a:gd name="T18" fmla="*/ 473 w 329"/>
                <a:gd name="T19" fmla="*/ 838 h 546"/>
                <a:gd name="T20" fmla="*/ 654 w 329"/>
                <a:gd name="T21" fmla="*/ 868 h 546"/>
                <a:gd name="T22" fmla="*/ 730 w 329"/>
                <a:gd name="T23" fmla="*/ 924 h 546"/>
                <a:gd name="T24" fmla="*/ 685 w 329"/>
                <a:gd name="T25" fmla="*/ 1002 h 546"/>
                <a:gd name="T26" fmla="*/ 560 w 329"/>
                <a:gd name="T27" fmla="*/ 1088 h 546"/>
                <a:gd name="T28" fmla="*/ 397 w 329"/>
                <a:gd name="T29" fmla="*/ 1100 h 546"/>
                <a:gd name="T30" fmla="*/ 287 w 329"/>
                <a:gd name="T31" fmla="*/ 1066 h 546"/>
                <a:gd name="T32" fmla="*/ 220 w 329"/>
                <a:gd name="T33" fmla="*/ 1100 h 546"/>
                <a:gd name="T34" fmla="*/ 237 w 329"/>
                <a:gd name="T35" fmla="*/ 1141 h 546"/>
                <a:gd name="T36" fmla="*/ 368 w 329"/>
                <a:gd name="T37" fmla="*/ 1175 h 546"/>
                <a:gd name="T38" fmla="*/ 560 w 329"/>
                <a:gd name="T39" fmla="*/ 1175 h 546"/>
                <a:gd name="T40" fmla="*/ 730 w 329"/>
                <a:gd name="T41" fmla="*/ 1141 h 546"/>
                <a:gd name="T42" fmla="*/ 830 w 329"/>
                <a:gd name="T43" fmla="*/ 1100 h 546"/>
                <a:gd name="T44" fmla="*/ 890 w 329"/>
                <a:gd name="T45" fmla="*/ 1021 h 546"/>
                <a:gd name="T46" fmla="*/ 920 w 329"/>
                <a:gd name="T47" fmla="*/ 938 h 546"/>
                <a:gd name="T48" fmla="*/ 848 w 329"/>
                <a:gd name="T49" fmla="*/ 859 h 546"/>
                <a:gd name="T50" fmla="*/ 654 w 329"/>
                <a:gd name="T51" fmla="*/ 806 h 546"/>
                <a:gd name="T52" fmla="*/ 429 w 329"/>
                <a:gd name="T53" fmla="*/ 760 h 546"/>
                <a:gd name="T54" fmla="*/ 237 w 329"/>
                <a:gd name="T55" fmla="*/ 685 h 546"/>
                <a:gd name="T56" fmla="*/ 190 w 329"/>
                <a:gd name="T57" fmla="*/ 621 h 546"/>
                <a:gd name="T58" fmla="*/ 220 w 329"/>
                <a:gd name="T59" fmla="*/ 500 h 546"/>
                <a:gd name="T60" fmla="*/ 368 w 329"/>
                <a:gd name="T61" fmla="*/ 350 h 546"/>
                <a:gd name="T62" fmla="*/ 542 w 329"/>
                <a:gd name="T63" fmla="*/ 261 h 546"/>
                <a:gd name="T64" fmla="*/ 810 w 329"/>
                <a:gd name="T65" fmla="*/ 195 h 546"/>
                <a:gd name="T66" fmla="*/ 1034 w 329"/>
                <a:gd name="T67" fmla="*/ 162 h 546"/>
                <a:gd name="T68" fmla="*/ 1034 w 329"/>
                <a:gd name="T69" fmla="*/ 75 h 546"/>
                <a:gd name="T70" fmla="*/ 1034 w 329"/>
                <a:gd name="T71" fmla="*/ 31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7902" name="Text Box 30"/>
          <p:cNvSpPr txBox="1">
            <a:spLocks noChangeArrowheads="1"/>
          </p:cNvSpPr>
          <p:nvPr/>
        </p:nvSpPr>
        <p:spPr bwMode="auto">
          <a:xfrm>
            <a:off x="2622550" y="5410200"/>
            <a:ext cx="4875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FFFF"/>
                </a:solidFill>
              </a:rPr>
              <a:t>Can't go up from this location </a:t>
            </a:r>
            <a:br>
              <a:rPr lang="en-US" altLang="en-US" sz="3000" dirty="0">
                <a:solidFill>
                  <a:srgbClr val="FFFFFF"/>
                </a:solidFill>
              </a:rPr>
            </a:br>
            <a:r>
              <a:rPr lang="en-US" altLang="en-US" sz="3000" dirty="0">
                <a:solidFill>
                  <a:srgbClr val="FFFFFF"/>
                </a:solidFill>
              </a:rPr>
              <a:t>and no matching roof.</a:t>
            </a:r>
          </a:p>
        </p:txBody>
      </p:sp>
      <p:sp>
        <p:nvSpPr>
          <p:cNvPr id="847903" name="Text Box 31"/>
          <p:cNvSpPr txBox="1">
            <a:spLocks noChangeArrowheads="1"/>
          </p:cNvSpPr>
          <p:nvPr/>
        </p:nvSpPr>
        <p:spPr bwMode="auto">
          <a:xfrm>
            <a:off x="3200400" y="6372225"/>
            <a:ext cx="2317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Can't happen!</a:t>
            </a:r>
          </a:p>
        </p:txBody>
      </p:sp>
      <p:sp>
        <p:nvSpPr>
          <p:cNvPr id="847904" name="Text Box 32"/>
          <p:cNvSpPr txBox="1">
            <a:spLocks noChangeArrowheads="1"/>
          </p:cNvSpPr>
          <p:nvPr/>
        </p:nvSpPr>
        <p:spPr bwMode="auto">
          <a:xfrm>
            <a:off x="2338388" y="5376863"/>
            <a:ext cx="3540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0129" name="Text Box 11"/>
          <p:cNvSpPr txBox="1">
            <a:spLocks noChangeArrowheads="1"/>
          </p:cNvSpPr>
          <p:nvPr/>
        </p:nvSpPr>
        <p:spPr bwMode="auto">
          <a:xfrm>
            <a:off x="381000" y="1203325"/>
            <a:ext cx="800264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9900"/>
                </a:solidFill>
              </a:rPr>
              <a:t>Prove: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rgbClr val="FFFFFF"/>
                </a:solidFill>
              </a:rPr>
              <a:t>For every solution X of the primal either: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the </a:t>
            </a:r>
            <a:r>
              <a:rPr lang="en-US" altLang="en-US" dirty="0" err="1">
                <a:solidFill>
                  <a:srgbClr val="FFFFFF"/>
                </a:solidFill>
              </a:rPr>
              <a:t>alg</a:t>
            </a:r>
            <a:r>
              <a:rPr lang="en-US" altLang="en-US" dirty="0">
                <a:solidFill>
                  <a:srgbClr val="FFFFFF"/>
                </a:solidFill>
              </a:rPr>
              <a:t> takes a step up to a better primal</a:t>
            </a:r>
          </a:p>
          <a:p>
            <a:pPr lvl="1" eaLnBrk="1" hangingPunct="1"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the </a:t>
            </a:r>
            <a:r>
              <a:rPr lang="en-US" altLang="en-US" dirty="0" err="1">
                <a:solidFill>
                  <a:srgbClr val="FFFFFF"/>
                </a:solidFill>
              </a:rPr>
              <a:t>alg</a:t>
            </a:r>
            <a:r>
              <a:rPr lang="en-US" altLang="en-US" dirty="0">
                <a:solidFill>
                  <a:srgbClr val="FFFFFF"/>
                </a:solidFill>
              </a:rPr>
              <a:t> gives a reason that explains why not</a:t>
            </a:r>
            <a:br>
              <a:rPr lang="en-US" altLang="en-US" dirty="0">
                <a:solidFill>
                  <a:srgbClr val="FFFFFF"/>
                </a:solidFill>
              </a:rPr>
            </a:br>
            <a:r>
              <a:rPr lang="en-US" altLang="en-US" dirty="0">
                <a:solidFill>
                  <a:srgbClr val="FFFFFF"/>
                </a:solidFill>
              </a:rPr>
              <a:t>  by giving a solution Y of the dual of equal value.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 i.e. </a:t>
            </a:r>
            <a:r>
              <a:rPr lang="en-US" alt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dirty="0">
                <a:solidFill>
                  <a:srgbClr val="FFFFFF"/>
                </a:solidFill>
              </a:rPr>
              <a:t>X [</a:t>
            </a:r>
            <a:r>
              <a:rPr lang="en-US" alt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</a:t>
            </a:r>
            <a:r>
              <a:rPr lang="en-US" altLang="en-US" dirty="0">
                <a:solidFill>
                  <a:srgbClr val="FFFFFF"/>
                </a:solidFill>
              </a:rPr>
              <a:t>X</a:t>
            </a:r>
            <a:r>
              <a:rPr lang="en-US" altLang="en-US" dirty="0">
                <a:solidFill>
                  <a:srgbClr val="FFFFFF"/>
                </a:solidFill>
                <a:sym typeface="Symbol" panose="05050102010706020507" pitchFamily="18" charset="2"/>
              </a:rPr>
              <a:t></a:t>
            </a:r>
            <a:r>
              <a:rPr lang="en-US" altLang="en-US" dirty="0">
                <a:solidFill>
                  <a:srgbClr val="FFFFFF"/>
                </a:solidFill>
              </a:rPr>
              <a:t> C</a:t>
            </a:r>
            <a:r>
              <a:rPr lang="en-US" altLang="en-US" baseline="30000" dirty="0"/>
              <a:t>T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dirty="0">
                <a:solidFill>
                  <a:srgbClr val="FFFFFF"/>
                </a:solidFill>
              </a:rPr>
              <a:t>X</a:t>
            </a:r>
            <a:r>
              <a:rPr lang="en-US" altLang="en-US" dirty="0">
                <a:solidFill>
                  <a:srgbClr val="FFFFFF"/>
                </a:solidFill>
                <a:sym typeface="Symbol" panose="05050102010706020507" pitchFamily="18" charset="2"/>
              </a:rPr>
              <a:t>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&gt;</a:t>
            </a:r>
            <a:r>
              <a:rPr lang="en-US" altLang="en-US" dirty="0">
                <a:solidFill>
                  <a:srgbClr val="FFFFFF"/>
                </a:solidFill>
              </a:rPr>
              <a:t> C</a:t>
            </a:r>
            <a:r>
              <a:rPr lang="en-US" altLang="en-US" baseline="30000" dirty="0"/>
              <a:t>T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dirty="0">
                <a:solidFill>
                  <a:srgbClr val="FFFFFF"/>
                </a:solidFill>
              </a:rPr>
              <a:t>X or  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</a:t>
            </a:r>
            <a:r>
              <a:rPr lang="en-US" altLang="en-US" dirty="0">
                <a:solidFill>
                  <a:srgbClr val="FFFFFF"/>
                </a:solidFill>
              </a:rPr>
              <a:t>Y  C</a:t>
            </a:r>
            <a:r>
              <a:rPr lang="en-US" altLang="en-US" baseline="30000" dirty="0"/>
              <a:t>T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dirty="0">
                <a:solidFill>
                  <a:srgbClr val="FFFFFF"/>
                </a:solidFill>
              </a:rPr>
              <a:t>X </a:t>
            </a:r>
            <a:r>
              <a:rPr lang="en-US" alt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 dirty="0">
                <a:solidFill>
                  <a:srgbClr val="FFFFFF"/>
                </a:solidFill>
              </a:rPr>
              <a:t> N</a:t>
            </a:r>
            <a:r>
              <a:rPr lang="en-US" altLang="en-US" baseline="30000" dirty="0"/>
              <a:t>T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dirty="0">
                <a:solidFill>
                  <a:srgbClr val="FFFFFF"/>
                </a:solidFill>
              </a:rPr>
              <a:t>Y]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902" grpId="0"/>
      <p:bldP spid="847903" grpId="0"/>
      <p:bldP spid="847904" grpId="0"/>
      <p:bldP spid="84790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4800" y="-762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Abstract Out Essential Details </a:t>
            </a:r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629763" name="Rectangle 3"/>
          <p:cNvSpPr>
            <a:spLocks noChangeArrowheads="1"/>
          </p:cNvSpPr>
          <p:nvPr/>
        </p:nvSpPr>
        <p:spPr bwMode="auto">
          <a:xfrm>
            <a:off x="3287713" y="2674938"/>
            <a:ext cx="2809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800"/>
              <a:t>Cost: 29, 8, 1, 2</a:t>
            </a:r>
            <a:endParaRPr lang="en-US" altLang="en-US" sz="2800" baseline="-250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89013" y="457200"/>
            <a:ext cx="5868987" cy="2362200"/>
            <a:chOff x="614" y="288"/>
            <a:chExt cx="3697" cy="1488"/>
          </a:xfrm>
        </p:grpSpPr>
        <p:sp>
          <p:nvSpPr>
            <p:cNvPr id="47119" name="Rectangle 5"/>
            <p:cNvSpPr>
              <a:spLocks noChangeArrowheads="1"/>
            </p:cNvSpPr>
            <p:nvPr/>
          </p:nvSpPr>
          <p:spPr bwMode="auto">
            <a:xfrm>
              <a:off x="614" y="1292"/>
              <a:ext cx="32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800"/>
                <a:t>Amount to add:    x</a:t>
              </a:r>
              <a:r>
                <a:rPr lang="en-US" altLang="en-US" sz="2800" baseline="-25000"/>
                <a:t>1</a:t>
              </a:r>
              <a:r>
                <a:rPr lang="en-US" altLang="en-US" sz="2800"/>
                <a:t>,  x</a:t>
              </a:r>
              <a:r>
                <a:rPr lang="en-US" altLang="en-US" sz="2800" baseline="-25000"/>
                <a:t>2</a:t>
              </a:r>
              <a:r>
                <a:rPr lang="en-US" altLang="en-US" sz="2800"/>
                <a:t>,  x</a:t>
              </a:r>
              <a:r>
                <a:rPr lang="en-US" altLang="en-US" sz="2800" baseline="-25000"/>
                <a:t>3</a:t>
              </a:r>
              <a:r>
                <a:rPr lang="en-US" altLang="en-US" sz="2800"/>
                <a:t>,  x</a:t>
              </a:r>
              <a:r>
                <a:rPr lang="en-US" altLang="en-US" sz="2800" baseline="-25000"/>
                <a:t>4</a:t>
              </a:r>
            </a:p>
          </p:txBody>
        </p:sp>
        <p:sp>
          <p:nvSpPr>
            <p:cNvPr id="47120" name="Text Box 6"/>
            <p:cNvSpPr txBox="1">
              <a:spLocks noChangeArrowheads="1"/>
            </p:cNvSpPr>
            <p:nvPr/>
          </p:nvSpPr>
          <p:spPr bwMode="auto">
            <a:xfrm rot="-3356220">
              <a:off x="2109" y="956"/>
              <a:ext cx="13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0" rIns="274320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800"/>
                <a:t>pork</a:t>
              </a:r>
            </a:p>
          </p:txBody>
        </p:sp>
        <p:sp>
          <p:nvSpPr>
            <p:cNvPr id="47121" name="Text Box 7"/>
            <p:cNvSpPr txBox="1">
              <a:spLocks noChangeArrowheads="1"/>
            </p:cNvSpPr>
            <p:nvPr/>
          </p:nvSpPr>
          <p:spPr bwMode="auto">
            <a:xfrm rot="-3356220">
              <a:off x="2541" y="908"/>
              <a:ext cx="13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0" rIns="274320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800"/>
                <a:t>grain</a:t>
              </a:r>
            </a:p>
          </p:txBody>
        </p:sp>
        <p:sp>
          <p:nvSpPr>
            <p:cNvPr id="47122" name="Text Box 8"/>
            <p:cNvSpPr txBox="1">
              <a:spLocks noChangeArrowheads="1"/>
            </p:cNvSpPr>
            <p:nvPr/>
          </p:nvSpPr>
          <p:spPr bwMode="auto">
            <a:xfrm rot="-3356220">
              <a:off x="3012" y="908"/>
              <a:ext cx="13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0" rIns="274320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800"/>
                <a:t>water</a:t>
              </a:r>
            </a:p>
          </p:txBody>
        </p:sp>
        <p:sp>
          <p:nvSpPr>
            <p:cNvPr id="47123" name="Text Box 9"/>
            <p:cNvSpPr txBox="1">
              <a:spLocks noChangeArrowheads="1"/>
            </p:cNvSpPr>
            <p:nvPr/>
          </p:nvSpPr>
          <p:spPr bwMode="auto">
            <a:xfrm rot="-3356220">
              <a:off x="3492" y="780"/>
              <a:ext cx="13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0" rIns="274320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800"/>
                <a:t>sawdust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47800" y="4275138"/>
            <a:ext cx="6981826" cy="1820862"/>
            <a:chOff x="912" y="2693"/>
            <a:chExt cx="4398" cy="1147"/>
          </a:xfrm>
        </p:grpSpPr>
        <p:sp>
          <p:nvSpPr>
            <p:cNvPr id="47114" name="Text Box 11"/>
            <p:cNvSpPr txBox="1">
              <a:spLocks noChangeArrowheads="1"/>
            </p:cNvSpPr>
            <p:nvPr/>
          </p:nvSpPr>
          <p:spPr bwMode="auto">
            <a:xfrm>
              <a:off x="2477" y="2693"/>
              <a:ext cx="272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800" dirty="0"/>
                <a:t>3x</a:t>
              </a:r>
              <a:r>
                <a:rPr lang="en-US" altLang="en-US" sz="2800" baseline="-25000" dirty="0"/>
                <a:t>1</a:t>
              </a:r>
              <a:r>
                <a:rPr lang="en-US" altLang="en-US" sz="2800" dirty="0"/>
                <a:t> + 4x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– 7x</a:t>
              </a:r>
              <a:r>
                <a:rPr lang="en-US" altLang="en-US" sz="2800" baseline="-25000" dirty="0"/>
                <a:t>3</a:t>
              </a:r>
              <a:r>
                <a:rPr lang="en-US" altLang="en-US" sz="2800" dirty="0"/>
                <a:t> + 8x</a:t>
              </a:r>
              <a:r>
                <a:rPr lang="en-US" altLang="en-US" sz="2800" baseline="-25000" dirty="0"/>
                <a:t>4</a:t>
              </a:r>
              <a:r>
                <a:rPr lang="en-US" altLang="en-US" sz="2800" dirty="0"/>
                <a:t> ≤ 12</a:t>
              </a:r>
            </a:p>
          </p:txBody>
        </p:sp>
        <p:sp>
          <p:nvSpPr>
            <p:cNvPr id="47115" name="Text Box 12"/>
            <p:cNvSpPr txBox="1">
              <a:spLocks noChangeArrowheads="1"/>
            </p:cNvSpPr>
            <p:nvPr/>
          </p:nvSpPr>
          <p:spPr bwMode="auto">
            <a:xfrm>
              <a:off x="2471" y="2933"/>
              <a:ext cx="28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800" dirty="0"/>
                <a:t>2x</a:t>
              </a:r>
              <a:r>
                <a:rPr lang="en-US" altLang="en-US" sz="2800" baseline="-25000" dirty="0"/>
                <a:t>1</a:t>
              </a:r>
              <a:r>
                <a:rPr lang="en-US" altLang="en-US" sz="2800" dirty="0"/>
                <a:t> - 8x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+ 4x</a:t>
              </a:r>
              <a:r>
                <a:rPr lang="en-US" altLang="en-US" sz="2800" baseline="-25000" dirty="0"/>
                <a:t>3</a:t>
              </a:r>
              <a:r>
                <a:rPr lang="en-US" altLang="en-US" sz="2800" dirty="0"/>
                <a:t> - 3x</a:t>
              </a:r>
              <a:r>
                <a:rPr lang="en-US" altLang="en-US" sz="2800" baseline="-25000" dirty="0"/>
                <a:t>4</a:t>
              </a:r>
              <a:r>
                <a:rPr lang="en-US" altLang="en-US" sz="2800" dirty="0"/>
                <a:t>   ≤  24</a:t>
              </a:r>
            </a:p>
          </p:txBody>
        </p:sp>
        <p:sp>
          <p:nvSpPr>
            <p:cNvPr id="47116" name="Text Box 13"/>
            <p:cNvSpPr txBox="1">
              <a:spLocks noChangeArrowheads="1"/>
            </p:cNvSpPr>
            <p:nvPr/>
          </p:nvSpPr>
          <p:spPr bwMode="auto">
            <a:xfrm>
              <a:off x="2382" y="3173"/>
              <a:ext cx="282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800" dirty="0"/>
                <a:t>-8x</a:t>
              </a:r>
              <a:r>
                <a:rPr lang="en-US" altLang="en-US" sz="2800" baseline="-25000" dirty="0"/>
                <a:t>1</a:t>
              </a:r>
              <a:r>
                <a:rPr lang="en-US" altLang="en-US" sz="2800" dirty="0"/>
                <a:t> + 2x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– 3x</a:t>
              </a:r>
              <a:r>
                <a:rPr lang="en-US" altLang="en-US" sz="2800" baseline="-25000" dirty="0"/>
                <a:t>3</a:t>
              </a:r>
              <a:r>
                <a:rPr lang="en-US" altLang="en-US" sz="2800" dirty="0"/>
                <a:t> - 9x</a:t>
              </a:r>
              <a:r>
                <a:rPr lang="en-US" altLang="en-US" sz="2800" baseline="-25000" dirty="0"/>
                <a:t>4  </a:t>
              </a:r>
              <a:r>
                <a:rPr lang="en-US" altLang="en-US" sz="2800" dirty="0"/>
                <a:t> ≤   8</a:t>
              </a:r>
            </a:p>
          </p:txBody>
        </p:sp>
        <p:sp>
          <p:nvSpPr>
            <p:cNvPr id="47117" name="Text Box 14"/>
            <p:cNvSpPr txBox="1">
              <a:spLocks noChangeArrowheads="1"/>
            </p:cNvSpPr>
            <p:nvPr/>
          </p:nvSpPr>
          <p:spPr bwMode="auto">
            <a:xfrm>
              <a:off x="2620" y="3413"/>
              <a:ext cx="26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800" dirty="0"/>
                <a:t>x</a:t>
              </a:r>
              <a:r>
                <a:rPr lang="en-US" altLang="en-US" sz="2800" baseline="-25000" dirty="0"/>
                <a:t>1</a:t>
              </a:r>
              <a:r>
                <a:rPr lang="en-US" altLang="en-US" sz="2800" dirty="0"/>
                <a:t> + 2x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+ 9x</a:t>
              </a:r>
              <a:r>
                <a:rPr lang="en-US" altLang="en-US" sz="2800" baseline="-25000" dirty="0"/>
                <a:t>3</a:t>
              </a:r>
              <a:r>
                <a:rPr lang="en-US" altLang="en-US" sz="2800" dirty="0"/>
                <a:t> - 3x</a:t>
              </a:r>
              <a:r>
                <a:rPr lang="en-US" altLang="en-US" sz="2800" baseline="-25000" dirty="0"/>
                <a:t>4</a:t>
              </a:r>
              <a:r>
                <a:rPr lang="en-US" altLang="en-US" sz="2800" dirty="0"/>
                <a:t> ≤  31</a:t>
              </a:r>
            </a:p>
          </p:txBody>
        </p:sp>
        <p:sp>
          <p:nvSpPr>
            <p:cNvPr id="629775" name="Rectangle 15"/>
            <p:cNvSpPr>
              <a:spLocks noChangeArrowheads="1"/>
            </p:cNvSpPr>
            <p:nvPr/>
          </p:nvSpPr>
          <p:spPr bwMode="auto">
            <a:xfrm>
              <a:off x="912" y="2706"/>
              <a:ext cx="2112" cy="1134"/>
            </a:xfrm>
            <a:prstGeom prst="rect">
              <a:avLst/>
            </a:prstGeom>
            <a:noFill/>
            <a:ln w="5715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Constraints:  </a:t>
              </a:r>
            </a:p>
            <a:p>
              <a:pPr lvl="1" eaLnBrk="0" hangingPunct="0">
                <a:buFontTx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moisture</a:t>
              </a:r>
            </a:p>
            <a:p>
              <a:pPr lvl="1" eaLnBrk="0" hangingPunct="0">
                <a:buFontTx/>
                <a:buChar char="•"/>
                <a:defRPr/>
              </a:pP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protein</a:t>
              </a: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</a:t>
              </a:r>
            </a:p>
            <a:p>
              <a:pPr lvl="1" eaLnBrk="0" hangingPunct="0">
                <a:buFontTx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…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038225" y="3346450"/>
            <a:ext cx="6454775" cy="533400"/>
            <a:chOff x="654" y="2108"/>
            <a:chExt cx="4066" cy="336"/>
          </a:xfrm>
        </p:grpSpPr>
        <p:sp>
          <p:nvSpPr>
            <p:cNvPr id="47112" name="Text Box 17"/>
            <p:cNvSpPr txBox="1">
              <a:spLocks noChangeArrowheads="1"/>
            </p:cNvSpPr>
            <p:nvPr/>
          </p:nvSpPr>
          <p:spPr bwMode="auto">
            <a:xfrm>
              <a:off x="2348" y="2117"/>
              <a:ext cx="23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800"/>
                <a:t>29x</a:t>
              </a:r>
              <a:r>
                <a:rPr lang="en-US" altLang="en-US" sz="2800" baseline="-25000"/>
                <a:t>1</a:t>
              </a:r>
              <a:r>
                <a:rPr lang="en-US" altLang="en-US" sz="2800"/>
                <a:t> + 8x</a:t>
              </a:r>
              <a:r>
                <a:rPr lang="en-US" altLang="en-US" sz="2800" baseline="-25000"/>
                <a:t>2</a:t>
              </a:r>
              <a:r>
                <a:rPr lang="en-US" altLang="en-US" sz="2800"/>
                <a:t> + 1x</a:t>
              </a:r>
              <a:r>
                <a:rPr lang="en-US" altLang="en-US" sz="2800" baseline="-25000"/>
                <a:t>3</a:t>
              </a:r>
              <a:r>
                <a:rPr lang="en-US" altLang="en-US" sz="2800"/>
                <a:t> + 2x</a:t>
              </a:r>
              <a:r>
                <a:rPr lang="en-US" altLang="en-US" sz="2800" baseline="-25000"/>
                <a:t>4</a:t>
              </a:r>
              <a:endParaRPr lang="en-US" altLang="en-US" sz="2800"/>
            </a:p>
          </p:txBody>
        </p:sp>
        <p:sp>
          <p:nvSpPr>
            <p:cNvPr id="629778" name="Rectangle 18"/>
            <p:cNvSpPr>
              <a:spLocks noChangeArrowheads="1"/>
            </p:cNvSpPr>
            <p:nvPr/>
          </p:nvSpPr>
          <p:spPr bwMode="auto">
            <a:xfrm>
              <a:off x="654" y="2108"/>
              <a:ext cx="1789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Cost of Hotdog:</a:t>
              </a:r>
            </a:p>
          </p:txBody>
        </p:sp>
      </p:grpSp>
      <p:pic>
        <p:nvPicPr>
          <p:cNvPr id="47111" name="Picture 19" descr="j02515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8428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Primal-Dual Hill Climbing</a:t>
            </a:r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685800" y="53340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685800" y="5181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685800" y="48768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685800" y="4800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685800" y="4648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685800" y="4419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685800" y="42672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1146" name="Group 11"/>
          <p:cNvGrpSpPr>
            <a:grpSpLocks noChangeAspect="1"/>
          </p:cNvGrpSpPr>
          <p:nvPr/>
        </p:nvGrpSpPr>
        <p:grpSpPr bwMode="auto">
          <a:xfrm rot="2360341">
            <a:off x="228600" y="152400"/>
            <a:ext cx="1079500" cy="1079500"/>
            <a:chOff x="1224" y="1212"/>
            <a:chExt cx="3144" cy="3112"/>
          </a:xfrm>
        </p:grpSpPr>
        <p:sp>
          <p:nvSpPr>
            <p:cNvPr id="91159" name="Freeform 12" descr="Green marble"/>
            <p:cNvSpPr>
              <a:spLocks noChangeAspect="1"/>
            </p:cNvSpPr>
            <p:nvPr/>
          </p:nvSpPr>
          <p:spPr bwMode="auto">
            <a:xfrm>
              <a:off x="1224" y="2539"/>
              <a:ext cx="2280" cy="1785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0" name="Freeform 13" descr="Green marble"/>
            <p:cNvSpPr>
              <a:spLocks noChangeAspect="1"/>
            </p:cNvSpPr>
            <p:nvPr/>
          </p:nvSpPr>
          <p:spPr bwMode="auto">
            <a:xfrm>
              <a:off x="3056" y="1628"/>
              <a:ext cx="1312" cy="1296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61" name="Group 14"/>
            <p:cNvGrpSpPr>
              <a:grpSpLocks noChangeAspect="1"/>
            </p:cNvGrpSpPr>
            <p:nvPr/>
          </p:nvGrpSpPr>
          <p:grpSpPr bwMode="auto">
            <a:xfrm>
              <a:off x="1776" y="1212"/>
              <a:ext cx="1944" cy="2413"/>
              <a:chOff x="2227" y="1194"/>
              <a:chExt cx="1944" cy="2413"/>
            </a:xfrm>
          </p:grpSpPr>
          <p:sp>
            <p:nvSpPr>
              <p:cNvPr id="91162" name="Freeform 15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3 w 600"/>
                  <a:gd name="T1" fmla="*/ 1 h 608"/>
                  <a:gd name="T2" fmla="*/ 3 w 600"/>
                  <a:gd name="T3" fmla="*/ 1 h 608"/>
                  <a:gd name="T4" fmla="*/ 3 w 600"/>
                  <a:gd name="T5" fmla="*/ 1 h 608"/>
                  <a:gd name="T6" fmla="*/ 3 w 600"/>
                  <a:gd name="T7" fmla="*/ 1 h 608"/>
                  <a:gd name="T8" fmla="*/ 1 w 600"/>
                  <a:gd name="T9" fmla="*/ 0 h 608"/>
                  <a:gd name="T10" fmla="*/ 1 w 600"/>
                  <a:gd name="T11" fmla="*/ 1 h 608"/>
                  <a:gd name="T12" fmla="*/ 1 w 600"/>
                  <a:gd name="T13" fmla="*/ 1 h 608"/>
                  <a:gd name="T14" fmla="*/ 0 w 600"/>
                  <a:gd name="T15" fmla="*/ 1 h 608"/>
                  <a:gd name="T16" fmla="*/ 1 w 600"/>
                  <a:gd name="T17" fmla="*/ 1 h 608"/>
                  <a:gd name="T18" fmla="*/ 1 w 600"/>
                  <a:gd name="T19" fmla="*/ 1 h 608"/>
                  <a:gd name="T20" fmla="*/ 1 w 600"/>
                  <a:gd name="T21" fmla="*/ 1 h 608"/>
                  <a:gd name="T22" fmla="*/ 1 w 600"/>
                  <a:gd name="T23" fmla="*/ 1 h 608"/>
                  <a:gd name="T24" fmla="*/ 1 w 600"/>
                  <a:gd name="T25" fmla="*/ 1 h 608"/>
                  <a:gd name="T26" fmla="*/ 2 w 600"/>
                  <a:gd name="T27" fmla="*/ 1 h 608"/>
                  <a:gd name="T28" fmla="*/ 3 w 600"/>
                  <a:gd name="T29" fmla="*/ 1 h 608"/>
                  <a:gd name="T30" fmla="*/ 3 w 600"/>
                  <a:gd name="T31" fmla="*/ 1 h 608"/>
                  <a:gd name="T32" fmla="*/ 3 w 600"/>
                  <a:gd name="T33" fmla="*/ 1 h 608"/>
                  <a:gd name="T34" fmla="*/ 3 w 600"/>
                  <a:gd name="T35" fmla="*/ 1 h 608"/>
                  <a:gd name="T36" fmla="*/ 5 w 600"/>
                  <a:gd name="T37" fmla="*/ 1 h 608"/>
                  <a:gd name="T38" fmla="*/ 5 w 600"/>
                  <a:gd name="T39" fmla="*/ 1 h 608"/>
                  <a:gd name="T40" fmla="*/ 5 w 600"/>
                  <a:gd name="T41" fmla="*/ 1 h 608"/>
                  <a:gd name="T42" fmla="*/ 3 w 600"/>
                  <a:gd name="T43" fmla="*/ 1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3" name="Freeform 16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2 w 619"/>
                  <a:gd name="T1" fmla="*/ 2 h 1085"/>
                  <a:gd name="T2" fmla="*/ 2 w 619"/>
                  <a:gd name="T3" fmla="*/ 1 h 1085"/>
                  <a:gd name="T4" fmla="*/ 3 w 619"/>
                  <a:gd name="T5" fmla="*/ 1 h 1085"/>
                  <a:gd name="T6" fmla="*/ 4 w 619"/>
                  <a:gd name="T7" fmla="*/ 0 h 1085"/>
                  <a:gd name="T8" fmla="*/ 5 w 619"/>
                  <a:gd name="T9" fmla="*/ 1 h 1085"/>
                  <a:gd name="T10" fmla="*/ 5 w 619"/>
                  <a:gd name="T11" fmla="*/ 1 h 1085"/>
                  <a:gd name="T12" fmla="*/ 5 w 619"/>
                  <a:gd name="T13" fmla="*/ 2 h 1085"/>
                  <a:gd name="T14" fmla="*/ 5 w 619"/>
                  <a:gd name="T15" fmla="*/ 4 h 1085"/>
                  <a:gd name="T16" fmla="*/ 4 w 619"/>
                  <a:gd name="T17" fmla="*/ 6 h 1085"/>
                  <a:gd name="T18" fmla="*/ 3 w 619"/>
                  <a:gd name="T19" fmla="*/ 7 h 1085"/>
                  <a:gd name="T20" fmla="*/ 3 w 619"/>
                  <a:gd name="T21" fmla="*/ 8 h 1085"/>
                  <a:gd name="T22" fmla="*/ 3 w 619"/>
                  <a:gd name="T23" fmla="*/ 10 h 1085"/>
                  <a:gd name="T24" fmla="*/ 4 w 619"/>
                  <a:gd name="T25" fmla="*/ 10 h 1085"/>
                  <a:gd name="T26" fmla="*/ 4 w 619"/>
                  <a:gd name="T27" fmla="*/ 13 h 1085"/>
                  <a:gd name="T28" fmla="*/ 3 w 619"/>
                  <a:gd name="T29" fmla="*/ 14 h 1085"/>
                  <a:gd name="T30" fmla="*/ 3 w 619"/>
                  <a:gd name="T31" fmla="*/ 14 h 1085"/>
                  <a:gd name="T32" fmla="*/ 2 w 619"/>
                  <a:gd name="T33" fmla="*/ 15 h 1085"/>
                  <a:gd name="T34" fmla="*/ 1 w 619"/>
                  <a:gd name="T35" fmla="*/ 15 h 1085"/>
                  <a:gd name="T36" fmla="*/ 1 w 619"/>
                  <a:gd name="T37" fmla="*/ 14 h 1085"/>
                  <a:gd name="T38" fmla="*/ 1 w 619"/>
                  <a:gd name="T39" fmla="*/ 12 h 1085"/>
                  <a:gd name="T40" fmla="*/ 0 w 619"/>
                  <a:gd name="T41" fmla="*/ 10 h 1085"/>
                  <a:gd name="T42" fmla="*/ 1 w 619"/>
                  <a:gd name="T43" fmla="*/ 8 h 1085"/>
                  <a:gd name="T44" fmla="*/ 1 w 619"/>
                  <a:gd name="T45" fmla="*/ 6 h 1085"/>
                  <a:gd name="T46" fmla="*/ 1 w 619"/>
                  <a:gd name="T47" fmla="*/ 3 h 1085"/>
                  <a:gd name="T48" fmla="*/ 2 w 619"/>
                  <a:gd name="T49" fmla="*/ 2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4" name="Freeform 17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 h 808"/>
                  <a:gd name="T2" fmla="*/ 105 w 782"/>
                  <a:gd name="T3" fmla="*/ 0 h 808"/>
                  <a:gd name="T4" fmla="*/ 255 w 782"/>
                  <a:gd name="T5" fmla="*/ 0 h 808"/>
                  <a:gd name="T6" fmla="*/ 538 w 782"/>
                  <a:gd name="T7" fmla="*/ 1 h 808"/>
                  <a:gd name="T8" fmla="*/ 873 w 782"/>
                  <a:gd name="T9" fmla="*/ 1 h 808"/>
                  <a:gd name="T10" fmla="*/ 996 w 782"/>
                  <a:gd name="T11" fmla="*/ 1 h 808"/>
                  <a:gd name="T12" fmla="*/ 1053 w 782"/>
                  <a:gd name="T13" fmla="*/ 1 h 808"/>
                  <a:gd name="T14" fmla="*/ 1064 w 782"/>
                  <a:gd name="T15" fmla="*/ 1 h 808"/>
                  <a:gd name="T16" fmla="*/ 1027 w 782"/>
                  <a:gd name="T17" fmla="*/ 1 h 808"/>
                  <a:gd name="T18" fmla="*/ 923 w 782"/>
                  <a:gd name="T19" fmla="*/ 2 h 808"/>
                  <a:gd name="T20" fmla="*/ 790 w 782"/>
                  <a:gd name="T21" fmla="*/ 3 h 808"/>
                  <a:gd name="T22" fmla="*/ 691 w 782"/>
                  <a:gd name="T23" fmla="*/ 3 h 808"/>
                  <a:gd name="T24" fmla="*/ 647 w 782"/>
                  <a:gd name="T25" fmla="*/ 3 h 808"/>
                  <a:gd name="T26" fmla="*/ 618 w 782"/>
                  <a:gd name="T27" fmla="*/ 3 h 808"/>
                  <a:gd name="T28" fmla="*/ 629 w 782"/>
                  <a:gd name="T29" fmla="*/ 4 h 808"/>
                  <a:gd name="T30" fmla="*/ 637 w 782"/>
                  <a:gd name="T31" fmla="*/ 4 h 808"/>
                  <a:gd name="T32" fmla="*/ 756 w 782"/>
                  <a:gd name="T33" fmla="*/ 4 h 808"/>
                  <a:gd name="T34" fmla="*/ 945 w 782"/>
                  <a:gd name="T35" fmla="*/ 4 h 808"/>
                  <a:gd name="T36" fmla="*/ 1064 w 782"/>
                  <a:gd name="T37" fmla="*/ 4 h 808"/>
                  <a:gd name="T38" fmla="*/ 1190 w 782"/>
                  <a:gd name="T39" fmla="*/ 4 h 808"/>
                  <a:gd name="T40" fmla="*/ 1229 w 782"/>
                  <a:gd name="T41" fmla="*/ 4 h 808"/>
                  <a:gd name="T42" fmla="*/ 1190 w 782"/>
                  <a:gd name="T43" fmla="*/ 4 h 808"/>
                  <a:gd name="T44" fmla="*/ 1139 w 782"/>
                  <a:gd name="T45" fmla="*/ 4 h 808"/>
                  <a:gd name="T46" fmla="*/ 1053 w 782"/>
                  <a:gd name="T47" fmla="*/ 4 h 808"/>
                  <a:gd name="T48" fmla="*/ 940 w 782"/>
                  <a:gd name="T49" fmla="*/ 4 h 808"/>
                  <a:gd name="T50" fmla="*/ 817 w 782"/>
                  <a:gd name="T51" fmla="*/ 4 h 808"/>
                  <a:gd name="T52" fmla="*/ 618 w 782"/>
                  <a:gd name="T53" fmla="*/ 4 h 808"/>
                  <a:gd name="T54" fmla="*/ 558 w 782"/>
                  <a:gd name="T55" fmla="*/ 4 h 808"/>
                  <a:gd name="T56" fmla="*/ 525 w 782"/>
                  <a:gd name="T57" fmla="*/ 4 h 808"/>
                  <a:gd name="T58" fmla="*/ 525 w 782"/>
                  <a:gd name="T59" fmla="*/ 4 h 808"/>
                  <a:gd name="T60" fmla="*/ 525 w 782"/>
                  <a:gd name="T61" fmla="*/ 3 h 808"/>
                  <a:gd name="T62" fmla="*/ 611 w 782"/>
                  <a:gd name="T63" fmla="*/ 3 h 808"/>
                  <a:gd name="T64" fmla="*/ 737 w 782"/>
                  <a:gd name="T65" fmla="*/ 2 h 808"/>
                  <a:gd name="T66" fmla="*/ 848 w 782"/>
                  <a:gd name="T67" fmla="*/ 2 h 808"/>
                  <a:gd name="T68" fmla="*/ 918 w 782"/>
                  <a:gd name="T69" fmla="*/ 1 h 808"/>
                  <a:gd name="T70" fmla="*/ 954 w 782"/>
                  <a:gd name="T71" fmla="*/ 1 h 808"/>
                  <a:gd name="T72" fmla="*/ 940 w 782"/>
                  <a:gd name="T73" fmla="*/ 1 h 808"/>
                  <a:gd name="T74" fmla="*/ 888 w 782"/>
                  <a:gd name="T75" fmla="*/ 1 h 808"/>
                  <a:gd name="T76" fmla="*/ 817 w 782"/>
                  <a:gd name="T77" fmla="*/ 1 h 808"/>
                  <a:gd name="T78" fmla="*/ 737 w 782"/>
                  <a:gd name="T79" fmla="*/ 1 h 808"/>
                  <a:gd name="T80" fmla="*/ 563 w 782"/>
                  <a:gd name="T81" fmla="*/ 1 h 808"/>
                  <a:gd name="T82" fmla="*/ 303 w 782"/>
                  <a:gd name="T83" fmla="*/ 1 h 808"/>
                  <a:gd name="T84" fmla="*/ 110 w 782"/>
                  <a:gd name="T85" fmla="*/ 1 h 808"/>
                  <a:gd name="T86" fmla="*/ 32 w 782"/>
                  <a:gd name="T87" fmla="*/ 1 h 808"/>
                  <a:gd name="T88" fmla="*/ 0 w 782"/>
                  <a:gd name="T89" fmla="*/ 1 h 808"/>
                  <a:gd name="T90" fmla="*/ 0 w 782"/>
                  <a:gd name="T91" fmla="*/ 1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5" name="Freeform 18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5228 w 992"/>
                  <a:gd name="T1" fmla="*/ 1 h 770"/>
                  <a:gd name="T2" fmla="*/ 5326 w 992"/>
                  <a:gd name="T3" fmla="*/ 1 h 770"/>
                  <a:gd name="T4" fmla="*/ 5693 w 992"/>
                  <a:gd name="T5" fmla="*/ 1 h 770"/>
                  <a:gd name="T6" fmla="*/ 6146 w 992"/>
                  <a:gd name="T7" fmla="*/ 1 h 770"/>
                  <a:gd name="T8" fmla="*/ 6415 w 992"/>
                  <a:gd name="T9" fmla="*/ 1 h 770"/>
                  <a:gd name="T10" fmla="*/ 6297 w 992"/>
                  <a:gd name="T11" fmla="*/ 1 h 770"/>
                  <a:gd name="T12" fmla="*/ 6047 w 992"/>
                  <a:gd name="T13" fmla="*/ 1 h 770"/>
                  <a:gd name="T14" fmla="*/ 5545 w 992"/>
                  <a:gd name="T15" fmla="*/ 1 h 770"/>
                  <a:gd name="T16" fmla="*/ 4925 w 992"/>
                  <a:gd name="T17" fmla="*/ 1 h 770"/>
                  <a:gd name="T18" fmla="*/ 4409 w 992"/>
                  <a:gd name="T19" fmla="*/ 1 h 770"/>
                  <a:gd name="T20" fmla="*/ 3830 w 992"/>
                  <a:gd name="T21" fmla="*/ 2 h 770"/>
                  <a:gd name="T22" fmla="*/ 3278 w 992"/>
                  <a:gd name="T23" fmla="*/ 2 h 770"/>
                  <a:gd name="T24" fmla="*/ 2860 w 992"/>
                  <a:gd name="T25" fmla="*/ 1 h 770"/>
                  <a:gd name="T26" fmla="*/ 2706 w 992"/>
                  <a:gd name="T27" fmla="*/ 1 h 770"/>
                  <a:gd name="T28" fmla="*/ 2536 w 992"/>
                  <a:gd name="T29" fmla="*/ 1 h 770"/>
                  <a:gd name="T30" fmla="*/ 2337 w 992"/>
                  <a:gd name="T31" fmla="*/ 1 h 770"/>
                  <a:gd name="T32" fmla="*/ 2188 w 992"/>
                  <a:gd name="T33" fmla="*/ 1 h 770"/>
                  <a:gd name="T34" fmla="*/ 2188 w 992"/>
                  <a:gd name="T35" fmla="*/ 1 h 770"/>
                  <a:gd name="T36" fmla="*/ 2084 w 992"/>
                  <a:gd name="T37" fmla="*/ 1 h 770"/>
                  <a:gd name="T38" fmla="*/ 1798 w 992"/>
                  <a:gd name="T39" fmla="*/ 1 h 770"/>
                  <a:gd name="T40" fmla="*/ 1446 w 992"/>
                  <a:gd name="T41" fmla="*/ 1 h 770"/>
                  <a:gd name="T42" fmla="*/ 1117 w 992"/>
                  <a:gd name="T43" fmla="*/ 1 h 770"/>
                  <a:gd name="T44" fmla="*/ 741 w 992"/>
                  <a:gd name="T45" fmla="*/ 1 h 770"/>
                  <a:gd name="T46" fmla="*/ 171 w 992"/>
                  <a:gd name="T47" fmla="*/ 1 h 770"/>
                  <a:gd name="T48" fmla="*/ 0 w 992"/>
                  <a:gd name="T49" fmla="*/ 1 h 770"/>
                  <a:gd name="T50" fmla="*/ 0 w 992"/>
                  <a:gd name="T51" fmla="*/ 1 h 770"/>
                  <a:gd name="T52" fmla="*/ 255 w 992"/>
                  <a:gd name="T53" fmla="*/ 1 h 770"/>
                  <a:gd name="T54" fmla="*/ 529 w 992"/>
                  <a:gd name="T55" fmla="*/ 1 h 770"/>
                  <a:gd name="T56" fmla="*/ 765 w 992"/>
                  <a:gd name="T57" fmla="*/ 1 h 770"/>
                  <a:gd name="T58" fmla="*/ 1221 w 992"/>
                  <a:gd name="T59" fmla="*/ 1 h 770"/>
                  <a:gd name="T60" fmla="*/ 1664 w 992"/>
                  <a:gd name="T61" fmla="*/ 1 h 770"/>
                  <a:gd name="T62" fmla="*/ 2084 w 992"/>
                  <a:gd name="T63" fmla="*/ 1 h 770"/>
                  <a:gd name="T64" fmla="*/ 2685 w 992"/>
                  <a:gd name="T65" fmla="*/ 0 h 770"/>
                  <a:gd name="T66" fmla="*/ 2706 w 992"/>
                  <a:gd name="T67" fmla="*/ 1 h 770"/>
                  <a:gd name="T68" fmla="*/ 2570 w 992"/>
                  <a:gd name="T69" fmla="*/ 1 h 770"/>
                  <a:gd name="T70" fmla="*/ 2536 w 992"/>
                  <a:gd name="T71" fmla="*/ 1 h 770"/>
                  <a:gd name="T72" fmla="*/ 2706 w 992"/>
                  <a:gd name="T73" fmla="*/ 1 h 770"/>
                  <a:gd name="T74" fmla="*/ 2989 w 992"/>
                  <a:gd name="T75" fmla="*/ 1 h 770"/>
                  <a:gd name="T76" fmla="*/ 3230 w 992"/>
                  <a:gd name="T77" fmla="*/ 1 h 770"/>
                  <a:gd name="T78" fmla="*/ 3610 w 992"/>
                  <a:gd name="T79" fmla="*/ 1 h 770"/>
                  <a:gd name="T80" fmla="*/ 3978 w 992"/>
                  <a:gd name="T81" fmla="*/ 1 h 770"/>
                  <a:gd name="T82" fmla="*/ 4354 w 992"/>
                  <a:gd name="T83" fmla="*/ 1 h 770"/>
                  <a:gd name="T84" fmla="*/ 4849 w 992"/>
                  <a:gd name="T85" fmla="*/ 1 h 770"/>
                  <a:gd name="T86" fmla="*/ 5176 w 992"/>
                  <a:gd name="T87" fmla="*/ 1 h 770"/>
                  <a:gd name="T88" fmla="*/ 5228 w 992"/>
                  <a:gd name="T89" fmla="*/ 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6" name="Freeform 19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4 w 699"/>
                  <a:gd name="T1" fmla="*/ 12 h 1216"/>
                  <a:gd name="T2" fmla="*/ 5 w 699"/>
                  <a:gd name="T3" fmla="*/ 14 h 1216"/>
                  <a:gd name="T4" fmla="*/ 5 w 699"/>
                  <a:gd name="T5" fmla="*/ 14 h 1216"/>
                  <a:gd name="T6" fmla="*/ 6 w 699"/>
                  <a:gd name="T7" fmla="*/ 15 h 1216"/>
                  <a:gd name="T8" fmla="*/ 6 w 699"/>
                  <a:gd name="T9" fmla="*/ 15 h 1216"/>
                  <a:gd name="T10" fmla="*/ 6 w 699"/>
                  <a:gd name="T11" fmla="*/ 16 h 1216"/>
                  <a:gd name="T12" fmla="*/ 6 w 699"/>
                  <a:gd name="T13" fmla="*/ 16 h 1216"/>
                  <a:gd name="T14" fmla="*/ 5 w 699"/>
                  <a:gd name="T15" fmla="*/ 15 h 1216"/>
                  <a:gd name="T16" fmla="*/ 3 w 699"/>
                  <a:gd name="T17" fmla="*/ 13 h 1216"/>
                  <a:gd name="T18" fmla="*/ 3 w 699"/>
                  <a:gd name="T19" fmla="*/ 12 h 1216"/>
                  <a:gd name="T20" fmla="*/ 2 w 699"/>
                  <a:gd name="T21" fmla="*/ 10 h 1216"/>
                  <a:gd name="T22" fmla="*/ 2 w 699"/>
                  <a:gd name="T23" fmla="*/ 8 h 1216"/>
                  <a:gd name="T24" fmla="*/ 2 w 699"/>
                  <a:gd name="T25" fmla="*/ 5 h 1216"/>
                  <a:gd name="T26" fmla="*/ 2 w 699"/>
                  <a:gd name="T27" fmla="*/ 4 h 1216"/>
                  <a:gd name="T28" fmla="*/ 1 w 699"/>
                  <a:gd name="T29" fmla="*/ 3 h 1216"/>
                  <a:gd name="T30" fmla="*/ 1 w 699"/>
                  <a:gd name="T31" fmla="*/ 3 h 1216"/>
                  <a:gd name="T32" fmla="*/ 0 w 699"/>
                  <a:gd name="T33" fmla="*/ 3 h 1216"/>
                  <a:gd name="T34" fmla="*/ 1 w 699"/>
                  <a:gd name="T35" fmla="*/ 3 h 1216"/>
                  <a:gd name="T36" fmla="*/ 1 w 699"/>
                  <a:gd name="T37" fmla="*/ 3 h 1216"/>
                  <a:gd name="T38" fmla="*/ 1 w 699"/>
                  <a:gd name="T39" fmla="*/ 2 h 1216"/>
                  <a:gd name="T40" fmla="*/ 1 w 699"/>
                  <a:gd name="T41" fmla="*/ 1 h 1216"/>
                  <a:gd name="T42" fmla="*/ 1 w 699"/>
                  <a:gd name="T43" fmla="*/ 1 h 1216"/>
                  <a:gd name="T44" fmla="*/ 1 w 699"/>
                  <a:gd name="T45" fmla="*/ 1 h 1216"/>
                  <a:gd name="T46" fmla="*/ 1 w 699"/>
                  <a:gd name="T47" fmla="*/ 1 h 1216"/>
                  <a:gd name="T48" fmla="*/ 1 w 699"/>
                  <a:gd name="T49" fmla="*/ 1 h 1216"/>
                  <a:gd name="T50" fmla="*/ 1 w 699"/>
                  <a:gd name="T51" fmla="*/ 1 h 1216"/>
                  <a:gd name="T52" fmla="*/ 1 w 699"/>
                  <a:gd name="T53" fmla="*/ 0 h 1216"/>
                  <a:gd name="T54" fmla="*/ 1 w 699"/>
                  <a:gd name="T55" fmla="*/ 1 h 1216"/>
                  <a:gd name="T56" fmla="*/ 2 w 699"/>
                  <a:gd name="T57" fmla="*/ 1 h 1216"/>
                  <a:gd name="T58" fmla="*/ 2 w 699"/>
                  <a:gd name="T59" fmla="*/ 1 h 1216"/>
                  <a:gd name="T60" fmla="*/ 3 w 699"/>
                  <a:gd name="T61" fmla="*/ 1 h 1216"/>
                  <a:gd name="T62" fmla="*/ 3 w 699"/>
                  <a:gd name="T63" fmla="*/ 1 h 1216"/>
                  <a:gd name="T64" fmla="*/ 3 w 699"/>
                  <a:gd name="T65" fmla="*/ 1 h 1216"/>
                  <a:gd name="T66" fmla="*/ 2 w 699"/>
                  <a:gd name="T67" fmla="*/ 2 h 1216"/>
                  <a:gd name="T68" fmla="*/ 2 w 699"/>
                  <a:gd name="T69" fmla="*/ 3 h 1216"/>
                  <a:gd name="T70" fmla="*/ 2 w 699"/>
                  <a:gd name="T71" fmla="*/ 3 h 1216"/>
                  <a:gd name="T72" fmla="*/ 2 w 699"/>
                  <a:gd name="T73" fmla="*/ 5 h 1216"/>
                  <a:gd name="T74" fmla="*/ 2 w 699"/>
                  <a:gd name="T75" fmla="*/ 7 h 1216"/>
                  <a:gd name="T76" fmla="*/ 3 w 699"/>
                  <a:gd name="T77" fmla="*/ 8 h 1216"/>
                  <a:gd name="T78" fmla="*/ 3 w 699"/>
                  <a:gd name="T79" fmla="*/ 10 h 1216"/>
                  <a:gd name="T80" fmla="*/ 3 w 699"/>
                  <a:gd name="T81" fmla="*/ 11 h 1216"/>
                  <a:gd name="T82" fmla="*/ 4 w 699"/>
                  <a:gd name="T83" fmla="*/ 12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7" name="Freeform 20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 w 915"/>
                  <a:gd name="T1" fmla="*/ 4 h 1139"/>
                  <a:gd name="T2" fmla="*/ 0 w 915"/>
                  <a:gd name="T3" fmla="*/ 4 h 1139"/>
                  <a:gd name="T4" fmla="*/ 1 w 915"/>
                  <a:gd name="T5" fmla="*/ 4 h 1139"/>
                  <a:gd name="T6" fmla="*/ 1 w 915"/>
                  <a:gd name="T7" fmla="*/ 4 h 1139"/>
                  <a:gd name="T8" fmla="*/ 2 w 915"/>
                  <a:gd name="T9" fmla="*/ 4 h 1139"/>
                  <a:gd name="T10" fmla="*/ 3 w 915"/>
                  <a:gd name="T11" fmla="*/ 4 h 1139"/>
                  <a:gd name="T12" fmla="*/ 5 w 915"/>
                  <a:gd name="T13" fmla="*/ 3 h 1139"/>
                  <a:gd name="T14" fmla="*/ 6 w 915"/>
                  <a:gd name="T15" fmla="*/ 2 h 1139"/>
                  <a:gd name="T16" fmla="*/ 7 w 915"/>
                  <a:gd name="T17" fmla="*/ 2 h 1139"/>
                  <a:gd name="T18" fmla="*/ 7 w 915"/>
                  <a:gd name="T19" fmla="*/ 1 h 1139"/>
                  <a:gd name="T20" fmla="*/ 7 w 915"/>
                  <a:gd name="T21" fmla="*/ 1 h 1139"/>
                  <a:gd name="T22" fmla="*/ 7 w 915"/>
                  <a:gd name="T23" fmla="*/ 1 h 1139"/>
                  <a:gd name="T24" fmla="*/ 8 w 915"/>
                  <a:gd name="T25" fmla="*/ 1 h 1139"/>
                  <a:gd name="T26" fmla="*/ 9 w 915"/>
                  <a:gd name="T27" fmla="*/ 1 h 1139"/>
                  <a:gd name="T28" fmla="*/ 9 w 915"/>
                  <a:gd name="T29" fmla="*/ 1 h 1139"/>
                  <a:gd name="T30" fmla="*/ 8 w 915"/>
                  <a:gd name="T31" fmla="*/ 1 h 1139"/>
                  <a:gd name="T32" fmla="*/ 7 w 915"/>
                  <a:gd name="T33" fmla="*/ 1 h 1139"/>
                  <a:gd name="T34" fmla="*/ 8 w 915"/>
                  <a:gd name="T35" fmla="*/ 1 h 1139"/>
                  <a:gd name="T36" fmla="*/ 8 w 915"/>
                  <a:gd name="T37" fmla="*/ 1 h 1139"/>
                  <a:gd name="T38" fmla="*/ 8 w 915"/>
                  <a:gd name="T39" fmla="*/ 1 h 1139"/>
                  <a:gd name="T40" fmla="*/ 7 w 915"/>
                  <a:gd name="T41" fmla="*/ 1 h 1139"/>
                  <a:gd name="T42" fmla="*/ 7 w 915"/>
                  <a:gd name="T43" fmla="*/ 1 h 1139"/>
                  <a:gd name="T44" fmla="*/ 7 w 915"/>
                  <a:gd name="T45" fmla="*/ 1 h 1139"/>
                  <a:gd name="T46" fmla="*/ 7 w 915"/>
                  <a:gd name="T47" fmla="*/ 0 h 1139"/>
                  <a:gd name="T48" fmla="*/ 7 w 915"/>
                  <a:gd name="T49" fmla="*/ 1 h 1139"/>
                  <a:gd name="T50" fmla="*/ 7 w 915"/>
                  <a:gd name="T51" fmla="*/ 1 h 1139"/>
                  <a:gd name="T52" fmla="*/ 7 w 915"/>
                  <a:gd name="T53" fmla="*/ 1 h 1139"/>
                  <a:gd name="T54" fmla="*/ 6 w 915"/>
                  <a:gd name="T55" fmla="*/ 1 h 1139"/>
                  <a:gd name="T56" fmla="*/ 6 w 915"/>
                  <a:gd name="T57" fmla="*/ 1 h 1139"/>
                  <a:gd name="T58" fmla="*/ 6 w 915"/>
                  <a:gd name="T59" fmla="*/ 1 h 1139"/>
                  <a:gd name="T60" fmla="*/ 6 w 915"/>
                  <a:gd name="T61" fmla="*/ 1 h 1139"/>
                  <a:gd name="T62" fmla="*/ 6 w 915"/>
                  <a:gd name="T63" fmla="*/ 1 h 1139"/>
                  <a:gd name="T64" fmla="*/ 6 w 915"/>
                  <a:gd name="T65" fmla="*/ 1 h 1139"/>
                  <a:gd name="T66" fmla="*/ 6 w 915"/>
                  <a:gd name="T67" fmla="*/ 1 h 1139"/>
                  <a:gd name="T68" fmla="*/ 6 w 915"/>
                  <a:gd name="T69" fmla="*/ 1 h 1139"/>
                  <a:gd name="T70" fmla="*/ 6 w 915"/>
                  <a:gd name="T71" fmla="*/ 2 h 1139"/>
                  <a:gd name="T72" fmla="*/ 6 w 915"/>
                  <a:gd name="T73" fmla="*/ 2 h 1139"/>
                  <a:gd name="T74" fmla="*/ 5 w 915"/>
                  <a:gd name="T75" fmla="*/ 2 h 1139"/>
                  <a:gd name="T76" fmla="*/ 5 w 915"/>
                  <a:gd name="T77" fmla="*/ 3 h 1139"/>
                  <a:gd name="T78" fmla="*/ 4 w 915"/>
                  <a:gd name="T79" fmla="*/ 3 h 1139"/>
                  <a:gd name="T80" fmla="*/ 3 w 915"/>
                  <a:gd name="T81" fmla="*/ 4 h 1139"/>
                  <a:gd name="T82" fmla="*/ 2 w 915"/>
                  <a:gd name="T83" fmla="*/ 4 h 1139"/>
                  <a:gd name="T84" fmla="*/ 1 w 915"/>
                  <a:gd name="T85" fmla="*/ 4 h 1139"/>
                  <a:gd name="T86" fmla="*/ 1 w 915"/>
                  <a:gd name="T87" fmla="*/ 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1147" name="Text Box 21"/>
          <p:cNvSpPr txBox="1">
            <a:spLocks noChangeArrowheads="1"/>
          </p:cNvSpPr>
          <p:nvPr/>
        </p:nvSpPr>
        <p:spPr bwMode="auto">
          <a:xfrm>
            <a:off x="304800" y="2100263"/>
            <a:ext cx="501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</a:rPr>
              <a:t>or</a:t>
            </a:r>
          </a:p>
        </p:txBody>
      </p:sp>
      <p:grpSp>
        <p:nvGrpSpPr>
          <p:cNvPr id="91148" name="Group 22"/>
          <p:cNvGrpSpPr>
            <a:grpSpLocks/>
          </p:cNvGrpSpPr>
          <p:nvPr/>
        </p:nvGrpSpPr>
        <p:grpSpPr bwMode="auto">
          <a:xfrm>
            <a:off x="2209800" y="5715000"/>
            <a:ext cx="381000" cy="711200"/>
            <a:chOff x="2432" y="1328"/>
            <a:chExt cx="906" cy="2075"/>
          </a:xfrm>
        </p:grpSpPr>
        <p:sp>
          <p:nvSpPr>
            <p:cNvPr id="91153" name="Freeform 23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822 w 410"/>
                <a:gd name="T1" fmla="*/ 253 h 406"/>
                <a:gd name="T2" fmla="*/ 664 w 410"/>
                <a:gd name="T3" fmla="*/ 90 h 406"/>
                <a:gd name="T4" fmla="*/ 507 w 410"/>
                <a:gd name="T5" fmla="*/ 0 h 406"/>
                <a:gd name="T6" fmla="*/ 323 w 410"/>
                <a:gd name="T7" fmla="*/ 0 h 406"/>
                <a:gd name="T8" fmla="*/ 123 w 410"/>
                <a:gd name="T9" fmla="*/ 57 h 406"/>
                <a:gd name="T10" fmla="*/ 29 w 410"/>
                <a:gd name="T11" fmla="*/ 154 h 406"/>
                <a:gd name="T12" fmla="*/ 0 w 410"/>
                <a:gd name="T13" fmla="*/ 287 h 406"/>
                <a:gd name="T14" fmla="*/ 29 w 410"/>
                <a:gd name="T15" fmla="*/ 460 h 406"/>
                <a:gd name="T16" fmla="*/ 150 w 410"/>
                <a:gd name="T17" fmla="*/ 660 h 406"/>
                <a:gd name="T18" fmla="*/ 371 w 410"/>
                <a:gd name="T19" fmla="*/ 789 h 406"/>
                <a:gd name="T20" fmla="*/ 539 w 410"/>
                <a:gd name="T21" fmla="*/ 855 h 406"/>
                <a:gd name="T22" fmla="*/ 711 w 410"/>
                <a:gd name="T23" fmla="*/ 879 h 406"/>
                <a:gd name="T24" fmla="*/ 850 w 410"/>
                <a:gd name="T25" fmla="*/ 848 h 406"/>
                <a:gd name="T26" fmla="*/ 926 w 410"/>
                <a:gd name="T27" fmla="*/ 789 h 406"/>
                <a:gd name="T28" fmla="*/ 972 w 410"/>
                <a:gd name="T29" fmla="*/ 660 h 406"/>
                <a:gd name="T30" fmla="*/ 964 w 410"/>
                <a:gd name="T31" fmla="*/ 503 h 406"/>
                <a:gd name="T32" fmla="*/ 910 w 410"/>
                <a:gd name="T33" fmla="*/ 375 h 406"/>
                <a:gd name="T34" fmla="*/ 1222 w 410"/>
                <a:gd name="T35" fmla="*/ 253 h 406"/>
                <a:gd name="T36" fmla="*/ 1252 w 410"/>
                <a:gd name="T37" fmla="*/ 199 h 406"/>
                <a:gd name="T38" fmla="*/ 1222 w 410"/>
                <a:gd name="T39" fmla="*/ 175 h 406"/>
                <a:gd name="T40" fmla="*/ 880 w 410"/>
                <a:gd name="T41" fmla="*/ 318 h 406"/>
                <a:gd name="T42" fmla="*/ 822 w 410"/>
                <a:gd name="T43" fmla="*/ 25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4" name="Freeform 24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1034 w 329"/>
                <a:gd name="T1" fmla="*/ 31 h 546"/>
                <a:gd name="T2" fmla="*/ 920 w 329"/>
                <a:gd name="T3" fmla="*/ 0 h 546"/>
                <a:gd name="T4" fmla="*/ 685 w 329"/>
                <a:gd name="T5" fmla="*/ 5 h 546"/>
                <a:gd name="T6" fmla="*/ 473 w 329"/>
                <a:gd name="T7" fmla="*/ 120 h 546"/>
                <a:gd name="T8" fmla="*/ 174 w 329"/>
                <a:gd name="T9" fmla="*/ 350 h 546"/>
                <a:gd name="T10" fmla="*/ 19 w 329"/>
                <a:gd name="T11" fmla="*/ 533 h 546"/>
                <a:gd name="T12" fmla="*/ 0 w 329"/>
                <a:gd name="T13" fmla="*/ 600 h 546"/>
                <a:gd name="T14" fmla="*/ 81 w 329"/>
                <a:gd name="T15" fmla="*/ 717 h 546"/>
                <a:gd name="T16" fmla="*/ 253 w 329"/>
                <a:gd name="T17" fmla="*/ 775 h 546"/>
                <a:gd name="T18" fmla="*/ 473 w 329"/>
                <a:gd name="T19" fmla="*/ 838 h 546"/>
                <a:gd name="T20" fmla="*/ 654 w 329"/>
                <a:gd name="T21" fmla="*/ 868 h 546"/>
                <a:gd name="T22" fmla="*/ 730 w 329"/>
                <a:gd name="T23" fmla="*/ 924 h 546"/>
                <a:gd name="T24" fmla="*/ 685 w 329"/>
                <a:gd name="T25" fmla="*/ 1002 h 546"/>
                <a:gd name="T26" fmla="*/ 560 w 329"/>
                <a:gd name="T27" fmla="*/ 1088 h 546"/>
                <a:gd name="T28" fmla="*/ 397 w 329"/>
                <a:gd name="T29" fmla="*/ 1100 h 546"/>
                <a:gd name="T30" fmla="*/ 287 w 329"/>
                <a:gd name="T31" fmla="*/ 1066 h 546"/>
                <a:gd name="T32" fmla="*/ 220 w 329"/>
                <a:gd name="T33" fmla="*/ 1100 h 546"/>
                <a:gd name="T34" fmla="*/ 237 w 329"/>
                <a:gd name="T35" fmla="*/ 1141 h 546"/>
                <a:gd name="T36" fmla="*/ 368 w 329"/>
                <a:gd name="T37" fmla="*/ 1175 h 546"/>
                <a:gd name="T38" fmla="*/ 560 w 329"/>
                <a:gd name="T39" fmla="*/ 1175 h 546"/>
                <a:gd name="T40" fmla="*/ 730 w 329"/>
                <a:gd name="T41" fmla="*/ 1141 h 546"/>
                <a:gd name="T42" fmla="*/ 830 w 329"/>
                <a:gd name="T43" fmla="*/ 1100 h 546"/>
                <a:gd name="T44" fmla="*/ 890 w 329"/>
                <a:gd name="T45" fmla="*/ 1021 h 546"/>
                <a:gd name="T46" fmla="*/ 920 w 329"/>
                <a:gd name="T47" fmla="*/ 938 h 546"/>
                <a:gd name="T48" fmla="*/ 848 w 329"/>
                <a:gd name="T49" fmla="*/ 859 h 546"/>
                <a:gd name="T50" fmla="*/ 654 w 329"/>
                <a:gd name="T51" fmla="*/ 806 h 546"/>
                <a:gd name="T52" fmla="*/ 429 w 329"/>
                <a:gd name="T53" fmla="*/ 760 h 546"/>
                <a:gd name="T54" fmla="*/ 237 w 329"/>
                <a:gd name="T55" fmla="*/ 685 h 546"/>
                <a:gd name="T56" fmla="*/ 190 w 329"/>
                <a:gd name="T57" fmla="*/ 621 h 546"/>
                <a:gd name="T58" fmla="*/ 220 w 329"/>
                <a:gd name="T59" fmla="*/ 500 h 546"/>
                <a:gd name="T60" fmla="*/ 368 w 329"/>
                <a:gd name="T61" fmla="*/ 350 h 546"/>
                <a:gd name="T62" fmla="*/ 542 w 329"/>
                <a:gd name="T63" fmla="*/ 261 h 546"/>
                <a:gd name="T64" fmla="*/ 810 w 329"/>
                <a:gd name="T65" fmla="*/ 195 h 546"/>
                <a:gd name="T66" fmla="*/ 1034 w 329"/>
                <a:gd name="T67" fmla="*/ 162 h 546"/>
                <a:gd name="T68" fmla="*/ 1034 w 329"/>
                <a:gd name="T69" fmla="*/ 75 h 546"/>
                <a:gd name="T70" fmla="*/ 1034 w 329"/>
                <a:gd name="T71" fmla="*/ 31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5" name="Freeform 25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816 w 309"/>
                <a:gd name="T1" fmla="*/ 455 h 673"/>
                <a:gd name="T2" fmla="*/ 721 w 309"/>
                <a:gd name="T3" fmla="*/ 184 h 673"/>
                <a:gd name="T4" fmla="*/ 618 w 309"/>
                <a:gd name="T5" fmla="*/ 54 h 673"/>
                <a:gd name="T6" fmla="*/ 382 w 309"/>
                <a:gd name="T7" fmla="*/ 0 h 673"/>
                <a:gd name="T8" fmla="*/ 150 w 309"/>
                <a:gd name="T9" fmla="*/ 22 h 673"/>
                <a:gd name="T10" fmla="*/ 46 w 309"/>
                <a:gd name="T11" fmla="*/ 162 h 673"/>
                <a:gd name="T12" fmla="*/ 60 w 309"/>
                <a:gd name="T13" fmla="*/ 335 h 673"/>
                <a:gd name="T14" fmla="*/ 122 w 309"/>
                <a:gd name="T15" fmla="*/ 615 h 673"/>
                <a:gd name="T16" fmla="*/ 122 w 309"/>
                <a:gd name="T17" fmla="*/ 864 h 673"/>
                <a:gd name="T18" fmla="*/ 46 w 309"/>
                <a:gd name="T19" fmla="*/ 1077 h 673"/>
                <a:gd name="T20" fmla="*/ 0 w 309"/>
                <a:gd name="T21" fmla="*/ 1200 h 673"/>
                <a:gd name="T22" fmla="*/ 29 w 309"/>
                <a:gd name="T23" fmla="*/ 1308 h 673"/>
                <a:gd name="T24" fmla="*/ 136 w 309"/>
                <a:gd name="T25" fmla="*/ 1364 h 673"/>
                <a:gd name="T26" fmla="*/ 281 w 309"/>
                <a:gd name="T27" fmla="*/ 1414 h 673"/>
                <a:gd name="T28" fmla="*/ 411 w 309"/>
                <a:gd name="T29" fmla="*/ 1439 h 673"/>
                <a:gd name="T30" fmla="*/ 590 w 309"/>
                <a:gd name="T31" fmla="*/ 1439 h 673"/>
                <a:gd name="T32" fmla="*/ 787 w 309"/>
                <a:gd name="T33" fmla="*/ 1327 h 673"/>
                <a:gd name="T34" fmla="*/ 939 w 309"/>
                <a:gd name="T35" fmla="*/ 1099 h 673"/>
                <a:gd name="T36" fmla="*/ 927 w 309"/>
                <a:gd name="T37" fmla="*/ 895 h 673"/>
                <a:gd name="T38" fmla="*/ 833 w 309"/>
                <a:gd name="T39" fmla="*/ 657 h 673"/>
                <a:gd name="T40" fmla="*/ 816 w 309"/>
                <a:gd name="T41" fmla="*/ 455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6" name="Freeform 26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719 w 235"/>
                <a:gd name="T1" fmla="*/ 31 h 973"/>
                <a:gd name="T2" fmla="*/ 524 w 235"/>
                <a:gd name="T3" fmla="*/ 0 h 973"/>
                <a:gd name="T4" fmla="*/ 407 w 235"/>
                <a:gd name="T5" fmla="*/ 31 h 973"/>
                <a:gd name="T6" fmla="*/ 361 w 235"/>
                <a:gd name="T7" fmla="*/ 142 h 973"/>
                <a:gd name="T8" fmla="*/ 407 w 235"/>
                <a:gd name="T9" fmla="*/ 749 h 973"/>
                <a:gd name="T10" fmla="*/ 407 w 235"/>
                <a:gd name="T11" fmla="*/ 889 h 973"/>
                <a:gd name="T12" fmla="*/ 345 w 235"/>
                <a:gd name="T13" fmla="*/ 1156 h 973"/>
                <a:gd name="T14" fmla="*/ 328 w 235"/>
                <a:gd name="T15" fmla="*/ 1463 h 973"/>
                <a:gd name="T16" fmla="*/ 361 w 235"/>
                <a:gd name="T17" fmla="*/ 1617 h 973"/>
                <a:gd name="T18" fmla="*/ 328 w 235"/>
                <a:gd name="T19" fmla="*/ 1705 h 973"/>
                <a:gd name="T20" fmla="*/ 99 w 235"/>
                <a:gd name="T21" fmla="*/ 1838 h 973"/>
                <a:gd name="T22" fmla="*/ 0 w 235"/>
                <a:gd name="T23" fmla="*/ 2005 h 973"/>
                <a:gd name="T24" fmla="*/ 21 w 235"/>
                <a:gd name="T25" fmla="*/ 2056 h 973"/>
                <a:gd name="T26" fmla="*/ 194 w 235"/>
                <a:gd name="T27" fmla="*/ 2113 h 973"/>
                <a:gd name="T28" fmla="*/ 245 w 235"/>
                <a:gd name="T29" fmla="*/ 2091 h 973"/>
                <a:gd name="T30" fmla="*/ 260 w 235"/>
                <a:gd name="T31" fmla="*/ 1992 h 973"/>
                <a:gd name="T32" fmla="*/ 313 w 235"/>
                <a:gd name="T33" fmla="*/ 1853 h 973"/>
                <a:gd name="T34" fmla="*/ 391 w 235"/>
                <a:gd name="T35" fmla="*/ 1785 h 973"/>
                <a:gd name="T36" fmla="*/ 489 w 235"/>
                <a:gd name="T37" fmla="*/ 1741 h 973"/>
                <a:gd name="T38" fmla="*/ 573 w 235"/>
                <a:gd name="T39" fmla="*/ 1684 h 973"/>
                <a:gd name="T40" fmla="*/ 592 w 235"/>
                <a:gd name="T41" fmla="*/ 1639 h 973"/>
                <a:gd name="T42" fmla="*/ 539 w 235"/>
                <a:gd name="T43" fmla="*/ 1586 h 973"/>
                <a:gd name="T44" fmla="*/ 489 w 235"/>
                <a:gd name="T45" fmla="*/ 1552 h 973"/>
                <a:gd name="T46" fmla="*/ 461 w 235"/>
                <a:gd name="T47" fmla="*/ 1420 h 973"/>
                <a:gd name="T48" fmla="*/ 489 w 235"/>
                <a:gd name="T49" fmla="*/ 1141 h 973"/>
                <a:gd name="T50" fmla="*/ 603 w 235"/>
                <a:gd name="T51" fmla="*/ 825 h 973"/>
                <a:gd name="T52" fmla="*/ 719 w 235"/>
                <a:gd name="T53" fmla="*/ 574 h 973"/>
                <a:gd name="T54" fmla="*/ 752 w 235"/>
                <a:gd name="T55" fmla="*/ 267 h 973"/>
                <a:gd name="T56" fmla="*/ 719 w 235"/>
                <a:gd name="T57" fmla="*/ 31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7" name="Freeform 27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91 w 384"/>
                <a:gd name="T1" fmla="*/ 267 h 821"/>
                <a:gd name="T2" fmla="*/ 358 w 384"/>
                <a:gd name="T3" fmla="*/ 86 h 821"/>
                <a:gd name="T4" fmla="*/ 220 w 384"/>
                <a:gd name="T5" fmla="*/ 0 h 821"/>
                <a:gd name="T6" fmla="*/ 5 w 384"/>
                <a:gd name="T7" fmla="*/ 5 h 821"/>
                <a:gd name="T8" fmla="*/ 0 w 384"/>
                <a:gd name="T9" fmla="*/ 86 h 821"/>
                <a:gd name="T10" fmla="*/ 5 w 384"/>
                <a:gd name="T11" fmla="*/ 255 h 821"/>
                <a:gd name="T12" fmla="*/ 123 w 384"/>
                <a:gd name="T13" fmla="*/ 509 h 821"/>
                <a:gd name="T14" fmla="*/ 209 w 384"/>
                <a:gd name="T15" fmla="*/ 696 h 821"/>
                <a:gd name="T16" fmla="*/ 295 w 384"/>
                <a:gd name="T17" fmla="*/ 946 h 821"/>
                <a:gd name="T18" fmla="*/ 326 w 384"/>
                <a:gd name="T19" fmla="*/ 1168 h 821"/>
                <a:gd name="T20" fmla="*/ 326 w 384"/>
                <a:gd name="T21" fmla="*/ 1342 h 821"/>
                <a:gd name="T22" fmla="*/ 281 w 384"/>
                <a:gd name="T23" fmla="*/ 1479 h 821"/>
                <a:gd name="T24" fmla="*/ 236 w 384"/>
                <a:gd name="T25" fmla="*/ 1524 h 821"/>
                <a:gd name="T26" fmla="*/ 236 w 384"/>
                <a:gd name="T27" fmla="*/ 1564 h 821"/>
                <a:gd name="T28" fmla="*/ 295 w 384"/>
                <a:gd name="T29" fmla="*/ 1631 h 821"/>
                <a:gd name="T30" fmla="*/ 407 w 384"/>
                <a:gd name="T31" fmla="*/ 1653 h 821"/>
                <a:gd name="T32" fmla="*/ 581 w 384"/>
                <a:gd name="T33" fmla="*/ 1653 h 821"/>
                <a:gd name="T34" fmla="*/ 895 w 384"/>
                <a:gd name="T35" fmla="*/ 1710 h 821"/>
                <a:gd name="T36" fmla="*/ 987 w 384"/>
                <a:gd name="T37" fmla="*/ 1788 h 821"/>
                <a:gd name="T38" fmla="*/ 1134 w 384"/>
                <a:gd name="T39" fmla="*/ 1740 h 821"/>
                <a:gd name="T40" fmla="*/ 1192 w 384"/>
                <a:gd name="T41" fmla="*/ 1631 h 821"/>
                <a:gd name="T42" fmla="*/ 1134 w 384"/>
                <a:gd name="T43" fmla="*/ 1590 h 821"/>
                <a:gd name="T44" fmla="*/ 862 w 384"/>
                <a:gd name="T45" fmla="*/ 1564 h 821"/>
                <a:gd name="T46" fmla="*/ 565 w 384"/>
                <a:gd name="T47" fmla="*/ 1564 h 821"/>
                <a:gd name="T48" fmla="*/ 438 w 384"/>
                <a:gd name="T49" fmla="*/ 1554 h 821"/>
                <a:gd name="T50" fmla="*/ 407 w 384"/>
                <a:gd name="T51" fmla="*/ 1490 h 821"/>
                <a:gd name="T52" fmla="*/ 438 w 384"/>
                <a:gd name="T53" fmla="*/ 1365 h 821"/>
                <a:gd name="T54" fmla="*/ 456 w 384"/>
                <a:gd name="T55" fmla="*/ 1158 h 821"/>
                <a:gd name="T56" fmla="*/ 424 w 384"/>
                <a:gd name="T57" fmla="*/ 924 h 821"/>
                <a:gd name="T58" fmla="*/ 374 w 384"/>
                <a:gd name="T59" fmla="*/ 618 h 821"/>
                <a:gd name="T60" fmla="*/ 391 w 384"/>
                <a:gd name="T61" fmla="*/ 352 h 821"/>
                <a:gd name="T62" fmla="*/ 391 w 384"/>
                <a:gd name="T63" fmla="*/ 267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8" name="Freeform 28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1034 w 329"/>
                <a:gd name="T1" fmla="*/ 31 h 546"/>
                <a:gd name="T2" fmla="*/ 920 w 329"/>
                <a:gd name="T3" fmla="*/ 0 h 546"/>
                <a:gd name="T4" fmla="*/ 685 w 329"/>
                <a:gd name="T5" fmla="*/ 5 h 546"/>
                <a:gd name="T6" fmla="*/ 473 w 329"/>
                <a:gd name="T7" fmla="*/ 120 h 546"/>
                <a:gd name="T8" fmla="*/ 174 w 329"/>
                <a:gd name="T9" fmla="*/ 350 h 546"/>
                <a:gd name="T10" fmla="*/ 19 w 329"/>
                <a:gd name="T11" fmla="*/ 533 h 546"/>
                <a:gd name="T12" fmla="*/ 0 w 329"/>
                <a:gd name="T13" fmla="*/ 600 h 546"/>
                <a:gd name="T14" fmla="*/ 81 w 329"/>
                <a:gd name="T15" fmla="*/ 717 h 546"/>
                <a:gd name="T16" fmla="*/ 253 w 329"/>
                <a:gd name="T17" fmla="*/ 775 h 546"/>
                <a:gd name="T18" fmla="*/ 473 w 329"/>
                <a:gd name="T19" fmla="*/ 838 h 546"/>
                <a:gd name="T20" fmla="*/ 654 w 329"/>
                <a:gd name="T21" fmla="*/ 868 h 546"/>
                <a:gd name="T22" fmla="*/ 730 w 329"/>
                <a:gd name="T23" fmla="*/ 924 h 546"/>
                <a:gd name="T24" fmla="*/ 685 w 329"/>
                <a:gd name="T25" fmla="*/ 1002 h 546"/>
                <a:gd name="T26" fmla="*/ 560 w 329"/>
                <a:gd name="T27" fmla="*/ 1088 h 546"/>
                <a:gd name="T28" fmla="*/ 397 w 329"/>
                <a:gd name="T29" fmla="*/ 1100 h 546"/>
                <a:gd name="T30" fmla="*/ 287 w 329"/>
                <a:gd name="T31" fmla="*/ 1066 h 546"/>
                <a:gd name="T32" fmla="*/ 220 w 329"/>
                <a:gd name="T33" fmla="*/ 1100 h 546"/>
                <a:gd name="T34" fmla="*/ 237 w 329"/>
                <a:gd name="T35" fmla="*/ 1141 h 546"/>
                <a:gd name="T36" fmla="*/ 368 w 329"/>
                <a:gd name="T37" fmla="*/ 1175 h 546"/>
                <a:gd name="T38" fmla="*/ 560 w 329"/>
                <a:gd name="T39" fmla="*/ 1175 h 546"/>
                <a:gd name="T40" fmla="*/ 730 w 329"/>
                <a:gd name="T41" fmla="*/ 1141 h 546"/>
                <a:gd name="T42" fmla="*/ 830 w 329"/>
                <a:gd name="T43" fmla="*/ 1100 h 546"/>
                <a:gd name="T44" fmla="*/ 890 w 329"/>
                <a:gd name="T45" fmla="*/ 1021 h 546"/>
                <a:gd name="T46" fmla="*/ 920 w 329"/>
                <a:gd name="T47" fmla="*/ 938 h 546"/>
                <a:gd name="T48" fmla="*/ 848 w 329"/>
                <a:gd name="T49" fmla="*/ 859 h 546"/>
                <a:gd name="T50" fmla="*/ 654 w 329"/>
                <a:gd name="T51" fmla="*/ 806 h 546"/>
                <a:gd name="T52" fmla="*/ 429 w 329"/>
                <a:gd name="T53" fmla="*/ 760 h 546"/>
                <a:gd name="T54" fmla="*/ 237 w 329"/>
                <a:gd name="T55" fmla="*/ 685 h 546"/>
                <a:gd name="T56" fmla="*/ 190 w 329"/>
                <a:gd name="T57" fmla="*/ 621 h 546"/>
                <a:gd name="T58" fmla="*/ 220 w 329"/>
                <a:gd name="T59" fmla="*/ 500 h 546"/>
                <a:gd name="T60" fmla="*/ 368 w 329"/>
                <a:gd name="T61" fmla="*/ 350 h 546"/>
                <a:gd name="T62" fmla="*/ 542 w 329"/>
                <a:gd name="T63" fmla="*/ 261 h 546"/>
                <a:gd name="T64" fmla="*/ 810 w 329"/>
                <a:gd name="T65" fmla="*/ 195 h 546"/>
                <a:gd name="T66" fmla="*/ 1034 w 329"/>
                <a:gd name="T67" fmla="*/ 162 h 546"/>
                <a:gd name="T68" fmla="*/ 1034 w 329"/>
                <a:gd name="T69" fmla="*/ 75 h 546"/>
                <a:gd name="T70" fmla="*/ 1034 w 329"/>
                <a:gd name="T71" fmla="*/ 31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524000" y="5468938"/>
            <a:ext cx="6667500" cy="1404937"/>
            <a:chOff x="960" y="3445"/>
            <a:chExt cx="4200" cy="885"/>
          </a:xfrm>
        </p:grpSpPr>
        <p:sp>
          <p:nvSpPr>
            <p:cNvPr id="91151" name="Freeform 30"/>
            <p:cNvSpPr>
              <a:spLocks/>
            </p:cNvSpPr>
            <p:nvPr/>
          </p:nvSpPr>
          <p:spPr bwMode="auto">
            <a:xfrm>
              <a:off x="960" y="3445"/>
              <a:ext cx="4200" cy="827"/>
            </a:xfrm>
            <a:custGeom>
              <a:avLst/>
              <a:gdLst>
                <a:gd name="T0" fmla="*/ 0 w 4200"/>
                <a:gd name="T1" fmla="*/ 827 h 827"/>
                <a:gd name="T2" fmla="*/ 592 w 4200"/>
                <a:gd name="T3" fmla="*/ 523 h 827"/>
                <a:gd name="T4" fmla="*/ 1136 w 4200"/>
                <a:gd name="T5" fmla="*/ 467 h 827"/>
                <a:gd name="T6" fmla="*/ 1624 w 4200"/>
                <a:gd name="T7" fmla="*/ 347 h 827"/>
                <a:gd name="T8" fmla="*/ 2563 w 4200"/>
                <a:gd name="T9" fmla="*/ 65 h 827"/>
                <a:gd name="T10" fmla="*/ 3232 w 4200"/>
                <a:gd name="T11" fmla="*/ 118 h 827"/>
                <a:gd name="T12" fmla="*/ 4200 w 4200"/>
                <a:gd name="T13" fmla="*/ 772 h 8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00"/>
                <a:gd name="T22" fmla="*/ 0 h 827"/>
                <a:gd name="T23" fmla="*/ 4200 w 4200"/>
                <a:gd name="T24" fmla="*/ 827 h 8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00" h="827">
                  <a:moveTo>
                    <a:pt x="0" y="827"/>
                  </a:moveTo>
                  <a:cubicBezTo>
                    <a:pt x="99" y="776"/>
                    <a:pt x="403" y="583"/>
                    <a:pt x="592" y="523"/>
                  </a:cubicBezTo>
                  <a:cubicBezTo>
                    <a:pt x="781" y="463"/>
                    <a:pt x="964" y="496"/>
                    <a:pt x="1136" y="467"/>
                  </a:cubicBezTo>
                  <a:cubicBezTo>
                    <a:pt x="1308" y="438"/>
                    <a:pt x="1386" y="414"/>
                    <a:pt x="1624" y="347"/>
                  </a:cubicBezTo>
                  <a:cubicBezTo>
                    <a:pt x="1862" y="280"/>
                    <a:pt x="2295" y="103"/>
                    <a:pt x="2563" y="65"/>
                  </a:cubicBezTo>
                  <a:cubicBezTo>
                    <a:pt x="2831" y="27"/>
                    <a:pt x="2959" y="0"/>
                    <a:pt x="3232" y="118"/>
                  </a:cubicBezTo>
                  <a:cubicBezTo>
                    <a:pt x="3505" y="236"/>
                    <a:pt x="3998" y="636"/>
                    <a:pt x="4200" y="772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52" name="Text Box 31"/>
            <p:cNvSpPr txBox="1">
              <a:spLocks noChangeArrowheads="1"/>
            </p:cNvSpPr>
            <p:nvPr/>
          </p:nvSpPr>
          <p:spPr bwMode="auto">
            <a:xfrm>
              <a:off x="1872" y="3984"/>
              <a:ext cx="205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dirty="0">
                  <a:solidFill>
                    <a:srgbClr val="FF0000"/>
                  </a:solidFill>
                </a:rPr>
                <a:t>No local maximum!</a:t>
              </a:r>
            </a:p>
          </p:txBody>
        </p:sp>
      </p:grpSp>
      <p:sp>
        <p:nvSpPr>
          <p:cNvPr id="91150" name="Text Box 11"/>
          <p:cNvSpPr txBox="1">
            <a:spLocks noChangeArrowheads="1"/>
          </p:cNvSpPr>
          <p:nvPr/>
        </p:nvSpPr>
        <p:spPr bwMode="auto">
          <a:xfrm>
            <a:off x="381000" y="1203325"/>
            <a:ext cx="800264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9900"/>
                </a:solidFill>
              </a:rPr>
              <a:t>Prove: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rgbClr val="FFFFFF"/>
                </a:solidFill>
              </a:rPr>
              <a:t>For every solution X of the primal either: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the </a:t>
            </a:r>
            <a:r>
              <a:rPr lang="en-US" altLang="en-US" dirty="0" err="1">
                <a:solidFill>
                  <a:srgbClr val="FFFFFF"/>
                </a:solidFill>
              </a:rPr>
              <a:t>alg</a:t>
            </a:r>
            <a:r>
              <a:rPr lang="en-US" altLang="en-US" dirty="0">
                <a:solidFill>
                  <a:srgbClr val="FFFFFF"/>
                </a:solidFill>
              </a:rPr>
              <a:t> takes a step up to a better primal</a:t>
            </a:r>
          </a:p>
          <a:p>
            <a:pPr lvl="1" eaLnBrk="1" hangingPunct="1"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the </a:t>
            </a:r>
            <a:r>
              <a:rPr lang="en-US" altLang="en-US" dirty="0" err="1">
                <a:solidFill>
                  <a:srgbClr val="FFFFFF"/>
                </a:solidFill>
              </a:rPr>
              <a:t>alg</a:t>
            </a:r>
            <a:r>
              <a:rPr lang="en-US" altLang="en-US" dirty="0">
                <a:solidFill>
                  <a:srgbClr val="FFFFFF"/>
                </a:solidFill>
              </a:rPr>
              <a:t> gives a reason that explains why not</a:t>
            </a:r>
            <a:br>
              <a:rPr lang="en-US" altLang="en-US" dirty="0">
                <a:solidFill>
                  <a:srgbClr val="FFFFFF"/>
                </a:solidFill>
              </a:rPr>
            </a:br>
            <a:r>
              <a:rPr lang="en-US" altLang="en-US" dirty="0">
                <a:solidFill>
                  <a:srgbClr val="FFFFFF"/>
                </a:solidFill>
              </a:rPr>
              <a:t>  by giving a solution Y of the dual of equal value.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 i.e. </a:t>
            </a:r>
            <a:r>
              <a:rPr lang="en-US" alt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</a:t>
            </a:r>
            <a:r>
              <a:rPr lang="en-US" altLang="en-US" dirty="0">
                <a:solidFill>
                  <a:srgbClr val="FFFFFF"/>
                </a:solidFill>
              </a:rPr>
              <a:t>X [</a:t>
            </a:r>
            <a:r>
              <a:rPr lang="en-US" alt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</a:t>
            </a:r>
            <a:r>
              <a:rPr lang="en-US" altLang="en-US" dirty="0">
                <a:solidFill>
                  <a:srgbClr val="FFFFFF"/>
                </a:solidFill>
              </a:rPr>
              <a:t>X</a:t>
            </a:r>
            <a:r>
              <a:rPr lang="en-US" altLang="en-US" dirty="0">
                <a:solidFill>
                  <a:srgbClr val="FFFFFF"/>
                </a:solidFill>
                <a:sym typeface="Symbol" panose="05050102010706020507" pitchFamily="18" charset="2"/>
              </a:rPr>
              <a:t></a:t>
            </a:r>
            <a:r>
              <a:rPr lang="en-US" altLang="en-US" dirty="0">
                <a:solidFill>
                  <a:srgbClr val="FFFFFF"/>
                </a:solidFill>
              </a:rPr>
              <a:t> C</a:t>
            </a:r>
            <a:r>
              <a:rPr lang="en-US" altLang="en-US" baseline="30000" dirty="0"/>
              <a:t>T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dirty="0">
                <a:solidFill>
                  <a:srgbClr val="FFFFFF"/>
                </a:solidFill>
              </a:rPr>
              <a:t>X</a:t>
            </a:r>
            <a:r>
              <a:rPr lang="en-US" altLang="en-US" dirty="0">
                <a:solidFill>
                  <a:srgbClr val="FFFFFF"/>
                </a:solidFill>
                <a:sym typeface="Symbol" panose="05050102010706020507" pitchFamily="18" charset="2"/>
              </a:rPr>
              <a:t>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&gt;</a:t>
            </a:r>
            <a:r>
              <a:rPr lang="en-US" altLang="en-US" dirty="0">
                <a:solidFill>
                  <a:srgbClr val="FFFFFF"/>
                </a:solidFill>
              </a:rPr>
              <a:t> C</a:t>
            </a:r>
            <a:r>
              <a:rPr lang="en-US" altLang="en-US" baseline="30000" dirty="0"/>
              <a:t>T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dirty="0">
                <a:solidFill>
                  <a:srgbClr val="FFFFFF"/>
                </a:solidFill>
              </a:rPr>
              <a:t>X or  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</a:t>
            </a:r>
            <a:r>
              <a:rPr lang="en-US" altLang="en-US" dirty="0">
                <a:solidFill>
                  <a:srgbClr val="FFFFFF"/>
                </a:solidFill>
              </a:rPr>
              <a:t>Y  C</a:t>
            </a:r>
            <a:r>
              <a:rPr lang="en-US" altLang="en-US" baseline="30000" dirty="0"/>
              <a:t>T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dirty="0">
                <a:solidFill>
                  <a:srgbClr val="FFFFFF"/>
                </a:solidFill>
              </a:rPr>
              <a:t>X </a:t>
            </a:r>
            <a:r>
              <a:rPr lang="en-US" alt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 dirty="0">
                <a:solidFill>
                  <a:srgbClr val="FFFFFF"/>
                </a:solidFill>
              </a:rPr>
              <a:t> N</a:t>
            </a:r>
            <a:r>
              <a:rPr lang="en-US" altLang="en-US" baseline="30000" dirty="0"/>
              <a:t>T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dirty="0">
                <a:solidFill>
                  <a:srgbClr val="FFFFFF"/>
                </a:solidFill>
              </a:rPr>
              <a:t>Y]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Primal-Dual Hill Climbing</a:t>
            </a:r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685800" y="53340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685800" y="5181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685800" y="48768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685800" y="4800600"/>
            <a:ext cx="822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30" name="Text Box 10"/>
          <p:cNvSpPr txBox="1">
            <a:spLocks noChangeArrowheads="1"/>
          </p:cNvSpPr>
          <p:nvPr/>
        </p:nvSpPr>
        <p:spPr bwMode="auto">
          <a:xfrm>
            <a:off x="381000" y="1019175"/>
            <a:ext cx="881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itchFamily="18" charset="2"/>
              <a:buChar char=" "/>
            </a:pPr>
            <a:r>
              <a:rPr lang="en-US" altLang="en-US" sz="3000" dirty="0">
                <a:solidFill>
                  <a:srgbClr val="FF9900"/>
                </a:solidFill>
              </a:rPr>
              <a:t>Claim: </a:t>
            </a:r>
            <a:r>
              <a:rPr lang="en-US" altLang="en-US" sz="3000" dirty="0">
                <a:solidFill>
                  <a:srgbClr val="FFFFFF"/>
                </a:solidFill>
              </a:rPr>
              <a:t>Primal and dual have the same optimal value.</a:t>
            </a:r>
            <a:br>
              <a:rPr lang="en-US" altLang="en-US" sz="3000" dirty="0">
                <a:solidFill>
                  <a:srgbClr val="FF9900"/>
                </a:solidFill>
              </a:rPr>
            </a:br>
            <a:r>
              <a:rPr lang="en-US" altLang="en-US" sz="3000" dirty="0">
                <a:solidFill>
                  <a:srgbClr val="FF9900"/>
                </a:solidFill>
              </a:rPr>
              <a:t>                 </a:t>
            </a:r>
            <a:r>
              <a:rPr lang="en-US" altLang="en-US" sz="2800" dirty="0" err="1">
                <a:solidFill>
                  <a:srgbClr val="FFFFFF"/>
                </a:solidFill>
              </a:rPr>
              <a:t>C</a:t>
            </a:r>
            <a:r>
              <a:rPr lang="en-US" altLang="en-US" sz="2800" baseline="30000" dirty="0" err="1"/>
              <a:t>T</a:t>
            </a:r>
            <a:r>
              <a:rPr lang="en-US" altLang="en-US" sz="2800" dirty="0" err="1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sz="2800" dirty="0" err="1">
                <a:solidFill>
                  <a:srgbClr val="FFFFFF"/>
                </a:solidFill>
              </a:rPr>
              <a:t>X</a:t>
            </a:r>
            <a:r>
              <a:rPr lang="en-US" altLang="en-US" sz="2800" baseline="-25000" dirty="0" err="1">
                <a:solidFill>
                  <a:srgbClr val="FFFFFF"/>
                </a:solidFill>
              </a:rPr>
              <a:t>min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</a:rPr>
              <a:t>N</a:t>
            </a:r>
            <a:r>
              <a:rPr lang="en-US" altLang="en-US" sz="2800" baseline="30000" dirty="0" err="1"/>
              <a:t>T</a:t>
            </a:r>
            <a:r>
              <a:rPr lang="en-US" altLang="en-US" sz="2800" dirty="0" err="1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sz="2800" dirty="0" err="1">
                <a:solidFill>
                  <a:srgbClr val="FFFFFF"/>
                </a:solidFill>
              </a:rPr>
              <a:t>Y</a:t>
            </a:r>
            <a:r>
              <a:rPr lang="en-US" altLang="en-US" sz="2800" baseline="-25000" dirty="0" err="1">
                <a:solidFill>
                  <a:srgbClr val="FFFFFF"/>
                </a:solidFill>
              </a:rPr>
              <a:t>max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grpSp>
        <p:nvGrpSpPr>
          <p:cNvPr id="92168" name="Group 11"/>
          <p:cNvGrpSpPr>
            <a:grpSpLocks/>
          </p:cNvGrpSpPr>
          <p:nvPr/>
        </p:nvGrpSpPr>
        <p:grpSpPr bwMode="auto">
          <a:xfrm>
            <a:off x="5638800" y="4927600"/>
            <a:ext cx="381000" cy="711200"/>
            <a:chOff x="2432" y="1328"/>
            <a:chExt cx="906" cy="2075"/>
          </a:xfrm>
        </p:grpSpPr>
        <p:sp>
          <p:nvSpPr>
            <p:cNvPr id="92204" name="Freeform 12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822 w 410"/>
                <a:gd name="T1" fmla="*/ 253 h 406"/>
                <a:gd name="T2" fmla="*/ 664 w 410"/>
                <a:gd name="T3" fmla="*/ 90 h 406"/>
                <a:gd name="T4" fmla="*/ 507 w 410"/>
                <a:gd name="T5" fmla="*/ 0 h 406"/>
                <a:gd name="T6" fmla="*/ 323 w 410"/>
                <a:gd name="T7" fmla="*/ 0 h 406"/>
                <a:gd name="T8" fmla="*/ 123 w 410"/>
                <a:gd name="T9" fmla="*/ 57 h 406"/>
                <a:gd name="T10" fmla="*/ 29 w 410"/>
                <a:gd name="T11" fmla="*/ 154 h 406"/>
                <a:gd name="T12" fmla="*/ 0 w 410"/>
                <a:gd name="T13" fmla="*/ 287 h 406"/>
                <a:gd name="T14" fmla="*/ 29 w 410"/>
                <a:gd name="T15" fmla="*/ 460 h 406"/>
                <a:gd name="T16" fmla="*/ 150 w 410"/>
                <a:gd name="T17" fmla="*/ 660 h 406"/>
                <a:gd name="T18" fmla="*/ 371 w 410"/>
                <a:gd name="T19" fmla="*/ 789 h 406"/>
                <a:gd name="T20" fmla="*/ 539 w 410"/>
                <a:gd name="T21" fmla="*/ 855 h 406"/>
                <a:gd name="T22" fmla="*/ 711 w 410"/>
                <a:gd name="T23" fmla="*/ 879 h 406"/>
                <a:gd name="T24" fmla="*/ 850 w 410"/>
                <a:gd name="T25" fmla="*/ 848 h 406"/>
                <a:gd name="T26" fmla="*/ 926 w 410"/>
                <a:gd name="T27" fmla="*/ 789 h 406"/>
                <a:gd name="T28" fmla="*/ 972 w 410"/>
                <a:gd name="T29" fmla="*/ 660 h 406"/>
                <a:gd name="T30" fmla="*/ 964 w 410"/>
                <a:gd name="T31" fmla="*/ 503 h 406"/>
                <a:gd name="T32" fmla="*/ 910 w 410"/>
                <a:gd name="T33" fmla="*/ 375 h 406"/>
                <a:gd name="T34" fmla="*/ 1222 w 410"/>
                <a:gd name="T35" fmla="*/ 253 h 406"/>
                <a:gd name="T36" fmla="*/ 1252 w 410"/>
                <a:gd name="T37" fmla="*/ 199 h 406"/>
                <a:gd name="T38" fmla="*/ 1222 w 410"/>
                <a:gd name="T39" fmla="*/ 175 h 406"/>
                <a:gd name="T40" fmla="*/ 880 w 410"/>
                <a:gd name="T41" fmla="*/ 318 h 406"/>
                <a:gd name="T42" fmla="*/ 822 w 410"/>
                <a:gd name="T43" fmla="*/ 25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5" name="Freeform 13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1034 w 329"/>
                <a:gd name="T1" fmla="*/ 31 h 546"/>
                <a:gd name="T2" fmla="*/ 920 w 329"/>
                <a:gd name="T3" fmla="*/ 0 h 546"/>
                <a:gd name="T4" fmla="*/ 685 w 329"/>
                <a:gd name="T5" fmla="*/ 5 h 546"/>
                <a:gd name="T6" fmla="*/ 473 w 329"/>
                <a:gd name="T7" fmla="*/ 120 h 546"/>
                <a:gd name="T8" fmla="*/ 174 w 329"/>
                <a:gd name="T9" fmla="*/ 350 h 546"/>
                <a:gd name="T10" fmla="*/ 19 w 329"/>
                <a:gd name="T11" fmla="*/ 533 h 546"/>
                <a:gd name="T12" fmla="*/ 0 w 329"/>
                <a:gd name="T13" fmla="*/ 600 h 546"/>
                <a:gd name="T14" fmla="*/ 81 w 329"/>
                <a:gd name="T15" fmla="*/ 717 h 546"/>
                <a:gd name="T16" fmla="*/ 253 w 329"/>
                <a:gd name="T17" fmla="*/ 775 h 546"/>
                <a:gd name="T18" fmla="*/ 473 w 329"/>
                <a:gd name="T19" fmla="*/ 838 h 546"/>
                <a:gd name="T20" fmla="*/ 654 w 329"/>
                <a:gd name="T21" fmla="*/ 868 h 546"/>
                <a:gd name="T22" fmla="*/ 730 w 329"/>
                <a:gd name="T23" fmla="*/ 924 h 546"/>
                <a:gd name="T24" fmla="*/ 685 w 329"/>
                <a:gd name="T25" fmla="*/ 1002 h 546"/>
                <a:gd name="T26" fmla="*/ 560 w 329"/>
                <a:gd name="T27" fmla="*/ 1088 h 546"/>
                <a:gd name="T28" fmla="*/ 397 w 329"/>
                <a:gd name="T29" fmla="*/ 1100 h 546"/>
                <a:gd name="T30" fmla="*/ 287 w 329"/>
                <a:gd name="T31" fmla="*/ 1066 h 546"/>
                <a:gd name="T32" fmla="*/ 220 w 329"/>
                <a:gd name="T33" fmla="*/ 1100 h 546"/>
                <a:gd name="T34" fmla="*/ 237 w 329"/>
                <a:gd name="T35" fmla="*/ 1141 h 546"/>
                <a:gd name="T36" fmla="*/ 368 w 329"/>
                <a:gd name="T37" fmla="*/ 1175 h 546"/>
                <a:gd name="T38" fmla="*/ 560 w 329"/>
                <a:gd name="T39" fmla="*/ 1175 h 546"/>
                <a:gd name="T40" fmla="*/ 730 w 329"/>
                <a:gd name="T41" fmla="*/ 1141 h 546"/>
                <a:gd name="T42" fmla="*/ 830 w 329"/>
                <a:gd name="T43" fmla="*/ 1100 h 546"/>
                <a:gd name="T44" fmla="*/ 890 w 329"/>
                <a:gd name="T45" fmla="*/ 1021 h 546"/>
                <a:gd name="T46" fmla="*/ 920 w 329"/>
                <a:gd name="T47" fmla="*/ 938 h 546"/>
                <a:gd name="T48" fmla="*/ 848 w 329"/>
                <a:gd name="T49" fmla="*/ 859 h 546"/>
                <a:gd name="T50" fmla="*/ 654 w 329"/>
                <a:gd name="T51" fmla="*/ 806 h 546"/>
                <a:gd name="T52" fmla="*/ 429 w 329"/>
                <a:gd name="T53" fmla="*/ 760 h 546"/>
                <a:gd name="T54" fmla="*/ 237 w 329"/>
                <a:gd name="T55" fmla="*/ 685 h 546"/>
                <a:gd name="T56" fmla="*/ 190 w 329"/>
                <a:gd name="T57" fmla="*/ 621 h 546"/>
                <a:gd name="T58" fmla="*/ 220 w 329"/>
                <a:gd name="T59" fmla="*/ 500 h 546"/>
                <a:gd name="T60" fmla="*/ 368 w 329"/>
                <a:gd name="T61" fmla="*/ 350 h 546"/>
                <a:gd name="T62" fmla="*/ 542 w 329"/>
                <a:gd name="T63" fmla="*/ 261 h 546"/>
                <a:gd name="T64" fmla="*/ 810 w 329"/>
                <a:gd name="T65" fmla="*/ 195 h 546"/>
                <a:gd name="T66" fmla="*/ 1034 w 329"/>
                <a:gd name="T67" fmla="*/ 162 h 546"/>
                <a:gd name="T68" fmla="*/ 1034 w 329"/>
                <a:gd name="T69" fmla="*/ 75 h 546"/>
                <a:gd name="T70" fmla="*/ 1034 w 329"/>
                <a:gd name="T71" fmla="*/ 31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6" name="Freeform 14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816 w 309"/>
                <a:gd name="T1" fmla="*/ 455 h 673"/>
                <a:gd name="T2" fmla="*/ 721 w 309"/>
                <a:gd name="T3" fmla="*/ 184 h 673"/>
                <a:gd name="T4" fmla="*/ 618 w 309"/>
                <a:gd name="T5" fmla="*/ 54 h 673"/>
                <a:gd name="T6" fmla="*/ 382 w 309"/>
                <a:gd name="T7" fmla="*/ 0 h 673"/>
                <a:gd name="T8" fmla="*/ 150 w 309"/>
                <a:gd name="T9" fmla="*/ 22 h 673"/>
                <a:gd name="T10" fmla="*/ 46 w 309"/>
                <a:gd name="T11" fmla="*/ 162 h 673"/>
                <a:gd name="T12" fmla="*/ 60 w 309"/>
                <a:gd name="T13" fmla="*/ 335 h 673"/>
                <a:gd name="T14" fmla="*/ 122 w 309"/>
                <a:gd name="T15" fmla="*/ 615 h 673"/>
                <a:gd name="T16" fmla="*/ 122 w 309"/>
                <a:gd name="T17" fmla="*/ 864 h 673"/>
                <a:gd name="T18" fmla="*/ 46 w 309"/>
                <a:gd name="T19" fmla="*/ 1077 h 673"/>
                <a:gd name="T20" fmla="*/ 0 w 309"/>
                <a:gd name="T21" fmla="*/ 1200 h 673"/>
                <a:gd name="T22" fmla="*/ 29 w 309"/>
                <a:gd name="T23" fmla="*/ 1308 h 673"/>
                <a:gd name="T24" fmla="*/ 136 w 309"/>
                <a:gd name="T25" fmla="*/ 1364 h 673"/>
                <a:gd name="T26" fmla="*/ 281 w 309"/>
                <a:gd name="T27" fmla="*/ 1414 h 673"/>
                <a:gd name="T28" fmla="*/ 411 w 309"/>
                <a:gd name="T29" fmla="*/ 1439 h 673"/>
                <a:gd name="T30" fmla="*/ 590 w 309"/>
                <a:gd name="T31" fmla="*/ 1439 h 673"/>
                <a:gd name="T32" fmla="*/ 787 w 309"/>
                <a:gd name="T33" fmla="*/ 1327 h 673"/>
                <a:gd name="T34" fmla="*/ 939 w 309"/>
                <a:gd name="T35" fmla="*/ 1099 h 673"/>
                <a:gd name="T36" fmla="*/ 927 w 309"/>
                <a:gd name="T37" fmla="*/ 895 h 673"/>
                <a:gd name="T38" fmla="*/ 833 w 309"/>
                <a:gd name="T39" fmla="*/ 657 h 673"/>
                <a:gd name="T40" fmla="*/ 816 w 309"/>
                <a:gd name="T41" fmla="*/ 455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7" name="Freeform 15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719 w 235"/>
                <a:gd name="T1" fmla="*/ 31 h 973"/>
                <a:gd name="T2" fmla="*/ 524 w 235"/>
                <a:gd name="T3" fmla="*/ 0 h 973"/>
                <a:gd name="T4" fmla="*/ 407 w 235"/>
                <a:gd name="T5" fmla="*/ 31 h 973"/>
                <a:gd name="T6" fmla="*/ 361 w 235"/>
                <a:gd name="T7" fmla="*/ 142 h 973"/>
                <a:gd name="T8" fmla="*/ 407 w 235"/>
                <a:gd name="T9" fmla="*/ 749 h 973"/>
                <a:gd name="T10" fmla="*/ 407 w 235"/>
                <a:gd name="T11" fmla="*/ 889 h 973"/>
                <a:gd name="T12" fmla="*/ 345 w 235"/>
                <a:gd name="T13" fmla="*/ 1156 h 973"/>
                <a:gd name="T14" fmla="*/ 328 w 235"/>
                <a:gd name="T15" fmla="*/ 1463 h 973"/>
                <a:gd name="T16" fmla="*/ 361 w 235"/>
                <a:gd name="T17" fmla="*/ 1617 h 973"/>
                <a:gd name="T18" fmla="*/ 328 w 235"/>
                <a:gd name="T19" fmla="*/ 1705 h 973"/>
                <a:gd name="T20" fmla="*/ 99 w 235"/>
                <a:gd name="T21" fmla="*/ 1838 h 973"/>
                <a:gd name="T22" fmla="*/ 0 w 235"/>
                <a:gd name="T23" fmla="*/ 2005 h 973"/>
                <a:gd name="T24" fmla="*/ 21 w 235"/>
                <a:gd name="T25" fmla="*/ 2056 h 973"/>
                <a:gd name="T26" fmla="*/ 194 w 235"/>
                <a:gd name="T27" fmla="*/ 2113 h 973"/>
                <a:gd name="T28" fmla="*/ 245 w 235"/>
                <a:gd name="T29" fmla="*/ 2091 h 973"/>
                <a:gd name="T30" fmla="*/ 260 w 235"/>
                <a:gd name="T31" fmla="*/ 1992 h 973"/>
                <a:gd name="T32" fmla="*/ 313 w 235"/>
                <a:gd name="T33" fmla="*/ 1853 h 973"/>
                <a:gd name="T34" fmla="*/ 391 w 235"/>
                <a:gd name="T35" fmla="*/ 1785 h 973"/>
                <a:gd name="T36" fmla="*/ 489 w 235"/>
                <a:gd name="T37" fmla="*/ 1741 h 973"/>
                <a:gd name="T38" fmla="*/ 573 w 235"/>
                <a:gd name="T39" fmla="*/ 1684 h 973"/>
                <a:gd name="T40" fmla="*/ 592 w 235"/>
                <a:gd name="T41" fmla="*/ 1639 h 973"/>
                <a:gd name="T42" fmla="*/ 539 w 235"/>
                <a:gd name="T43" fmla="*/ 1586 h 973"/>
                <a:gd name="T44" fmla="*/ 489 w 235"/>
                <a:gd name="T45" fmla="*/ 1552 h 973"/>
                <a:gd name="T46" fmla="*/ 461 w 235"/>
                <a:gd name="T47" fmla="*/ 1420 h 973"/>
                <a:gd name="T48" fmla="*/ 489 w 235"/>
                <a:gd name="T49" fmla="*/ 1141 h 973"/>
                <a:gd name="T50" fmla="*/ 603 w 235"/>
                <a:gd name="T51" fmla="*/ 825 h 973"/>
                <a:gd name="T52" fmla="*/ 719 w 235"/>
                <a:gd name="T53" fmla="*/ 574 h 973"/>
                <a:gd name="T54" fmla="*/ 752 w 235"/>
                <a:gd name="T55" fmla="*/ 267 h 973"/>
                <a:gd name="T56" fmla="*/ 719 w 235"/>
                <a:gd name="T57" fmla="*/ 31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8" name="Freeform 16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391 w 384"/>
                <a:gd name="T1" fmla="*/ 267 h 821"/>
                <a:gd name="T2" fmla="*/ 358 w 384"/>
                <a:gd name="T3" fmla="*/ 86 h 821"/>
                <a:gd name="T4" fmla="*/ 220 w 384"/>
                <a:gd name="T5" fmla="*/ 0 h 821"/>
                <a:gd name="T6" fmla="*/ 5 w 384"/>
                <a:gd name="T7" fmla="*/ 5 h 821"/>
                <a:gd name="T8" fmla="*/ 0 w 384"/>
                <a:gd name="T9" fmla="*/ 86 h 821"/>
                <a:gd name="T10" fmla="*/ 5 w 384"/>
                <a:gd name="T11" fmla="*/ 255 h 821"/>
                <a:gd name="T12" fmla="*/ 123 w 384"/>
                <a:gd name="T13" fmla="*/ 509 h 821"/>
                <a:gd name="T14" fmla="*/ 209 w 384"/>
                <a:gd name="T15" fmla="*/ 696 h 821"/>
                <a:gd name="T16" fmla="*/ 295 w 384"/>
                <a:gd name="T17" fmla="*/ 946 h 821"/>
                <a:gd name="T18" fmla="*/ 326 w 384"/>
                <a:gd name="T19" fmla="*/ 1168 h 821"/>
                <a:gd name="T20" fmla="*/ 326 w 384"/>
                <a:gd name="T21" fmla="*/ 1342 h 821"/>
                <a:gd name="T22" fmla="*/ 281 w 384"/>
                <a:gd name="T23" fmla="*/ 1479 h 821"/>
                <a:gd name="T24" fmla="*/ 236 w 384"/>
                <a:gd name="T25" fmla="*/ 1524 h 821"/>
                <a:gd name="T26" fmla="*/ 236 w 384"/>
                <a:gd name="T27" fmla="*/ 1564 h 821"/>
                <a:gd name="T28" fmla="*/ 295 w 384"/>
                <a:gd name="T29" fmla="*/ 1631 h 821"/>
                <a:gd name="T30" fmla="*/ 407 w 384"/>
                <a:gd name="T31" fmla="*/ 1653 h 821"/>
                <a:gd name="T32" fmla="*/ 581 w 384"/>
                <a:gd name="T33" fmla="*/ 1653 h 821"/>
                <a:gd name="T34" fmla="*/ 895 w 384"/>
                <a:gd name="T35" fmla="*/ 1710 h 821"/>
                <a:gd name="T36" fmla="*/ 987 w 384"/>
                <a:gd name="T37" fmla="*/ 1788 h 821"/>
                <a:gd name="T38" fmla="*/ 1134 w 384"/>
                <a:gd name="T39" fmla="*/ 1740 h 821"/>
                <a:gd name="T40" fmla="*/ 1192 w 384"/>
                <a:gd name="T41" fmla="*/ 1631 h 821"/>
                <a:gd name="T42" fmla="*/ 1134 w 384"/>
                <a:gd name="T43" fmla="*/ 1590 h 821"/>
                <a:gd name="T44" fmla="*/ 862 w 384"/>
                <a:gd name="T45" fmla="*/ 1564 h 821"/>
                <a:gd name="T46" fmla="*/ 565 w 384"/>
                <a:gd name="T47" fmla="*/ 1564 h 821"/>
                <a:gd name="T48" fmla="*/ 438 w 384"/>
                <a:gd name="T49" fmla="*/ 1554 h 821"/>
                <a:gd name="T50" fmla="*/ 407 w 384"/>
                <a:gd name="T51" fmla="*/ 1490 h 821"/>
                <a:gd name="T52" fmla="*/ 438 w 384"/>
                <a:gd name="T53" fmla="*/ 1365 h 821"/>
                <a:gd name="T54" fmla="*/ 456 w 384"/>
                <a:gd name="T55" fmla="*/ 1158 h 821"/>
                <a:gd name="T56" fmla="*/ 424 w 384"/>
                <a:gd name="T57" fmla="*/ 924 h 821"/>
                <a:gd name="T58" fmla="*/ 374 w 384"/>
                <a:gd name="T59" fmla="*/ 618 h 821"/>
                <a:gd name="T60" fmla="*/ 391 w 384"/>
                <a:gd name="T61" fmla="*/ 352 h 821"/>
                <a:gd name="T62" fmla="*/ 391 w 384"/>
                <a:gd name="T63" fmla="*/ 267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9" name="Freeform 17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1034 w 329"/>
                <a:gd name="T1" fmla="*/ 31 h 546"/>
                <a:gd name="T2" fmla="*/ 920 w 329"/>
                <a:gd name="T3" fmla="*/ 0 h 546"/>
                <a:gd name="T4" fmla="*/ 685 w 329"/>
                <a:gd name="T5" fmla="*/ 5 h 546"/>
                <a:gd name="T6" fmla="*/ 473 w 329"/>
                <a:gd name="T7" fmla="*/ 120 h 546"/>
                <a:gd name="T8" fmla="*/ 174 w 329"/>
                <a:gd name="T9" fmla="*/ 350 h 546"/>
                <a:gd name="T10" fmla="*/ 19 w 329"/>
                <a:gd name="T11" fmla="*/ 533 h 546"/>
                <a:gd name="T12" fmla="*/ 0 w 329"/>
                <a:gd name="T13" fmla="*/ 600 h 546"/>
                <a:gd name="T14" fmla="*/ 81 w 329"/>
                <a:gd name="T15" fmla="*/ 717 h 546"/>
                <a:gd name="T16" fmla="*/ 253 w 329"/>
                <a:gd name="T17" fmla="*/ 775 h 546"/>
                <a:gd name="T18" fmla="*/ 473 w 329"/>
                <a:gd name="T19" fmla="*/ 838 h 546"/>
                <a:gd name="T20" fmla="*/ 654 w 329"/>
                <a:gd name="T21" fmla="*/ 868 h 546"/>
                <a:gd name="T22" fmla="*/ 730 w 329"/>
                <a:gd name="T23" fmla="*/ 924 h 546"/>
                <a:gd name="T24" fmla="*/ 685 w 329"/>
                <a:gd name="T25" fmla="*/ 1002 h 546"/>
                <a:gd name="T26" fmla="*/ 560 w 329"/>
                <a:gd name="T27" fmla="*/ 1088 h 546"/>
                <a:gd name="T28" fmla="*/ 397 w 329"/>
                <a:gd name="T29" fmla="*/ 1100 h 546"/>
                <a:gd name="T30" fmla="*/ 287 w 329"/>
                <a:gd name="T31" fmla="*/ 1066 h 546"/>
                <a:gd name="T32" fmla="*/ 220 w 329"/>
                <a:gd name="T33" fmla="*/ 1100 h 546"/>
                <a:gd name="T34" fmla="*/ 237 w 329"/>
                <a:gd name="T35" fmla="*/ 1141 h 546"/>
                <a:gd name="T36" fmla="*/ 368 w 329"/>
                <a:gd name="T37" fmla="*/ 1175 h 546"/>
                <a:gd name="T38" fmla="*/ 560 w 329"/>
                <a:gd name="T39" fmla="*/ 1175 h 546"/>
                <a:gd name="T40" fmla="*/ 730 w 329"/>
                <a:gd name="T41" fmla="*/ 1141 h 546"/>
                <a:gd name="T42" fmla="*/ 830 w 329"/>
                <a:gd name="T43" fmla="*/ 1100 h 546"/>
                <a:gd name="T44" fmla="*/ 890 w 329"/>
                <a:gd name="T45" fmla="*/ 1021 h 546"/>
                <a:gd name="T46" fmla="*/ 920 w 329"/>
                <a:gd name="T47" fmla="*/ 938 h 546"/>
                <a:gd name="T48" fmla="*/ 848 w 329"/>
                <a:gd name="T49" fmla="*/ 859 h 546"/>
                <a:gd name="T50" fmla="*/ 654 w 329"/>
                <a:gd name="T51" fmla="*/ 806 h 546"/>
                <a:gd name="T52" fmla="*/ 429 w 329"/>
                <a:gd name="T53" fmla="*/ 760 h 546"/>
                <a:gd name="T54" fmla="*/ 237 w 329"/>
                <a:gd name="T55" fmla="*/ 685 h 546"/>
                <a:gd name="T56" fmla="*/ 190 w 329"/>
                <a:gd name="T57" fmla="*/ 621 h 546"/>
                <a:gd name="T58" fmla="*/ 220 w 329"/>
                <a:gd name="T59" fmla="*/ 500 h 546"/>
                <a:gd name="T60" fmla="*/ 368 w 329"/>
                <a:gd name="T61" fmla="*/ 350 h 546"/>
                <a:gd name="T62" fmla="*/ 542 w 329"/>
                <a:gd name="T63" fmla="*/ 261 h 546"/>
                <a:gd name="T64" fmla="*/ 810 w 329"/>
                <a:gd name="T65" fmla="*/ 195 h 546"/>
                <a:gd name="T66" fmla="*/ 1034 w 329"/>
                <a:gd name="T67" fmla="*/ 162 h 546"/>
                <a:gd name="T68" fmla="*/ 1034 w 329"/>
                <a:gd name="T69" fmla="*/ 75 h 546"/>
                <a:gd name="T70" fmla="*/ 1034 w 329"/>
                <a:gd name="T71" fmla="*/ 31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9" name="Group 18"/>
          <p:cNvGrpSpPr>
            <a:grpSpLocks noChangeAspect="1"/>
          </p:cNvGrpSpPr>
          <p:nvPr/>
        </p:nvGrpSpPr>
        <p:grpSpPr bwMode="auto">
          <a:xfrm rot="2360341">
            <a:off x="228600" y="152400"/>
            <a:ext cx="1079500" cy="1079500"/>
            <a:chOff x="1224" y="1212"/>
            <a:chExt cx="3144" cy="3112"/>
          </a:xfrm>
        </p:grpSpPr>
        <p:sp>
          <p:nvSpPr>
            <p:cNvPr id="92195" name="Freeform 19" descr="Green marble"/>
            <p:cNvSpPr>
              <a:spLocks noChangeAspect="1"/>
            </p:cNvSpPr>
            <p:nvPr/>
          </p:nvSpPr>
          <p:spPr bwMode="auto">
            <a:xfrm>
              <a:off x="1224" y="2539"/>
              <a:ext cx="2280" cy="1785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96" name="Freeform 20" descr="Green marble"/>
            <p:cNvSpPr>
              <a:spLocks noChangeAspect="1"/>
            </p:cNvSpPr>
            <p:nvPr/>
          </p:nvSpPr>
          <p:spPr bwMode="auto">
            <a:xfrm>
              <a:off x="3056" y="1628"/>
              <a:ext cx="1312" cy="1296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97" name="Group 21"/>
            <p:cNvGrpSpPr>
              <a:grpSpLocks noChangeAspect="1"/>
            </p:cNvGrpSpPr>
            <p:nvPr/>
          </p:nvGrpSpPr>
          <p:grpSpPr bwMode="auto">
            <a:xfrm>
              <a:off x="1776" y="1212"/>
              <a:ext cx="1944" cy="2413"/>
              <a:chOff x="2227" y="1194"/>
              <a:chExt cx="1944" cy="2413"/>
            </a:xfrm>
          </p:grpSpPr>
          <p:sp>
            <p:nvSpPr>
              <p:cNvPr id="92198" name="Freeform 22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3 w 600"/>
                  <a:gd name="T1" fmla="*/ 1 h 608"/>
                  <a:gd name="T2" fmla="*/ 3 w 600"/>
                  <a:gd name="T3" fmla="*/ 1 h 608"/>
                  <a:gd name="T4" fmla="*/ 3 w 600"/>
                  <a:gd name="T5" fmla="*/ 1 h 608"/>
                  <a:gd name="T6" fmla="*/ 3 w 600"/>
                  <a:gd name="T7" fmla="*/ 1 h 608"/>
                  <a:gd name="T8" fmla="*/ 1 w 600"/>
                  <a:gd name="T9" fmla="*/ 0 h 608"/>
                  <a:gd name="T10" fmla="*/ 1 w 600"/>
                  <a:gd name="T11" fmla="*/ 1 h 608"/>
                  <a:gd name="T12" fmla="*/ 1 w 600"/>
                  <a:gd name="T13" fmla="*/ 1 h 608"/>
                  <a:gd name="T14" fmla="*/ 0 w 600"/>
                  <a:gd name="T15" fmla="*/ 1 h 608"/>
                  <a:gd name="T16" fmla="*/ 1 w 600"/>
                  <a:gd name="T17" fmla="*/ 1 h 608"/>
                  <a:gd name="T18" fmla="*/ 1 w 600"/>
                  <a:gd name="T19" fmla="*/ 1 h 608"/>
                  <a:gd name="T20" fmla="*/ 1 w 600"/>
                  <a:gd name="T21" fmla="*/ 1 h 608"/>
                  <a:gd name="T22" fmla="*/ 1 w 600"/>
                  <a:gd name="T23" fmla="*/ 1 h 608"/>
                  <a:gd name="T24" fmla="*/ 1 w 600"/>
                  <a:gd name="T25" fmla="*/ 1 h 608"/>
                  <a:gd name="T26" fmla="*/ 2 w 600"/>
                  <a:gd name="T27" fmla="*/ 1 h 608"/>
                  <a:gd name="T28" fmla="*/ 3 w 600"/>
                  <a:gd name="T29" fmla="*/ 1 h 608"/>
                  <a:gd name="T30" fmla="*/ 3 w 600"/>
                  <a:gd name="T31" fmla="*/ 1 h 608"/>
                  <a:gd name="T32" fmla="*/ 3 w 600"/>
                  <a:gd name="T33" fmla="*/ 1 h 608"/>
                  <a:gd name="T34" fmla="*/ 3 w 600"/>
                  <a:gd name="T35" fmla="*/ 1 h 608"/>
                  <a:gd name="T36" fmla="*/ 5 w 600"/>
                  <a:gd name="T37" fmla="*/ 1 h 608"/>
                  <a:gd name="T38" fmla="*/ 5 w 600"/>
                  <a:gd name="T39" fmla="*/ 1 h 608"/>
                  <a:gd name="T40" fmla="*/ 5 w 600"/>
                  <a:gd name="T41" fmla="*/ 1 h 608"/>
                  <a:gd name="T42" fmla="*/ 3 w 600"/>
                  <a:gd name="T43" fmla="*/ 1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9" name="Freeform 23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2 w 619"/>
                  <a:gd name="T1" fmla="*/ 2 h 1085"/>
                  <a:gd name="T2" fmla="*/ 2 w 619"/>
                  <a:gd name="T3" fmla="*/ 1 h 1085"/>
                  <a:gd name="T4" fmla="*/ 3 w 619"/>
                  <a:gd name="T5" fmla="*/ 1 h 1085"/>
                  <a:gd name="T6" fmla="*/ 4 w 619"/>
                  <a:gd name="T7" fmla="*/ 0 h 1085"/>
                  <a:gd name="T8" fmla="*/ 5 w 619"/>
                  <a:gd name="T9" fmla="*/ 1 h 1085"/>
                  <a:gd name="T10" fmla="*/ 5 w 619"/>
                  <a:gd name="T11" fmla="*/ 1 h 1085"/>
                  <a:gd name="T12" fmla="*/ 5 w 619"/>
                  <a:gd name="T13" fmla="*/ 2 h 1085"/>
                  <a:gd name="T14" fmla="*/ 5 w 619"/>
                  <a:gd name="T15" fmla="*/ 4 h 1085"/>
                  <a:gd name="T16" fmla="*/ 4 w 619"/>
                  <a:gd name="T17" fmla="*/ 6 h 1085"/>
                  <a:gd name="T18" fmla="*/ 3 w 619"/>
                  <a:gd name="T19" fmla="*/ 7 h 1085"/>
                  <a:gd name="T20" fmla="*/ 3 w 619"/>
                  <a:gd name="T21" fmla="*/ 8 h 1085"/>
                  <a:gd name="T22" fmla="*/ 3 w 619"/>
                  <a:gd name="T23" fmla="*/ 10 h 1085"/>
                  <a:gd name="T24" fmla="*/ 4 w 619"/>
                  <a:gd name="T25" fmla="*/ 10 h 1085"/>
                  <a:gd name="T26" fmla="*/ 4 w 619"/>
                  <a:gd name="T27" fmla="*/ 13 h 1085"/>
                  <a:gd name="T28" fmla="*/ 3 w 619"/>
                  <a:gd name="T29" fmla="*/ 14 h 1085"/>
                  <a:gd name="T30" fmla="*/ 3 w 619"/>
                  <a:gd name="T31" fmla="*/ 14 h 1085"/>
                  <a:gd name="T32" fmla="*/ 2 w 619"/>
                  <a:gd name="T33" fmla="*/ 15 h 1085"/>
                  <a:gd name="T34" fmla="*/ 1 w 619"/>
                  <a:gd name="T35" fmla="*/ 15 h 1085"/>
                  <a:gd name="T36" fmla="*/ 1 w 619"/>
                  <a:gd name="T37" fmla="*/ 14 h 1085"/>
                  <a:gd name="T38" fmla="*/ 1 w 619"/>
                  <a:gd name="T39" fmla="*/ 12 h 1085"/>
                  <a:gd name="T40" fmla="*/ 0 w 619"/>
                  <a:gd name="T41" fmla="*/ 10 h 1085"/>
                  <a:gd name="T42" fmla="*/ 1 w 619"/>
                  <a:gd name="T43" fmla="*/ 8 h 1085"/>
                  <a:gd name="T44" fmla="*/ 1 w 619"/>
                  <a:gd name="T45" fmla="*/ 6 h 1085"/>
                  <a:gd name="T46" fmla="*/ 1 w 619"/>
                  <a:gd name="T47" fmla="*/ 3 h 1085"/>
                  <a:gd name="T48" fmla="*/ 2 w 619"/>
                  <a:gd name="T49" fmla="*/ 2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0" name="Freeform 24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 h 808"/>
                  <a:gd name="T2" fmla="*/ 105 w 782"/>
                  <a:gd name="T3" fmla="*/ 0 h 808"/>
                  <a:gd name="T4" fmla="*/ 255 w 782"/>
                  <a:gd name="T5" fmla="*/ 0 h 808"/>
                  <a:gd name="T6" fmla="*/ 538 w 782"/>
                  <a:gd name="T7" fmla="*/ 1 h 808"/>
                  <a:gd name="T8" fmla="*/ 873 w 782"/>
                  <a:gd name="T9" fmla="*/ 1 h 808"/>
                  <a:gd name="T10" fmla="*/ 996 w 782"/>
                  <a:gd name="T11" fmla="*/ 1 h 808"/>
                  <a:gd name="T12" fmla="*/ 1053 w 782"/>
                  <a:gd name="T13" fmla="*/ 1 h 808"/>
                  <a:gd name="T14" fmla="*/ 1064 w 782"/>
                  <a:gd name="T15" fmla="*/ 1 h 808"/>
                  <a:gd name="T16" fmla="*/ 1027 w 782"/>
                  <a:gd name="T17" fmla="*/ 1 h 808"/>
                  <a:gd name="T18" fmla="*/ 923 w 782"/>
                  <a:gd name="T19" fmla="*/ 2 h 808"/>
                  <a:gd name="T20" fmla="*/ 790 w 782"/>
                  <a:gd name="T21" fmla="*/ 3 h 808"/>
                  <a:gd name="T22" fmla="*/ 691 w 782"/>
                  <a:gd name="T23" fmla="*/ 3 h 808"/>
                  <a:gd name="T24" fmla="*/ 647 w 782"/>
                  <a:gd name="T25" fmla="*/ 3 h 808"/>
                  <a:gd name="T26" fmla="*/ 618 w 782"/>
                  <a:gd name="T27" fmla="*/ 3 h 808"/>
                  <a:gd name="T28" fmla="*/ 629 w 782"/>
                  <a:gd name="T29" fmla="*/ 4 h 808"/>
                  <a:gd name="T30" fmla="*/ 637 w 782"/>
                  <a:gd name="T31" fmla="*/ 4 h 808"/>
                  <a:gd name="T32" fmla="*/ 756 w 782"/>
                  <a:gd name="T33" fmla="*/ 4 h 808"/>
                  <a:gd name="T34" fmla="*/ 945 w 782"/>
                  <a:gd name="T35" fmla="*/ 4 h 808"/>
                  <a:gd name="T36" fmla="*/ 1064 w 782"/>
                  <a:gd name="T37" fmla="*/ 4 h 808"/>
                  <a:gd name="T38" fmla="*/ 1190 w 782"/>
                  <a:gd name="T39" fmla="*/ 4 h 808"/>
                  <a:gd name="T40" fmla="*/ 1229 w 782"/>
                  <a:gd name="T41" fmla="*/ 4 h 808"/>
                  <a:gd name="T42" fmla="*/ 1190 w 782"/>
                  <a:gd name="T43" fmla="*/ 4 h 808"/>
                  <a:gd name="T44" fmla="*/ 1139 w 782"/>
                  <a:gd name="T45" fmla="*/ 4 h 808"/>
                  <a:gd name="T46" fmla="*/ 1053 w 782"/>
                  <a:gd name="T47" fmla="*/ 4 h 808"/>
                  <a:gd name="T48" fmla="*/ 940 w 782"/>
                  <a:gd name="T49" fmla="*/ 4 h 808"/>
                  <a:gd name="T50" fmla="*/ 817 w 782"/>
                  <a:gd name="T51" fmla="*/ 4 h 808"/>
                  <a:gd name="T52" fmla="*/ 618 w 782"/>
                  <a:gd name="T53" fmla="*/ 4 h 808"/>
                  <a:gd name="T54" fmla="*/ 558 w 782"/>
                  <a:gd name="T55" fmla="*/ 4 h 808"/>
                  <a:gd name="T56" fmla="*/ 525 w 782"/>
                  <a:gd name="T57" fmla="*/ 4 h 808"/>
                  <a:gd name="T58" fmla="*/ 525 w 782"/>
                  <a:gd name="T59" fmla="*/ 4 h 808"/>
                  <a:gd name="T60" fmla="*/ 525 w 782"/>
                  <a:gd name="T61" fmla="*/ 3 h 808"/>
                  <a:gd name="T62" fmla="*/ 611 w 782"/>
                  <a:gd name="T63" fmla="*/ 3 h 808"/>
                  <a:gd name="T64" fmla="*/ 737 w 782"/>
                  <a:gd name="T65" fmla="*/ 2 h 808"/>
                  <a:gd name="T66" fmla="*/ 848 w 782"/>
                  <a:gd name="T67" fmla="*/ 2 h 808"/>
                  <a:gd name="T68" fmla="*/ 918 w 782"/>
                  <a:gd name="T69" fmla="*/ 1 h 808"/>
                  <a:gd name="T70" fmla="*/ 954 w 782"/>
                  <a:gd name="T71" fmla="*/ 1 h 808"/>
                  <a:gd name="T72" fmla="*/ 940 w 782"/>
                  <a:gd name="T73" fmla="*/ 1 h 808"/>
                  <a:gd name="T74" fmla="*/ 888 w 782"/>
                  <a:gd name="T75" fmla="*/ 1 h 808"/>
                  <a:gd name="T76" fmla="*/ 817 w 782"/>
                  <a:gd name="T77" fmla="*/ 1 h 808"/>
                  <a:gd name="T78" fmla="*/ 737 w 782"/>
                  <a:gd name="T79" fmla="*/ 1 h 808"/>
                  <a:gd name="T80" fmla="*/ 563 w 782"/>
                  <a:gd name="T81" fmla="*/ 1 h 808"/>
                  <a:gd name="T82" fmla="*/ 303 w 782"/>
                  <a:gd name="T83" fmla="*/ 1 h 808"/>
                  <a:gd name="T84" fmla="*/ 110 w 782"/>
                  <a:gd name="T85" fmla="*/ 1 h 808"/>
                  <a:gd name="T86" fmla="*/ 32 w 782"/>
                  <a:gd name="T87" fmla="*/ 1 h 808"/>
                  <a:gd name="T88" fmla="*/ 0 w 782"/>
                  <a:gd name="T89" fmla="*/ 1 h 808"/>
                  <a:gd name="T90" fmla="*/ 0 w 782"/>
                  <a:gd name="T91" fmla="*/ 1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1" name="Freeform 25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5228 w 992"/>
                  <a:gd name="T1" fmla="*/ 1 h 770"/>
                  <a:gd name="T2" fmla="*/ 5326 w 992"/>
                  <a:gd name="T3" fmla="*/ 1 h 770"/>
                  <a:gd name="T4" fmla="*/ 5693 w 992"/>
                  <a:gd name="T5" fmla="*/ 1 h 770"/>
                  <a:gd name="T6" fmla="*/ 6146 w 992"/>
                  <a:gd name="T7" fmla="*/ 1 h 770"/>
                  <a:gd name="T8" fmla="*/ 6415 w 992"/>
                  <a:gd name="T9" fmla="*/ 1 h 770"/>
                  <a:gd name="T10" fmla="*/ 6297 w 992"/>
                  <a:gd name="T11" fmla="*/ 1 h 770"/>
                  <a:gd name="T12" fmla="*/ 6047 w 992"/>
                  <a:gd name="T13" fmla="*/ 1 h 770"/>
                  <a:gd name="T14" fmla="*/ 5545 w 992"/>
                  <a:gd name="T15" fmla="*/ 1 h 770"/>
                  <a:gd name="T16" fmla="*/ 4925 w 992"/>
                  <a:gd name="T17" fmla="*/ 1 h 770"/>
                  <a:gd name="T18" fmla="*/ 4409 w 992"/>
                  <a:gd name="T19" fmla="*/ 1 h 770"/>
                  <a:gd name="T20" fmla="*/ 3830 w 992"/>
                  <a:gd name="T21" fmla="*/ 2 h 770"/>
                  <a:gd name="T22" fmla="*/ 3278 w 992"/>
                  <a:gd name="T23" fmla="*/ 2 h 770"/>
                  <a:gd name="T24" fmla="*/ 2860 w 992"/>
                  <a:gd name="T25" fmla="*/ 1 h 770"/>
                  <a:gd name="T26" fmla="*/ 2706 w 992"/>
                  <a:gd name="T27" fmla="*/ 1 h 770"/>
                  <a:gd name="T28" fmla="*/ 2536 w 992"/>
                  <a:gd name="T29" fmla="*/ 1 h 770"/>
                  <a:gd name="T30" fmla="*/ 2337 w 992"/>
                  <a:gd name="T31" fmla="*/ 1 h 770"/>
                  <a:gd name="T32" fmla="*/ 2188 w 992"/>
                  <a:gd name="T33" fmla="*/ 1 h 770"/>
                  <a:gd name="T34" fmla="*/ 2188 w 992"/>
                  <a:gd name="T35" fmla="*/ 1 h 770"/>
                  <a:gd name="T36" fmla="*/ 2084 w 992"/>
                  <a:gd name="T37" fmla="*/ 1 h 770"/>
                  <a:gd name="T38" fmla="*/ 1798 w 992"/>
                  <a:gd name="T39" fmla="*/ 1 h 770"/>
                  <a:gd name="T40" fmla="*/ 1446 w 992"/>
                  <a:gd name="T41" fmla="*/ 1 h 770"/>
                  <a:gd name="T42" fmla="*/ 1117 w 992"/>
                  <a:gd name="T43" fmla="*/ 1 h 770"/>
                  <a:gd name="T44" fmla="*/ 741 w 992"/>
                  <a:gd name="T45" fmla="*/ 1 h 770"/>
                  <a:gd name="T46" fmla="*/ 171 w 992"/>
                  <a:gd name="T47" fmla="*/ 1 h 770"/>
                  <a:gd name="T48" fmla="*/ 0 w 992"/>
                  <a:gd name="T49" fmla="*/ 1 h 770"/>
                  <a:gd name="T50" fmla="*/ 0 w 992"/>
                  <a:gd name="T51" fmla="*/ 1 h 770"/>
                  <a:gd name="T52" fmla="*/ 255 w 992"/>
                  <a:gd name="T53" fmla="*/ 1 h 770"/>
                  <a:gd name="T54" fmla="*/ 529 w 992"/>
                  <a:gd name="T55" fmla="*/ 1 h 770"/>
                  <a:gd name="T56" fmla="*/ 765 w 992"/>
                  <a:gd name="T57" fmla="*/ 1 h 770"/>
                  <a:gd name="T58" fmla="*/ 1221 w 992"/>
                  <a:gd name="T59" fmla="*/ 1 h 770"/>
                  <a:gd name="T60" fmla="*/ 1664 w 992"/>
                  <a:gd name="T61" fmla="*/ 1 h 770"/>
                  <a:gd name="T62" fmla="*/ 2084 w 992"/>
                  <a:gd name="T63" fmla="*/ 1 h 770"/>
                  <a:gd name="T64" fmla="*/ 2685 w 992"/>
                  <a:gd name="T65" fmla="*/ 0 h 770"/>
                  <a:gd name="T66" fmla="*/ 2706 w 992"/>
                  <a:gd name="T67" fmla="*/ 1 h 770"/>
                  <a:gd name="T68" fmla="*/ 2570 w 992"/>
                  <a:gd name="T69" fmla="*/ 1 h 770"/>
                  <a:gd name="T70" fmla="*/ 2536 w 992"/>
                  <a:gd name="T71" fmla="*/ 1 h 770"/>
                  <a:gd name="T72" fmla="*/ 2706 w 992"/>
                  <a:gd name="T73" fmla="*/ 1 h 770"/>
                  <a:gd name="T74" fmla="*/ 2989 w 992"/>
                  <a:gd name="T75" fmla="*/ 1 h 770"/>
                  <a:gd name="T76" fmla="*/ 3230 w 992"/>
                  <a:gd name="T77" fmla="*/ 1 h 770"/>
                  <a:gd name="T78" fmla="*/ 3610 w 992"/>
                  <a:gd name="T79" fmla="*/ 1 h 770"/>
                  <a:gd name="T80" fmla="*/ 3978 w 992"/>
                  <a:gd name="T81" fmla="*/ 1 h 770"/>
                  <a:gd name="T82" fmla="*/ 4354 w 992"/>
                  <a:gd name="T83" fmla="*/ 1 h 770"/>
                  <a:gd name="T84" fmla="*/ 4849 w 992"/>
                  <a:gd name="T85" fmla="*/ 1 h 770"/>
                  <a:gd name="T86" fmla="*/ 5176 w 992"/>
                  <a:gd name="T87" fmla="*/ 1 h 770"/>
                  <a:gd name="T88" fmla="*/ 5228 w 992"/>
                  <a:gd name="T89" fmla="*/ 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2" name="Freeform 26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4 w 699"/>
                  <a:gd name="T1" fmla="*/ 12 h 1216"/>
                  <a:gd name="T2" fmla="*/ 5 w 699"/>
                  <a:gd name="T3" fmla="*/ 14 h 1216"/>
                  <a:gd name="T4" fmla="*/ 5 w 699"/>
                  <a:gd name="T5" fmla="*/ 14 h 1216"/>
                  <a:gd name="T6" fmla="*/ 6 w 699"/>
                  <a:gd name="T7" fmla="*/ 15 h 1216"/>
                  <a:gd name="T8" fmla="*/ 6 w 699"/>
                  <a:gd name="T9" fmla="*/ 15 h 1216"/>
                  <a:gd name="T10" fmla="*/ 6 w 699"/>
                  <a:gd name="T11" fmla="*/ 16 h 1216"/>
                  <a:gd name="T12" fmla="*/ 6 w 699"/>
                  <a:gd name="T13" fmla="*/ 16 h 1216"/>
                  <a:gd name="T14" fmla="*/ 5 w 699"/>
                  <a:gd name="T15" fmla="*/ 15 h 1216"/>
                  <a:gd name="T16" fmla="*/ 3 w 699"/>
                  <a:gd name="T17" fmla="*/ 13 h 1216"/>
                  <a:gd name="T18" fmla="*/ 3 w 699"/>
                  <a:gd name="T19" fmla="*/ 12 h 1216"/>
                  <a:gd name="T20" fmla="*/ 2 w 699"/>
                  <a:gd name="T21" fmla="*/ 10 h 1216"/>
                  <a:gd name="T22" fmla="*/ 2 w 699"/>
                  <a:gd name="T23" fmla="*/ 8 h 1216"/>
                  <a:gd name="T24" fmla="*/ 2 w 699"/>
                  <a:gd name="T25" fmla="*/ 5 h 1216"/>
                  <a:gd name="T26" fmla="*/ 2 w 699"/>
                  <a:gd name="T27" fmla="*/ 4 h 1216"/>
                  <a:gd name="T28" fmla="*/ 1 w 699"/>
                  <a:gd name="T29" fmla="*/ 3 h 1216"/>
                  <a:gd name="T30" fmla="*/ 1 w 699"/>
                  <a:gd name="T31" fmla="*/ 3 h 1216"/>
                  <a:gd name="T32" fmla="*/ 0 w 699"/>
                  <a:gd name="T33" fmla="*/ 3 h 1216"/>
                  <a:gd name="T34" fmla="*/ 1 w 699"/>
                  <a:gd name="T35" fmla="*/ 3 h 1216"/>
                  <a:gd name="T36" fmla="*/ 1 w 699"/>
                  <a:gd name="T37" fmla="*/ 3 h 1216"/>
                  <a:gd name="T38" fmla="*/ 1 w 699"/>
                  <a:gd name="T39" fmla="*/ 2 h 1216"/>
                  <a:gd name="T40" fmla="*/ 1 w 699"/>
                  <a:gd name="T41" fmla="*/ 1 h 1216"/>
                  <a:gd name="T42" fmla="*/ 1 w 699"/>
                  <a:gd name="T43" fmla="*/ 1 h 1216"/>
                  <a:gd name="T44" fmla="*/ 1 w 699"/>
                  <a:gd name="T45" fmla="*/ 1 h 1216"/>
                  <a:gd name="T46" fmla="*/ 1 w 699"/>
                  <a:gd name="T47" fmla="*/ 1 h 1216"/>
                  <a:gd name="T48" fmla="*/ 1 w 699"/>
                  <a:gd name="T49" fmla="*/ 1 h 1216"/>
                  <a:gd name="T50" fmla="*/ 1 w 699"/>
                  <a:gd name="T51" fmla="*/ 1 h 1216"/>
                  <a:gd name="T52" fmla="*/ 1 w 699"/>
                  <a:gd name="T53" fmla="*/ 0 h 1216"/>
                  <a:gd name="T54" fmla="*/ 1 w 699"/>
                  <a:gd name="T55" fmla="*/ 1 h 1216"/>
                  <a:gd name="T56" fmla="*/ 2 w 699"/>
                  <a:gd name="T57" fmla="*/ 1 h 1216"/>
                  <a:gd name="T58" fmla="*/ 2 w 699"/>
                  <a:gd name="T59" fmla="*/ 1 h 1216"/>
                  <a:gd name="T60" fmla="*/ 3 w 699"/>
                  <a:gd name="T61" fmla="*/ 1 h 1216"/>
                  <a:gd name="T62" fmla="*/ 3 w 699"/>
                  <a:gd name="T63" fmla="*/ 1 h 1216"/>
                  <a:gd name="T64" fmla="*/ 3 w 699"/>
                  <a:gd name="T65" fmla="*/ 1 h 1216"/>
                  <a:gd name="T66" fmla="*/ 2 w 699"/>
                  <a:gd name="T67" fmla="*/ 2 h 1216"/>
                  <a:gd name="T68" fmla="*/ 2 w 699"/>
                  <a:gd name="T69" fmla="*/ 3 h 1216"/>
                  <a:gd name="T70" fmla="*/ 2 w 699"/>
                  <a:gd name="T71" fmla="*/ 3 h 1216"/>
                  <a:gd name="T72" fmla="*/ 2 w 699"/>
                  <a:gd name="T73" fmla="*/ 5 h 1216"/>
                  <a:gd name="T74" fmla="*/ 2 w 699"/>
                  <a:gd name="T75" fmla="*/ 7 h 1216"/>
                  <a:gd name="T76" fmla="*/ 3 w 699"/>
                  <a:gd name="T77" fmla="*/ 8 h 1216"/>
                  <a:gd name="T78" fmla="*/ 3 w 699"/>
                  <a:gd name="T79" fmla="*/ 10 h 1216"/>
                  <a:gd name="T80" fmla="*/ 3 w 699"/>
                  <a:gd name="T81" fmla="*/ 11 h 1216"/>
                  <a:gd name="T82" fmla="*/ 4 w 699"/>
                  <a:gd name="T83" fmla="*/ 12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3" name="Freeform 27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 w 915"/>
                  <a:gd name="T1" fmla="*/ 4 h 1139"/>
                  <a:gd name="T2" fmla="*/ 0 w 915"/>
                  <a:gd name="T3" fmla="*/ 4 h 1139"/>
                  <a:gd name="T4" fmla="*/ 1 w 915"/>
                  <a:gd name="T5" fmla="*/ 4 h 1139"/>
                  <a:gd name="T6" fmla="*/ 1 w 915"/>
                  <a:gd name="T7" fmla="*/ 4 h 1139"/>
                  <a:gd name="T8" fmla="*/ 2 w 915"/>
                  <a:gd name="T9" fmla="*/ 4 h 1139"/>
                  <a:gd name="T10" fmla="*/ 3 w 915"/>
                  <a:gd name="T11" fmla="*/ 4 h 1139"/>
                  <a:gd name="T12" fmla="*/ 5 w 915"/>
                  <a:gd name="T13" fmla="*/ 3 h 1139"/>
                  <a:gd name="T14" fmla="*/ 6 w 915"/>
                  <a:gd name="T15" fmla="*/ 2 h 1139"/>
                  <a:gd name="T16" fmla="*/ 7 w 915"/>
                  <a:gd name="T17" fmla="*/ 2 h 1139"/>
                  <a:gd name="T18" fmla="*/ 7 w 915"/>
                  <a:gd name="T19" fmla="*/ 1 h 1139"/>
                  <a:gd name="T20" fmla="*/ 7 w 915"/>
                  <a:gd name="T21" fmla="*/ 1 h 1139"/>
                  <a:gd name="T22" fmla="*/ 7 w 915"/>
                  <a:gd name="T23" fmla="*/ 1 h 1139"/>
                  <a:gd name="T24" fmla="*/ 8 w 915"/>
                  <a:gd name="T25" fmla="*/ 1 h 1139"/>
                  <a:gd name="T26" fmla="*/ 9 w 915"/>
                  <a:gd name="T27" fmla="*/ 1 h 1139"/>
                  <a:gd name="T28" fmla="*/ 9 w 915"/>
                  <a:gd name="T29" fmla="*/ 1 h 1139"/>
                  <a:gd name="T30" fmla="*/ 8 w 915"/>
                  <a:gd name="T31" fmla="*/ 1 h 1139"/>
                  <a:gd name="T32" fmla="*/ 7 w 915"/>
                  <a:gd name="T33" fmla="*/ 1 h 1139"/>
                  <a:gd name="T34" fmla="*/ 8 w 915"/>
                  <a:gd name="T35" fmla="*/ 1 h 1139"/>
                  <a:gd name="T36" fmla="*/ 8 w 915"/>
                  <a:gd name="T37" fmla="*/ 1 h 1139"/>
                  <a:gd name="T38" fmla="*/ 8 w 915"/>
                  <a:gd name="T39" fmla="*/ 1 h 1139"/>
                  <a:gd name="T40" fmla="*/ 7 w 915"/>
                  <a:gd name="T41" fmla="*/ 1 h 1139"/>
                  <a:gd name="T42" fmla="*/ 7 w 915"/>
                  <a:gd name="T43" fmla="*/ 1 h 1139"/>
                  <a:gd name="T44" fmla="*/ 7 w 915"/>
                  <a:gd name="T45" fmla="*/ 1 h 1139"/>
                  <a:gd name="T46" fmla="*/ 7 w 915"/>
                  <a:gd name="T47" fmla="*/ 0 h 1139"/>
                  <a:gd name="T48" fmla="*/ 7 w 915"/>
                  <a:gd name="T49" fmla="*/ 1 h 1139"/>
                  <a:gd name="T50" fmla="*/ 7 w 915"/>
                  <a:gd name="T51" fmla="*/ 1 h 1139"/>
                  <a:gd name="T52" fmla="*/ 7 w 915"/>
                  <a:gd name="T53" fmla="*/ 1 h 1139"/>
                  <a:gd name="T54" fmla="*/ 6 w 915"/>
                  <a:gd name="T55" fmla="*/ 1 h 1139"/>
                  <a:gd name="T56" fmla="*/ 6 w 915"/>
                  <a:gd name="T57" fmla="*/ 1 h 1139"/>
                  <a:gd name="T58" fmla="*/ 6 w 915"/>
                  <a:gd name="T59" fmla="*/ 1 h 1139"/>
                  <a:gd name="T60" fmla="*/ 6 w 915"/>
                  <a:gd name="T61" fmla="*/ 1 h 1139"/>
                  <a:gd name="T62" fmla="*/ 6 w 915"/>
                  <a:gd name="T63" fmla="*/ 1 h 1139"/>
                  <a:gd name="T64" fmla="*/ 6 w 915"/>
                  <a:gd name="T65" fmla="*/ 1 h 1139"/>
                  <a:gd name="T66" fmla="*/ 6 w 915"/>
                  <a:gd name="T67" fmla="*/ 1 h 1139"/>
                  <a:gd name="T68" fmla="*/ 6 w 915"/>
                  <a:gd name="T69" fmla="*/ 1 h 1139"/>
                  <a:gd name="T70" fmla="*/ 6 w 915"/>
                  <a:gd name="T71" fmla="*/ 2 h 1139"/>
                  <a:gd name="T72" fmla="*/ 6 w 915"/>
                  <a:gd name="T73" fmla="*/ 2 h 1139"/>
                  <a:gd name="T74" fmla="*/ 5 w 915"/>
                  <a:gd name="T75" fmla="*/ 2 h 1139"/>
                  <a:gd name="T76" fmla="*/ 5 w 915"/>
                  <a:gd name="T77" fmla="*/ 3 h 1139"/>
                  <a:gd name="T78" fmla="*/ 4 w 915"/>
                  <a:gd name="T79" fmla="*/ 3 h 1139"/>
                  <a:gd name="T80" fmla="*/ 3 w 915"/>
                  <a:gd name="T81" fmla="*/ 4 h 1139"/>
                  <a:gd name="T82" fmla="*/ 2 w 915"/>
                  <a:gd name="T83" fmla="*/ 4 h 1139"/>
                  <a:gd name="T84" fmla="*/ 1 w 915"/>
                  <a:gd name="T85" fmla="*/ 4 h 1139"/>
                  <a:gd name="T86" fmla="*/ 1 w 915"/>
                  <a:gd name="T87" fmla="*/ 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170" name="Group 28"/>
          <p:cNvGrpSpPr>
            <a:grpSpLocks/>
          </p:cNvGrpSpPr>
          <p:nvPr/>
        </p:nvGrpSpPr>
        <p:grpSpPr bwMode="auto">
          <a:xfrm>
            <a:off x="152400" y="5334000"/>
            <a:ext cx="8763000" cy="609600"/>
            <a:chOff x="96" y="3888"/>
            <a:chExt cx="5520" cy="384"/>
          </a:xfrm>
        </p:grpSpPr>
        <p:grpSp>
          <p:nvGrpSpPr>
            <p:cNvPr id="92191" name="Group 29"/>
            <p:cNvGrpSpPr>
              <a:grpSpLocks/>
            </p:cNvGrpSpPr>
            <p:nvPr/>
          </p:nvGrpSpPr>
          <p:grpSpPr bwMode="auto">
            <a:xfrm>
              <a:off x="96" y="3888"/>
              <a:ext cx="336" cy="384"/>
              <a:chOff x="96" y="2832"/>
              <a:chExt cx="336" cy="384"/>
            </a:xfrm>
          </p:grpSpPr>
          <p:pic>
            <p:nvPicPr>
              <p:cNvPr id="92193" name="Picture 3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832"/>
                <a:ext cx="254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194" name="Line 31"/>
              <p:cNvSpPr>
                <a:spLocks noChangeShapeType="1"/>
              </p:cNvSpPr>
              <p:nvPr/>
            </p:nvSpPr>
            <p:spPr bwMode="auto">
              <a:xfrm flipV="1">
                <a:off x="336" y="2928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2192" name="Line 32"/>
            <p:cNvSpPr>
              <a:spLocks noChangeShapeType="1"/>
            </p:cNvSpPr>
            <p:nvPr/>
          </p:nvSpPr>
          <p:spPr bwMode="auto">
            <a:xfrm>
              <a:off x="432" y="3984"/>
              <a:ext cx="518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92171" name="Group 33"/>
          <p:cNvGrpSpPr>
            <a:grpSpLocks/>
          </p:cNvGrpSpPr>
          <p:nvPr/>
        </p:nvGrpSpPr>
        <p:grpSpPr bwMode="auto">
          <a:xfrm>
            <a:off x="7302500" y="5318125"/>
            <a:ext cx="1524000" cy="549275"/>
            <a:chOff x="3792" y="3243"/>
            <a:chExt cx="960" cy="346"/>
          </a:xfrm>
        </p:grpSpPr>
        <p:sp>
          <p:nvSpPr>
            <p:cNvPr id="92189" name="Line 34"/>
            <p:cNvSpPr>
              <a:spLocks noChangeShapeType="1"/>
            </p:cNvSpPr>
            <p:nvPr/>
          </p:nvSpPr>
          <p:spPr bwMode="auto">
            <a:xfrm>
              <a:off x="3792" y="33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190" name="Text Box 35"/>
            <p:cNvSpPr txBox="1">
              <a:spLocks noChangeArrowheads="1"/>
            </p:cNvSpPr>
            <p:nvPr/>
          </p:nvSpPr>
          <p:spPr bwMode="auto">
            <a:xfrm>
              <a:off x="3883" y="3243"/>
              <a:ext cx="86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>
                  <a:solidFill>
                    <a:srgbClr val="FF0000"/>
                  </a:solidFill>
                </a:rPr>
                <a:t>No Gap</a:t>
              </a:r>
            </a:p>
          </p:txBody>
        </p:sp>
      </p:grpSp>
      <p:sp>
        <p:nvSpPr>
          <p:cNvPr id="849962" name="Text Box 42"/>
          <p:cNvSpPr txBox="1">
            <a:spLocks noChangeArrowheads="1"/>
          </p:cNvSpPr>
          <p:nvPr/>
        </p:nvSpPr>
        <p:spPr bwMode="auto">
          <a:xfrm>
            <a:off x="1463675" y="5943600"/>
            <a:ext cx="64311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1" dirty="0" err="1">
                <a:solidFill>
                  <a:srgbClr val="FFFFFF"/>
                </a:solidFill>
              </a:rPr>
              <a:t>X</a:t>
            </a:r>
            <a:r>
              <a:rPr lang="en-US" altLang="en-US" sz="3000" i="1" baseline="-25000" dirty="0" err="1">
                <a:solidFill>
                  <a:srgbClr val="FFFFFF"/>
                </a:solidFill>
              </a:rPr>
              <a:t>alg</a:t>
            </a:r>
            <a:r>
              <a:rPr lang="en-US" altLang="en-US" sz="3000" dirty="0">
                <a:solidFill>
                  <a:srgbClr val="FFFFFF"/>
                </a:solidFill>
              </a:rPr>
              <a:t> </a:t>
            </a:r>
            <a:r>
              <a:rPr lang="en-US" altLang="en-US" sz="3000" dirty="0">
                <a:solidFill>
                  <a:srgbClr val="FF0000"/>
                </a:solidFill>
              </a:rPr>
              <a:t>witnesses</a:t>
            </a:r>
            <a:r>
              <a:rPr lang="en-US" altLang="en-US" sz="3000" dirty="0">
                <a:solidFill>
                  <a:srgbClr val="FFFFFF"/>
                </a:solidFill>
              </a:rPr>
              <a:t> that </a:t>
            </a:r>
            <a:r>
              <a:rPr lang="en-US" altLang="en-US" sz="2800" dirty="0" err="1">
                <a:solidFill>
                  <a:srgbClr val="FFFFFF"/>
                </a:solidFill>
              </a:rPr>
              <a:t>C</a:t>
            </a:r>
            <a:r>
              <a:rPr lang="en-US" altLang="en-US" sz="2800" baseline="30000" dirty="0" err="1"/>
              <a:t>T</a:t>
            </a:r>
            <a:r>
              <a:rPr lang="en-US" altLang="en-US" sz="2800" dirty="0" err="1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sz="2800" dirty="0" err="1">
                <a:solidFill>
                  <a:srgbClr val="FFFFFF"/>
                </a:solidFill>
              </a:rPr>
              <a:t>X</a:t>
            </a:r>
            <a:r>
              <a:rPr lang="en-US" altLang="en-US" sz="2800" baseline="-25000" dirty="0" err="1">
                <a:solidFill>
                  <a:srgbClr val="FFFFFF"/>
                </a:solidFill>
              </a:rPr>
              <a:t>min</a:t>
            </a:r>
            <a:r>
              <a:rPr lang="en-US" altLang="en-US" sz="3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n-US" altLang="en-US" sz="3000" dirty="0">
                <a:solidFill>
                  <a:srgbClr val="FFFFFF"/>
                </a:solidFill>
                <a:sym typeface="Symbol" pitchFamily="18" charset="2"/>
              </a:rPr>
              <a:t>is no smaller.</a:t>
            </a:r>
            <a:r>
              <a:rPr lang="en-US" altLang="en-US" sz="3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49963" name="Text Box 43"/>
          <p:cNvSpPr txBox="1">
            <a:spLocks noChangeArrowheads="1"/>
          </p:cNvSpPr>
          <p:nvPr/>
        </p:nvSpPr>
        <p:spPr bwMode="auto">
          <a:xfrm>
            <a:off x="1454150" y="6342063"/>
            <a:ext cx="62163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1" dirty="0" err="1">
                <a:solidFill>
                  <a:srgbClr val="FFFFFF"/>
                </a:solidFill>
              </a:rPr>
              <a:t>Y</a:t>
            </a:r>
            <a:r>
              <a:rPr lang="en-US" altLang="en-US" sz="3000" i="1" baseline="-25000" dirty="0" err="1">
                <a:solidFill>
                  <a:srgbClr val="FFFFFF"/>
                </a:solidFill>
              </a:rPr>
              <a:t>alg</a:t>
            </a:r>
            <a:r>
              <a:rPr lang="en-US" altLang="en-US" sz="3000" dirty="0">
                <a:solidFill>
                  <a:srgbClr val="FFFFFF"/>
                </a:solidFill>
              </a:rPr>
              <a:t> </a:t>
            </a:r>
            <a:r>
              <a:rPr lang="en-US" altLang="en-US" sz="3000" dirty="0">
                <a:solidFill>
                  <a:srgbClr val="FF0000"/>
                </a:solidFill>
              </a:rPr>
              <a:t>witnesses</a:t>
            </a:r>
            <a:r>
              <a:rPr lang="en-US" altLang="en-US" sz="3000" dirty="0">
                <a:solidFill>
                  <a:srgbClr val="FFFFFF"/>
                </a:solidFill>
              </a:rPr>
              <a:t> that </a:t>
            </a:r>
            <a:r>
              <a:rPr lang="en-US" altLang="en-US" sz="2800" dirty="0" err="1">
                <a:solidFill>
                  <a:srgbClr val="FFFFFF"/>
                </a:solidFill>
              </a:rPr>
              <a:t>C</a:t>
            </a:r>
            <a:r>
              <a:rPr lang="en-US" altLang="en-US" sz="2800" baseline="30000" dirty="0" err="1"/>
              <a:t>T</a:t>
            </a:r>
            <a:r>
              <a:rPr lang="en-US" altLang="en-US" sz="2800" dirty="0" err="1">
                <a:solidFill>
                  <a:srgbClr val="FFFFFF"/>
                </a:solidFill>
                <a:sym typeface="Symbol" pitchFamily="18" charset="2"/>
              </a:rPr>
              <a:t></a:t>
            </a:r>
            <a:r>
              <a:rPr lang="en-US" altLang="en-US" sz="2800" dirty="0" err="1">
                <a:solidFill>
                  <a:srgbClr val="FFFFFF"/>
                </a:solidFill>
              </a:rPr>
              <a:t>X</a:t>
            </a:r>
            <a:r>
              <a:rPr lang="en-US" altLang="en-US" sz="2800" baseline="-25000" dirty="0" err="1">
                <a:solidFill>
                  <a:srgbClr val="FFFFFF"/>
                </a:solidFill>
              </a:rPr>
              <a:t>min</a:t>
            </a:r>
            <a:r>
              <a:rPr lang="en-US" altLang="en-US" sz="3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n-US" altLang="en-US" sz="3000" dirty="0">
                <a:solidFill>
                  <a:srgbClr val="FFFFFF"/>
                </a:solidFill>
                <a:sym typeface="Symbol" pitchFamily="18" charset="2"/>
              </a:rPr>
              <a:t>is no bigger.</a:t>
            </a:r>
            <a:r>
              <a:rPr lang="en-US" altLang="en-US" sz="3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2174" name="Freeform 47"/>
          <p:cNvSpPr>
            <a:spLocks/>
          </p:cNvSpPr>
          <p:nvPr/>
        </p:nvSpPr>
        <p:spPr bwMode="auto">
          <a:xfrm>
            <a:off x="1524000" y="5468938"/>
            <a:ext cx="6667500" cy="1312862"/>
          </a:xfrm>
          <a:custGeom>
            <a:avLst/>
            <a:gdLst>
              <a:gd name="T0" fmla="*/ 0 w 4200"/>
              <a:gd name="T1" fmla="*/ 2147483647 h 827"/>
              <a:gd name="T2" fmla="*/ 2147483647 w 4200"/>
              <a:gd name="T3" fmla="*/ 2147483647 h 827"/>
              <a:gd name="T4" fmla="*/ 2147483647 w 4200"/>
              <a:gd name="T5" fmla="*/ 2147483647 h 827"/>
              <a:gd name="T6" fmla="*/ 2147483647 w 4200"/>
              <a:gd name="T7" fmla="*/ 2147483647 h 827"/>
              <a:gd name="T8" fmla="*/ 2147483647 w 4200"/>
              <a:gd name="T9" fmla="*/ 2147483647 h 827"/>
              <a:gd name="T10" fmla="*/ 2147483647 w 4200"/>
              <a:gd name="T11" fmla="*/ 2147483647 h 827"/>
              <a:gd name="T12" fmla="*/ 2147483647 w 4200"/>
              <a:gd name="T13" fmla="*/ 2147483647 h 8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0"/>
              <a:gd name="T22" fmla="*/ 0 h 827"/>
              <a:gd name="T23" fmla="*/ 4200 w 4200"/>
              <a:gd name="T24" fmla="*/ 827 h 8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0" h="827">
                <a:moveTo>
                  <a:pt x="0" y="827"/>
                </a:moveTo>
                <a:cubicBezTo>
                  <a:pt x="99" y="776"/>
                  <a:pt x="403" y="583"/>
                  <a:pt x="592" y="523"/>
                </a:cubicBezTo>
                <a:cubicBezTo>
                  <a:pt x="781" y="463"/>
                  <a:pt x="964" y="496"/>
                  <a:pt x="1136" y="467"/>
                </a:cubicBezTo>
                <a:cubicBezTo>
                  <a:pt x="1308" y="438"/>
                  <a:pt x="1386" y="414"/>
                  <a:pt x="1624" y="347"/>
                </a:cubicBezTo>
                <a:cubicBezTo>
                  <a:pt x="1862" y="280"/>
                  <a:pt x="2295" y="103"/>
                  <a:pt x="2563" y="65"/>
                </a:cubicBezTo>
                <a:cubicBezTo>
                  <a:pt x="2831" y="27"/>
                  <a:pt x="2959" y="0"/>
                  <a:pt x="3232" y="118"/>
                </a:cubicBezTo>
                <a:cubicBezTo>
                  <a:pt x="3505" y="236"/>
                  <a:pt x="3998" y="636"/>
                  <a:pt x="4200" y="772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" name="Group 48"/>
          <p:cNvGrpSpPr>
            <a:grpSpLocks noChangeAspect="1"/>
          </p:cNvGrpSpPr>
          <p:nvPr/>
        </p:nvGrpSpPr>
        <p:grpSpPr bwMode="auto">
          <a:xfrm>
            <a:off x="7766050" y="76200"/>
            <a:ext cx="1377950" cy="1439863"/>
            <a:chOff x="4641" y="2352"/>
            <a:chExt cx="735" cy="768"/>
          </a:xfrm>
        </p:grpSpPr>
        <p:sp>
          <p:nvSpPr>
            <p:cNvPr id="92176" name="Freeform 49" descr="Green marble"/>
            <p:cNvSpPr>
              <a:spLocks noChangeAspect="1"/>
            </p:cNvSpPr>
            <p:nvPr/>
          </p:nvSpPr>
          <p:spPr bwMode="auto">
            <a:xfrm rot="2360341">
              <a:off x="4656" y="2619"/>
              <a:ext cx="390" cy="309"/>
            </a:xfrm>
            <a:custGeom>
              <a:avLst/>
              <a:gdLst>
                <a:gd name="T0" fmla="*/ 0 w 2280"/>
                <a:gd name="T1" fmla="*/ 0 h 1785"/>
                <a:gd name="T2" fmla="*/ 0 w 2280"/>
                <a:gd name="T3" fmla="*/ 0 h 1785"/>
                <a:gd name="T4" fmla="*/ 0 w 2280"/>
                <a:gd name="T5" fmla="*/ 0 h 1785"/>
                <a:gd name="T6" fmla="*/ 0 w 2280"/>
                <a:gd name="T7" fmla="*/ 0 h 1785"/>
                <a:gd name="T8" fmla="*/ 0 w 2280"/>
                <a:gd name="T9" fmla="*/ 0 h 1785"/>
                <a:gd name="T10" fmla="*/ 0 w 2280"/>
                <a:gd name="T11" fmla="*/ 0 h 1785"/>
                <a:gd name="T12" fmla="*/ 0 w 2280"/>
                <a:gd name="T13" fmla="*/ 0 h 1785"/>
                <a:gd name="T14" fmla="*/ 0 w 2280"/>
                <a:gd name="T15" fmla="*/ 0 h 1785"/>
                <a:gd name="T16" fmla="*/ 0 w 2280"/>
                <a:gd name="T17" fmla="*/ 0 h 1785"/>
                <a:gd name="T18" fmla="*/ 0 w 2280"/>
                <a:gd name="T19" fmla="*/ 0 h 1785"/>
                <a:gd name="T20" fmla="*/ 0 w 2280"/>
                <a:gd name="T21" fmla="*/ 0 h 1785"/>
                <a:gd name="T22" fmla="*/ 0 w 2280"/>
                <a:gd name="T23" fmla="*/ 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77" name="Group 50"/>
            <p:cNvGrpSpPr>
              <a:grpSpLocks noChangeAspect="1"/>
            </p:cNvGrpSpPr>
            <p:nvPr/>
          </p:nvGrpSpPr>
          <p:grpSpPr bwMode="auto">
            <a:xfrm>
              <a:off x="4703" y="2655"/>
              <a:ext cx="208" cy="170"/>
              <a:chOff x="1728" y="2064"/>
              <a:chExt cx="768" cy="672"/>
            </a:xfrm>
          </p:grpSpPr>
          <p:sp>
            <p:nvSpPr>
              <p:cNvPr id="92187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28" y="2064"/>
                <a:ext cx="768" cy="576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aseline="-8000" dirty="0">
                    <a:solidFill>
                      <a:srgbClr val="000000"/>
                    </a:solidFill>
                  </a:rPr>
                  <a:t>Exit</a:t>
                </a:r>
                <a:endParaRPr lang="en-CA" altLang="en-US" sz="2400" baseline="-8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88" name="Line 52"/>
              <p:cNvSpPr>
                <a:spLocks noChangeAspect="1" noChangeShapeType="1"/>
              </p:cNvSpPr>
              <p:nvPr/>
            </p:nvSpPr>
            <p:spPr bwMode="auto">
              <a:xfrm>
                <a:off x="2112" y="2592"/>
                <a:ext cx="0" cy="1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178" name="Oval 53"/>
            <p:cNvSpPr>
              <a:spLocks noChangeAspect="1" noChangeArrowheads="1"/>
            </p:cNvSpPr>
            <p:nvPr/>
          </p:nvSpPr>
          <p:spPr bwMode="auto">
            <a:xfrm>
              <a:off x="4641" y="2384"/>
              <a:ext cx="735" cy="736"/>
            </a:xfrm>
            <a:prstGeom prst="ellips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800">
                <a:solidFill>
                  <a:srgbClr val="FF0000"/>
                </a:solidFill>
              </a:endParaRPr>
            </a:p>
          </p:txBody>
        </p:sp>
        <p:pic>
          <p:nvPicPr>
            <p:cNvPr id="92179" name="Picture 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" y="2540"/>
              <a:ext cx="389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180" name="Group 55"/>
            <p:cNvGrpSpPr>
              <a:grpSpLocks noChangeAspect="1"/>
            </p:cNvGrpSpPr>
            <p:nvPr/>
          </p:nvGrpSpPr>
          <p:grpSpPr bwMode="auto">
            <a:xfrm rot="2360341">
              <a:off x="4794" y="2352"/>
              <a:ext cx="342" cy="428"/>
              <a:chOff x="2227" y="1194"/>
              <a:chExt cx="1944" cy="2413"/>
            </a:xfrm>
          </p:grpSpPr>
          <p:sp>
            <p:nvSpPr>
              <p:cNvPr id="92181" name="Freeform 56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3 w 600"/>
                  <a:gd name="T1" fmla="*/ 1 h 608"/>
                  <a:gd name="T2" fmla="*/ 3 w 600"/>
                  <a:gd name="T3" fmla="*/ 1 h 608"/>
                  <a:gd name="T4" fmla="*/ 3 w 600"/>
                  <a:gd name="T5" fmla="*/ 1 h 608"/>
                  <a:gd name="T6" fmla="*/ 3 w 600"/>
                  <a:gd name="T7" fmla="*/ 1 h 608"/>
                  <a:gd name="T8" fmla="*/ 1 w 600"/>
                  <a:gd name="T9" fmla="*/ 0 h 608"/>
                  <a:gd name="T10" fmla="*/ 1 w 600"/>
                  <a:gd name="T11" fmla="*/ 1 h 608"/>
                  <a:gd name="T12" fmla="*/ 1 w 600"/>
                  <a:gd name="T13" fmla="*/ 1 h 608"/>
                  <a:gd name="T14" fmla="*/ 0 w 600"/>
                  <a:gd name="T15" fmla="*/ 1 h 608"/>
                  <a:gd name="T16" fmla="*/ 1 w 600"/>
                  <a:gd name="T17" fmla="*/ 1 h 608"/>
                  <a:gd name="T18" fmla="*/ 1 w 600"/>
                  <a:gd name="T19" fmla="*/ 1 h 608"/>
                  <a:gd name="T20" fmla="*/ 1 w 600"/>
                  <a:gd name="T21" fmla="*/ 1 h 608"/>
                  <a:gd name="T22" fmla="*/ 1 w 600"/>
                  <a:gd name="T23" fmla="*/ 1 h 608"/>
                  <a:gd name="T24" fmla="*/ 1 w 600"/>
                  <a:gd name="T25" fmla="*/ 1 h 608"/>
                  <a:gd name="T26" fmla="*/ 2 w 600"/>
                  <a:gd name="T27" fmla="*/ 1 h 608"/>
                  <a:gd name="T28" fmla="*/ 3 w 600"/>
                  <a:gd name="T29" fmla="*/ 1 h 608"/>
                  <a:gd name="T30" fmla="*/ 3 w 600"/>
                  <a:gd name="T31" fmla="*/ 1 h 608"/>
                  <a:gd name="T32" fmla="*/ 3 w 600"/>
                  <a:gd name="T33" fmla="*/ 1 h 608"/>
                  <a:gd name="T34" fmla="*/ 3 w 600"/>
                  <a:gd name="T35" fmla="*/ 1 h 608"/>
                  <a:gd name="T36" fmla="*/ 5 w 600"/>
                  <a:gd name="T37" fmla="*/ 1 h 608"/>
                  <a:gd name="T38" fmla="*/ 5 w 600"/>
                  <a:gd name="T39" fmla="*/ 1 h 608"/>
                  <a:gd name="T40" fmla="*/ 5 w 600"/>
                  <a:gd name="T41" fmla="*/ 1 h 608"/>
                  <a:gd name="T42" fmla="*/ 3 w 600"/>
                  <a:gd name="T43" fmla="*/ 1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2" name="Freeform 57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2 w 619"/>
                  <a:gd name="T1" fmla="*/ 2 h 1085"/>
                  <a:gd name="T2" fmla="*/ 2 w 619"/>
                  <a:gd name="T3" fmla="*/ 1 h 1085"/>
                  <a:gd name="T4" fmla="*/ 3 w 619"/>
                  <a:gd name="T5" fmla="*/ 1 h 1085"/>
                  <a:gd name="T6" fmla="*/ 4 w 619"/>
                  <a:gd name="T7" fmla="*/ 0 h 1085"/>
                  <a:gd name="T8" fmla="*/ 5 w 619"/>
                  <a:gd name="T9" fmla="*/ 1 h 1085"/>
                  <a:gd name="T10" fmla="*/ 5 w 619"/>
                  <a:gd name="T11" fmla="*/ 1 h 1085"/>
                  <a:gd name="T12" fmla="*/ 5 w 619"/>
                  <a:gd name="T13" fmla="*/ 2 h 1085"/>
                  <a:gd name="T14" fmla="*/ 5 w 619"/>
                  <a:gd name="T15" fmla="*/ 4 h 1085"/>
                  <a:gd name="T16" fmla="*/ 4 w 619"/>
                  <a:gd name="T17" fmla="*/ 6 h 1085"/>
                  <a:gd name="T18" fmla="*/ 3 w 619"/>
                  <a:gd name="T19" fmla="*/ 7 h 1085"/>
                  <a:gd name="T20" fmla="*/ 3 w 619"/>
                  <a:gd name="T21" fmla="*/ 8 h 1085"/>
                  <a:gd name="T22" fmla="*/ 3 w 619"/>
                  <a:gd name="T23" fmla="*/ 10 h 1085"/>
                  <a:gd name="T24" fmla="*/ 4 w 619"/>
                  <a:gd name="T25" fmla="*/ 10 h 1085"/>
                  <a:gd name="T26" fmla="*/ 4 w 619"/>
                  <a:gd name="T27" fmla="*/ 13 h 1085"/>
                  <a:gd name="T28" fmla="*/ 3 w 619"/>
                  <a:gd name="T29" fmla="*/ 14 h 1085"/>
                  <a:gd name="T30" fmla="*/ 3 w 619"/>
                  <a:gd name="T31" fmla="*/ 14 h 1085"/>
                  <a:gd name="T32" fmla="*/ 2 w 619"/>
                  <a:gd name="T33" fmla="*/ 15 h 1085"/>
                  <a:gd name="T34" fmla="*/ 1 w 619"/>
                  <a:gd name="T35" fmla="*/ 15 h 1085"/>
                  <a:gd name="T36" fmla="*/ 1 w 619"/>
                  <a:gd name="T37" fmla="*/ 14 h 1085"/>
                  <a:gd name="T38" fmla="*/ 1 w 619"/>
                  <a:gd name="T39" fmla="*/ 12 h 1085"/>
                  <a:gd name="T40" fmla="*/ 0 w 619"/>
                  <a:gd name="T41" fmla="*/ 10 h 1085"/>
                  <a:gd name="T42" fmla="*/ 1 w 619"/>
                  <a:gd name="T43" fmla="*/ 8 h 1085"/>
                  <a:gd name="T44" fmla="*/ 1 w 619"/>
                  <a:gd name="T45" fmla="*/ 6 h 1085"/>
                  <a:gd name="T46" fmla="*/ 1 w 619"/>
                  <a:gd name="T47" fmla="*/ 3 h 1085"/>
                  <a:gd name="T48" fmla="*/ 2 w 619"/>
                  <a:gd name="T49" fmla="*/ 2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3" name="Freeform 58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 h 808"/>
                  <a:gd name="T2" fmla="*/ 105 w 782"/>
                  <a:gd name="T3" fmla="*/ 0 h 808"/>
                  <a:gd name="T4" fmla="*/ 255 w 782"/>
                  <a:gd name="T5" fmla="*/ 0 h 808"/>
                  <a:gd name="T6" fmla="*/ 538 w 782"/>
                  <a:gd name="T7" fmla="*/ 1 h 808"/>
                  <a:gd name="T8" fmla="*/ 873 w 782"/>
                  <a:gd name="T9" fmla="*/ 1 h 808"/>
                  <a:gd name="T10" fmla="*/ 996 w 782"/>
                  <a:gd name="T11" fmla="*/ 1 h 808"/>
                  <a:gd name="T12" fmla="*/ 1053 w 782"/>
                  <a:gd name="T13" fmla="*/ 1 h 808"/>
                  <a:gd name="T14" fmla="*/ 1064 w 782"/>
                  <a:gd name="T15" fmla="*/ 1 h 808"/>
                  <a:gd name="T16" fmla="*/ 1027 w 782"/>
                  <a:gd name="T17" fmla="*/ 1 h 808"/>
                  <a:gd name="T18" fmla="*/ 923 w 782"/>
                  <a:gd name="T19" fmla="*/ 2 h 808"/>
                  <a:gd name="T20" fmla="*/ 790 w 782"/>
                  <a:gd name="T21" fmla="*/ 3 h 808"/>
                  <a:gd name="T22" fmla="*/ 691 w 782"/>
                  <a:gd name="T23" fmla="*/ 3 h 808"/>
                  <a:gd name="T24" fmla="*/ 647 w 782"/>
                  <a:gd name="T25" fmla="*/ 3 h 808"/>
                  <a:gd name="T26" fmla="*/ 618 w 782"/>
                  <a:gd name="T27" fmla="*/ 3 h 808"/>
                  <a:gd name="T28" fmla="*/ 629 w 782"/>
                  <a:gd name="T29" fmla="*/ 4 h 808"/>
                  <a:gd name="T30" fmla="*/ 637 w 782"/>
                  <a:gd name="T31" fmla="*/ 4 h 808"/>
                  <a:gd name="T32" fmla="*/ 756 w 782"/>
                  <a:gd name="T33" fmla="*/ 4 h 808"/>
                  <a:gd name="T34" fmla="*/ 945 w 782"/>
                  <a:gd name="T35" fmla="*/ 4 h 808"/>
                  <a:gd name="T36" fmla="*/ 1064 w 782"/>
                  <a:gd name="T37" fmla="*/ 4 h 808"/>
                  <a:gd name="T38" fmla="*/ 1190 w 782"/>
                  <a:gd name="T39" fmla="*/ 4 h 808"/>
                  <a:gd name="T40" fmla="*/ 1229 w 782"/>
                  <a:gd name="T41" fmla="*/ 4 h 808"/>
                  <a:gd name="T42" fmla="*/ 1190 w 782"/>
                  <a:gd name="T43" fmla="*/ 4 h 808"/>
                  <a:gd name="T44" fmla="*/ 1139 w 782"/>
                  <a:gd name="T45" fmla="*/ 4 h 808"/>
                  <a:gd name="T46" fmla="*/ 1053 w 782"/>
                  <a:gd name="T47" fmla="*/ 4 h 808"/>
                  <a:gd name="T48" fmla="*/ 940 w 782"/>
                  <a:gd name="T49" fmla="*/ 4 h 808"/>
                  <a:gd name="T50" fmla="*/ 817 w 782"/>
                  <a:gd name="T51" fmla="*/ 4 h 808"/>
                  <a:gd name="T52" fmla="*/ 618 w 782"/>
                  <a:gd name="T53" fmla="*/ 4 h 808"/>
                  <a:gd name="T54" fmla="*/ 558 w 782"/>
                  <a:gd name="T55" fmla="*/ 4 h 808"/>
                  <a:gd name="T56" fmla="*/ 525 w 782"/>
                  <a:gd name="T57" fmla="*/ 4 h 808"/>
                  <a:gd name="T58" fmla="*/ 525 w 782"/>
                  <a:gd name="T59" fmla="*/ 4 h 808"/>
                  <a:gd name="T60" fmla="*/ 525 w 782"/>
                  <a:gd name="T61" fmla="*/ 3 h 808"/>
                  <a:gd name="T62" fmla="*/ 611 w 782"/>
                  <a:gd name="T63" fmla="*/ 3 h 808"/>
                  <a:gd name="T64" fmla="*/ 737 w 782"/>
                  <a:gd name="T65" fmla="*/ 2 h 808"/>
                  <a:gd name="T66" fmla="*/ 848 w 782"/>
                  <a:gd name="T67" fmla="*/ 2 h 808"/>
                  <a:gd name="T68" fmla="*/ 918 w 782"/>
                  <a:gd name="T69" fmla="*/ 1 h 808"/>
                  <a:gd name="T70" fmla="*/ 954 w 782"/>
                  <a:gd name="T71" fmla="*/ 1 h 808"/>
                  <a:gd name="T72" fmla="*/ 940 w 782"/>
                  <a:gd name="T73" fmla="*/ 1 h 808"/>
                  <a:gd name="T74" fmla="*/ 888 w 782"/>
                  <a:gd name="T75" fmla="*/ 1 h 808"/>
                  <a:gd name="T76" fmla="*/ 817 w 782"/>
                  <a:gd name="T77" fmla="*/ 1 h 808"/>
                  <a:gd name="T78" fmla="*/ 737 w 782"/>
                  <a:gd name="T79" fmla="*/ 1 h 808"/>
                  <a:gd name="T80" fmla="*/ 563 w 782"/>
                  <a:gd name="T81" fmla="*/ 1 h 808"/>
                  <a:gd name="T82" fmla="*/ 303 w 782"/>
                  <a:gd name="T83" fmla="*/ 1 h 808"/>
                  <a:gd name="T84" fmla="*/ 110 w 782"/>
                  <a:gd name="T85" fmla="*/ 1 h 808"/>
                  <a:gd name="T86" fmla="*/ 32 w 782"/>
                  <a:gd name="T87" fmla="*/ 1 h 808"/>
                  <a:gd name="T88" fmla="*/ 0 w 782"/>
                  <a:gd name="T89" fmla="*/ 1 h 808"/>
                  <a:gd name="T90" fmla="*/ 0 w 782"/>
                  <a:gd name="T91" fmla="*/ 1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4" name="Freeform 59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5228 w 992"/>
                  <a:gd name="T1" fmla="*/ 1 h 770"/>
                  <a:gd name="T2" fmla="*/ 5326 w 992"/>
                  <a:gd name="T3" fmla="*/ 1 h 770"/>
                  <a:gd name="T4" fmla="*/ 5693 w 992"/>
                  <a:gd name="T5" fmla="*/ 1 h 770"/>
                  <a:gd name="T6" fmla="*/ 6146 w 992"/>
                  <a:gd name="T7" fmla="*/ 1 h 770"/>
                  <a:gd name="T8" fmla="*/ 6415 w 992"/>
                  <a:gd name="T9" fmla="*/ 1 h 770"/>
                  <a:gd name="T10" fmla="*/ 6297 w 992"/>
                  <a:gd name="T11" fmla="*/ 1 h 770"/>
                  <a:gd name="T12" fmla="*/ 6047 w 992"/>
                  <a:gd name="T13" fmla="*/ 1 h 770"/>
                  <a:gd name="T14" fmla="*/ 5545 w 992"/>
                  <a:gd name="T15" fmla="*/ 1 h 770"/>
                  <a:gd name="T16" fmla="*/ 4925 w 992"/>
                  <a:gd name="T17" fmla="*/ 1 h 770"/>
                  <a:gd name="T18" fmla="*/ 4409 w 992"/>
                  <a:gd name="T19" fmla="*/ 1 h 770"/>
                  <a:gd name="T20" fmla="*/ 3830 w 992"/>
                  <a:gd name="T21" fmla="*/ 2 h 770"/>
                  <a:gd name="T22" fmla="*/ 3278 w 992"/>
                  <a:gd name="T23" fmla="*/ 2 h 770"/>
                  <a:gd name="T24" fmla="*/ 2860 w 992"/>
                  <a:gd name="T25" fmla="*/ 1 h 770"/>
                  <a:gd name="T26" fmla="*/ 2706 w 992"/>
                  <a:gd name="T27" fmla="*/ 1 h 770"/>
                  <a:gd name="T28" fmla="*/ 2536 w 992"/>
                  <a:gd name="T29" fmla="*/ 1 h 770"/>
                  <a:gd name="T30" fmla="*/ 2337 w 992"/>
                  <a:gd name="T31" fmla="*/ 1 h 770"/>
                  <a:gd name="T32" fmla="*/ 2188 w 992"/>
                  <a:gd name="T33" fmla="*/ 1 h 770"/>
                  <a:gd name="T34" fmla="*/ 2188 w 992"/>
                  <a:gd name="T35" fmla="*/ 1 h 770"/>
                  <a:gd name="T36" fmla="*/ 2084 w 992"/>
                  <a:gd name="T37" fmla="*/ 1 h 770"/>
                  <a:gd name="T38" fmla="*/ 1798 w 992"/>
                  <a:gd name="T39" fmla="*/ 1 h 770"/>
                  <a:gd name="T40" fmla="*/ 1446 w 992"/>
                  <a:gd name="T41" fmla="*/ 1 h 770"/>
                  <a:gd name="T42" fmla="*/ 1117 w 992"/>
                  <a:gd name="T43" fmla="*/ 1 h 770"/>
                  <a:gd name="T44" fmla="*/ 741 w 992"/>
                  <a:gd name="T45" fmla="*/ 1 h 770"/>
                  <a:gd name="T46" fmla="*/ 171 w 992"/>
                  <a:gd name="T47" fmla="*/ 1 h 770"/>
                  <a:gd name="T48" fmla="*/ 0 w 992"/>
                  <a:gd name="T49" fmla="*/ 1 h 770"/>
                  <a:gd name="T50" fmla="*/ 0 w 992"/>
                  <a:gd name="T51" fmla="*/ 1 h 770"/>
                  <a:gd name="T52" fmla="*/ 255 w 992"/>
                  <a:gd name="T53" fmla="*/ 1 h 770"/>
                  <a:gd name="T54" fmla="*/ 529 w 992"/>
                  <a:gd name="T55" fmla="*/ 1 h 770"/>
                  <a:gd name="T56" fmla="*/ 765 w 992"/>
                  <a:gd name="T57" fmla="*/ 1 h 770"/>
                  <a:gd name="T58" fmla="*/ 1221 w 992"/>
                  <a:gd name="T59" fmla="*/ 1 h 770"/>
                  <a:gd name="T60" fmla="*/ 1664 w 992"/>
                  <a:gd name="T61" fmla="*/ 1 h 770"/>
                  <a:gd name="T62" fmla="*/ 2084 w 992"/>
                  <a:gd name="T63" fmla="*/ 1 h 770"/>
                  <a:gd name="T64" fmla="*/ 2685 w 992"/>
                  <a:gd name="T65" fmla="*/ 0 h 770"/>
                  <a:gd name="T66" fmla="*/ 2706 w 992"/>
                  <a:gd name="T67" fmla="*/ 1 h 770"/>
                  <a:gd name="T68" fmla="*/ 2570 w 992"/>
                  <a:gd name="T69" fmla="*/ 1 h 770"/>
                  <a:gd name="T70" fmla="*/ 2536 w 992"/>
                  <a:gd name="T71" fmla="*/ 1 h 770"/>
                  <a:gd name="T72" fmla="*/ 2706 w 992"/>
                  <a:gd name="T73" fmla="*/ 1 h 770"/>
                  <a:gd name="T74" fmla="*/ 2989 w 992"/>
                  <a:gd name="T75" fmla="*/ 1 h 770"/>
                  <a:gd name="T76" fmla="*/ 3230 w 992"/>
                  <a:gd name="T77" fmla="*/ 1 h 770"/>
                  <a:gd name="T78" fmla="*/ 3610 w 992"/>
                  <a:gd name="T79" fmla="*/ 1 h 770"/>
                  <a:gd name="T80" fmla="*/ 3978 w 992"/>
                  <a:gd name="T81" fmla="*/ 1 h 770"/>
                  <a:gd name="T82" fmla="*/ 4354 w 992"/>
                  <a:gd name="T83" fmla="*/ 1 h 770"/>
                  <a:gd name="T84" fmla="*/ 4849 w 992"/>
                  <a:gd name="T85" fmla="*/ 1 h 770"/>
                  <a:gd name="T86" fmla="*/ 5176 w 992"/>
                  <a:gd name="T87" fmla="*/ 1 h 770"/>
                  <a:gd name="T88" fmla="*/ 5228 w 992"/>
                  <a:gd name="T89" fmla="*/ 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5" name="Freeform 60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4 w 699"/>
                  <a:gd name="T1" fmla="*/ 12 h 1216"/>
                  <a:gd name="T2" fmla="*/ 5 w 699"/>
                  <a:gd name="T3" fmla="*/ 14 h 1216"/>
                  <a:gd name="T4" fmla="*/ 5 w 699"/>
                  <a:gd name="T5" fmla="*/ 14 h 1216"/>
                  <a:gd name="T6" fmla="*/ 6 w 699"/>
                  <a:gd name="T7" fmla="*/ 15 h 1216"/>
                  <a:gd name="T8" fmla="*/ 6 w 699"/>
                  <a:gd name="T9" fmla="*/ 15 h 1216"/>
                  <a:gd name="T10" fmla="*/ 6 w 699"/>
                  <a:gd name="T11" fmla="*/ 16 h 1216"/>
                  <a:gd name="T12" fmla="*/ 6 w 699"/>
                  <a:gd name="T13" fmla="*/ 16 h 1216"/>
                  <a:gd name="T14" fmla="*/ 5 w 699"/>
                  <a:gd name="T15" fmla="*/ 15 h 1216"/>
                  <a:gd name="T16" fmla="*/ 3 w 699"/>
                  <a:gd name="T17" fmla="*/ 13 h 1216"/>
                  <a:gd name="T18" fmla="*/ 3 w 699"/>
                  <a:gd name="T19" fmla="*/ 12 h 1216"/>
                  <a:gd name="T20" fmla="*/ 2 w 699"/>
                  <a:gd name="T21" fmla="*/ 10 h 1216"/>
                  <a:gd name="T22" fmla="*/ 2 w 699"/>
                  <a:gd name="T23" fmla="*/ 8 h 1216"/>
                  <a:gd name="T24" fmla="*/ 2 w 699"/>
                  <a:gd name="T25" fmla="*/ 5 h 1216"/>
                  <a:gd name="T26" fmla="*/ 2 w 699"/>
                  <a:gd name="T27" fmla="*/ 4 h 1216"/>
                  <a:gd name="T28" fmla="*/ 1 w 699"/>
                  <a:gd name="T29" fmla="*/ 3 h 1216"/>
                  <a:gd name="T30" fmla="*/ 1 w 699"/>
                  <a:gd name="T31" fmla="*/ 3 h 1216"/>
                  <a:gd name="T32" fmla="*/ 0 w 699"/>
                  <a:gd name="T33" fmla="*/ 3 h 1216"/>
                  <a:gd name="T34" fmla="*/ 1 w 699"/>
                  <a:gd name="T35" fmla="*/ 3 h 1216"/>
                  <a:gd name="T36" fmla="*/ 1 w 699"/>
                  <a:gd name="T37" fmla="*/ 3 h 1216"/>
                  <a:gd name="T38" fmla="*/ 1 w 699"/>
                  <a:gd name="T39" fmla="*/ 2 h 1216"/>
                  <a:gd name="T40" fmla="*/ 1 w 699"/>
                  <a:gd name="T41" fmla="*/ 1 h 1216"/>
                  <a:gd name="T42" fmla="*/ 1 w 699"/>
                  <a:gd name="T43" fmla="*/ 1 h 1216"/>
                  <a:gd name="T44" fmla="*/ 1 w 699"/>
                  <a:gd name="T45" fmla="*/ 1 h 1216"/>
                  <a:gd name="T46" fmla="*/ 1 w 699"/>
                  <a:gd name="T47" fmla="*/ 1 h 1216"/>
                  <a:gd name="T48" fmla="*/ 1 w 699"/>
                  <a:gd name="T49" fmla="*/ 1 h 1216"/>
                  <a:gd name="T50" fmla="*/ 1 w 699"/>
                  <a:gd name="T51" fmla="*/ 1 h 1216"/>
                  <a:gd name="T52" fmla="*/ 1 w 699"/>
                  <a:gd name="T53" fmla="*/ 0 h 1216"/>
                  <a:gd name="T54" fmla="*/ 1 w 699"/>
                  <a:gd name="T55" fmla="*/ 1 h 1216"/>
                  <a:gd name="T56" fmla="*/ 2 w 699"/>
                  <a:gd name="T57" fmla="*/ 1 h 1216"/>
                  <a:gd name="T58" fmla="*/ 2 w 699"/>
                  <a:gd name="T59" fmla="*/ 1 h 1216"/>
                  <a:gd name="T60" fmla="*/ 3 w 699"/>
                  <a:gd name="T61" fmla="*/ 1 h 1216"/>
                  <a:gd name="T62" fmla="*/ 3 w 699"/>
                  <a:gd name="T63" fmla="*/ 1 h 1216"/>
                  <a:gd name="T64" fmla="*/ 3 w 699"/>
                  <a:gd name="T65" fmla="*/ 1 h 1216"/>
                  <a:gd name="T66" fmla="*/ 2 w 699"/>
                  <a:gd name="T67" fmla="*/ 2 h 1216"/>
                  <a:gd name="T68" fmla="*/ 2 w 699"/>
                  <a:gd name="T69" fmla="*/ 3 h 1216"/>
                  <a:gd name="T70" fmla="*/ 2 w 699"/>
                  <a:gd name="T71" fmla="*/ 3 h 1216"/>
                  <a:gd name="T72" fmla="*/ 2 w 699"/>
                  <a:gd name="T73" fmla="*/ 5 h 1216"/>
                  <a:gd name="T74" fmla="*/ 2 w 699"/>
                  <a:gd name="T75" fmla="*/ 7 h 1216"/>
                  <a:gd name="T76" fmla="*/ 3 w 699"/>
                  <a:gd name="T77" fmla="*/ 8 h 1216"/>
                  <a:gd name="T78" fmla="*/ 3 w 699"/>
                  <a:gd name="T79" fmla="*/ 10 h 1216"/>
                  <a:gd name="T80" fmla="*/ 3 w 699"/>
                  <a:gd name="T81" fmla="*/ 11 h 1216"/>
                  <a:gd name="T82" fmla="*/ 4 w 699"/>
                  <a:gd name="T83" fmla="*/ 12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6" name="Freeform 61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 w 915"/>
                  <a:gd name="T1" fmla="*/ 4 h 1139"/>
                  <a:gd name="T2" fmla="*/ 0 w 915"/>
                  <a:gd name="T3" fmla="*/ 4 h 1139"/>
                  <a:gd name="T4" fmla="*/ 1 w 915"/>
                  <a:gd name="T5" fmla="*/ 4 h 1139"/>
                  <a:gd name="T6" fmla="*/ 1 w 915"/>
                  <a:gd name="T7" fmla="*/ 4 h 1139"/>
                  <a:gd name="T8" fmla="*/ 2 w 915"/>
                  <a:gd name="T9" fmla="*/ 4 h 1139"/>
                  <a:gd name="T10" fmla="*/ 3 w 915"/>
                  <a:gd name="T11" fmla="*/ 4 h 1139"/>
                  <a:gd name="T12" fmla="*/ 5 w 915"/>
                  <a:gd name="T13" fmla="*/ 3 h 1139"/>
                  <a:gd name="T14" fmla="*/ 6 w 915"/>
                  <a:gd name="T15" fmla="*/ 2 h 1139"/>
                  <a:gd name="T16" fmla="*/ 7 w 915"/>
                  <a:gd name="T17" fmla="*/ 2 h 1139"/>
                  <a:gd name="T18" fmla="*/ 7 w 915"/>
                  <a:gd name="T19" fmla="*/ 1 h 1139"/>
                  <a:gd name="T20" fmla="*/ 7 w 915"/>
                  <a:gd name="T21" fmla="*/ 1 h 1139"/>
                  <a:gd name="T22" fmla="*/ 7 w 915"/>
                  <a:gd name="T23" fmla="*/ 1 h 1139"/>
                  <a:gd name="T24" fmla="*/ 8 w 915"/>
                  <a:gd name="T25" fmla="*/ 1 h 1139"/>
                  <a:gd name="T26" fmla="*/ 9 w 915"/>
                  <a:gd name="T27" fmla="*/ 1 h 1139"/>
                  <a:gd name="T28" fmla="*/ 9 w 915"/>
                  <a:gd name="T29" fmla="*/ 1 h 1139"/>
                  <a:gd name="T30" fmla="*/ 8 w 915"/>
                  <a:gd name="T31" fmla="*/ 1 h 1139"/>
                  <a:gd name="T32" fmla="*/ 7 w 915"/>
                  <a:gd name="T33" fmla="*/ 1 h 1139"/>
                  <a:gd name="T34" fmla="*/ 8 w 915"/>
                  <a:gd name="T35" fmla="*/ 1 h 1139"/>
                  <a:gd name="T36" fmla="*/ 8 w 915"/>
                  <a:gd name="T37" fmla="*/ 1 h 1139"/>
                  <a:gd name="T38" fmla="*/ 8 w 915"/>
                  <a:gd name="T39" fmla="*/ 1 h 1139"/>
                  <a:gd name="T40" fmla="*/ 7 w 915"/>
                  <a:gd name="T41" fmla="*/ 1 h 1139"/>
                  <a:gd name="T42" fmla="*/ 7 w 915"/>
                  <a:gd name="T43" fmla="*/ 1 h 1139"/>
                  <a:gd name="T44" fmla="*/ 7 w 915"/>
                  <a:gd name="T45" fmla="*/ 1 h 1139"/>
                  <a:gd name="T46" fmla="*/ 7 w 915"/>
                  <a:gd name="T47" fmla="*/ 0 h 1139"/>
                  <a:gd name="T48" fmla="*/ 7 w 915"/>
                  <a:gd name="T49" fmla="*/ 1 h 1139"/>
                  <a:gd name="T50" fmla="*/ 7 w 915"/>
                  <a:gd name="T51" fmla="*/ 1 h 1139"/>
                  <a:gd name="T52" fmla="*/ 7 w 915"/>
                  <a:gd name="T53" fmla="*/ 1 h 1139"/>
                  <a:gd name="T54" fmla="*/ 6 w 915"/>
                  <a:gd name="T55" fmla="*/ 1 h 1139"/>
                  <a:gd name="T56" fmla="*/ 6 w 915"/>
                  <a:gd name="T57" fmla="*/ 1 h 1139"/>
                  <a:gd name="T58" fmla="*/ 6 w 915"/>
                  <a:gd name="T59" fmla="*/ 1 h 1139"/>
                  <a:gd name="T60" fmla="*/ 6 w 915"/>
                  <a:gd name="T61" fmla="*/ 1 h 1139"/>
                  <a:gd name="T62" fmla="*/ 6 w 915"/>
                  <a:gd name="T63" fmla="*/ 1 h 1139"/>
                  <a:gd name="T64" fmla="*/ 6 w 915"/>
                  <a:gd name="T65" fmla="*/ 1 h 1139"/>
                  <a:gd name="T66" fmla="*/ 6 w 915"/>
                  <a:gd name="T67" fmla="*/ 1 h 1139"/>
                  <a:gd name="T68" fmla="*/ 6 w 915"/>
                  <a:gd name="T69" fmla="*/ 1 h 1139"/>
                  <a:gd name="T70" fmla="*/ 6 w 915"/>
                  <a:gd name="T71" fmla="*/ 2 h 1139"/>
                  <a:gd name="T72" fmla="*/ 6 w 915"/>
                  <a:gd name="T73" fmla="*/ 2 h 1139"/>
                  <a:gd name="T74" fmla="*/ 5 w 915"/>
                  <a:gd name="T75" fmla="*/ 2 h 1139"/>
                  <a:gd name="T76" fmla="*/ 5 w 915"/>
                  <a:gd name="T77" fmla="*/ 3 h 1139"/>
                  <a:gd name="T78" fmla="*/ 4 w 915"/>
                  <a:gd name="T79" fmla="*/ 3 h 1139"/>
                  <a:gd name="T80" fmla="*/ 3 w 915"/>
                  <a:gd name="T81" fmla="*/ 4 h 1139"/>
                  <a:gd name="T82" fmla="*/ 2 w 915"/>
                  <a:gd name="T83" fmla="*/ 4 h 1139"/>
                  <a:gd name="T84" fmla="*/ 1 w 915"/>
                  <a:gd name="T85" fmla="*/ 4 h 1139"/>
                  <a:gd name="T86" fmla="*/ 1 w 915"/>
                  <a:gd name="T87" fmla="*/ 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2" grpId="0"/>
      <p:bldP spid="84996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068" descr="C:\Documents and Settings\Romil Jain\Desktop\3f 59 dome animation 24 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74975"/>
            <a:ext cx="54514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1069"/>
          <p:cNvSpPr>
            <a:spLocks noChangeArrowheads="1"/>
          </p:cNvSpPr>
          <p:nvPr/>
        </p:nvSpPr>
        <p:spPr bwMode="auto">
          <a:xfrm>
            <a:off x="0" y="2819400"/>
            <a:ext cx="3124200" cy="40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Maximize Cost :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21x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- 6x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– 7x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Constraint Functions: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+ 2x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+ 9x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21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-  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56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-  8x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78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-5x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, 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2, </a:t>
            </a: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2400" dirty="0">
                <a:solidFill>
                  <a:srgbClr val="FFFFFF"/>
                </a:solidFill>
              </a:rPr>
              <a:t> 0</a:t>
            </a:r>
          </a:p>
        </p:txBody>
      </p:sp>
      <p:sp>
        <p:nvSpPr>
          <p:cNvPr id="22" name="Rectangle 1069"/>
          <p:cNvSpPr>
            <a:spLocks noChangeArrowheads="1"/>
          </p:cNvSpPr>
          <p:nvPr/>
        </p:nvSpPr>
        <p:spPr bwMode="auto">
          <a:xfrm>
            <a:off x="228600" y="152400"/>
            <a:ext cx="7848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</a:rPr>
              <a:t>Given any solution </a:t>
            </a:r>
            <a:r>
              <a:rPr lang="en-US" altLang="en-US" sz="2400" dirty="0">
                <a:solidFill>
                  <a:srgbClr val="33CC33"/>
                </a:solidFill>
              </a:rPr>
              <a:t>x </a:t>
            </a:r>
            <a:r>
              <a:rPr lang="en-US" altLang="en-US" sz="2400" dirty="0">
                <a:solidFill>
                  <a:srgbClr val="FFFFFF"/>
                </a:solidFill>
              </a:rPr>
              <a:t>of the primal.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39000" y="-152400"/>
            <a:ext cx="2401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>
                <a:solidFill>
                  <a:srgbClr val="FFCC00"/>
                </a:solidFill>
              </a:rPr>
              <a:t>Simplex </a:t>
            </a:r>
            <a:br>
              <a:rPr lang="en-US" altLang="en-US" sz="2400" kern="0" dirty="0">
                <a:solidFill>
                  <a:srgbClr val="FFCC00"/>
                </a:solidFill>
              </a:rPr>
            </a:br>
            <a:r>
              <a:rPr lang="en-US" altLang="en-US" sz="2400" kern="0" dirty="0">
                <a:solidFill>
                  <a:srgbClr val="FFCC00"/>
                </a:solidFill>
              </a:rPr>
              <a:t>Algorithm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905000" y="6356350"/>
            <a:ext cx="49149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All other constraints must be satisfied.</a:t>
            </a:r>
          </a:p>
        </p:txBody>
      </p:sp>
      <p:sp>
        <p:nvSpPr>
          <p:cNvPr id="18" name="Oval 1071"/>
          <p:cNvSpPr>
            <a:spLocks noChangeArrowheads="1"/>
          </p:cNvSpPr>
          <p:nvPr/>
        </p:nvSpPr>
        <p:spPr bwMode="auto">
          <a:xfrm>
            <a:off x="5294313" y="5688013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2005911" y="2743199"/>
            <a:ext cx="4318686" cy="2393954"/>
            <a:chOff x="2088687" y="3200397"/>
            <a:chExt cx="4319205" cy="2394671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618075" y="3200397"/>
              <a:ext cx="3789817" cy="108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A vertex is specified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by a subset of n 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of the m tight (=) constraints.</a:t>
              </a: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3047998" y="4495797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 dirty="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3047998" y="4833063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3048000" y="5170336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088687" y="4382881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088688" y="4757332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088688" y="5093608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068" descr="C:\Documents and Settings\Romil Jain\Desktop\3f 59 dome animation 24 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74975"/>
            <a:ext cx="54514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069"/>
          <p:cNvSpPr>
            <a:spLocks noChangeArrowheads="1"/>
          </p:cNvSpPr>
          <p:nvPr/>
        </p:nvSpPr>
        <p:spPr bwMode="auto">
          <a:xfrm>
            <a:off x="228600" y="152400"/>
            <a:ext cx="7848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Given any solution </a:t>
            </a: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>
                <a:solidFill>
                  <a:srgbClr val="FFFFFF"/>
                </a:solidFill>
              </a:rPr>
              <a:t> of the primal.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If we slacken one of our n tight constrains,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  our solution slides along a 1-dim edge.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Head in the direction that increases the potential function.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39000" y="-152400"/>
            <a:ext cx="2401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>
                <a:solidFill>
                  <a:srgbClr val="FFCC00"/>
                </a:solidFill>
              </a:rPr>
              <a:t>Simplex </a:t>
            </a:r>
            <a:br>
              <a:rPr lang="en-US" altLang="en-US" sz="2400" kern="0" dirty="0">
                <a:solidFill>
                  <a:srgbClr val="FFCC00"/>
                </a:solidFill>
              </a:rPr>
            </a:br>
            <a:r>
              <a:rPr lang="en-US" altLang="en-US" sz="2400" kern="0" dirty="0">
                <a:solidFill>
                  <a:srgbClr val="FFCC00"/>
                </a:solidFill>
              </a:rPr>
              <a:t>Algorithm</a:t>
            </a:r>
          </a:p>
        </p:txBody>
      </p:sp>
      <p:sp>
        <p:nvSpPr>
          <p:cNvPr id="18" name="Line 1070"/>
          <p:cNvSpPr>
            <a:spLocks noChangeShapeType="1"/>
          </p:cNvSpPr>
          <p:nvPr/>
        </p:nvSpPr>
        <p:spPr bwMode="auto">
          <a:xfrm flipV="1">
            <a:off x="5597525" y="3660775"/>
            <a:ext cx="1447800" cy="1905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" name="Straight Connector 25"/>
          <p:cNvCxnSpPr>
            <a:cxnSpLocks noChangeShapeType="1"/>
          </p:cNvCxnSpPr>
          <p:nvPr/>
        </p:nvCxnSpPr>
        <p:spPr bwMode="auto">
          <a:xfrm flipH="1" flipV="1">
            <a:off x="3021228" y="4481385"/>
            <a:ext cx="266700" cy="16351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1071"/>
          <p:cNvSpPr>
            <a:spLocks noChangeArrowheads="1"/>
          </p:cNvSpPr>
          <p:nvPr/>
        </p:nvSpPr>
        <p:spPr bwMode="auto">
          <a:xfrm>
            <a:off x="5294313" y="5688013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15" name="Rectangle 1069"/>
          <p:cNvSpPr>
            <a:spLocks noChangeArrowheads="1"/>
          </p:cNvSpPr>
          <p:nvPr/>
        </p:nvSpPr>
        <p:spPr bwMode="auto">
          <a:xfrm>
            <a:off x="0" y="2819400"/>
            <a:ext cx="3124200" cy="40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Maximize Cost :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21x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- 6x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– 7x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Constraint Functions: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+ 2x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+ 9x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21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-  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56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-  8x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78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-5x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, 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2, </a:t>
            </a: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2400" dirty="0">
                <a:solidFill>
                  <a:srgbClr val="FFFFFF"/>
                </a:solidFill>
              </a:rPr>
              <a:t> 0</a:t>
            </a: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2005911" y="2743199"/>
            <a:ext cx="4318686" cy="2393954"/>
            <a:chOff x="2088687" y="3200397"/>
            <a:chExt cx="4319205" cy="2394671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618075" y="3200397"/>
              <a:ext cx="3789817" cy="108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A vertex is specified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by a subset of n 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of the m tight (=) constraints.</a:t>
              </a: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047998" y="4495797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 dirty="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3047998" y="4833063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3048000" y="5170336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 dirty="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088687" y="4382881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088688" y="5093608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72988E-6 L 0.02934 -0.073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068" descr="C:\Documents and Settings\Romil Jain\Desktop\3f 59 dome animation 24 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74975"/>
            <a:ext cx="54514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069"/>
          <p:cNvSpPr>
            <a:spLocks noChangeArrowheads="1"/>
          </p:cNvSpPr>
          <p:nvPr/>
        </p:nvSpPr>
        <p:spPr bwMode="auto">
          <a:xfrm>
            <a:off x="228600" y="152400"/>
            <a:ext cx="84582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Given any solution </a:t>
            </a: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>
                <a:solidFill>
                  <a:srgbClr val="FFFFFF"/>
                </a:solidFill>
              </a:rPr>
              <a:t> of the primal.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If we slacken one of our n tight constrains,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  our solution slides along a 1-dim edge.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Head in the direction that increases the potential function.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Keep sliding until we tighten some constraint. 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  Giving new solution </a:t>
            </a:r>
            <a:r>
              <a:rPr lang="en-US" altLang="en-US" sz="2400">
                <a:solidFill>
                  <a:srgbClr val="33CC33"/>
                </a:solidFill>
              </a:rPr>
              <a:t>x’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39000" y="-152400"/>
            <a:ext cx="2401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>
                <a:solidFill>
                  <a:srgbClr val="FFCC00"/>
                </a:solidFill>
              </a:rPr>
              <a:t>Simplex </a:t>
            </a:r>
            <a:br>
              <a:rPr lang="en-US" altLang="en-US" sz="2400" kern="0" dirty="0">
                <a:solidFill>
                  <a:srgbClr val="FFCC00"/>
                </a:solidFill>
              </a:rPr>
            </a:br>
            <a:r>
              <a:rPr lang="en-US" altLang="en-US" sz="2400" kern="0" dirty="0">
                <a:solidFill>
                  <a:srgbClr val="FFCC00"/>
                </a:solidFill>
              </a:rPr>
              <a:t>Algorithm</a:t>
            </a:r>
          </a:p>
        </p:txBody>
      </p:sp>
      <p:sp>
        <p:nvSpPr>
          <p:cNvPr id="95239" name="Line 1070"/>
          <p:cNvSpPr>
            <a:spLocks noChangeShapeType="1"/>
          </p:cNvSpPr>
          <p:nvPr/>
        </p:nvSpPr>
        <p:spPr bwMode="auto">
          <a:xfrm flipV="1">
            <a:off x="5597525" y="3660775"/>
            <a:ext cx="1447800" cy="1905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957513" y="5562600"/>
            <a:ext cx="6080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400">
                <a:solidFill>
                  <a:srgbClr val="33CC33"/>
                </a:solidFill>
              </a:rPr>
              <a:t> </a:t>
            </a:r>
          </a:p>
        </p:txBody>
      </p:sp>
      <p:sp>
        <p:nvSpPr>
          <p:cNvPr id="18" name="Oval 1071"/>
          <p:cNvSpPr>
            <a:spLocks noChangeArrowheads="1"/>
          </p:cNvSpPr>
          <p:nvPr/>
        </p:nvSpPr>
        <p:spPr bwMode="auto">
          <a:xfrm>
            <a:off x="5572125" y="516572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16" name="Rectangle 1069"/>
          <p:cNvSpPr>
            <a:spLocks noChangeArrowheads="1"/>
          </p:cNvSpPr>
          <p:nvPr/>
        </p:nvSpPr>
        <p:spPr bwMode="auto">
          <a:xfrm>
            <a:off x="0" y="2819400"/>
            <a:ext cx="3124200" cy="40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Maximize Cost :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21x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- 6x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– 7x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Constraint Functions: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+ 2x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+ 9x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21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-  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56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-  8x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78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-5x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, 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2, </a:t>
            </a: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2400" dirty="0">
                <a:solidFill>
                  <a:srgbClr val="FFFFFF"/>
                </a:solidFill>
              </a:rPr>
              <a:t> 0</a:t>
            </a: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2005911" y="2743199"/>
            <a:ext cx="4318686" cy="2393954"/>
            <a:chOff x="2088687" y="3200397"/>
            <a:chExt cx="4319205" cy="2394671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618075" y="3200397"/>
              <a:ext cx="3789817" cy="108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A vertex is specified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by a subset of n 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of the m tight (=) constraints.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3047998" y="4495797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 dirty="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3047998" y="4833063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3048000" y="5170336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088687" y="4382881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088688" y="4757332"/>
              <a:ext cx="261641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088688" y="5093608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905000" y="5486400"/>
            <a:ext cx="35779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=</a:t>
            </a:r>
          </a:p>
        </p:txBody>
      </p:sp>
      <p:cxnSp>
        <p:nvCxnSpPr>
          <p:cNvPr id="28" name="Straight Connector 25"/>
          <p:cNvCxnSpPr>
            <a:cxnSpLocks noChangeShapeType="1"/>
          </p:cNvCxnSpPr>
          <p:nvPr/>
        </p:nvCxnSpPr>
        <p:spPr bwMode="auto">
          <a:xfrm flipH="1" flipV="1">
            <a:off x="3021228" y="4481385"/>
            <a:ext cx="266700" cy="16351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5319E-6 L 0.025 -0.055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068" descr="C:\Documents and Settings\Romil Jain\Desktop\3f 59 dome animation 24 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74975"/>
            <a:ext cx="54514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1069"/>
              <p:cNvSpPr>
                <a:spLocks noChangeArrowheads="1"/>
              </p:cNvSpPr>
              <p:nvPr/>
            </p:nvSpPr>
            <p:spPr bwMode="auto">
              <a:xfrm>
                <a:off x="-87146" y="152400"/>
                <a:ext cx="9677400" cy="2774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40"/>
                  </a:spcBef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This is a good constraint to slacken </a:t>
                </a:r>
                <a:r>
                  <a:rPr lang="en-US" altLang="en-US" sz="2400" dirty="0" err="1">
                    <a:solidFill>
                      <a:srgbClr val="FFFFFF"/>
                    </a:solidFill>
                  </a:rPr>
                  <a:t>iff</a:t>
                </a:r>
                <a:endParaRPr lang="en-US" altLang="en-US" sz="2400" dirty="0">
                  <a:solidFill>
                    <a:srgbClr val="FFFFFF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ts val="440"/>
                  </a:spcBef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Decrease the left-hand-side by </a:t>
                </a:r>
                <a:r>
                  <a:rPr lang="en-US" altLang="en-US" sz="2400" dirty="0">
                    <a:solidFill>
                      <a:srgbClr val="FFFFFF"/>
                    </a:solidFill>
                    <a:sym typeface="Symbol" panose="05050102010706020507" pitchFamily="18" charset="2"/>
                  </a:rPr>
                  <a:t>.</a:t>
                </a:r>
              </a:p>
              <a:p>
                <a:pPr marL="457200" lvl="1" indent="0" eaLnBrk="1" hangingPunct="1">
                  <a:lnSpc>
                    <a:spcPct val="90000"/>
                  </a:lnSpc>
                  <a:spcBef>
                    <a:spcPts val="440"/>
                  </a:spcBef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  <a:sym typeface="Symbol" panose="05050102010706020507" pitchFamily="18" charset="2"/>
                  </a:rPr>
                  <a:t>    (Equivalently decrease right-hand-sided C</a:t>
                </a:r>
                <a:r>
                  <a:rPr lang="en-US" altLang="en-US" sz="2400" baseline="-25000" dirty="0">
                    <a:solidFill>
                      <a:srgbClr val="FFFFFF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en-US" sz="2400" dirty="0">
                    <a:solidFill>
                      <a:srgbClr val="FFFFFF"/>
                    </a:solidFill>
                    <a:sym typeface="Symbol" panose="05050102010706020507" pitchFamily="18" charset="2"/>
                  </a:rPr>
                  <a:t> by  and keep equality.)</a:t>
                </a:r>
              </a:p>
              <a:p>
                <a:pPr lvl="1" eaLnBrk="1" hangingPunct="1">
                  <a:lnSpc>
                    <a:spcPct val="90000"/>
                  </a:lnSpc>
                  <a:spcBef>
                    <a:spcPts val="440"/>
                  </a:spcBef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Keep the other n-1 tight equalities tight.</a:t>
                </a:r>
              </a:p>
              <a:p>
                <a:pPr lvl="1" eaLnBrk="1" hangingPunct="1">
                  <a:lnSpc>
                    <a:spcPct val="90000"/>
                  </a:lnSpc>
                  <a:spcBef>
                    <a:spcPts val="440"/>
                  </a:spcBef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Such a small change in values should not effect the loose constraints.</a:t>
                </a:r>
              </a:p>
              <a:p>
                <a:pPr lvl="1" eaLnBrk="1" hangingPunct="1">
                  <a:lnSpc>
                    <a:spcPct val="90000"/>
                  </a:lnSpc>
                  <a:spcBef>
                    <a:spcPts val="440"/>
                  </a:spcBef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We need the solution value P </a:t>
                </a:r>
                <a:r>
                  <a:rPr lang="en-US" altLang="en-US" sz="2400" dirty="0">
                    <a:solidFill>
                      <a:schemeClr val="bg1"/>
                    </a:solidFill>
                  </a:rPr>
                  <a:t>= C</a:t>
                </a:r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bg1"/>
                    </a:solidFill>
                    <a:sym typeface="Symbol" pitchFamily="18" charset="2"/>
                  </a:rPr>
                  <a:t></a:t>
                </a:r>
                <a:r>
                  <a:rPr lang="en-US" altLang="en-US" sz="2400" dirty="0">
                    <a:solidFill>
                      <a:schemeClr val="bg1"/>
                    </a:solidFill>
                  </a:rPr>
                  <a:t>X to increase.</a:t>
                </a:r>
              </a:p>
              <a:p>
                <a:pPr lvl="1" eaLnBrk="1" hangingPunct="1">
                  <a:lnSpc>
                    <a:spcPct val="90000"/>
                  </a:lnSpc>
                  <a:spcBef>
                    <a:spcPts val="440"/>
                  </a:spcBef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We need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CA" alt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num>
                      <m:den>
                        <m:sSub>
                          <m:sSubPr>
                            <m:ctrlPr>
                              <a:rPr lang="en-US" alt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CA" alt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alt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den>
                    </m:f>
                    <m:r>
                      <a:rPr lang="en-CA" alt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  <m:r>
                      <a:rPr lang="en-CA" alt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10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87146" y="152400"/>
                <a:ext cx="9677400" cy="2774606"/>
              </a:xfrm>
              <a:prstGeom prst="rect">
                <a:avLst/>
              </a:prstGeom>
              <a:blipFill>
                <a:blip r:embed="rId3"/>
                <a:stretch>
                  <a:fillRect l="-882" t="-3077" b="-404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39000" y="-152400"/>
            <a:ext cx="2401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>
                <a:solidFill>
                  <a:srgbClr val="FFCC00"/>
                </a:solidFill>
              </a:rPr>
              <a:t>Simplex </a:t>
            </a:r>
            <a:br>
              <a:rPr lang="en-US" altLang="en-US" sz="2400" kern="0" dirty="0">
                <a:solidFill>
                  <a:srgbClr val="FFCC00"/>
                </a:solidFill>
              </a:rPr>
            </a:br>
            <a:r>
              <a:rPr lang="en-US" altLang="en-US" sz="2400" kern="0" dirty="0">
                <a:solidFill>
                  <a:srgbClr val="FFCC00"/>
                </a:solidFill>
              </a:rPr>
              <a:t>Algorithm</a:t>
            </a:r>
          </a:p>
        </p:txBody>
      </p:sp>
      <p:sp>
        <p:nvSpPr>
          <p:cNvPr id="95239" name="Line 1070"/>
          <p:cNvSpPr>
            <a:spLocks noChangeShapeType="1"/>
          </p:cNvSpPr>
          <p:nvPr/>
        </p:nvSpPr>
        <p:spPr bwMode="auto">
          <a:xfrm flipV="1">
            <a:off x="5597525" y="3660775"/>
            <a:ext cx="1447800" cy="1905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071"/>
          <p:cNvSpPr>
            <a:spLocks noChangeArrowheads="1"/>
          </p:cNvSpPr>
          <p:nvPr/>
        </p:nvSpPr>
        <p:spPr bwMode="auto">
          <a:xfrm>
            <a:off x="5572125" y="516572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16" name="Rectangle 1069"/>
          <p:cNvSpPr>
            <a:spLocks noChangeArrowheads="1"/>
          </p:cNvSpPr>
          <p:nvPr/>
        </p:nvSpPr>
        <p:spPr bwMode="auto">
          <a:xfrm>
            <a:off x="0" y="2819400"/>
            <a:ext cx="3124200" cy="40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Maximize Cost :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21x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- 6x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– 7x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Constraint Functions: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+ 2x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+ 9x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21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-  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56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-  8x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78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-5x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, 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2, </a:t>
            </a: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2400" dirty="0">
                <a:solidFill>
                  <a:srgbClr val="FFFFFF"/>
                </a:solidFill>
              </a:rPr>
              <a:t> 0</a:t>
            </a: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2005911" y="2743199"/>
            <a:ext cx="4318686" cy="2393954"/>
            <a:chOff x="2088687" y="3200397"/>
            <a:chExt cx="4319205" cy="2394671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618075" y="3200397"/>
              <a:ext cx="3789817" cy="108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A vertex is specified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by a subset of n 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of the m tight (=) constraints.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3047998" y="4495797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 dirty="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3047998" y="4833063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3048000" y="5170336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088687" y="4382881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088688" y="4757332"/>
              <a:ext cx="261641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088688" y="5093608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</p:grpSp>
      <p:cxnSp>
        <p:nvCxnSpPr>
          <p:cNvPr id="28" name="Straight Connector 25"/>
          <p:cNvCxnSpPr>
            <a:cxnSpLocks noChangeShapeType="1"/>
          </p:cNvCxnSpPr>
          <p:nvPr/>
        </p:nvCxnSpPr>
        <p:spPr bwMode="auto">
          <a:xfrm flipH="1" flipV="1">
            <a:off x="3021228" y="4481385"/>
            <a:ext cx="266700" cy="16351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3276600" y="2387768"/>
            <a:ext cx="5753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Choose the constraint where this is most neg.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8083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068" descr="C:\Documents and Settings\Romil Jain\Desktop\3f 59 dome animation 24 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74975"/>
            <a:ext cx="54514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39000" y="-152400"/>
            <a:ext cx="2401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>
                <a:solidFill>
                  <a:srgbClr val="FFCC00"/>
                </a:solidFill>
              </a:rPr>
              <a:t>Simplex </a:t>
            </a:r>
            <a:br>
              <a:rPr lang="en-US" altLang="en-US" sz="2400" kern="0" dirty="0">
                <a:solidFill>
                  <a:srgbClr val="FFCC00"/>
                </a:solidFill>
              </a:rPr>
            </a:br>
            <a:r>
              <a:rPr lang="en-US" altLang="en-US" sz="2400" kern="0" dirty="0">
                <a:solidFill>
                  <a:srgbClr val="FFCC00"/>
                </a:solidFill>
              </a:rPr>
              <a:t>Algorithm</a:t>
            </a:r>
          </a:p>
        </p:txBody>
      </p:sp>
      <p:sp>
        <p:nvSpPr>
          <p:cNvPr id="96262" name="Line 1070"/>
          <p:cNvSpPr>
            <a:spLocks noChangeShapeType="1"/>
          </p:cNvSpPr>
          <p:nvPr/>
        </p:nvSpPr>
        <p:spPr bwMode="auto">
          <a:xfrm flipV="1">
            <a:off x="5597525" y="3660775"/>
            <a:ext cx="1447800" cy="1905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Oval 1071"/>
          <p:cNvSpPr>
            <a:spLocks noChangeArrowheads="1"/>
          </p:cNvSpPr>
          <p:nvPr/>
        </p:nvSpPr>
        <p:spPr bwMode="auto">
          <a:xfrm>
            <a:off x="4911725" y="65563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19" name="Oval 1072"/>
          <p:cNvSpPr>
            <a:spLocks noChangeArrowheads="1"/>
          </p:cNvSpPr>
          <p:nvPr/>
        </p:nvSpPr>
        <p:spPr bwMode="auto">
          <a:xfrm>
            <a:off x="5292725" y="57181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0" name="Oval 1073"/>
          <p:cNvSpPr>
            <a:spLocks noChangeArrowheads="1"/>
          </p:cNvSpPr>
          <p:nvPr/>
        </p:nvSpPr>
        <p:spPr bwMode="auto">
          <a:xfrm>
            <a:off x="5826125" y="48037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3" name="Oval 1074"/>
          <p:cNvSpPr>
            <a:spLocks noChangeArrowheads="1"/>
          </p:cNvSpPr>
          <p:nvPr/>
        </p:nvSpPr>
        <p:spPr bwMode="auto">
          <a:xfrm>
            <a:off x="6207125" y="39655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8" name="Oval 1075"/>
          <p:cNvSpPr>
            <a:spLocks noChangeArrowheads="1"/>
          </p:cNvSpPr>
          <p:nvPr/>
        </p:nvSpPr>
        <p:spPr bwMode="auto">
          <a:xfrm>
            <a:off x="6740525" y="34321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9" name="Oval 1076"/>
          <p:cNvSpPr>
            <a:spLocks noChangeArrowheads="1"/>
          </p:cNvSpPr>
          <p:nvPr/>
        </p:nvSpPr>
        <p:spPr bwMode="auto">
          <a:xfrm>
            <a:off x="7045325" y="32035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96271" name="Rectangle 1069"/>
          <p:cNvSpPr>
            <a:spLocks noChangeArrowheads="1"/>
          </p:cNvSpPr>
          <p:nvPr/>
        </p:nvSpPr>
        <p:spPr bwMode="auto">
          <a:xfrm>
            <a:off x="228600" y="152400"/>
            <a:ext cx="84582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Given any solution </a:t>
            </a:r>
            <a:r>
              <a:rPr lang="en-US" altLang="en-US" sz="2400">
                <a:solidFill>
                  <a:srgbClr val="33CC33"/>
                </a:solidFill>
              </a:rPr>
              <a:t>x</a:t>
            </a:r>
            <a:r>
              <a:rPr lang="en-US" altLang="en-US" sz="2400">
                <a:solidFill>
                  <a:srgbClr val="FFFFFF"/>
                </a:solidFill>
              </a:rPr>
              <a:t> of the primal.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If we slacken one of our n tight constrains,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  our solution slides along a 1-dim edge.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Head in the direction that increases the potential function.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Keep sliding until we tighten some constraint. 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  Giving new solution </a:t>
            </a:r>
            <a:r>
              <a:rPr lang="en-US" altLang="en-US" sz="2400">
                <a:solidFill>
                  <a:srgbClr val="33CC33"/>
                </a:solidFill>
              </a:rPr>
              <a:t>x’</a:t>
            </a:r>
          </a:p>
        </p:txBody>
      </p:sp>
      <p:sp>
        <p:nvSpPr>
          <p:cNvPr id="21" name="Rectangle 1069"/>
          <p:cNvSpPr>
            <a:spLocks noChangeArrowheads="1"/>
          </p:cNvSpPr>
          <p:nvPr/>
        </p:nvSpPr>
        <p:spPr bwMode="auto">
          <a:xfrm>
            <a:off x="0" y="2819400"/>
            <a:ext cx="3124200" cy="40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Maximize Cost :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21x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- 6x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– 7x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Constraint Functions: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+ 2x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+ 9x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21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-  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56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-  8x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78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-5x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, 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2, </a:t>
            </a: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2400" dirty="0">
                <a:solidFill>
                  <a:srgbClr val="FFFFFF"/>
                </a:solidFill>
              </a:rPr>
              <a:t> 0</a:t>
            </a:r>
          </a:p>
        </p:txBody>
      </p: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2005911" y="2743199"/>
            <a:ext cx="4318686" cy="2393954"/>
            <a:chOff x="2088687" y="3200397"/>
            <a:chExt cx="4319205" cy="2394671"/>
          </a:xfrm>
        </p:grpSpPr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2618075" y="3200397"/>
              <a:ext cx="3789817" cy="108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A vertex is specified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by a subset of n 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of the m tight (=) constraints.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047998" y="4495797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 dirty="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047998" y="4833063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048000" y="5170336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2088687" y="4382881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2088688" y="5093608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957513" y="5562600"/>
            <a:ext cx="6080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400">
                <a:solidFill>
                  <a:srgbClr val="33CC33"/>
                </a:solidFill>
              </a:rPr>
              <a:t> 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905000" y="5486400"/>
            <a:ext cx="35779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=</a:t>
            </a:r>
          </a:p>
        </p:txBody>
      </p:sp>
      <p:cxnSp>
        <p:nvCxnSpPr>
          <p:cNvPr id="35" name="Straight Connector 25"/>
          <p:cNvCxnSpPr>
            <a:cxnSpLocks noChangeShapeType="1"/>
          </p:cNvCxnSpPr>
          <p:nvPr/>
        </p:nvCxnSpPr>
        <p:spPr bwMode="auto">
          <a:xfrm flipH="1" flipV="1">
            <a:off x="3021228" y="4481385"/>
            <a:ext cx="266700" cy="16351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19" grpId="0" animBg="1" autoUpdateAnimBg="0"/>
      <p:bldP spid="20" grpId="0" animBg="1" autoUpdateAnimBg="0"/>
      <p:bldP spid="23" grpId="0" animBg="1" autoUpdateAnimBg="0"/>
      <p:bldP spid="28" grpId="0" animBg="1" autoUpdateAnimBg="0"/>
      <p:bldP spid="29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068" descr="C:\Documents and Settings\Romil Jain\Desktop\3f 59 dome animation 24 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74975"/>
            <a:ext cx="54514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39000" y="-152400"/>
            <a:ext cx="2401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>
                <a:solidFill>
                  <a:srgbClr val="FFCC00"/>
                </a:solidFill>
              </a:rPr>
              <a:t>Simplex </a:t>
            </a:r>
            <a:br>
              <a:rPr lang="en-US" altLang="en-US" sz="2400" kern="0" dirty="0">
                <a:solidFill>
                  <a:srgbClr val="FFCC00"/>
                </a:solidFill>
              </a:rPr>
            </a:br>
            <a:r>
              <a:rPr lang="en-US" altLang="en-US" sz="2400" kern="0" dirty="0">
                <a:solidFill>
                  <a:srgbClr val="FFCC00"/>
                </a:solidFill>
              </a:rPr>
              <a:t>Algorithm</a:t>
            </a:r>
          </a:p>
        </p:txBody>
      </p:sp>
      <p:sp>
        <p:nvSpPr>
          <p:cNvPr id="98310" name="Line 1070"/>
          <p:cNvSpPr>
            <a:spLocks noChangeShapeType="1"/>
          </p:cNvSpPr>
          <p:nvPr/>
        </p:nvSpPr>
        <p:spPr bwMode="auto">
          <a:xfrm flipV="1">
            <a:off x="5597525" y="3660775"/>
            <a:ext cx="1447800" cy="1905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Oval 1071"/>
          <p:cNvSpPr>
            <a:spLocks noChangeArrowheads="1"/>
          </p:cNvSpPr>
          <p:nvPr/>
        </p:nvSpPr>
        <p:spPr bwMode="auto">
          <a:xfrm>
            <a:off x="4911725" y="65563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19" name="Oval 1072"/>
          <p:cNvSpPr>
            <a:spLocks noChangeArrowheads="1"/>
          </p:cNvSpPr>
          <p:nvPr/>
        </p:nvSpPr>
        <p:spPr bwMode="auto">
          <a:xfrm>
            <a:off x="5292725" y="57181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0" name="Oval 1073"/>
          <p:cNvSpPr>
            <a:spLocks noChangeArrowheads="1"/>
          </p:cNvSpPr>
          <p:nvPr/>
        </p:nvSpPr>
        <p:spPr bwMode="auto">
          <a:xfrm>
            <a:off x="5826125" y="48037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3" name="Oval 1074"/>
          <p:cNvSpPr>
            <a:spLocks noChangeArrowheads="1"/>
          </p:cNvSpPr>
          <p:nvPr/>
        </p:nvSpPr>
        <p:spPr bwMode="auto">
          <a:xfrm>
            <a:off x="6207125" y="39655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8" name="Oval 1075"/>
          <p:cNvSpPr>
            <a:spLocks noChangeArrowheads="1"/>
          </p:cNvSpPr>
          <p:nvPr/>
        </p:nvSpPr>
        <p:spPr bwMode="auto">
          <a:xfrm>
            <a:off x="6740525" y="34321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9" name="Oval 1076"/>
          <p:cNvSpPr>
            <a:spLocks noChangeArrowheads="1"/>
          </p:cNvSpPr>
          <p:nvPr/>
        </p:nvSpPr>
        <p:spPr bwMode="auto">
          <a:xfrm>
            <a:off x="7045325" y="32035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1" name="Rectangle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" y="533400"/>
            <a:ext cx="4572000" cy="938527"/>
          </a:xfrm>
          <a:prstGeom prst="rect">
            <a:avLst/>
          </a:prstGeom>
          <a:blipFill rotWithShape="1">
            <a:blip r:embed="rId3"/>
            <a:stretch>
              <a:fillRect l="-2667" t="-7843" r="-3200" b="-1764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62000" y="1576388"/>
            <a:ext cx="6934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But practically it tends to be fast.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81050" y="2209800"/>
            <a:ext cx="6934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Bread and butter of optimization in industry.</a:t>
            </a: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24" name="Rectangle 1069"/>
          <p:cNvSpPr>
            <a:spLocks noChangeArrowheads="1"/>
          </p:cNvSpPr>
          <p:nvPr/>
        </p:nvSpPr>
        <p:spPr bwMode="auto">
          <a:xfrm>
            <a:off x="0" y="2819400"/>
            <a:ext cx="3124200" cy="40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Maximize Cost :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21x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- 6x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– 7x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Constraint Functions: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+ 2x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+ 9x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21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-  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56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-  8x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78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-5x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, 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2, </a:t>
            </a: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2400" dirty="0">
                <a:solidFill>
                  <a:srgbClr val="FFFFFF"/>
                </a:solidFill>
              </a:rPr>
              <a:t> 0</a:t>
            </a:r>
          </a:p>
        </p:txBody>
      </p:sp>
      <p:grpSp>
        <p:nvGrpSpPr>
          <p:cNvPr id="26" name="Group 5"/>
          <p:cNvGrpSpPr>
            <a:grpSpLocks/>
          </p:cNvGrpSpPr>
          <p:nvPr/>
        </p:nvGrpSpPr>
        <p:grpSpPr bwMode="auto">
          <a:xfrm>
            <a:off x="2005911" y="2743199"/>
            <a:ext cx="4318686" cy="2393954"/>
            <a:chOff x="2088687" y="3200397"/>
            <a:chExt cx="4319205" cy="2394671"/>
          </a:xfrm>
        </p:grpSpPr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2618075" y="3200397"/>
              <a:ext cx="3789817" cy="108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A vertex is specified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by a subset of n 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of the m tight (=) constraints.</a:t>
              </a: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3047998" y="4495797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 dirty="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3047998" y="4833063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3048000" y="5170336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2088687" y="4382881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2088688" y="5093608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957513" y="5562600"/>
            <a:ext cx="6080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400">
                <a:solidFill>
                  <a:srgbClr val="33CC33"/>
                </a:solidFill>
              </a:rPr>
              <a:t> 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05000" y="5486400"/>
            <a:ext cx="35779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=</a:t>
            </a:r>
          </a:p>
        </p:txBody>
      </p:sp>
      <p:cxnSp>
        <p:nvCxnSpPr>
          <p:cNvPr id="38" name="Straight Connector 25"/>
          <p:cNvCxnSpPr>
            <a:cxnSpLocks noChangeShapeType="1"/>
          </p:cNvCxnSpPr>
          <p:nvPr/>
        </p:nvCxnSpPr>
        <p:spPr bwMode="auto">
          <a:xfrm flipH="1" flipV="1">
            <a:off x="3021228" y="4481385"/>
            <a:ext cx="266700" cy="16351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19" grpId="0" animBg="1" autoUpdateAnimBg="0"/>
      <p:bldP spid="20" grpId="0" animBg="1" autoUpdateAnimBg="0"/>
      <p:bldP spid="23" grpId="0" animBg="1" autoUpdateAnimBg="0"/>
      <p:bldP spid="28" grpId="0" animBg="1" autoUpdateAnimBg="0"/>
      <p:bldP spid="29" grpId="0" animBg="1" autoUpdateAnimBg="0"/>
      <p:bldP spid="22" grpId="0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068" descr="C:\Documents and Settings\Romil Jain\Desktop\3f 59 dome animation 24 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74975"/>
            <a:ext cx="54514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39000" y="-152400"/>
            <a:ext cx="2401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>
                <a:solidFill>
                  <a:srgbClr val="FFCC00"/>
                </a:solidFill>
              </a:rPr>
              <a:t>Simplex </a:t>
            </a:r>
            <a:br>
              <a:rPr lang="en-US" altLang="en-US" sz="2400" kern="0" dirty="0">
                <a:solidFill>
                  <a:srgbClr val="FFCC00"/>
                </a:solidFill>
              </a:rPr>
            </a:br>
            <a:r>
              <a:rPr lang="en-US" altLang="en-US" sz="2400" kern="0" dirty="0">
                <a:solidFill>
                  <a:srgbClr val="FFCC00"/>
                </a:solidFill>
              </a:rPr>
              <a:t>Algorithm</a:t>
            </a:r>
          </a:p>
        </p:txBody>
      </p:sp>
      <p:sp>
        <p:nvSpPr>
          <p:cNvPr id="96262" name="Line 1070"/>
          <p:cNvSpPr>
            <a:spLocks noChangeShapeType="1"/>
          </p:cNvSpPr>
          <p:nvPr/>
        </p:nvSpPr>
        <p:spPr bwMode="auto">
          <a:xfrm flipV="1">
            <a:off x="5597525" y="3660775"/>
            <a:ext cx="1447800" cy="1905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Oval 1076"/>
          <p:cNvSpPr>
            <a:spLocks noChangeArrowheads="1"/>
          </p:cNvSpPr>
          <p:nvPr/>
        </p:nvSpPr>
        <p:spPr bwMode="auto">
          <a:xfrm>
            <a:off x="7045325" y="32035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21" name="Rectangle 1069"/>
          <p:cNvSpPr>
            <a:spLocks noChangeArrowheads="1"/>
          </p:cNvSpPr>
          <p:nvPr/>
        </p:nvSpPr>
        <p:spPr bwMode="auto">
          <a:xfrm>
            <a:off x="0" y="2819400"/>
            <a:ext cx="3124200" cy="40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Maximize Cost :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21x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- 6x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– 7x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Constraint Functions: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+ 2x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+ 9x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21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-  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56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-  8x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78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-5x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, 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2, </a:t>
            </a: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2400" dirty="0">
                <a:solidFill>
                  <a:srgbClr val="FFFFFF"/>
                </a:solidFill>
              </a:rPr>
              <a:t> 0</a:t>
            </a:r>
          </a:p>
        </p:txBody>
      </p: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2005911" y="2743199"/>
            <a:ext cx="4318686" cy="2393954"/>
            <a:chOff x="2088687" y="3200397"/>
            <a:chExt cx="4319205" cy="2394671"/>
          </a:xfrm>
        </p:grpSpPr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2618075" y="3200397"/>
              <a:ext cx="3789817" cy="108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A vertex is specified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by a subset of n 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of the m tight (=) constraints.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047998" y="4495797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 dirty="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047998" y="4833063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048000" y="5170336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2088687" y="4382881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2088688" y="5093608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957513" y="5562600"/>
            <a:ext cx="6080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400">
                <a:solidFill>
                  <a:srgbClr val="33CC33"/>
                </a:solidFill>
              </a:rPr>
              <a:t> 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905000" y="5486400"/>
            <a:ext cx="35779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=</a:t>
            </a:r>
          </a:p>
        </p:txBody>
      </p:sp>
      <p:cxnSp>
        <p:nvCxnSpPr>
          <p:cNvPr id="35" name="Straight Connector 25"/>
          <p:cNvCxnSpPr>
            <a:cxnSpLocks noChangeShapeType="1"/>
          </p:cNvCxnSpPr>
          <p:nvPr/>
        </p:nvCxnSpPr>
        <p:spPr bwMode="auto">
          <a:xfrm flipH="1" flipV="1">
            <a:off x="3021228" y="4481385"/>
            <a:ext cx="266700" cy="16351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069"/>
              <p:cNvSpPr>
                <a:spLocks noChangeArrowheads="1"/>
              </p:cNvSpPr>
              <p:nvPr/>
            </p:nvSpPr>
            <p:spPr bwMode="auto">
              <a:xfrm>
                <a:off x="152400" y="1066800"/>
                <a:ext cx="9677400" cy="1261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spcBef>
                    <a:spcPts val="440"/>
                  </a:spcBef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The hill climbing algorithm relaxes the tight constraint </a:t>
                </a:r>
                <a:br>
                  <a:rPr lang="en-US" altLang="en-US" sz="2400" dirty="0">
                    <a:solidFill>
                      <a:srgbClr val="FFFFFF"/>
                    </a:solidFill>
                  </a:rPr>
                </a:br>
                <a:r>
                  <a:rPr lang="en-US" altLang="en-US" sz="2400" dirty="0">
                    <a:solidFill>
                      <a:srgbClr val="FFFFFF"/>
                    </a:solidFill>
                  </a:rPr>
                  <a:t>  with the most negative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num>
                      <m:den>
                        <m:sSub>
                          <m:sSubPr>
                            <m:ctrlPr>
                              <a:rPr lang="en-US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den>
                    </m:f>
                    <m:r>
                      <a:rPr lang="en-CA" alt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  <m:r>
                      <a:rPr lang="en-CA" alt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en-US" sz="2400" dirty="0">
                  <a:solidFill>
                    <a:srgbClr val="FFFFFF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440"/>
                  </a:spcBef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It gets stuck when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CA" alt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alt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alt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den>
                    </m:f>
                    <m:r>
                      <a:rPr lang="en-CA" alt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CA" alt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400" dirty="0">
                    <a:solidFill>
                      <a:schemeClr val="bg1"/>
                    </a:solidFill>
                  </a:rPr>
                  <a:t> for each tight equation.</a:t>
                </a:r>
              </a:p>
            </p:txBody>
          </p:sp>
        </mc:Choice>
        <mc:Fallback xmlns="">
          <p:sp>
            <p:nvSpPr>
              <p:cNvPr id="36" name="Rectangle 10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066800"/>
                <a:ext cx="9677400" cy="1261243"/>
              </a:xfrm>
              <a:prstGeom prst="rect">
                <a:avLst/>
              </a:prstGeom>
              <a:blipFill>
                <a:blip r:embed="rId3"/>
                <a:stretch>
                  <a:fillRect l="-945" t="-35749" b="-888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6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068" descr="C:\Documents and Settings\Romil Jain\Desktop\3f 59 dome animation 24 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74975"/>
            <a:ext cx="54514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39000" y="-152400"/>
            <a:ext cx="2401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>
                <a:solidFill>
                  <a:srgbClr val="FFCC00"/>
                </a:solidFill>
              </a:rPr>
              <a:t>Simplex </a:t>
            </a:r>
            <a:br>
              <a:rPr lang="en-US" altLang="en-US" sz="2400" kern="0" dirty="0">
                <a:solidFill>
                  <a:srgbClr val="FFCC00"/>
                </a:solidFill>
              </a:rPr>
            </a:br>
            <a:r>
              <a:rPr lang="en-US" altLang="en-US" sz="2400" kern="0" dirty="0">
                <a:solidFill>
                  <a:srgbClr val="FFCC00"/>
                </a:solidFill>
              </a:rPr>
              <a:t>Algorithm</a:t>
            </a:r>
          </a:p>
        </p:txBody>
      </p:sp>
      <p:sp>
        <p:nvSpPr>
          <p:cNvPr id="97286" name="Line 1070"/>
          <p:cNvSpPr>
            <a:spLocks noChangeShapeType="1"/>
          </p:cNvSpPr>
          <p:nvPr/>
        </p:nvSpPr>
        <p:spPr bwMode="auto">
          <a:xfrm flipV="1">
            <a:off x="5597525" y="3660775"/>
            <a:ext cx="1447800" cy="1905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1069"/>
          <p:cNvSpPr>
            <a:spLocks noChangeArrowheads="1"/>
          </p:cNvSpPr>
          <p:nvPr/>
        </p:nvSpPr>
        <p:spPr bwMode="auto">
          <a:xfrm>
            <a:off x="228600" y="152400"/>
            <a:ext cx="84582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</a:rPr>
              <a:t>Given any solution </a:t>
            </a: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r>
              <a:rPr lang="en-US" altLang="en-US" sz="2400" dirty="0">
                <a:solidFill>
                  <a:srgbClr val="FFFFFF"/>
                </a:solidFill>
              </a:rPr>
              <a:t> of the primal.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</a:rPr>
              <a:t>Step to another </a:t>
            </a: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r>
              <a:rPr lang="en-US" altLang="en-US" sz="2400" dirty="0">
                <a:solidFill>
                  <a:srgbClr val="FFFFFF"/>
                </a:solidFill>
              </a:rPr>
              <a:t>    OR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</a:rPr>
              <a:t>None of these “steps” increases the potential function.</a:t>
            </a:r>
          </a:p>
          <a:p>
            <a:pPr eaLnBrk="1" hangingPunct="1"/>
            <a:r>
              <a:rPr lang="en-US" altLang="en-US" sz="2400" dirty="0">
                <a:solidFill>
                  <a:srgbClr val="FFFFFF"/>
                </a:solidFill>
              </a:rPr>
              <a:t>The </a:t>
            </a:r>
            <a:r>
              <a:rPr lang="en-US" altLang="en-US" sz="2400" dirty="0" err="1">
                <a:solidFill>
                  <a:srgbClr val="FFFFFF"/>
                </a:solidFill>
              </a:rPr>
              <a:t>alg</a:t>
            </a:r>
            <a:r>
              <a:rPr lang="en-US" altLang="en-US" sz="2400" dirty="0">
                <a:solidFill>
                  <a:srgbClr val="FFFFFF"/>
                </a:solidFill>
              </a:rPr>
              <a:t> gives a reason that explains why not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by giving a solution </a:t>
            </a:r>
            <a:r>
              <a:rPr lang="en-US" altLang="en-US" sz="2400" dirty="0">
                <a:solidFill>
                  <a:srgbClr val="CC00CC"/>
                </a:solidFill>
              </a:rPr>
              <a:t>Y </a:t>
            </a:r>
            <a:r>
              <a:rPr lang="en-US" altLang="en-US" sz="2400" dirty="0">
                <a:solidFill>
                  <a:srgbClr val="FFFFFF"/>
                </a:solidFill>
              </a:rPr>
              <a:t>of the dual of equal value.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97290" name="Oval 1076"/>
          <p:cNvSpPr>
            <a:spLocks noChangeArrowheads="1"/>
          </p:cNvSpPr>
          <p:nvPr/>
        </p:nvSpPr>
        <p:spPr bwMode="auto">
          <a:xfrm>
            <a:off x="7045325" y="320357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134225" y="1016000"/>
            <a:ext cx="5594350" cy="3806825"/>
            <a:chOff x="7134052" y="1016697"/>
            <a:chExt cx="5595045" cy="3806825"/>
          </a:xfrm>
        </p:grpSpPr>
        <p:pic>
          <p:nvPicPr>
            <p:cNvPr id="97292" name="Picture 1068" descr="C:\Documents and Settings\Romil Jain\Desktop\3f 59 dome animation 24 frames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77622" y="1016697"/>
              <a:ext cx="5451475" cy="380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7293" name="Straight Connector 25"/>
            <p:cNvCxnSpPr>
              <a:cxnSpLocks noChangeShapeType="1"/>
            </p:cNvCxnSpPr>
            <p:nvPr/>
          </p:nvCxnSpPr>
          <p:spPr bwMode="auto">
            <a:xfrm flipH="1" flipV="1">
              <a:off x="7134052" y="3284304"/>
              <a:ext cx="1305892" cy="830496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294" name="Oval 1076"/>
            <p:cNvSpPr>
              <a:spLocks noChangeArrowheads="1"/>
            </p:cNvSpPr>
            <p:nvPr/>
          </p:nvSpPr>
          <p:spPr bwMode="auto">
            <a:xfrm>
              <a:off x="8369474" y="4030532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66FF33"/>
                </a:solidFill>
              </a:endParaRPr>
            </a:p>
          </p:txBody>
        </p:sp>
        <p:sp>
          <p:nvSpPr>
            <p:cNvPr id="97295" name="Line 1070"/>
            <p:cNvSpPr>
              <a:spLocks noChangeShapeType="1"/>
            </p:cNvSpPr>
            <p:nvPr/>
          </p:nvSpPr>
          <p:spPr bwMode="auto">
            <a:xfrm flipH="1">
              <a:off x="8700370" y="2680570"/>
              <a:ext cx="876300" cy="109774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069"/>
          <p:cNvSpPr>
            <a:spLocks noChangeArrowheads="1"/>
          </p:cNvSpPr>
          <p:nvPr/>
        </p:nvSpPr>
        <p:spPr bwMode="auto">
          <a:xfrm>
            <a:off x="0" y="2819400"/>
            <a:ext cx="3124200" cy="40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Maximize Cost :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21x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- 6x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– 7x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Constraint Functions: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+ 2x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+ 9x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21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1x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-  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56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+ 6x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-  8x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78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-5x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 + 3x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+4x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b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rgbClr val="FFFFFF"/>
                </a:solidFill>
              </a:rPr>
              <a:t> 8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            ⁞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1</a:t>
            </a:r>
            <a:r>
              <a:rPr lang="en-US" altLang="en-US" sz="2400" dirty="0">
                <a:solidFill>
                  <a:srgbClr val="FFFFFF"/>
                </a:solidFill>
              </a:rPr>
              <a:t>, 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2, </a:t>
            </a:r>
            <a:r>
              <a:rPr lang="en-US" altLang="en-US" sz="2400" dirty="0">
                <a:solidFill>
                  <a:srgbClr val="FFFFFF"/>
                </a:solidFill>
              </a:rPr>
              <a:t>x</a:t>
            </a:r>
            <a:r>
              <a:rPr lang="en-US" altLang="en-US" sz="2400" baseline="-25000" dirty="0">
                <a:solidFill>
                  <a:srgbClr val="FFFFFF"/>
                </a:solidFill>
              </a:rPr>
              <a:t>3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2400" dirty="0">
                <a:solidFill>
                  <a:srgbClr val="FFFFFF"/>
                </a:solidFill>
              </a:rPr>
              <a:t> 0</a:t>
            </a:r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2005911" y="2743199"/>
            <a:ext cx="4318686" cy="2393954"/>
            <a:chOff x="2088687" y="3200397"/>
            <a:chExt cx="4319205" cy="2394671"/>
          </a:xfrm>
        </p:grpSpPr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2618075" y="3200397"/>
              <a:ext cx="3789817" cy="108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A vertex is specified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by a subset of n </a:t>
              </a:r>
              <a:br>
                <a:rPr lang="en-US" altLang="en-US" sz="2400" dirty="0">
                  <a:solidFill>
                    <a:srgbClr val="33CC33"/>
                  </a:solidFill>
                </a:rPr>
              </a:br>
              <a:r>
                <a:rPr lang="en-US" altLang="en-US" sz="2400" dirty="0">
                  <a:solidFill>
                    <a:srgbClr val="33CC33"/>
                  </a:solidFill>
                </a:rPr>
                <a:t>of the m tight (=) constraints.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047998" y="4495797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 dirty="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047998" y="4833063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048000" y="5170336"/>
              <a:ext cx="60785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altLang="en-US" sz="24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088687" y="4382881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2088688" y="5093608"/>
              <a:ext cx="434786" cy="42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33CC33"/>
                  </a:solidFill>
                </a:rPr>
                <a:t>= </a:t>
              </a:r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957513" y="5562600"/>
            <a:ext cx="6080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400">
                <a:solidFill>
                  <a:srgbClr val="33CC33"/>
                </a:solidFill>
              </a:rPr>
              <a:t> 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905000" y="5486400"/>
            <a:ext cx="35779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=</a:t>
            </a:r>
          </a:p>
        </p:txBody>
      </p:sp>
      <p:cxnSp>
        <p:nvCxnSpPr>
          <p:cNvPr id="32" name="Straight Connector 25"/>
          <p:cNvCxnSpPr>
            <a:cxnSpLocks noChangeShapeType="1"/>
          </p:cNvCxnSpPr>
          <p:nvPr/>
        </p:nvCxnSpPr>
        <p:spPr bwMode="auto">
          <a:xfrm flipH="1" flipV="1">
            <a:off x="3021228" y="4481385"/>
            <a:ext cx="266700" cy="16351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727450" y="3360738"/>
            <a:ext cx="3765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/>
              <a:t>29x</a:t>
            </a:r>
            <a:r>
              <a:rPr lang="en-US" altLang="en-US" sz="2800" baseline="-25000"/>
              <a:t>1</a:t>
            </a:r>
            <a:r>
              <a:rPr lang="en-US" altLang="en-US" sz="2800"/>
              <a:t> + 8x</a:t>
            </a:r>
            <a:r>
              <a:rPr lang="en-US" altLang="en-US" sz="2800" baseline="-25000"/>
              <a:t>2</a:t>
            </a:r>
            <a:r>
              <a:rPr lang="en-US" altLang="en-US" sz="2800"/>
              <a:t> + 1x</a:t>
            </a:r>
            <a:r>
              <a:rPr lang="en-US" altLang="en-US" sz="2800" baseline="-25000"/>
              <a:t>3</a:t>
            </a:r>
            <a:r>
              <a:rPr lang="en-US" altLang="en-US" sz="2800"/>
              <a:t> + 2x</a:t>
            </a:r>
            <a:r>
              <a:rPr lang="en-US" altLang="en-US" sz="2800" baseline="-25000"/>
              <a:t>4</a:t>
            </a:r>
            <a:endParaRPr lang="en-US" altLang="en-US" sz="2800"/>
          </a:p>
        </p:txBody>
      </p:sp>
      <p:sp>
        <p:nvSpPr>
          <p:cNvPr id="630791" name="Rectangle 7"/>
          <p:cNvSpPr>
            <a:spLocks noChangeArrowheads="1"/>
          </p:cNvSpPr>
          <p:nvPr/>
        </p:nvSpPr>
        <p:spPr bwMode="auto">
          <a:xfrm>
            <a:off x="1490663" y="4267200"/>
            <a:ext cx="3352800" cy="519113"/>
          </a:xfrm>
          <a:prstGeom prst="rect">
            <a:avLst/>
          </a:prstGeom>
          <a:noFill/>
          <a:ln w="5715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Subject to:</a:t>
            </a:r>
          </a:p>
        </p:txBody>
      </p:sp>
      <p:sp>
        <p:nvSpPr>
          <p:cNvPr id="630792" name="Rectangle 8"/>
          <p:cNvSpPr>
            <a:spLocks noChangeArrowheads="1"/>
          </p:cNvSpPr>
          <p:nvPr/>
        </p:nvSpPr>
        <p:spPr bwMode="auto">
          <a:xfrm>
            <a:off x="1779588" y="3346450"/>
            <a:ext cx="2027237" cy="5191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Minimize: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04800" y="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Abstract Out Essential Details </a:t>
            </a:r>
            <a:endParaRPr lang="en-US" altLang="en-US" sz="4000">
              <a:solidFill>
                <a:schemeClr val="tx2"/>
              </a:solidFill>
            </a:endParaRP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81426" y="4275139"/>
            <a:ext cx="4648201" cy="1666875"/>
            <a:chOff x="2382" y="2693"/>
            <a:chExt cx="2928" cy="1050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477" y="2693"/>
              <a:ext cx="272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800" dirty="0"/>
                <a:t>3x</a:t>
              </a:r>
              <a:r>
                <a:rPr lang="en-US" altLang="en-US" sz="2800" baseline="-25000" dirty="0"/>
                <a:t>1</a:t>
              </a:r>
              <a:r>
                <a:rPr lang="en-US" altLang="en-US" sz="2800" dirty="0"/>
                <a:t> + 4x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– 7x</a:t>
              </a:r>
              <a:r>
                <a:rPr lang="en-US" altLang="en-US" sz="2800" baseline="-25000" dirty="0"/>
                <a:t>3</a:t>
              </a:r>
              <a:r>
                <a:rPr lang="en-US" altLang="en-US" sz="2800" dirty="0"/>
                <a:t> + 8x</a:t>
              </a:r>
              <a:r>
                <a:rPr lang="en-US" altLang="en-US" sz="2800" baseline="-25000" dirty="0"/>
                <a:t>4</a:t>
              </a:r>
              <a:r>
                <a:rPr lang="en-US" altLang="en-US" sz="2800" dirty="0"/>
                <a:t> ≤ 12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471" y="2933"/>
              <a:ext cx="28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800" dirty="0"/>
                <a:t>2x</a:t>
              </a:r>
              <a:r>
                <a:rPr lang="en-US" altLang="en-US" sz="2800" baseline="-25000" dirty="0"/>
                <a:t>1</a:t>
              </a:r>
              <a:r>
                <a:rPr lang="en-US" altLang="en-US" sz="2800" dirty="0"/>
                <a:t> - 8x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+ 4x</a:t>
              </a:r>
              <a:r>
                <a:rPr lang="en-US" altLang="en-US" sz="2800" baseline="-25000" dirty="0"/>
                <a:t>3</a:t>
              </a:r>
              <a:r>
                <a:rPr lang="en-US" altLang="en-US" sz="2800" dirty="0"/>
                <a:t> - 3x</a:t>
              </a:r>
              <a:r>
                <a:rPr lang="en-US" altLang="en-US" sz="2800" baseline="-25000" dirty="0"/>
                <a:t>4</a:t>
              </a:r>
              <a:r>
                <a:rPr lang="en-US" altLang="en-US" sz="2800" dirty="0"/>
                <a:t>   ≤  24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382" y="3173"/>
              <a:ext cx="282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800" dirty="0"/>
                <a:t>-8x</a:t>
              </a:r>
              <a:r>
                <a:rPr lang="en-US" altLang="en-US" sz="2800" baseline="-25000" dirty="0"/>
                <a:t>1</a:t>
              </a:r>
              <a:r>
                <a:rPr lang="en-US" altLang="en-US" sz="2800" dirty="0"/>
                <a:t> + 2x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– 3x</a:t>
              </a:r>
              <a:r>
                <a:rPr lang="en-US" altLang="en-US" sz="2800" baseline="-25000" dirty="0"/>
                <a:t>3</a:t>
              </a:r>
              <a:r>
                <a:rPr lang="en-US" altLang="en-US" sz="2800" dirty="0"/>
                <a:t> - 9x</a:t>
              </a:r>
              <a:r>
                <a:rPr lang="en-US" altLang="en-US" sz="2800" baseline="-25000" dirty="0"/>
                <a:t>4  </a:t>
              </a:r>
              <a:r>
                <a:rPr lang="en-US" altLang="en-US" sz="2800" dirty="0"/>
                <a:t> ≤   8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620" y="3413"/>
              <a:ext cx="26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800" dirty="0"/>
                <a:t>x</a:t>
              </a:r>
              <a:r>
                <a:rPr lang="en-US" altLang="en-US" sz="2800" baseline="-25000" dirty="0"/>
                <a:t>1</a:t>
              </a:r>
              <a:r>
                <a:rPr lang="en-US" altLang="en-US" sz="2800" dirty="0"/>
                <a:t> + 2x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+ 9x</a:t>
              </a:r>
              <a:r>
                <a:rPr lang="en-US" altLang="en-US" sz="2800" baseline="-25000" dirty="0"/>
                <a:t>3</a:t>
              </a:r>
              <a:r>
                <a:rPr lang="en-US" altLang="en-US" sz="2800" dirty="0"/>
                <a:t> - 3x</a:t>
              </a:r>
              <a:r>
                <a:rPr lang="en-US" altLang="en-US" sz="2800" baseline="-25000" dirty="0"/>
                <a:t>4</a:t>
              </a:r>
              <a:r>
                <a:rPr lang="en-US" altLang="en-US" sz="2800" dirty="0"/>
                <a:t> ≤  31</a:t>
              </a: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0"/>
            <a:ext cx="8458200" cy="2900065"/>
            <a:chOff x="457200" y="0"/>
            <a:chExt cx="8458200" cy="2900065"/>
          </a:xfrm>
        </p:grpSpPr>
        <p:sp>
          <p:nvSpPr>
            <p:cNvPr id="81923" name="Text Box 4"/>
            <p:cNvSpPr txBox="1">
              <a:spLocks noChangeArrowheads="1"/>
            </p:cNvSpPr>
            <p:nvPr/>
          </p:nvSpPr>
          <p:spPr bwMode="auto">
            <a:xfrm>
              <a:off x="482600" y="990600"/>
              <a:ext cx="4076700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800" i="1" kern="0" dirty="0">
                  <a:solidFill>
                    <a:srgbClr val="FFFF00"/>
                  </a:solidFill>
                </a:rPr>
                <a:t>Primal</a:t>
              </a:r>
              <a:r>
                <a:rPr lang="en-US" altLang="en-US" sz="2800" dirty="0">
                  <a:solidFill>
                    <a:srgbClr val="FFFF00"/>
                  </a:solidFill>
                </a:rPr>
                <a:t> </a:t>
              </a:r>
              <a:r>
                <a:rPr lang="en-US" altLang="en-US" sz="2800" dirty="0">
                  <a:solidFill>
                    <a:srgbClr val="FFFFFF"/>
                  </a:solidFill>
                </a:rPr>
                <a:t>Linear Program </a:t>
              </a:r>
            </a:p>
          </p:txBody>
        </p:sp>
        <p:sp>
          <p:nvSpPr>
            <p:cNvPr id="81927" name="Text Box 27"/>
            <p:cNvSpPr txBox="1">
              <a:spLocks noChangeArrowheads="1"/>
            </p:cNvSpPr>
            <p:nvPr/>
          </p:nvSpPr>
          <p:spPr bwMode="auto">
            <a:xfrm>
              <a:off x="457200" y="0"/>
              <a:ext cx="8382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For every </a:t>
              </a:r>
              <a:r>
                <a:rPr lang="en-US" altLang="en-US" sz="2400" i="1">
                  <a:solidFill>
                    <a:srgbClr val="FFFFFF"/>
                  </a:solidFill>
                </a:rPr>
                <a:t>primal</a:t>
              </a:r>
              <a:r>
                <a:rPr lang="en-US" altLang="en-US" sz="2400">
                  <a:solidFill>
                    <a:srgbClr val="FFFFFF"/>
                  </a:solidFill>
                </a:rPr>
                <a:t> linear program, </a:t>
              </a:r>
              <a:br>
                <a:rPr lang="en-US" altLang="en-US" sz="2400">
                  <a:solidFill>
                    <a:srgbClr val="FFFFFF"/>
                  </a:solidFill>
                </a:rPr>
              </a:br>
              <a:r>
                <a:rPr lang="en-US" altLang="en-US" sz="2400">
                  <a:solidFill>
                    <a:srgbClr val="FFFFFF"/>
                  </a:solidFill>
                </a:rPr>
                <a:t>we define its </a:t>
              </a:r>
              <a:r>
                <a:rPr lang="en-US" altLang="en-US" sz="2400" i="1">
                  <a:solidFill>
                    <a:srgbClr val="FFFFFF"/>
                  </a:solidFill>
                </a:rPr>
                <a:t>dual</a:t>
              </a:r>
              <a:r>
                <a:rPr lang="en-US" altLang="en-US" sz="2400">
                  <a:solidFill>
                    <a:srgbClr val="FFFFFF"/>
                  </a:solidFill>
                </a:rPr>
                <a:t> linear program. </a:t>
              </a: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557213" y="1471613"/>
              <a:ext cx="3048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Maximize: P = C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T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X</a:t>
              </a:r>
              <a:endParaRPr lang="en-US" altLang="en-US" sz="2400" dirty="0">
                <a:solidFill>
                  <a:schemeClr val="bg1"/>
                </a:solidFill>
              </a:endParaRPr>
            </a:p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400" kern="0" dirty="0">
                  <a:solidFill>
                    <a:schemeClr val="bg1"/>
                  </a:solidFill>
                  <a:sym typeface="Symbol"/>
                </a:rPr>
                <a:t>Subject to: </a:t>
              </a:r>
              <a:r>
                <a:rPr lang="en-US" altLang="en-US" sz="2400" dirty="0">
                  <a:solidFill>
                    <a:schemeClr val="bg1"/>
                  </a:solidFill>
                </a:rPr>
                <a:t>M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X</a:t>
              </a:r>
              <a:r>
                <a:rPr lang="en-US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</a:t>
              </a:r>
              <a:r>
                <a:rPr lang="en-US" altLang="en-US" sz="2400" dirty="0">
                  <a:solidFill>
                    <a:schemeClr val="bg1"/>
                  </a:solidFill>
                </a:rPr>
                <a:t> N</a:t>
              </a:r>
              <a:endParaRPr lang="en-US" altLang="en-US" sz="2400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78300" y="1096963"/>
              <a:ext cx="4737100" cy="1803102"/>
              <a:chOff x="4178300" y="1096963"/>
              <a:chExt cx="4737100" cy="1803102"/>
            </a:xfrm>
          </p:grpSpPr>
          <p:sp>
            <p:nvSpPr>
              <p:cNvPr id="81925" name="Rectangle 22"/>
              <p:cNvSpPr>
                <a:spLocks noChangeArrowheads="1"/>
              </p:cNvSpPr>
              <p:nvPr/>
            </p:nvSpPr>
            <p:spPr bwMode="auto">
              <a:xfrm>
                <a:off x="8458200" y="1381125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i</a:t>
                </a:r>
              </a:p>
            </p:txBody>
          </p:sp>
          <p:sp>
            <p:nvSpPr>
              <p:cNvPr id="81926" name="Text Box 24"/>
              <p:cNvSpPr txBox="1">
                <a:spLocks noChangeArrowheads="1"/>
              </p:cNvSpPr>
              <p:nvPr/>
            </p:nvSpPr>
            <p:spPr bwMode="auto">
              <a:xfrm>
                <a:off x="8001000" y="1762125"/>
                <a:ext cx="3810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bg1"/>
                    </a:solidFill>
                    <a:sym typeface="Symbol" pitchFamily="18" charset="2"/>
                  </a:rPr>
                  <a:t></a:t>
                </a:r>
              </a:p>
            </p:txBody>
          </p:sp>
          <p:grpSp>
            <p:nvGrpSpPr>
              <p:cNvPr id="81929" name="Group 4"/>
              <p:cNvGrpSpPr>
                <a:grpSpLocks/>
              </p:cNvGrpSpPr>
              <p:nvPr/>
            </p:nvGrpSpPr>
            <p:grpSpPr bwMode="auto">
              <a:xfrm>
                <a:off x="6538913" y="1103313"/>
                <a:ext cx="981075" cy="1361612"/>
                <a:chOff x="6539661" y="2627376"/>
                <a:chExt cx="979755" cy="1420594"/>
              </a:xfrm>
            </p:grpSpPr>
            <p:sp>
              <p:nvSpPr>
                <p:cNvPr id="81946" name="Rectangle 23"/>
                <p:cNvSpPr>
                  <a:spLocks noChangeArrowheads="1"/>
                </p:cNvSpPr>
                <p:nvPr/>
              </p:nvSpPr>
              <p:spPr bwMode="auto">
                <a:xfrm>
                  <a:off x="6567093" y="2904970"/>
                  <a:ext cx="900507" cy="1143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dirty="0" err="1">
                      <a:solidFill>
                        <a:srgbClr val="000000"/>
                      </a:solidFill>
                    </a:rPr>
                    <a:t>M</a:t>
                  </a:r>
                  <a:r>
                    <a:rPr lang="en-US" altLang="en-US" sz="2400" baseline="-25000" dirty="0" err="1">
                      <a:solidFill>
                        <a:srgbClr val="000000"/>
                      </a:solidFill>
                    </a:rPr>
                    <a:t>i,j</a:t>
                  </a: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947" name="Rectangle 23"/>
                <p:cNvSpPr>
                  <a:spLocks noChangeArrowheads="1"/>
                </p:cNvSpPr>
                <p:nvPr/>
              </p:nvSpPr>
              <p:spPr bwMode="auto">
                <a:xfrm>
                  <a:off x="6539661" y="2627376"/>
                  <a:ext cx="97975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chemeClr val="bg1"/>
                      </a:solidFill>
                    </a:rPr>
                    <a:t>subject to</a:t>
                  </a:r>
                  <a:endParaRPr lang="en-US" altLang="en-US" sz="1600">
                    <a:solidFill>
                      <a:schemeClr val="hlink"/>
                    </a:solidFill>
                  </a:endParaRPr>
                </a:p>
              </p:txBody>
            </p:sp>
          </p:grpSp>
          <p:sp>
            <p:nvSpPr>
              <p:cNvPr id="81930" name="Rectangle 24"/>
              <p:cNvSpPr>
                <a:spLocks noChangeArrowheads="1"/>
              </p:cNvSpPr>
              <p:nvPr/>
            </p:nvSpPr>
            <p:spPr bwMode="auto">
              <a:xfrm>
                <a:off x="4178300" y="1096963"/>
                <a:ext cx="998538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maximize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543800" y="1397001"/>
                <a:ext cx="304800" cy="765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33CC33"/>
                    </a:solidFill>
                  </a:rPr>
                  <a:t>X</a:t>
                </a:r>
                <a:endParaRPr lang="en-US" altLang="en-US" sz="2400" baseline="-25000" dirty="0">
                  <a:solidFill>
                    <a:srgbClr val="33CC33"/>
                  </a:solidFill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5226450" y="1376825"/>
                <a:ext cx="304800" cy="765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33CC33"/>
                    </a:solidFill>
                  </a:rPr>
                  <a:t>X</a:t>
                </a:r>
                <a:endParaRPr lang="en-US" altLang="en-US" sz="2400" baseline="-25000" dirty="0">
                  <a:solidFill>
                    <a:srgbClr val="33CC33"/>
                  </a:solidFill>
                </a:endParaRPr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 rot="5400000">
                <a:off x="4628887" y="1157088"/>
                <a:ext cx="304800" cy="765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33CC33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524267" y="1300625"/>
                <a:ext cx="5148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en-US" sz="2400" baseline="30000" dirty="0">
                    <a:solidFill>
                      <a:srgbClr val="000000"/>
                    </a:solidFill>
                  </a:rPr>
                  <a:t>T</a:t>
                </a:r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>
                <a:off x="7514835" y="2438400"/>
                <a:ext cx="140056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None/>
                </a:pPr>
                <a:r>
                  <a:rPr lang="en-US" altLang="en-US" sz="2400" dirty="0">
                    <a:solidFill>
                      <a:srgbClr val="33CC33"/>
                    </a:solidFill>
                  </a:rPr>
                  <a:t>X</a:t>
                </a:r>
                <a:r>
                  <a:rPr lang="en-US" altLang="en-US" sz="2400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bg1"/>
                    </a:solidFill>
                    <a:latin typeface="Symbol" pitchFamily="18" charset="2"/>
                  </a:rPr>
                  <a:t>³ 0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-258673" y="3124200"/>
            <a:ext cx="6278473" cy="3599362"/>
            <a:chOff x="76200" y="2057400"/>
            <a:chExt cx="8107273" cy="4800600"/>
          </a:xfrm>
        </p:grpSpPr>
        <p:sp>
          <p:nvSpPr>
            <p:cNvPr id="19" name="Rectangle 80"/>
            <p:cNvSpPr txBox="1">
              <a:spLocks noChangeArrowheads="1"/>
            </p:cNvSpPr>
            <p:nvPr/>
          </p:nvSpPr>
          <p:spPr bwMode="auto">
            <a:xfrm>
              <a:off x="76200" y="2590800"/>
              <a:ext cx="777240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kern="0" dirty="0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kern="0" dirty="0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kern="0" dirty="0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kern="0" dirty="0"/>
            </a:p>
          </p:txBody>
        </p:sp>
        <p:sp>
          <p:nvSpPr>
            <p:cNvPr id="20" name="Line 81"/>
            <p:cNvSpPr>
              <a:spLocks noChangeShapeType="1"/>
            </p:cNvSpPr>
            <p:nvPr/>
          </p:nvSpPr>
          <p:spPr bwMode="auto">
            <a:xfrm>
              <a:off x="1371600" y="2057400"/>
              <a:ext cx="0" cy="4800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82"/>
            <p:cNvSpPr>
              <a:spLocks noChangeShapeType="1"/>
            </p:cNvSpPr>
            <p:nvPr/>
          </p:nvSpPr>
          <p:spPr bwMode="auto">
            <a:xfrm>
              <a:off x="838200" y="6400800"/>
              <a:ext cx="73152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83"/>
            <p:cNvSpPr>
              <a:spLocks noChangeShapeType="1"/>
            </p:cNvSpPr>
            <p:nvPr/>
          </p:nvSpPr>
          <p:spPr bwMode="auto">
            <a:xfrm>
              <a:off x="990600" y="2590800"/>
              <a:ext cx="4419600" cy="41910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84"/>
            <p:cNvSpPr>
              <a:spLocks noChangeShapeType="1"/>
            </p:cNvSpPr>
            <p:nvPr/>
          </p:nvSpPr>
          <p:spPr bwMode="auto">
            <a:xfrm>
              <a:off x="533400" y="3505200"/>
              <a:ext cx="7010400" cy="32004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91"/>
            <p:cNvSpPr txBox="1">
              <a:spLocks noChangeArrowheads="1"/>
            </p:cNvSpPr>
            <p:nvPr/>
          </p:nvSpPr>
          <p:spPr bwMode="auto">
            <a:xfrm>
              <a:off x="5791200" y="5638800"/>
              <a:ext cx="539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C1</a:t>
              </a:r>
            </a:p>
          </p:txBody>
        </p:sp>
        <p:sp>
          <p:nvSpPr>
            <p:cNvPr id="30" name="Text Box 92"/>
            <p:cNvSpPr txBox="1">
              <a:spLocks noChangeArrowheads="1"/>
            </p:cNvSpPr>
            <p:nvPr/>
          </p:nvSpPr>
          <p:spPr bwMode="auto">
            <a:xfrm>
              <a:off x="4724400" y="5943600"/>
              <a:ext cx="539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C2</a:t>
              </a:r>
            </a:p>
          </p:txBody>
        </p:sp>
        <p:sp>
          <p:nvSpPr>
            <p:cNvPr id="31" name="Text Box 94"/>
            <p:cNvSpPr txBox="1">
              <a:spLocks noChangeArrowheads="1"/>
            </p:cNvSpPr>
            <p:nvPr/>
          </p:nvSpPr>
          <p:spPr bwMode="auto">
            <a:xfrm>
              <a:off x="914400" y="2057400"/>
              <a:ext cx="441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FFFF"/>
                  </a:solidFill>
                </a:rPr>
                <a:t>x</a:t>
              </a:r>
              <a:r>
                <a:rPr lang="en-US" altLang="en-US" sz="2400" baseline="-25000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2" name="Text Box 95"/>
            <p:cNvSpPr txBox="1">
              <a:spLocks noChangeArrowheads="1"/>
            </p:cNvSpPr>
            <p:nvPr/>
          </p:nvSpPr>
          <p:spPr bwMode="auto">
            <a:xfrm>
              <a:off x="7742327" y="6320135"/>
              <a:ext cx="441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FFFF"/>
                  </a:solidFill>
                </a:rPr>
                <a:t>x</a:t>
              </a:r>
              <a:r>
                <a:rPr lang="en-US" altLang="en-US" sz="2400" baseline="-25000" dirty="0">
                  <a:solidFill>
                    <a:srgbClr val="FFFFFF"/>
                  </a:solidFill>
                </a:rPr>
                <a:t>1</a:t>
              </a:r>
            </a:p>
          </p:txBody>
        </p:sp>
        <p:cxnSp>
          <p:nvCxnSpPr>
            <p:cNvPr id="33" name="AutoShape 96"/>
            <p:cNvCxnSpPr>
              <a:cxnSpLocks noChangeShapeType="1"/>
              <a:stCxn id="23" idx="0"/>
              <a:endCxn id="23" idx="0"/>
            </p:cNvCxnSpPr>
            <p:nvPr/>
          </p:nvCxnSpPr>
          <p:spPr bwMode="auto">
            <a:xfrm>
              <a:off x="533400" y="350520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97"/>
            <p:cNvCxnSpPr>
              <a:cxnSpLocks noChangeShapeType="1"/>
              <a:stCxn id="23" idx="0"/>
              <a:endCxn id="23" idx="0"/>
            </p:cNvCxnSpPr>
            <p:nvPr/>
          </p:nvCxnSpPr>
          <p:spPr bwMode="auto">
            <a:xfrm>
              <a:off x="533400" y="350520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5" name="Group 98"/>
            <p:cNvGrpSpPr>
              <a:grpSpLocks/>
            </p:cNvGrpSpPr>
            <p:nvPr/>
          </p:nvGrpSpPr>
          <p:grpSpPr bwMode="auto">
            <a:xfrm>
              <a:off x="1371600" y="4191000"/>
              <a:ext cx="3124200" cy="2133600"/>
              <a:chOff x="1248" y="2256"/>
              <a:chExt cx="1968" cy="1344"/>
            </a:xfrm>
          </p:grpSpPr>
          <p:sp>
            <p:nvSpPr>
              <p:cNvPr id="36" name="Line 99"/>
              <p:cNvSpPr>
                <a:spLocks noChangeShapeType="1"/>
              </p:cNvSpPr>
              <p:nvPr/>
            </p:nvSpPr>
            <p:spPr bwMode="auto">
              <a:xfrm flipV="1">
                <a:off x="1248" y="22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00"/>
              <p:cNvSpPr>
                <a:spLocks noChangeShapeType="1"/>
              </p:cNvSpPr>
              <p:nvPr/>
            </p:nvSpPr>
            <p:spPr bwMode="auto">
              <a:xfrm flipV="1">
                <a:off x="1344" y="2304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01"/>
              <p:cNvSpPr>
                <a:spLocks noChangeShapeType="1"/>
              </p:cNvSpPr>
              <p:nvPr/>
            </p:nvSpPr>
            <p:spPr bwMode="auto">
              <a:xfrm flipV="1">
                <a:off x="1392" y="2400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02"/>
              <p:cNvSpPr>
                <a:spLocks noChangeShapeType="1"/>
              </p:cNvSpPr>
              <p:nvPr/>
            </p:nvSpPr>
            <p:spPr bwMode="auto">
              <a:xfrm flipV="1">
                <a:off x="1344" y="2496"/>
                <a:ext cx="528" cy="28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03"/>
              <p:cNvSpPr>
                <a:spLocks noChangeShapeType="1"/>
              </p:cNvSpPr>
              <p:nvPr/>
            </p:nvSpPr>
            <p:spPr bwMode="auto">
              <a:xfrm flipV="1">
                <a:off x="1344" y="2544"/>
                <a:ext cx="720" cy="38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04"/>
              <p:cNvSpPr>
                <a:spLocks noChangeShapeType="1"/>
              </p:cNvSpPr>
              <p:nvPr/>
            </p:nvSpPr>
            <p:spPr bwMode="auto">
              <a:xfrm flipV="1">
                <a:off x="1392" y="2640"/>
                <a:ext cx="768" cy="43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05"/>
              <p:cNvSpPr>
                <a:spLocks noChangeShapeType="1"/>
              </p:cNvSpPr>
              <p:nvPr/>
            </p:nvSpPr>
            <p:spPr bwMode="auto">
              <a:xfrm flipV="1">
                <a:off x="1392" y="2736"/>
                <a:ext cx="816" cy="48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06"/>
              <p:cNvSpPr>
                <a:spLocks noChangeShapeType="1"/>
              </p:cNvSpPr>
              <p:nvPr/>
            </p:nvSpPr>
            <p:spPr bwMode="auto">
              <a:xfrm flipV="1">
                <a:off x="1392" y="2832"/>
                <a:ext cx="960" cy="52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07"/>
              <p:cNvSpPr>
                <a:spLocks noChangeShapeType="1"/>
              </p:cNvSpPr>
              <p:nvPr/>
            </p:nvSpPr>
            <p:spPr bwMode="auto">
              <a:xfrm flipV="1">
                <a:off x="1440" y="2928"/>
                <a:ext cx="1008" cy="52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08"/>
              <p:cNvSpPr>
                <a:spLocks noChangeShapeType="1"/>
              </p:cNvSpPr>
              <p:nvPr/>
            </p:nvSpPr>
            <p:spPr bwMode="auto">
              <a:xfrm flipV="1">
                <a:off x="1632" y="3024"/>
                <a:ext cx="960" cy="48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09"/>
              <p:cNvSpPr>
                <a:spLocks noChangeShapeType="1"/>
              </p:cNvSpPr>
              <p:nvPr/>
            </p:nvSpPr>
            <p:spPr bwMode="auto">
              <a:xfrm flipV="1">
                <a:off x="1872" y="3072"/>
                <a:ext cx="864" cy="43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10"/>
              <p:cNvSpPr>
                <a:spLocks noChangeShapeType="1"/>
              </p:cNvSpPr>
              <p:nvPr/>
            </p:nvSpPr>
            <p:spPr bwMode="auto">
              <a:xfrm flipV="1">
                <a:off x="2064" y="3216"/>
                <a:ext cx="720" cy="33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11"/>
              <p:cNvSpPr>
                <a:spLocks noChangeShapeType="1"/>
              </p:cNvSpPr>
              <p:nvPr/>
            </p:nvSpPr>
            <p:spPr bwMode="auto">
              <a:xfrm flipV="1">
                <a:off x="2400" y="3360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12"/>
              <p:cNvSpPr>
                <a:spLocks noChangeShapeType="1"/>
              </p:cNvSpPr>
              <p:nvPr/>
            </p:nvSpPr>
            <p:spPr bwMode="auto">
              <a:xfrm flipV="1">
                <a:off x="2592" y="3408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13"/>
              <p:cNvSpPr>
                <a:spLocks noChangeShapeType="1"/>
              </p:cNvSpPr>
              <p:nvPr/>
            </p:nvSpPr>
            <p:spPr bwMode="auto">
              <a:xfrm flipV="1">
                <a:off x="2832" y="3408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" name="Rectangle 114"/>
            <p:cNvSpPr>
              <a:spLocks noChangeArrowheads="1"/>
            </p:cNvSpPr>
            <p:nvPr/>
          </p:nvSpPr>
          <p:spPr bwMode="auto">
            <a:xfrm>
              <a:off x="3289385" y="2699278"/>
              <a:ext cx="4008528" cy="227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Maximize:   P = 1x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- 1x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  <a:endParaRPr lang="en-US" altLang="en-US" sz="200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Subject to:</a:t>
              </a:r>
              <a:b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</a:b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C1: 2x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+ 4x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  <a:sym typeface="Symbol" pitchFamily="18" charset="2"/>
                </a:rPr>
                <a:t>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100</a:t>
              </a:r>
              <a:b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</a:b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C2: 3x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+ 3x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  <a:sym typeface="Symbol" pitchFamily="18" charset="2"/>
                </a:rPr>
                <a:t>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90</a:t>
              </a:r>
              <a:b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</a:b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, 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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3" name="Oval 116"/>
            <p:cNvSpPr>
              <a:spLocks noChangeArrowheads="1"/>
            </p:cNvSpPr>
            <p:nvPr/>
          </p:nvSpPr>
          <p:spPr bwMode="auto">
            <a:xfrm>
              <a:off x="4876800" y="6324600"/>
              <a:ext cx="152400" cy="15240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66FF33"/>
                </a:solidFill>
              </a:endParaRPr>
            </a:p>
          </p:txBody>
        </p:sp>
        <p:sp>
          <p:nvSpPr>
            <p:cNvPr id="63" name="Line 14"/>
            <p:cNvSpPr>
              <a:spLocks noChangeShapeType="1"/>
            </p:cNvSpPr>
            <p:nvPr/>
          </p:nvSpPr>
          <p:spPr bwMode="auto">
            <a:xfrm>
              <a:off x="1905000" y="5088789"/>
              <a:ext cx="761999" cy="6726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5" name="AutoShape 52"/>
            <p:cNvCxnSpPr>
              <a:cxnSpLocks noChangeShapeType="1"/>
            </p:cNvCxnSpPr>
            <p:nvPr/>
          </p:nvCxnSpPr>
          <p:spPr bwMode="auto">
            <a:xfrm>
              <a:off x="1238250" y="358140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" name="Flowchart: Connector 11"/>
          <p:cNvSpPr>
            <a:spLocks noChangeArrowheads="1"/>
          </p:cNvSpPr>
          <p:nvPr/>
        </p:nvSpPr>
        <p:spPr bwMode="auto">
          <a:xfrm>
            <a:off x="7731260" y="2490906"/>
            <a:ext cx="997511" cy="428176"/>
          </a:xfrm>
          <a:prstGeom prst="flowChartConnector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sp>
        <p:nvSpPr>
          <p:cNvPr id="72" name="Text Box 27"/>
          <p:cNvSpPr txBox="1">
            <a:spLocks noChangeArrowheads="1"/>
          </p:cNvSpPr>
          <p:nvPr/>
        </p:nvSpPr>
        <p:spPr bwMode="auto">
          <a:xfrm>
            <a:off x="5556885" y="2743200"/>
            <a:ext cx="3886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These non-negativity constraints are constraints.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But they don’t get </a:t>
            </a:r>
            <a:r>
              <a:rPr lang="en-US" altLang="en-US" sz="2400" dirty="0">
                <a:solidFill>
                  <a:srgbClr val="CC00CC"/>
                </a:solidFill>
              </a:rPr>
              <a:t>Y</a:t>
            </a:r>
            <a:r>
              <a:rPr lang="en-US" altLang="en-US" sz="2400" dirty="0">
                <a:solidFill>
                  <a:srgbClr val="FFFFFF"/>
                </a:solidFill>
              </a:rPr>
              <a:t> dual variables.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now lets just treat them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as normal constraints by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adding them to M.</a:t>
            </a:r>
          </a:p>
        </p:txBody>
      </p:sp>
    </p:spTree>
    <p:extLst>
      <p:ext uri="{BB962C8B-B14F-4D97-AF65-F5344CB8AC3E}">
        <p14:creationId xmlns:p14="http://schemas.microsoft.com/office/powerpoint/2010/main" val="13133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7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0"/>
            <a:ext cx="8382000" cy="2476500"/>
            <a:chOff x="457200" y="0"/>
            <a:chExt cx="8382000" cy="2476500"/>
          </a:xfrm>
        </p:grpSpPr>
        <p:sp>
          <p:nvSpPr>
            <p:cNvPr id="81923" name="Text Box 4"/>
            <p:cNvSpPr txBox="1">
              <a:spLocks noChangeArrowheads="1"/>
            </p:cNvSpPr>
            <p:nvPr/>
          </p:nvSpPr>
          <p:spPr bwMode="auto">
            <a:xfrm>
              <a:off x="482600" y="990600"/>
              <a:ext cx="4076700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800" i="1" kern="0" dirty="0">
                  <a:solidFill>
                    <a:srgbClr val="FFFF00"/>
                  </a:solidFill>
                </a:rPr>
                <a:t>Primal</a:t>
              </a:r>
              <a:r>
                <a:rPr lang="en-US" altLang="en-US" sz="2800" dirty="0">
                  <a:solidFill>
                    <a:srgbClr val="FFFF00"/>
                  </a:solidFill>
                </a:rPr>
                <a:t> </a:t>
              </a:r>
              <a:r>
                <a:rPr lang="en-US" altLang="en-US" sz="2800" dirty="0">
                  <a:solidFill>
                    <a:srgbClr val="FFFFFF"/>
                  </a:solidFill>
                </a:rPr>
                <a:t>Linear Program </a:t>
              </a:r>
            </a:p>
          </p:txBody>
        </p:sp>
        <p:sp>
          <p:nvSpPr>
            <p:cNvPr id="81927" name="Text Box 27"/>
            <p:cNvSpPr txBox="1">
              <a:spLocks noChangeArrowheads="1"/>
            </p:cNvSpPr>
            <p:nvPr/>
          </p:nvSpPr>
          <p:spPr bwMode="auto">
            <a:xfrm>
              <a:off x="457200" y="0"/>
              <a:ext cx="8382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For every </a:t>
              </a:r>
              <a:r>
                <a:rPr lang="en-US" altLang="en-US" sz="2400" i="1">
                  <a:solidFill>
                    <a:srgbClr val="FFFFFF"/>
                  </a:solidFill>
                </a:rPr>
                <a:t>primal</a:t>
              </a:r>
              <a:r>
                <a:rPr lang="en-US" altLang="en-US" sz="2400">
                  <a:solidFill>
                    <a:srgbClr val="FFFFFF"/>
                  </a:solidFill>
                </a:rPr>
                <a:t> linear program, </a:t>
              </a:r>
              <a:br>
                <a:rPr lang="en-US" altLang="en-US" sz="2400">
                  <a:solidFill>
                    <a:srgbClr val="FFFFFF"/>
                  </a:solidFill>
                </a:rPr>
              </a:br>
              <a:r>
                <a:rPr lang="en-US" altLang="en-US" sz="2400">
                  <a:solidFill>
                    <a:srgbClr val="FFFFFF"/>
                  </a:solidFill>
                </a:rPr>
                <a:t>we define its </a:t>
              </a:r>
              <a:r>
                <a:rPr lang="en-US" altLang="en-US" sz="2400" i="1">
                  <a:solidFill>
                    <a:srgbClr val="FFFFFF"/>
                  </a:solidFill>
                </a:rPr>
                <a:t>dual</a:t>
              </a:r>
              <a:r>
                <a:rPr lang="en-US" altLang="en-US" sz="2400">
                  <a:solidFill>
                    <a:srgbClr val="FFFFFF"/>
                  </a:solidFill>
                </a:rPr>
                <a:t> linear program. </a:t>
              </a: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557213" y="1471613"/>
              <a:ext cx="3048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Maximize: P = C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T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X</a:t>
              </a:r>
              <a:endParaRPr lang="en-US" altLang="en-US" sz="2400" dirty="0">
                <a:solidFill>
                  <a:schemeClr val="bg1"/>
                </a:solidFill>
              </a:endParaRPr>
            </a:p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400" kern="0" dirty="0">
                  <a:solidFill>
                    <a:schemeClr val="bg1"/>
                  </a:solidFill>
                  <a:sym typeface="Symbol"/>
                </a:rPr>
                <a:t>Subject to: </a:t>
              </a:r>
              <a:r>
                <a:rPr lang="en-US" altLang="en-US" sz="2400" dirty="0">
                  <a:solidFill>
                    <a:schemeClr val="bg1"/>
                  </a:solidFill>
                </a:rPr>
                <a:t>M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X</a:t>
              </a:r>
              <a:r>
                <a:rPr lang="en-US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</a:t>
              </a:r>
              <a:r>
                <a:rPr lang="en-US" altLang="en-US" sz="2400" dirty="0">
                  <a:solidFill>
                    <a:schemeClr val="bg1"/>
                  </a:solidFill>
                </a:rPr>
                <a:t> N</a:t>
              </a:r>
              <a:endParaRPr lang="en-US" altLang="en-US" sz="2400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78300" y="1096963"/>
              <a:ext cx="4584700" cy="1379537"/>
              <a:chOff x="4178300" y="1096963"/>
              <a:chExt cx="4584700" cy="1379537"/>
            </a:xfrm>
          </p:grpSpPr>
          <p:sp>
            <p:nvSpPr>
              <p:cNvPr id="81925" name="Rectangle 22"/>
              <p:cNvSpPr>
                <a:spLocks noChangeArrowheads="1"/>
              </p:cNvSpPr>
              <p:nvPr/>
            </p:nvSpPr>
            <p:spPr bwMode="auto">
              <a:xfrm>
                <a:off x="8458200" y="1381125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i</a:t>
                </a:r>
              </a:p>
            </p:txBody>
          </p:sp>
          <p:sp>
            <p:nvSpPr>
              <p:cNvPr id="81926" name="Text Box 24"/>
              <p:cNvSpPr txBox="1">
                <a:spLocks noChangeArrowheads="1"/>
              </p:cNvSpPr>
              <p:nvPr/>
            </p:nvSpPr>
            <p:spPr bwMode="auto">
              <a:xfrm>
                <a:off x="8001000" y="1762125"/>
                <a:ext cx="3810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bg1"/>
                    </a:solidFill>
                    <a:sym typeface="Symbol" pitchFamily="18" charset="2"/>
                  </a:rPr>
                  <a:t></a:t>
                </a:r>
              </a:p>
            </p:txBody>
          </p:sp>
          <p:grpSp>
            <p:nvGrpSpPr>
              <p:cNvPr id="81929" name="Group 4"/>
              <p:cNvGrpSpPr>
                <a:grpSpLocks/>
              </p:cNvGrpSpPr>
              <p:nvPr/>
            </p:nvGrpSpPr>
            <p:grpSpPr bwMode="auto">
              <a:xfrm>
                <a:off x="6538913" y="1103313"/>
                <a:ext cx="981075" cy="1361612"/>
                <a:chOff x="6539661" y="2627376"/>
                <a:chExt cx="979755" cy="1420594"/>
              </a:xfrm>
            </p:grpSpPr>
            <p:sp>
              <p:nvSpPr>
                <p:cNvPr id="81946" name="Rectangle 23"/>
                <p:cNvSpPr>
                  <a:spLocks noChangeArrowheads="1"/>
                </p:cNvSpPr>
                <p:nvPr/>
              </p:nvSpPr>
              <p:spPr bwMode="auto">
                <a:xfrm>
                  <a:off x="6567093" y="2904970"/>
                  <a:ext cx="900507" cy="1143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dirty="0" err="1">
                      <a:solidFill>
                        <a:srgbClr val="000000"/>
                      </a:solidFill>
                    </a:rPr>
                    <a:t>M</a:t>
                  </a:r>
                  <a:r>
                    <a:rPr lang="en-US" altLang="en-US" sz="2400" baseline="-25000" dirty="0" err="1">
                      <a:solidFill>
                        <a:srgbClr val="000000"/>
                      </a:solidFill>
                    </a:rPr>
                    <a:t>i,j</a:t>
                  </a: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947" name="Rectangle 23"/>
                <p:cNvSpPr>
                  <a:spLocks noChangeArrowheads="1"/>
                </p:cNvSpPr>
                <p:nvPr/>
              </p:nvSpPr>
              <p:spPr bwMode="auto">
                <a:xfrm>
                  <a:off x="6539661" y="2627376"/>
                  <a:ext cx="97975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chemeClr val="bg1"/>
                      </a:solidFill>
                    </a:rPr>
                    <a:t>subject to</a:t>
                  </a:r>
                  <a:endParaRPr lang="en-US" altLang="en-US" sz="1600">
                    <a:solidFill>
                      <a:schemeClr val="hlink"/>
                    </a:solidFill>
                  </a:endParaRPr>
                </a:p>
              </p:txBody>
            </p:sp>
          </p:grpSp>
          <p:sp>
            <p:nvSpPr>
              <p:cNvPr id="81930" name="Rectangle 24"/>
              <p:cNvSpPr>
                <a:spLocks noChangeArrowheads="1"/>
              </p:cNvSpPr>
              <p:nvPr/>
            </p:nvSpPr>
            <p:spPr bwMode="auto">
              <a:xfrm>
                <a:off x="4178300" y="1096963"/>
                <a:ext cx="998538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maximize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543800" y="1397001"/>
                <a:ext cx="304800" cy="765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33CC33"/>
                    </a:solidFill>
                  </a:rPr>
                  <a:t>X</a:t>
                </a:r>
                <a:endParaRPr lang="en-US" altLang="en-US" sz="2400" baseline="-25000" dirty="0">
                  <a:solidFill>
                    <a:srgbClr val="33CC33"/>
                  </a:solidFill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5226450" y="1376825"/>
                <a:ext cx="304800" cy="765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33CC33"/>
                    </a:solidFill>
                  </a:rPr>
                  <a:t>X</a:t>
                </a:r>
                <a:endParaRPr lang="en-US" altLang="en-US" sz="2400" baseline="-25000" dirty="0">
                  <a:solidFill>
                    <a:srgbClr val="33CC33"/>
                  </a:solidFill>
                </a:endParaRPr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 rot="5400000">
                <a:off x="4628887" y="1157088"/>
                <a:ext cx="304800" cy="765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33CC33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524267" y="1300625"/>
                <a:ext cx="5148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en-US" sz="2400" baseline="30000" dirty="0">
                    <a:solidFill>
                      <a:srgbClr val="000000"/>
                    </a:solidFill>
                  </a:rPr>
                  <a:t>T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-228600" y="3124200"/>
            <a:ext cx="6278473" cy="3599362"/>
            <a:chOff x="76200" y="2057400"/>
            <a:chExt cx="8107273" cy="4800600"/>
          </a:xfrm>
        </p:grpSpPr>
        <p:sp>
          <p:nvSpPr>
            <p:cNvPr id="19" name="Rectangle 80"/>
            <p:cNvSpPr txBox="1">
              <a:spLocks noChangeArrowheads="1"/>
            </p:cNvSpPr>
            <p:nvPr/>
          </p:nvSpPr>
          <p:spPr bwMode="auto">
            <a:xfrm>
              <a:off x="76200" y="2590800"/>
              <a:ext cx="777240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kern="0" dirty="0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kern="0" dirty="0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kern="0" dirty="0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kern="0" dirty="0"/>
            </a:p>
          </p:txBody>
        </p:sp>
        <p:sp>
          <p:nvSpPr>
            <p:cNvPr id="20" name="Line 81"/>
            <p:cNvSpPr>
              <a:spLocks noChangeShapeType="1"/>
            </p:cNvSpPr>
            <p:nvPr/>
          </p:nvSpPr>
          <p:spPr bwMode="auto">
            <a:xfrm>
              <a:off x="1371600" y="2057400"/>
              <a:ext cx="0" cy="4800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82"/>
            <p:cNvSpPr>
              <a:spLocks noChangeShapeType="1"/>
            </p:cNvSpPr>
            <p:nvPr/>
          </p:nvSpPr>
          <p:spPr bwMode="auto">
            <a:xfrm>
              <a:off x="838200" y="6400800"/>
              <a:ext cx="7315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83"/>
            <p:cNvSpPr>
              <a:spLocks noChangeShapeType="1"/>
            </p:cNvSpPr>
            <p:nvPr/>
          </p:nvSpPr>
          <p:spPr bwMode="auto">
            <a:xfrm>
              <a:off x="990600" y="2590800"/>
              <a:ext cx="4419600" cy="41910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84"/>
            <p:cNvSpPr>
              <a:spLocks noChangeShapeType="1"/>
            </p:cNvSpPr>
            <p:nvPr/>
          </p:nvSpPr>
          <p:spPr bwMode="auto">
            <a:xfrm>
              <a:off x="533400" y="3505200"/>
              <a:ext cx="7010400" cy="32004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91"/>
            <p:cNvSpPr txBox="1">
              <a:spLocks noChangeArrowheads="1"/>
            </p:cNvSpPr>
            <p:nvPr/>
          </p:nvSpPr>
          <p:spPr bwMode="auto">
            <a:xfrm>
              <a:off x="5791200" y="5638800"/>
              <a:ext cx="539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C1</a:t>
              </a:r>
            </a:p>
          </p:txBody>
        </p:sp>
        <p:sp>
          <p:nvSpPr>
            <p:cNvPr id="30" name="Text Box 92"/>
            <p:cNvSpPr txBox="1">
              <a:spLocks noChangeArrowheads="1"/>
            </p:cNvSpPr>
            <p:nvPr/>
          </p:nvSpPr>
          <p:spPr bwMode="auto">
            <a:xfrm>
              <a:off x="4724400" y="5943600"/>
              <a:ext cx="539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C2</a:t>
              </a:r>
            </a:p>
          </p:txBody>
        </p:sp>
        <p:sp>
          <p:nvSpPr>
            <p:cNvPr id="31" name="Text Box 94"/>
            <p:cNvSpPr txBox="1">
              <a:spLocks noChangeArrowheads="1"/>
            </p:cNvSpPr>
            <p:nvPr/>
          </p:nvSpPr>
          <p:spPr bwMode="auto">
            <a:xfrm>
              <a:off x="914400" y="2057400"/>
              <a:ext cx="441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FFFF"/>
                  </a:solidFill>
                </a:rPr>
                <a:t>x</a:t>
              </a:r>
              <a:r>
                <a:rPr lang="en-US" altLang="en-US" sz="2400" baseline="-25000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2" name="Text Box 95"/>
            <p:cNvSpPr txBox="1">
              <a:spLocks noChangeArrowheads="1"/>
            </p:cNvSpPr>
            <p:nvPr/>
          </p:nvSpPr>
          <p:spPr bwMode="auto">
            <a:xfrm>
              <a:off x="7742327" y="6320135"/>
              <a:ext cx="441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FFFF"/>
                  </a:solidFill>
                </a:rPr>
                <a:t>x</a:t>
              </a:r>
              <a:r>
                <a:rPr lang="en-US" altLang="en-US" sz="2400" baseline="-25000" dirty="0">
                  <a:solidFill>
                    <a:srgbClr val="FFFFFF"/>
                  </a:solidFill>
                </a:rPr>
                <a:t>1</a:t>
              </a:r>
            </a:p>
          </p:txBody>
        </p:sp>
        <p:cxnSp>
          <p:nvCxnSpPr>
            <p:cNvPr id="33" name="AutoShape 96"/>
            <p:cNvCxnSpPr>
              <a:cxnSpLocks noChangeShapeType="1"/>
              <a:stCxn id="23" idx="0"/>
              <a:endCxn id="23" idx="0"/>
            </p:cNvCxnSpPr>
            <p:nvPr/>
          </p:nvCxnSpPr>
          <p:spPr bwMode="auto">
            <a:xfrm>
              <a:off x="533400" y="350520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97"/>
            <p:cNvCxnSpPr>
              <a:cxnSpLocks noChangeShapeType="1"/>
              <a:stCxn id="23" idx="0"/>
              <a:endCxn id="23" idx="0"/>
            </p:cNvCxnSpPr>
            <p:nvPr/>
          </p:nvCxnSpPr>
          <p:spPr bwMode="auto">
            <a:xfrm>
              <a:off x="533400" y="350520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5" name="Group 98"/>
            <p:cNvGrpSpPr>
              <a:grpSpLocks/>
            </p:cNvGrpSpPr>
            <p:nvPr/>
          </p:nvGrpSpPr>
          <p:grpSpPr bwMode="auto">
            <a:xfrm>
              <a:off x="1371600" y="4191000"/>
              <a:ext cx="3124200" cy="2133600"/>
              <a:chOff x="1248" y="2256"/>
              <a:chExt cx="1968" cy="1344"/>
            </a:xfrm>
          </p:grpSpPr>
          <p:sp>
            <p:nvSpPr>
              <p:cNvPr id="36" name="Line 99"/>
              <p:cNvSpPr>
                <a:spLocks noChangeShapeType="1"/>
              </p:cNvSpPr>
              <p:nvPr/>
            </p:nvSpPr>
            <p:spPr bwMode="auto">
              <a:xfrm flipV="1">
                <a:off x="1248" y="22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00"/>
              <p:cNvSpPr>
                <a:spLocks noChangeShapeType="1"/>
              </p:cNvSpPr>
              <p:nvPr/>
            </p:nvSpPr>
            <p:spPr bwMode="auto">
              <a:xfrm flipV="1">
                <a:off x="1344" y="2304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01"/>
              <p:cNvSpPr>
                <a:spLocks noChangeShapeType="1"/>
              </p:cNvSpPr>
              <p:nvPr/>
            </p:nvSpPr>
            <p:spPr bwMode="auto">
              <a:xfrm flipV="1">
                <a:off x="1392" y="2400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02"/>
              <p:cNvSpPr>
                <a:spLocks noChangeShapeType="1"/>
              </p:cNvSpPr>
              <p:nvPr/>
            </p:nvSpPr>
            <p:spPr bwMode="auto">
              <a:xfrm flipV="1">
                <a:off x="1344" y="2496"/>
                <a:ext cx="528" cy="28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03"/>
              <p:cNvSpPr>
                <a:spLocks noChangeShapeType="1"/>
              </p:cNvSpPr>
              <p:nvPr/>
            </p:nvSpPr>
            <p:spPr bwMode="auto">
              <a:xfrm flipV="1">
                <a:off x="1344" y="2544"/>
                <a:ext cx="720" cy="38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04"/>
              <p:cNvSpPr>
                <a:spLocks noChangeShapeType="1"/>
              </p:cNvSpPr>
              <p:nvPr/>
            </p:nvSpPr>
            <p:spPr bwMode="auto">
              <a:xfrm flipV="1">
                <a:off x="1392" y="2640"/>
                <a:ext cx="768" cy="43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05"/>
              <p:cNvSpPr>
                <a:spLocks noChangeShapeType="1"/>
              </p:cNvSpPr>
              <p:nvPr/>
            </p:nvSpPr>
            <p:spPr bwMode="auto">
              <a:xfrm flipV="1">
                <a:off x="1392" y="2736"/>
                <a:ext cx="816" cy="48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06"/>
              <p:cNvSpPr>
                <a:spLocks noChangeShapeType="1"/>
              </p:cNvSpPr>
              <p:nvPr/>
            </p:nvSpPr>
            <p:spPr bwMode="auto">
              <a:xfrm flipV="1">
                <a:off x="1392" y="2832"/>
                <a:ext cx="960" cy="52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07"/>
              <p:cNvSpPr>
                <a:spLocks noChangeShapeType="1"/>
              </p:cNvSpPr>
              <p:nvPr/>
            </p:nvSpPr>
            <p:spPr bwMode="auto">
              <a:xfrm flipV="1">
                <a:off x="1440" y="2928"/>
                <a:ext cx="1008" cy="52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08"/>
              <p:cNvSpPr>
                <a:spLocks noChangeShapeType="1"/>
              </p:cNvSpPr>
              <p:nvPr/>
            </p:nvSpPr>
            <p:spPr bwMode="auto">
              <a:xfrm flipV="1">
                <a:off x="1632" y="3024"/>
                <a:ext cx="960" cy="48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09"/>
              <p:cNvSpPr>
                <a:spLocks noChangeShapeType="1"/>
              </p:cNvSpPr>
              <p:nvPr/>
            </p:nvSpPr>
            <p:spPr bwMode="auto">
              <a:xfrm flipV="1">
                <a:off x="1872" y="3072"/>
                <a:ext cx="864" cy="43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10"/>
              <p:cNvSpPr>
                <a:spLocks noChangeShapeType="1"/>
              </p:cNvSpPr>
              <p:nvPr/>
            </p:nvSpPr>
            <p:spPr bwMode="auto">
              <a:xfrm flipV="1">
                <a:off x="2064" y="3216"/>
                <a:ext cx="720" cy="33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11"/>
              <p:cNvSpPr>
                <a:spLocks noChangeShapeType="1"/>
              </p:cNvSpPr>
              <p:nvPr/>
            </p:nvSpPr>
            <p:spPr bwMode="auto">
              <a:xfrm flipV="1">
                <a:off x="2400" y="3360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12"/>
              <p:cNvSpPr>
                <a:spLocks noChangeShapeType="1"/>
              </p:cNvSpPr>
              <p:nvPr/>
            </p:nvSpPr>
            <p:spPr bwMode="auto">
              <a:xfrm flipV="1">
                <a:off x="2592" y="3408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13"/>
              <p:cNvSpPr>
                <a:spLocks noChangeShapeType="1"/>
              </p:cNvSpPr>
              <p:nvPr/>
            </p:nvSpPr>
            <p:spPr bwMode="auto">
              <a:xfrm flipV="1">
                <a:off x="2832" y="3408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" name="Rectangle 114"/>
            <p:cNvSpPr>
              <a:spLocks noChangeArrowheads="1"/>
            </p:cNvSpPr>
            <p:nvPr/>
          </p:nvSpPr>
          <p:spPr bwMode="auto">
            <a:xfrm>
              <a:off x="3733799" y="2699278"/>
              <a:ext cx="4008528" cy="227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Maximize:   P = 1x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- 1x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  <a:endParaRPr lang="en-US" altLang="en-US" sz="200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Subject to:</a:t>
              </a:r>
              <a:b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</a:b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C1: 2x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+ 4x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  <a:sym typeface="Symbol" pitchFamily="18" charset="2"/>
                </a:rPr>
                <a:t>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100</a:t>
              </a:r>
              <a:b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</a:b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C2: 3x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+ 3x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  <a:sym typeface="Symbol" pitchFamily="18" charset="2"/>
                </a:rPr>
                <a:t>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90</a:t>
              </a:r>
              <a:b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</a:b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, x</a:t>
              </a:r>
              <a:r>
                <a:rPr lang="en-US" altLang="en-US" sz="2000" baseline="-25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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3" name="Oval 116"/>
            <p:cNvSpPr>
              <a:spLocks noChangeArrowheads="1"/>
            </p:cNvSpPr>
            <p:nvPr/>
          </p:nvSpPr>
          <p:spPr bwMode="auto">
            <a:xfrm>
              <a:off x="4876800" y="6324600"/>
              <a:ext cx="152400" cy="15240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66FF33"/>
                </a:solidFill>
              </a:endParaRPr>
            </a:p>
          </p:txBody>
        </p:sp>
        <p:sp>
          <p:nvSpPr>
            <p:cNvPr id="63" name="Line 14"/>
            <p:cNvSpPr>
              <a:spLocks noChangeShapeType="1"/>
            </p:cNvSpPr>
            <p:nvPr/>
          </p:nvSpPr>
          <p:spPr bwMode="auto">
            <a:xfrm>
              <a:off x="1905000" y="5088789"/>
              <a:ext cx="761999" cy="67261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5" name="AutoShape 52"/>
            <p:cNvCxnSpPr>
              <a:cxnSpLocks noChangeShapeType="1"/>
            </p:cNvCxnSpPr>
            <p:nvPr/>
          </p:nvCxnSpPr>
          <p:spPr bwMode="auto">
            <a:xfrm>
              <a:off x="1238250" y="358140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6534150" y="2369820"/>
            <a:ext cx="2248986" cy="963214"/>
            <a:chOff x="6534150" y="2369820"/>
            <a:chExt cx="2248986" cy="963214"/>
          </a:xfrm>
        </p:grpSpPr>
        <p:sp>
          <p:nvSpPr>
            <p:cNvPr id="68" name="Rectangle 23"/>
            <p:cNvSpPr>
              <a:spLocks noChangeArrowheads="1"/>
            </p:cNvSpPr>
            <p:nvPr/>
          </p:nvSpPr>
          <p:spPr bwMode="auto">
            <a:xfrm>
              <a:off x="6565880" y="2489835"/>
              <a:ext cx="901720" cy="8215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534150" y="2430780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-1</a:t>
              </a:r>
              <a:endParaRPr lang="en-US" altLang="en-US" sz="1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703695" y="2588895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-1</a:t>
              </a:r>
              <a:endParaRPr lang="en-US" altLang="en-US" sz="1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98169" y="2754868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-1</a:t>
              </a:r>
              <a:endParaRPr lang="en-US" altLang="en-US" sz="1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090574" y="2941558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-1</a:t>
              </a:r>
              <a:endParaRPr lang="en-US" altLang="en-US" sz="1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591672" y="29072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  <a:endParaRPr lang="en-US" altLang="en-US" sz="1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162800" y="251460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  <a:endParaRPr lang="en-US" altLang="en-US" sz="1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8458200" y="2442845"/>
              <a:ext cx="304800" cy="8901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33CC33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462918" y="236982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  <a:endParaRPr lang="en-US" altLang="en-US" sz="1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469630" y="256246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  <a:endParaRPr lang="en-US" altLang="en-US" sz="1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476342" y="275510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  <a:endParaRPr lang="en-US" altLang="en-US" sz="1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483054" y="294774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  <a:endParaRPr lang="en-US" altLang="en-US" sz="1800" baseline="30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4" name="Text Box 27"/>
          <p:cNvSpPr txBox="1">
            <a:spLocks noChangeArrowheads="1"/>
          </p:cNvSpPr>
          <p:nvPr/>
        </p:nvSpPr>
        <p:spPr bwMode="auto">
          <a:xfrm>
            <a:off x="5556885" y="4581942"/>
            <a:ext cx="3886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now lets just treat them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as normal constraints by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adding them to M.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This gives us more equations than variables.</a:t>
            </a:r>
          </a:p>
        </p:txBody>
      </p:sp>
    </p:spTree>
    <p:extLst>
      <p:ext uri="{BB962C8B-B14F-4D97-AF65-F5344CB8AC3E}">
        <p14:creationId xmlns:p14="http://schemas.microsoft.com/office/powerpoint/2010/main" val="326314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990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kern="0" dirty="0">
                <a:solidFill>
                  <a:srgbClr val="FFFF00"/>
                </a:solidFill>
              </a:rPr>
              <a:t>Primal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1381125"/>
            <a:ext cx="3048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N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1926" name="Text Box 24"/>
          <p:cNvSpPr txBox="1">
            <a:spLocks noChangeArrowheads="1"/>
          </p:cNvSpPr>
          <p:nvPr/>
        </p:nvSpPr>
        <p:spPr bwMode="auto">
          <a:xfrm>
            <a:off x="8001000" y="1762125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sym typeface="Symbol" pitchFamily="18" charset="2"/>
              </a:rPr>
              <a:t></a:t>
            </a: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For every </a:t>
            </a:r>
            <a:r>
              <a:rPr lang="en-US" altLang="en-US" sz="2400" i="1">
                <a:solidFill>
                  <a:srgbClr val="FFFFFF"/>
                </a:solidFill>
              </a:rPr>
              <a:t>primal</a:t>
            </a:r>
            <a:r>
              <a:rPr lang="en-US" altLang="en-US" sz="2400">
                <a:solidFill>
                  <a:srgbClr val="FFFFFF"/>
                </a:solidFill>
              </a:rPr>
              <a:t> linear program, </a:t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2400">
                <a:solidFill>
                  <a:srgbClr val="FFFFFF"/>
                </a:solidFill>
              </a:rPr>
              <a:t>we define its </a:t>
            </a:r>
            <a:r>
              <a:rPr lang="en-US" altLang="en-US" sz="2400" i="1">
                <a:solidFill>
                  <a:srgbClr val="FFFFFF"/>
                </a:solidFill>
              </a:rPr>
              <a:t>dual</a:t>
            </a:r>
            <a:r>
              <a:rPr lang="en-US" altLang="en-US" sz="240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1103313"/>
            <a:ext cx="981075" cy="13616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 err="1">
                  <a:solidFill>
                    <a:srgbClr val="000000"/>
                  </a:solidFill>
                </a:rPr>
                <a:t>i,j</a:t>
              </a: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1096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1471613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Maximize: 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chemeClr val="bg1"/>
                </a:solidFill>
              </a:rPr>
              <a:t> N</a:t>
            </a:r>
            <a:endParaRPr lang="en-US" alt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6553200" y="2590800"/>
            <a:ext cx="21288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n of these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m constraints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are tight.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543800" y="1397001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226450" y="1376825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 rot="5400000">
            <a:off x="4628887" y="115708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24267" y="1300625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5C2FDD97-1A29-4496-9F7F-E8F4C3BC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450" y="2572093"/>
            <a:ext cx="2850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Sorry for the smaller rectangle.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The </a:t>
            </a: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r>
              <a:rPr lang="en-US" altLang="en-US" sz="2400" baseline="-250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Symbol" pitchFamily="18" charset="2"/>
              </a:rPr>
              <a:t>³ 0</a:t>
            </a:r>
            <a:r>
              <a:rPr lang="en-US" altLang="en-US" sz="2400" dirty="0">
                <a:solidFill>
                  <a:srgbClr val="FFFFFF"/>
                </a:solidFill>
              </a:rPr>
              <a:t> are in here.</a:t>
            </a:r>
            <a:endParaRPr lang="en-US" altLang="en-US" sz="2400" dirty="0">
              <a:solidFill>
                <a:schemeClr val="bg1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60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17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990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kern="0" dirty="0">
                <a:solidFill>
                  <a:srgbClr val="FFFF00"/>
                </a:solidFill>
              </a:rPr>
              <a:t>Primal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1381125"/>
            <a:ext cx="3048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every </a:t>
            </a:r>
            <a:r>
              <a:rPr lang="en-US" altLang="en-US" sz="2400" i="1" dirty="0">
                <a:solidFill>
                  <a:srgbClr val="FFFFFF"/>
                </a:solidFill>
              </a:rPr>
              <a:t>primal</a:t>
            </a:r>
            <a:r>
              <a:rPr lang="en-US" altLang="en-US" sz="2400" dirty="0">
                <a:solidFill>
                  <a:srgbClr val="FFFFFF"/>
                </a:solidFill>
              </a:rPr>
              <a:t> linear program,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we define its </a:t>
            </a:r>
            <a:r>
              <a:rPr lang="en-US" altLang="en-US" sz="2400" i="1" dirty="0">
                <a:solidFill>
                  <a:srgbClr val="FFFFFF"/>
                </a:solidFill>
              </a:rPr>
              <a:t>dual</a:t>
            </a:r>
            <a:r>
              <a:rPr lang="en-US" altLang="en-US" sz="2400" dirty="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1103313"/>
            <a:ext cx="981075" cy="13616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1096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1397001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1471613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Maximize: 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chemeClr val="bg1"/>
                </a:solidFill>
              </a:rPr>
              <a:t> N</a:t>
            </a:r>
            <a:endParaRPr lang="en-US" alt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6553200" y="2590800"/>
            <a:ext cx="21288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n of these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m constraints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are tight.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553200" y="1470660"/>
            <a:ext cx="2308755" cy="1055370"/>
            <a:chOff x="6553200" y="1470660"/>
            <a:chExt cx="2308755" cy="1055370"/>
          </a:xfrm>
        </p:grpSpPr>
        <p:sp>
          <p:nvSpPr>
            <p:cNvPr id="81926" name="Text Box 24"/>
            <p:cNvSpPr txBox="1">
              <a:spLocks noChangeArrowheads="1"/>
            </p:cNvSpPr>
            <p:nvPr/>
          </p:nvSpPr>
          <p:spPr bwMode="auto">
            <a:xfrm>
              <a:off x="8001000" y="200691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sym typeface="Symbol" pitchFamily="18" charset="2"/>
                </a:rPr>
                <a:t>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6553200" y="2162175"/>
              <a:ext cx="9149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736859" y="1532870"/>
              <a:ext cx="561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81800" y="203579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8464890" y="2162175"/>
              <a:ext cx="28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8351879" y="154114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45386" y="204281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7983855" y="147066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5226450" y="1376825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 rot="5400000">
            <a:off x="4628887" y="115708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24267" y="1300625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0268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990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kern="0" dirty="0">
                <a:solidFill>
                  <a:srgbClr val="FFFF00"/>
                </a:solidFill>
              </a:rPr>
              <a:t>Primal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1381125"/>
            <a:ext cx="3048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every </a:t>
            </a:r>
            <a:r>
              <a:rPr lang="en-US" altLang="en-US" sz="2400" i="1" dirty="0">
                <a:solidFill>
                  <a:srgbClr val="FFFFFF"/>
                </a:solidFill>
              </a:rPr>
              <a:t>primal</a:t>
            </a:r>
            <a:r>
              <a:rPr lang="en-US" altLang="en-US" sz="2400" dirty="0">
                <a:solidFill>
                  <a:srgbClr val="FFFFFF"/>
                </a:solidFill>
              </a:rPr>
              <a:t> linear program,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we define its </a:t>
            </a:r>
            <a:r>
              <a:rPr lang="en-US" altLang="en-US" sz="2400" i="1" dirty="0">
                <a:solidFill>
                  <a:srgbClr val="FFFFFF"/>
                </a:solidFill>
              </a:rPr>
              <a:t>dual</a:t>
            </a:r>
            <a:r>
              <a:rPr lang="en-US" altLang="en-US" sz="2400" dirty="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1103313"/>
            <a:ext cx="981075" cy="13616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1096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1397001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1471613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Maximize: 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chemeClr val="bg1"/>
                </a:solidFill>
              </a:rPr>
              <a:t> N</a:t>
            </a:r>
            <a:endParaRPr lang="en-US" altLang="en-US" sz="2400" baseline="30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3200" y="1470660"/>
            <a:ext cx="2308755" cy="1055370"/>
            <a:chOff x="6553200" y="1470660"/>
            <a:chExt cx="2308755" cy="1055370"/>
          </a:xfrm>
        </p:grpSpPr>
        <p:sp>
          <p:nvSpPr>
            <p:cNvPr id="81926" name="Text Box 24"/>
            <p:cNvSpPr txBox="1">
              <a:spLocks noChangeArrowheads="1"/>
            </p:cNvSpPr>
            <p:nvPr/>
          </p:nvSpPr>
          <p:spPr bwMode="auto">
            <a:xfrm>
              <a:off x="8001000" y="200691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sym typeface="Symbol" pitchFamily="18" charset="2"/>
                </a:rPr>
                <a:t>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6553200" y="2162175"/>
              <a:ext cx="9149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736859" y="1532870"/>
              <a:ext cx="561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81800" y="203579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8464890" y="2162175"/>
              <a:ext cx="28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8351879" y="154114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45386" y="204281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7983855" y="147066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</p:grpSp>
      <p:sp>
        <p:nvSpPr>
          <p:cNvPr id="65" name="Rectangle 1069"/>
          <p:cNvSpPr>
            <a:spLocks noChangeArrowheads="1"/>
          </p:cNvSpPr>
          <p:nvPr/>
        </p:nvSpPr>
        <p:spPr bwMode="auto">
          <a:xfrm>
            <a:off x="228600" y="2590800"/>
            <a:ext cx="3802089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= N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=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-1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4122" y="3369593"/>
            <a:ext cx="179247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-1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5226450" y="1376825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 rot="5400000">
            <a:off x="4628887" y="115708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24267" y="1300625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3825" y="3778650"/>
            <a:ext cx="2842475" cy="924850"/>
            <a:chOff x="4145170" y="4409150"/>
            <a:chExt cx="2842475" cy="924850"/>
          </a:xfrm>
        </p:grpSpPr>
        <p:sp>
          <p:nvSpPr>
            <p:cNvPr id="72" name="Rectangle 23"/>
            <p:cNvSpPr>
              <a:spLocks noChangeArrowheads="1"/>
            </p:cNvSpPr>
            <p:nvPr/>
          </p:nvSpPr>
          <p:spPr bwMode="auto">
            <a:xfrm>
              <a:off x="5705427" y="4512453"/>
              <a:ext cx="901720" cy="8215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6682845" y="4540072"/>
              <a:ext cx="304800" cy="765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790143" y="4675941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  <a:r>
                <a:rPr lang="en-US" altLang="en-US" sz="2400" baseline="300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84" name="Text Box 24"/>
            <p:cNvSpPr txBox="1">
              <a:spLocks noChangeArrowheads="1"/>
            </p:cNvSpPr>
            <p:nvPr/>
          </p:nvSpPr>
          <p:spPr bwMode="auto">
            <a:xfrm>
              <a:off x="4449970" y="440915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  <p:sp>
          <p:nvSpPr>
            <p:cNvPr id="85" name="Rectangle 25"/>
            <p:cNvSpPr>
              <a:spLocks noChangeArrowheads="1"/>
            </p:cNvSpPr>
            <p:nvPr/>
          </p:nvSpPr>
          <p:spPr bwMode="auto">
            <a:xfrm>
              <a:off x="4145170" y="4519896"/>
              <a:ext cx="304800" cy="3068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P</a:t>
              </a:r>
              <a:endParaRPr lang="en-US" altLang="en-US" sz="2400" baseline="-25000" dirty="0"/>
            </a:p>
          </p:txBody>
        </p:sp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 rot="5400000">
              <a:off x="5110233" y="4291738"/>
              <a:ext cx="304800" cy="765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33CC33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05613" y="4435275"/>
              <a:ext cx="5148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C</a:t>
              </a:r>
              <a:r>
                <a:rPr lang="en-US" altLang="en-US" sz="2400" baseline="30000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1069"/>
              <p:cNvSpPr>
                <a:spLocks noChangeArrowheads="1"/>
              </p:cNvSpPr>
              <p:nvPr/>
            </p:nvSpPr>
            <p:spPr bwMode="auto">
              <a:xfrm>
                <a:off x="4419600" y="4012251"/>
                <a:ext cx="2438400" cy="1099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P = </a:t>
                </a:r>
                <a:r>
                  <a:rPr lang="en-US" altLang="en-US" sz="2400" dirty="0">
                    <a:solidFill>
                      <a:srgbClr val="92D050"/>
                    </a:solidFill>
                  </a:rPr>
                  <a:t>a 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1,i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bg1"/>
                    </a:solidFill>
                  </a:rPr>
                  <a:t>+ b N</a:t>
                </a:r>
                <a:r>
                  <a:rPr lang="en-US" altLang="en-US" sz="2400" baseline="-25000" dirty="0">
                    <a:solidFill>
                      <a:schemeClr val="bg1"/>
                    </a:solidFill>
                  </a:rPr>
                  <a:t>1,i</a:t>
                </a:r>
                <a:r>
                  <a:rPr lang="en-US" altLang="en-US" sz="2400" baseline="-250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</m:t>
                            </m:r>
                            <m:r>
                              <m:rPr>
                                <m:sty m:val="p"/>
                              </m:rP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bg1"/>
                    </a:solidFill>
                  </a:rPr>
                  <a:t> = </a:t>
                </a:r>
                <a:r>
                  <a:rPr lang="en-US" altLang="en-US" sz="2400" dirty="0">
                    <a:solidFill>
                      <a:srgbClr val="92D050"/>
                    </a:solidFill>
                  </a:rPr>
                  <a:t>a</a:t>
                </a:r>
                <a:endParaRPr lang="en-US" altLang="en-US" sz="2400" baseline="-25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46" name="Rectangle 10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4012251"/>
                <a:ext cx="2438400" cy="1099853"/>
              </a:xfrm>
              <a:prstGeom prst="rect">
                <a:avLst/>
              </a:prstGeom>
              <a:blipFill>
                <a:blip r:embed="rId3"/>
                <a:stretch>
                  <a:fillRect l="-3750" t="-77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37"/>
          <p:cNvCxnSpPr>
            <a:cxnSpLocks noChangeShapeType="1"/>
          </p:cNvCxnSpPr>
          <p:nvPr/>
        </p:nvCxnSpPr>
        <p:spPr bwMode="auto">
          <a:xfrm flipV="1">
            <a:off x="1889325" y="3879044"/>
            <a:ext cx="0" cy="828000"/>
          </a:xfrm>
          <a:prstGeom prst="line">
            <a:avLst/>
          </a:prstGeom>
          <a:noFill/>
          <a:ln w="50800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5176838" y="4038600"/>
            <a:ext cx="473144" cy="401900"/>
            <a:chOff x="5176838" y="4038600"/>
            <a:chExt cx="473144" cy="4019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5176838" y="4038600"/>
              <a:ext cx="468382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5181600" y="4059500"/>
              <a:ext cx="468382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5967281" y="4054275"/>
            <a:ext cx="473144" cy="401900"/>
            <a:chOff x="5176838" y="4038600"/>
            <a:chExt cx="473144" cy="401900"/>
          </a:xfrm>
        </p:grpSpPr>
        <p:cxnSp>
          <p:nvCxnSpPr>
            <p:cNvPr id="87" name="Straight Connector 86"/>
            <p:cNvCxnSpPr/>
            <p:nvPr/>
          </p:nvCxnSpPr>
          <p:spPr bwMode="auto">
            <a:xfrm>
              <a:off x="5176838" y="4038600"/>
              <a:ext cx="468382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H="1">
              <a:off x="5181600" y="4059500"/>
              <a:ext cx="468382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8601" y="3901118"/>
            <a:ext cx="3075817" cy="1945382"/>
            <a:chOff x="8601" y="3901118"/>
            <a:chExt cx="3075817" cy="1945382"/>
          </a:xfrm>
        </p:grpSpPr>
        <p:sp>
          <p:nvSpPr>
            <p:cNvPr id="64" name="Flowchart: Connector 11"/>
            <p:cNvSpPr>
              <a:spLocks noChangeArrowheads="1"/>
            </p:cNvSpPr>
            <p:nvPr/>
          </p:nvSpPr>
          <p:spPr bwMode="auto">
            <a:xfrm>
              <a:off x="2767150" y="3901118"/>
              <a:ext cx="317268" cy="181257"/>
            </a:xfrm>
            <a:prstGeom prst="flowChartConnector">
              <a:avLst/>
            </a:prstGeom>
            <a:noFill/>
            <a:ln w="381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601" y="4809021"/>
              <a:ext cx="1040349" cy="1037479"/>
              <a:chOff x="8601" y="4809021"/>
              <a:chExt cx="1040349" cy="1037479"/>
            </a:xfrm>
          </p:grpSpPr>
          <p:sp>
            <p:nvSpPr>
              <p:cNvPr id="99" name="Flowchart: Connector 11"/>
              <p:cNvSpPr>
                <a:spLocks noChangeArrowheads="1"/>
              </p:cNvSpPr>
              <p:nvPr/>
            </p:nvSpPr>
            <p:spPr bwMode="auto">
              <a:xfrm>
                <a:off x="292332" y="5562918"/>
                <a:ext cx="317268" cy="181257"/>
              </a:xfrm>
              <a:prstGeom prst="flowChartConnector">
                <a:avLst/>
              </a:prstGeom>
              <a:noFill/>
              <a:ln w="38100" algn="ctr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>
                  <a:solidFill>
                    <a:srgbClr val="FFCC00"/>
                  </a:solidFill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8601" y="4809021"/>
                <a:ext cx="1040349" cy="1037479"/>
                <a:chOff x="8601" y="4809021"/>
                <a:chExt cx="1040349" cy="103747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8601" y="5140409"/>
                      <a:ext cx="1040349" cy="70609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alt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CA" alt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alt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CA" alt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CA" alt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den>
                          </m:f>
                        </m:oMath>
                      </a14:m>
                      <a:r>
                        <a:rPr lang="en-US" altLang="en-US" sz="2400" dirty="0">
                          <a:solidFill>
                            <a:schemeClr val="bg1"/>
                          </a:solidFill>
                        </a:rPr>
                        <a:t> = </a:t>
                      </a:r>
                      <a:endParaRPr lang="en-CA" sz="24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01" y="5140409"/>
                      <a:ext cx="1040349" cy="70609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81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8" name="Rectangle 25"/>
                <p:cNvSpPr>
                  <a:spLocks noChangeArrowheads="1"/>
                </p:cNvSpPr>
                <p:nvPr/>
              </p:nvSpPr>
              <p:spPr bwMode="auto">
                <a:xfrm>
                  <a:off x="244275" y="4809021"/>
                  <a:ext cx="304800" cy="30682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aseline="-25000" dirty="0"/>
                </a:p>
              </p:txBody>
            </p:sp>
          </p:grpSp>
        </p:grpSp>
      </p:grpSp>
      <p:grpSp>
        <p:nvGrpSpPr>
          <p:cNvPr id="100" name="Group 99"/>
          <p:cNvGrpSpPr/>
          <p:nvPr/>
        </p:nvGrpSpPr>
        <p:grpSpPr>
          <a:xfrm>
            <a:off x="1905002" y="3888417"/>
            <a:ext cx="833844" cy="869024"/>
            <a:chOff x="5157626" y="4034418"/>
            <a:chExt cx="487594" cy="385182"/>
          </a:xfrm>
        </p:grpSpPr>
        <p:cxnSp>
          <p:nvCxnSpPr>
            <p:cNvPr id="101" name="Straight Connector 100"/>
            <p:cNvCxnSpPr/>
            <p:nvPr/>
          </p:nvCxnSpPr>
          <p:spPr bwMode="auto">
            <a:xfrm>
              <a:off x="5176838" y="4038600"/>
              <a:ext cx="468382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flipH="1">
              <a:off x="5157626" y="4034418"/>
              <a:ext cx="468382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3" name="Group 102"/>
          <p:cNvGrpSpPr/>
          <p:nvPr/>
        </p:nvGrpSpPr>
        <p:grpSpPr>
          <a:xfrm>
            <a:off x="2771491" y="4097294"/>
            <a:ext cx="304810" cy="585869"/>
            <a:chOff x="5136683" y="4019080"/>
            <a:chExt cx="270923" cy="438168"/>
          </a:xfrm>
        </p:grpSpPr>
        <p:cxnSp>
          <p:nvCxnSpPr>
            <p:cNvPr id="104" name="Straight Connector 103"/>
            <p:cNvCxnSpPr/>
            <p:nvPr/>
          </p:nvCxnSpPr>
          <p:spPr bwMode="auto">
            <a:xfrm>
              <a:off x="5136683" y="4019080"/>
              <a:ext cx="270923" cy="43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64" idx="7"/>
            </p:cNvCxnSpPr>
            <p:nvPr/>
          </p:nvCxnSpPr>
          <p:spPr bwMode="auto">
            <a:xfrm flipH="1">
              <a:off x="5153148" y="4029534"/>
              <a:ext cx="226235" cy="4109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6" name="Group 105"/>
          <p:cNvGrpSpPr/>
          <p:nvPr/>
        </p:nvGrpSpPr>
        <p:grpSpPr>
          <a:xfrm>
            <a:off x="2774550" y="3879044"/>
            <a:ext cx="334396" cy="212025"/>
            <a:chOff x="5136683" y="4019080"/>
            <a:chExt cx="270923" cy="438168"/>
          </a:xfrm>
        </p:grpSpPr>
        <p:cxnSp>
          <p:nvCxnSpPr>
            <p:cNvPr id="107" name="Straight Connector 106"/>
            <p:cNvCxnSpPr/>
            <p:nvPr/>
          </p:nvCxnSpPr>
          <p:spPr bwMode="auto">
            <a:xfrm>
              <a:off x="5136683" y="4019080"/>
              <a:ext cx="270923" cy="43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H="1">
              <a:off x="5153148" y="4029534"/>
              <a:ext cx="226235" cy="4109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9" name="Straight Connector 37"/>
          <p:cNvCxnSpPr>
            <a:cxnSpLocks noChangeShapeType="1"/>
            <a:endCxn id="43" idx="0"/>
          </p:cNvCxnSpPr>
          <p:nvPr/>
        </p:nvCxnSpPr>
        <p:spPr bwMode="auto">
          <a:xfrm>
            <a:off x="987299" y="4035608"/>
            <a:ext cx="746576" cy="0"/>
          </a:xfrm>
          <a:prstGeom prst="line">
            <a:avLst/>
          </a:prstGeom>
          <a:noFill/>
          <a:ln w="50800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950562" y="5224700"/>
            <a:ext cx="1770145" cy="952666"/>
            <a:chOff x="1883101" y="5524334"/>
            <a:chExt cx="1770145" cy="952666"/>
          </a:xfrm>
        </p:grpSpPr>
        <p:grpSp>
          <p:nvGrpSpPr>
            <p:cNvPr id="117" name="Group 116"/>
            <p:cNvGrpSpPr/>
            <p:nvPr/>
          </p:nvGrpSpPr>
          <p:grpSpPr>
            <a:xfrm>
              <a:off x="1883101" y="5524334"/>
              <a:ext cx="1727101" cy="898725"/>
              <a:chOff x="4880046" y="4435275"/>
              <a:chExt cx="1727101" cy="898725"/>
            </a:xfrm>
          </p:grpSpPr>
          <p:sp>
            <p:nvSpPr>
              <p:cNvPr id="118" name="Rectangle 23"/>
              <p:cNvSpPr>
                <a:spLocks noChangeArrowheads="1"/>
              </p:cNvSpPr>
              <p:nvPr/>
            </p:nvSpPr>
            <p:spPr bwMode="auto">
              <a:xfrm>
                <a:off x="5705427" y="4512453"/>
                <a:ext cx="901720" cy="82154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5790143" y="4675941"/>
                <a:ext cx="7328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en-US" sz="2400" baseline="30000" dirty="0">
                    <a:solidFill>
                      <a:srgbClr val="000000"/>
                    </a:solidFill>
                  </a:rPr>
                  <a:t>-1</a:t>
                </a:r>
              </a:p>
            </p:txBody>
          </p:sp>
          <p:sp>
            <p:nvSpPr>
              <p:cNvPr id="123" name="Rectangle 25"/>
              <p:cNvSpPr>
                <a:spLocks noChangeArrowheads="1"/>
              </p:cNvSpPr>
              <p:nvPr/>
            </p:nvSpPr>
            <p:spPr bwMode="auto">
              <a:xfrm rot="5400000">
                <a:off x="5110233" y="4291738"/>
                <a:ext cx="304800" cy="765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33CC33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005613" y="4435275"/>
                <a:ext cx="5148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en-US" sz="2400" baseline="30000" dirty="0">
                    <a:solidFill>
                      <a:srgbClr val="000000"/>
                    </a:solidFill>
                  </a:rPr>
                  <a:t>T</a:t>
                </a:r>
              </a:p>
            </p:txBody>
          </p:sp>
        </p:grpSp>
        <p:cxnSp>
          <p:nvCxnSpPr>
            <p:cNvPr id="125" name="Straight Connector 37"/>
            <p:cNvCxnSpPr>
              <a:cxnSpLocks noChangeShapeType="1"/>
            </p:cNvCxnSpPr>
            <p:nvPr/>
          </p:nvCxnSpPr>
          <p:spPr bwMode="auto">
            <a:xfrm flipV="1">
              <a:off x="2803725" y="5598603"/>
              <a:ext cx="0" cy="828000"/>
            </a:xfrm>
            <a:prstGeom prst="line">
              <a:avLst/>
            </a:prstGeom>
            <a:noFill/>
            <a:ln w="50800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6" name="Group 125"/>
            <p:cNvGrpSpPr/>
            <p:nvPr/>
          </p:nvGrpSpPr>
          <p:grpSpPr>
            <a:xfrm>
              <a:off x="2819402" y="5607976"/>
              <a:ext cx="833844" cy="869024"/>
              <a:chOff x="5157626" y="4034418"/>
              <a:chExt cx="487594" cy="385182"/>
            </a:xfrm>
          </p:grpSpPr>
          <p:cxnSp>
            <p:nvCxnSpPr>
              <p:cNvPr id="127" name="Straight Connector 126"/>
              <p:cNvCxnSpPr/>
              <p:nvPr/>
            </p:nvCxnSpPr>
            <p:spPr bwMode="auto">
              <a:xfrm>
                <a:off x="5176838" y="4038600"/>
                <a:ext cx="468382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flipH="1">
                <a:off x="5157626" y="4034418"/>
                <a:ext cx="468382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35" name="Straight Connector 37"/>
            <p:cNvCxnSpPr>
              <a:cxnSpLocks noChangeShapeType="1"/>
              <a:endCxn id="123" idx="0"/>
            </p:cNvCxnSpPr>
            <p:nvPr/>
          </p:nvCxnSpPr>
          <p:spPr bwMode="auto">
            <a:xfrm>
              <a:off x="1901699" y="5755167"/>
              <a:ext cx="746576" cy="0"/>
            </a:xfrm>
            <a:prstGeom prst="line">
              <a:avLst/>
            </a:prstGeom>
            <a:noFill/>
            <a:ln w="50800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3810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990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kern="0" dirty="0">
                <a:solidFill>
                  <a:srgbClr val="FFFF00"/>
                </a:solidFill>
              </a:rPr>
              <a:t>Primal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1381125"/>
            <a:ext cx="3048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every </a:t>
            </a:r>
            <a:r>
              <a:rPr lang="en-US" altLang="en-US" sz="2400" i="1" dirty="0">
                <a:solidFill>
                  <a:srgbClr val="FFFFFF"/>
                </a:solidFill>
              </a:rPr>
              <a:t>primal</a:t>
            </a:r>
            <a:r>
              <a:rPr lang="en-US" altLang="en-US" sz="2400" dirty="0">
                <a:solidFill>
                  <a:srgbClr val="FFFFFF"/>
                </a:solidFill>
              </a:rPr>
              <a:t> linear program,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we define its </a:t>
            </a:r>
            <a:r>
              <a:rPr lang="en-US" altLang="en-US" sz="2400" i="1" dirty="0">
                <a:solidFill>
                  <a:srgbClr val="FFFFFF"/>
                </a:solidFill>
              </a:rPr>
              <a:t>dual</a:t>
            </a:r>
            <a:r>
              <a:rPr lang="en-US" altLang="en-US" sz="2400" dirty="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1103313"/>
            <a:ext cx="981075" cy="13616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1096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1397001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1471613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Maximize: 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chemeClr val="bg1"/>
                </a:solidFill>
              </a:rPr>
              <a:t> N</a:t>
            </a:r>
            <a:endParaRPr lang="en-US" altLang="en-US" sz="2400" baseline="30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3200" y="1470660"/>
            <a:ext cx="2308755" cy="1055370"/>
            <a:chOff x="6553200" y="1470660"/>
            <a:chExt cx="2308755" cy="1055370"/>
          </a:xfrm>
        </p:grpSpPr>
        <p:sp>
          <p:nvSpPr>
            <p:cNvPr id="81926" name="Text Box 24"/>
            <p:cNvSpPr txBox="1">
              <a:spLocks noChangeArrowheads="1"/>
            </p:cNvSpPr>
            <p:nvPr/>
          </p:nvSpPr>
          <p:spPr bwMode="auto">
            <a:xfrm>
              <a:off x="8001000" y="200691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sym typeface="Symbol" pitchFamily="18" charset="2"/>
                </a:rPr>
                <a:t>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6553200" y="2162175"/>
              <a:ext cx="9149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736859" y="1532870"/>
              <a:ext cx="561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81800" y="203579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8464890" y="2162175"/>
              <a:ext cx="28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8351879" y="154114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45386" y="204281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7983855" y="147066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</p:grpSp>
      <p:sp>
        <p:nvSpPr>
          <p:cNvPr id="65" name="Rectangle 1069"/>
          <p:cNvSpPr>
            <a:spLocks noChangeArrowheads="1"/>
          </p:cNvSpPr>
          <p:nvPr/>
        </p:nvSpPr>
        <p:spPr bwMode="auto">
          <a:xfrm>
            <a:off x="228600" y="2590800"/>
            <a:ext cx="3802089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= N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=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-1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4122" y="3369593"/>
            <a:ext cx="179247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-1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5226450" y="1376825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 rot="5400000">
            <a:off x="4628887" y="115708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24267" y="1300625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3825" y="3778650"/>
            <a:ext cx="2842475" cy="924850"/>
            <a:chOff x="4145170" y="4409150"/>
            <a:chExt cx="2842475" cy="924850"/>
          </a:xfrm>
        </p:grpSpPr>
        <p:sp>
          <p:nvSpPr>
            <p:cNvPr id="72" name="Rectangle 23"/>
            <p:cNvSpPr>
              <a:spLocks noChangeArrowheads="1"/>
            </p:cNvSpPr>
            <p:nvPr/>
          </p:nvSpPr>
          <p:spPr bwMode="auto">
            <a:xfrm>
              <a:off x="5705427" y="4512453"/>
              <a:ext cx="901720" cy="8215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6682845" y="4540072"/>
              <a:ext cx="304800" cy="765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790143" y="4675941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  <a:r>
                <a:rPr lang="en-US" altLang="en-US" sz="2400" baseline="300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84" name="Text Box 24"/>
            <p:cNvSpPr txBox="1">
              <a:spLocks noChangeArrowheads="1"/>
            </p:cNvSpPr>
            <p:nvPr/>
          </p:nvSpPr>
          <p:spPr bwMode="auto">
            <a:xfrm>
              <a:off x="4449970" y="440915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  <p:sp>
          <p:nvSpPr>
            <p:cNvPr id="85" name="Rectangle 25"/>
            <p:cNvSpPr>
              <a:spLocks noChangeArrowheads="1"/>
            </p:cNvSpPr>
            <p:nvPr/>
          </p:nvSpPr>
          <p:spPr bwMode="auto">
            <a:xfrm>
              <a:off x="4145170" y="4519896"/>
              <a:ext cx="304800" cy="3068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P</a:t>
              </a:r>
              <a:endParaRPr lang="en-US" altLang="en-US" sz="2400" baseline="-25000" dirty="0"/>
            </a:p>
          </p:txBody>
        </p:sp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 rot="5400000">
              <a:off x="5110233" y="4291738"/>
              <a:ext cx="304800" cy="765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33CC33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05613" y="4435275"/>
              <a:ext cx="5148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C</a:t>
              </a:r>
              <a:r>
                <a:rPr lang="en-US" altLang="en-US" sz="2400" baseline="30000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1069"/>
              <p:cNvSpPr>
                <a:spLocks noChangeArrowheads="1"/>
              </p:cNvSpPr>
              <p:nvPr/>
            </p:nvSpPr>
            <p:spPr bwMode="auto">
              <a:xfrm>
                <a:off x="4419600" y="4012251"/>
                <a:ext cx="2438400" cy="1099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P = </a:t>
                </a:r>
                <a:r>
                  <a:rPr lang="en-US" altLang="en-US" sz="2400" dirty="0">
                    <a:solidFill>
                      <a:srgbClr val="92D050"/>
                    </a:solidFill>
                  </a:rPr>
                  <a:t>a 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1,i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bg1"/>
                    </a:solidFill>
                  </a:rPr>
                  <a:t>+ b N</a:t>
                </a:r>
                <a:r>
                  <a:rPr lang="en-US" altLang="en-US" sz="2400" baseline="-25000" dirty="0">
                    <a:solidFill>
                      <a:schemeClr val="bg1"/>
                    </a:solidFill>
                  </a:rPr>
                  <a:t>1,i</a:t>
                </a:r>
                <a:r>
                  <a:rPr lang="en-US" altLang="en-US" sz="2400" baseline="-250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</m:t>
                            </m:r>
                            <m:r>
                              <m:rPr>
                                <m:sty m:val="p"/>
                              </m:rP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bg1"/>
                    </a:solidFill>
                  </a:rPr>
                  <a:t> = </a:t>
                </a:r>
                <a:r>
                  <a:rPr lang="en-US" altLang="en-US" sz="2400" dirty="0">
                    <a:solidFill>
                      <a:srgbClr val="92D050"/>
                    </a:solidFill>
                  </a:rPr>
                  <a:t>a</a:t>
                </a:r>
                <a:endParaRPr lang="en-US" altLang="en-US" sz="2400" baseline="-25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46" name="Rectangle 10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4012251"/>
                <a:ext cx="2438400" cy="1099853"/>
              </a:xfrm>
              <a:prstGeom prst="rect">
                <a:avLst/>
              </a:prstGeom>
              <a:blipFill>
                <a:blip r:embed="rId3"/>
                <a:stretch>
                  <a:fillRect l="-3750" t="-77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37"/>
          <p:cNvCxnSpPr>
            <a:cxnSpLocks noChangeShapeType="1"/>
          </p:cNvCxnSpPr>
          <p:nvPr/>
        </p:nvCxnSpPr>
        <p:spPr bwMode="auto">
          <a:xfrm flipV="1">
            <a:off x="1889325" y="3879044"/>
            <a:ext cx="0" cy="828000"/>
          </a:xfrm>
          <a:prstGeom prst="line">
            <a:avLst/>
          </a:prstGeom>
          <a:noFill/>
          <a:ln w="50800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5176838" y="4038600"/>
            <a:ext cx="473144" cy="401900"/>
            <a:chOff x="5176838" y="4038600"/>
            <a:chExt cx="473144" cy="4019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5176838" y="4038600"/>
              <a:ext cx="468382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5181600" y="4059500"/>
              <a:ext cx="468382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5967281" y="4054275"/>
            <a:ext cx="473144" cy="401900"/>
            <a:chOff x="5176838" y="4038600"/>
            <a:chExt cx="473144" cy="401900"/>
          </a:xfrm>
        </p:grpSpPr>
        <p:cxnSp>
          <p:nvCxnSpPr>
            <p:cNvPr id="87" name="Straight Connector 86"/>
            <p:cNvCxnSpPr/>
            <p:nvPr/>
          </p:nvCxnSpPr>
          <p:spPr bwMode="auto">
            <a:xfrm>
              <a:off x="5176838" y="4038600"/>
              <a:ext cx="468382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H="1">
              <a:off x="5181600" y="4059500"/>
              <a:ext cx="468382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4" name="Flowchart: Connector 11"/>
          <p:cNvSpPr>
            <a:spLocks noChangeArrowheads="1"/>
          </p:cNvSpPr>
          <p:nvPr/>
        </p:nvSpPr>
        <p:spPr bwMode="auto">
          <a:xfrm>
            <a:off x="2767150" y="3901118"/>
            <a:ext cx="317268" cy="181257"/>
          </a:xfrm>
          <a:prstGeom prst="flowChartConnector">
            <a:avLst/>
          </a:prstGeom>
          <a:noFill/>
          <a:ln w="38100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sp>
        <p:nvSpPr>
          <p:cNvPr id="99" name="Flowchart: Connector 11"/>
          <p:cNvSpPr>
            <a:spLocks noChangeArrowheads="1"/>
          </p:cNvSpPr>
          <p:nvPr/>
        </p:nvSpPr>
        <p:spPr bwMode="auto">
          <a:xfrm>
            <a:off x="240672" y="5562918"/>
            <a:ext cx="317268" cy="181257"/>
          </a:xfrm>
          <a:prstGeom prst="flowChartConnector">
            <a:avLst/>
          </a:prstGeom>
          <a:noFill/>
          <a:ln w="38100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601" y="5140409"/>
                <a:ext cx="934551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bg1"/>
                    </a:solidFill>
                  </a:rPr>
                  <a:t> = </a:t>
                </a:r>
                <a:endParaRPr lang="en-C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" y="5140409"/>
                <a:ext cx="934551" cy="678840"/>
              </a:xfrm>
              <a:prstGeom prst="rect">
                <a:avLst/>
              </a:prstGeom>
              <a:blipFill>
                <a:blip r:embed="rId4"/>
                <a:stretch>
                  <a:fillRect r="-9091" b="-8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37"/>
          <p:cNvCxnSpPr>
            <a:cxnSpLocks noChangeShapeType="1"/>
            <a:endCxn id="43" idx="0"/>
          </p:cNvCxnSpPr>
          <p:nvPr/>
        </p:nvCxnSpPr>
        <p:spPr bwMode="auto">
          <a:xfrm>
            <a:off x="987299" y="4035608"/>
            <a:ext cx="746576" cy="0"/>
          </a:xfrm>
          <a:prstGeom prst="line">
            <a:avLst/>
          </a:prstGeom>
          <a:noFill/>
          <a:ln w="50800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950562" y="5224700"/>
            <a:ext cx="1727101" cy="902269"/>
            <a:chOff x="1883101" y="5524334"/>
            <a:chExt cx="1727101" cy="902269"/>
          </a:xfrm>
        </p:grpSpPr>
        <p:grpSp>
          <p:nvGrpSpPr>
            <p:cNvPr id="117" name="Group 116"/>
            <p:cNvGrpSpPr/>
            <p:nvPr/>
          </p:nvGrpSpPr>
          <p:grpSpPr>
            <a:xfrm>
              <a:off x="1883101" y="5524334"/>
              <a:ext cx="1727101" cy="898725"/>
              <a:chOff x="4880046" y="4435275"/>
              <a:chExt cx="1727101" cy="898725"/>
            </a:xfrm>
          </p:grpSpPr>
          <p:sp>
            <p:nvSpPr>
              <p:cNvPr id="118" name="Rectangle 23"/>
              <p:cNvSpPr>
                <a:spLocks noChangeArrowheads="1"/>
              </p:cNvSpPr>
              <p:nvPr/>
            </p:nvSpPr>
            <p:spPr bwMode="auto">
              <a:xfrm>
                <a:off x="5705427" y="4512453"/>
                <a:ext cx="901720" cy="82154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5790143" y="4675941"/>
                <a:ext cx="7328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en-US" sz="2400" baseline="30000" dirty="0">
                    <a:solidFill>
                      <a:srgbClr val="000000"/>
                    </a:solidFill>
                  </a:rPr>
                  <a:t>-1</a:t>
                </a:r>
              </a:p>
            </p:txBody>
          </p:sp>
          <p:sp>
            <p:nvSpPr>
              <p:cNvPr id="123" name="Rectangle 25"/>
              <p:cNvSpPr>
                <a:spLocks noChangeArrowheads="1"/>
              </p:cNvSpPr>
              <p:nvPr/>
            </p:nvSpPr>
            <p:spPr bwMode="auto">
              <a:xfrm rot="5400000">
                <a:off x="5110233" y="4291738"/>
                <a:ext cx="304800" cy="765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33CC33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005613" y="4435275"/>
                <a:ext cx="5148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en-US" sz="2400" baseline="30000" dirty="0">
                    <a:solidFill>
                      <a:srgbClr val="000000"/>
                    </a:solidFill>
                  </a:rPr>
                  <a:t>T</a:t>
                </a:r>
              </a:p>
            </p:txBody>
          </p:sp>
        </p:grpSp>
        <p:cxnSp>
          <p:nvCxnSpPr>
            <p:cNvPr id="125" name="Straight Connector 37"/>
            <p:cNvCxnSpPr>
              <a:cxnSpLocks noChangeShapeType="1"/>
            </p:cNvCxnSpPr>
            <p:nvPr/>
          </p:nvCxnSpPr>
          <p:spPr bwMode="auto">
            <a:xfrm flipV="1">
              <a:off x="2803725" y="5598603"/>
              <a:ext cx="0" cy="828000"/>
            </a:xfrm>
            <a:prstGeom prst="line">
              <a:avLst/>
            </a:prstGeom>
            <a:noFill/>
            <a:ln w="50800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37"/>
            <p:cNvCxnSpPr>
              <a:cxnSpLocks noChangeShapeType="1"/>
              <a:endCxn id="123" idx="0"/>
            </p:cNvCxnSpPr>
            <p:nvPr/>
          </p:nvCxnSpPr>
          <p:spPr bwMode="auto">
            <a:xfrm>
              <a:off x="1901699" y="5755167"/>
              <a:ext cx="746576" cy="0"/>
            </a:xfrm>
            <a:prstGeom prst="line">
              <a:avLst/>
            </a:prstGeom>
            <a:noFill/>
            <a:ln w="50800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2008088" y="5278464"/>
            <a:ext cx="557940" cy="828000"/>
            <a:chOff x="1982258" y="5299128"/>
            <a:chExt cx="557940" cy="828000"/>
          </a:xfrm>
        </p:grpSpPr>
        <p:cxnSp>
          <p:nvCxnSpPr>
            <p:cNvPr id="70" name="Straight Connector 37"/>
            <p:cNvCxnSpPr>
              <a:cxnSpLocks noChangeShapeType="1"/>
            </p:cNvCxnSpPr>
            <p:nvPr/>
          </p:nvCxnSpPr>
          <p:spPr bwMode="auto">
            <a:xfrm flipV="1">
              <a:off x="1982258" y="5299128"/>
              <a:ext cx="0" cy="828000"/>
            </a:xfrm>
            <a:prstGeom prst="line">
              <a:avLst/>
            </a:prstGeom>
            <a:noFill/>
            <a:ln w="50800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37"/>
            <p:cNvCxnSpPr>
              <a:cxnSpLocks noChangeShapeType="1"/>
            </p:cNvCxnSpPr>
            <p:nvPr/>
          </p:nvCxnSpPr>
          <p:spPr bwMode="auto">
            <a:xfrm flipV="1">
              <a:off x="2113994" y="5299128"/>
              <a:ext cx="0" cy="828000"/>
            </a:xfrm>
            <a:prstGeom prst="line">
              <a:avLst/>
            </a:prstGeom>
            <a:noFill/>
            <a:ln w="50800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37"/>
            <p:cNvCxnSpPr>
              <a:cxnSpLocks noChangeShapeType="1"/>
            </p:cNvCxnSpPr>
            <p:nvPr/>
          </p:nvCxnSpPr>
          <p:spPr bwMode="auto">
            <a:xfrm flipV="1">
              <a:off x="2256062" y="5299128"/>
              <a:ext cx="0" cy="828000"/>
            </a:xfrm>
            <a:prstGeom prst="line">
              <a:avLst/>
            </a:prstGeom>
            <a:noFill/>
            <a:ln w="50800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37"/>
            <p:cNvCxnSpPr>
              <a:cxnSpLocks noChangeShapeType="1"/>
            </p:cNvCxnSpPr>
            <p:nvPr/>
          </p:nvCxnSpPr>
          <p:spPr bwMode="auto">
            <a:xfrm flipV="1">
              <a:off x="2398130" y="5299128"/>
              <a:ext cx="0" cy="828000"/>
            </a:xfrm>
            <a:prstGeom prst="line">
              <a:avLst/>
            </a:prstGeom>
            <a:noFill/>
            <a:ln w="50800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37"/>
            <p:cNvCxnSpPr>
              <a:cxnSpLocks noChangeShapeType="1"/>
            </p:cNvCxnSpPr>
            <p:nvPr/>
          </p:nvCxnSpPr>
          <p:spPr bwMode="auto">
            <a:xfrm flipV="1">
              <a:off x="2540198" y="5299128"/>
              <a:ext cx="0" cy="828000"/>
            </a:xfrm>
            <a:prstGeom prst="line">
              <a:avLst/>
            </a:prstGeom>
            <a:noFill/>
            <a:ln w="50800" algn="ctr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2754006" y="4044615"/>
            <a:ext cx="327126" cy="611748"/>
            <a:chOff x="2754006" y="4044615"/>
            <a:chExt cx="327126" cy="611748"/>
          </a:xfrm>
        </p:grpSpPr>
        <p:sp>
          <p:nvSpPr>
            <p:cNvPr id="77" name="Flowchart: Connector 11"/>
            <p:cNvSpPr>
              <a:spLocks noChangeArrowheads="1"/>
            </p:cNvSpPr>
            <p:nvPr/>
          </p:nvSpPr>
          <p:spPr bwMode="auto">
            <a:xfrm>
              <a:off x="2763864" y="4044615"/>
              <a:ext cx="317268" cy="181257"/>
            </a:xfrm>
            <a:prstGeom prst="flowChartConnector">
              <a:avLst/>
            </a:prstGeom>
            <a:noFill/>
            <a:ln w="381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78" name="Flowchart: Connector 11"/>
            <p:cNvSpPr>
              <a:spLocks noChangeArrowheads="1"/>
            </p:cNvSpPr>
            <p:nvPr/>
          </p:nvSpPr>
          <p:spPr bwMode="auto">
            <a:xfrm>
              <a:off x="2760578" y="4188112"/>
              <a:ext cx="317268" cy="181257"/>
            </a:xfrm>
            <a:prstGeom prst="flowChartConnector">
              <a:avLst/>
            </a:prstGeom>
            <a:noFill/>
            <a:ln w="381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80" name="Flowchart: Connector 11"/>
            <p:cNvSpPr>
              <a:spLocks noChangeArrowheads="1"/>
            </p:cNvSpPr>
            <p:nvPr/>
          </p:nvSpPr>
          <p:spPr bwMode="auto">
            <a:xfrm>
              <a:off x="2757292" y="4331609"/>
              <a:ext cx="317268" cy="181257"/>
            </a:xfrm>
            <a:prstGeom prst="flowChartConnector">
              <a:avLst/>
            </a:prstGeom>
            <a:noFill/>
            <a:ln w="381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81" name="Flowchart: Connector 11"/>
            <p:cNvSpPr>
              <a:spLocks noChangeArrowheads="1"/>
            </p:cNvSpPr>
            <p:nvPr/>
          </p:nvSpPr>
          <p:spPr bwMode="auto">
            <a:xfrm>
              <a:off x="2754006" y="4475106"/>
              <a:ext cx="317268" cy="181257"/>
            </a:xfrm>
            <a:prstGeom prst="flowChartConnector">
              <a:avLst/>
            </a:prstGeom>
            <a:noFill/>
            <a:ln w="38100" algn="ctr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  <p:sp>
        <p:nvSpPr>
          <p:cNvPr id="82" name="Rectangle 25"/>
          <p:cNvSpPr>
            <a:spLocks noChangeArrowheads="1"/>
          </p:cNvSpPr>
          <p:nvPr/>
        </p:nvSpPr>
        <p:spPr bwMode="auto">
          <a:xfrm rot="5400000">
            <a:off x="296757" y="465259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8" grpId="0"/>
      <p:bldP spid="8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990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kern="0" dirty="0">
                <a:solidFill>
                  <a:srgbClr val="FFFF00"/>
                </a:solidFill>
              </a:rPr>
              <a:t>Primal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1381125"/>
            <a:ext cx="3048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every </a:t>
            </a:r>
            <a:r>
              <a:rPr lang="en-US" altLang="en-US" sz="2400" i="1" dirty="0">
                <a:solidFill>
                  <a:srgbClr val="FFFFFF"/>
                </a:solidFill>
              </a:rPr>
              <a:t>primal</a:t>
            </a:r>
            <a:r>
              <a:rPr lang="en-US" altLang="en-US" sz="2400" dirty="0">
                <a:solidFill>
                  <a:srgbClr val="FFFFFF"/>
                </a:solidFill>
              </a:rPr>
              <a:t> linear program,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we define its </a:t>
            </a:r>
            <a:r>
              <a:rPr lang="en-US" altLang="en-US" sz="2400" i="1" dirty="0">
                <a:solidFill>
                  <a:srgbClr val="FFFFFF"/>
                </a:solidFill>
              </a:rPr>
              <a:t>dual</a:t>
            </a:r>
            <a:r>
              <a:rPr lang="en-US" altLang="en-US" sz="2400" dirty="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1103313"/>
            <a:ext cx="981075" cy="13616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1096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1397001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1471613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Maximize: 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chemeClr val="bg1"/>
                </a:solidFill>
              </a:rPr>
              <a:t> N</a:t>
            </a:r>
            <a:endParaRPr lang="en-US" altLang="en-US" sz="2400" baseline="30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3200" y="1470660"/>
            <a:ext cx="2308755" cy="1055370"/>
            <a:chOff x="6553200" y="1470660"/>
            <a:chExt cx="2308755" cy="1055370"/>
          </a:xfrm>
        </p:grpSpPr>
        <p:sp>
          <p:nvSpPr>
            <p:cNvPr id="81926" name="Text Box 24"/>
            <p:cNvSpPr txBox="1">
              <a:spLocks noChangeArrowheads="1"/>
            </p:cNvSpPr>
            <p:nvPr/>
          </p:nvSpPr>
          <p:spPr bwMode="auto">
            <a:xfrm>
              <a:off x="8001000" y="200691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sym typeface="Symbol" pitchFamily="18" charset="2"/>
                </a:rPr>
                <a:t>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6553200" y="2162175"/>
              <a:ext cx="9149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736859" y="1532870"/>
              <a:ext cx="561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81800" y="203579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8464890" y="2162175"/>
              <a:ext cx="28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8351879" y="154114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45386" y="204281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7983855" y="147066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</p:grpSp>
      <p:sp>
        <p:nvSpPr>
          <p:cNvPr id="65" name="Rectangle 1069"/>
          <p:cNvSpPr>
            <a:spLocks noChangeArrowheads="1"/>
          </p:cNvSpPr>
          <p:nvPr/>
        </p:nvSpPr>
        <p:spPr bwMode="auto">
          <a:xfrm>
            <a:off x="228600" y="2590800"/>
            <a:ext cx="3802089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= N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=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-1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4122" y="3369593"/>
            <a:ext cx="179247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-1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5226450" y="1376825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 rot="5400000">
            <a:off x="4628887" y="115708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24267" y="1300625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3825" y="3778650"/>
            <a:ext cx="2842475" cy="924850"/>
            <a:chOff x="4145170" y="4409150"/>
            <a:chExt cx="2842475" cy="924850"/>
          </a:xfrm>
        </p:grpSpPr>
        <p:sp>
          <p:nvSpPr>
            <p:cNvPr id="72" name="Rectangle 23"/>
            <p:cNvSpPr>
              <a:spLocks noChangeArrowheads="1"/>
            </p:cNvSpPr>
            <p:nvPr/>
          </p:nvSpPr>
          <p:spPr bwMode="auto">
            <a:xfrm>
              <a:off x="5705427" y="4512453"/>
              <a:ext cx="901720" cy="8215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6682845" y="4540072"/>
              <a:ext cx="304800" cy="765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790143" y="4675941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  <a:r>
                <a:rPr lang="en-US" altLang="en-US" sz="2400" baseline="300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84" name="Text Box 24"/>
            <p:cNvSpPr txBox="1">
              <a:spLocks noChangeArrowheads="1"/>
            </p:cNvSpPr>
            <p:nvPr/>
          </p:nvSpPr>
          <p:spPr bwMode="auto">
            <a:xfrm>
              <a:off x="4449970" y="440915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  <p:sp>
          <p:nvSpPr>
            <p:cNvPr id="85" name="Rectangle 25"/>
            <p:cNvSpPr>
              <a:spLocks noChangeArrowheads="1"/>
            </p:cNvSpPr>
            <p:nvPr/>
          </p:nvSpPr>
          <p:spPr bwMode="auto">
            <a:xfrm>
              <a:off x="4145170" y="4519896"/>
              <a:ext cx="304800" cy="3068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P</a:t>
              </a:r>
              <a:endParaRPr lang="en-US" altLang="en-US" sz="2400" baseline="-25000" dirty="0"/>
            </a:p>
          </p:txBody>
        </p:sp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 rot="5400000">
              <a:off x="5110233" y="4291738"/>
              <a:ext cx="304800" cy="765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33CC33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05613" y="4435275"/>
              <a:ext cx="5148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C</a:t>
              </a:r>
              <a:r>
                <a:rPr lang="en-US" altLang="en-US" sz="2400" baseline="30000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601" y="5140409"/>
                <a:ext cx="934551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bg1"/>
                    </a:solidFill>
                  </a:rPr>
                  <a:t> = </a:t>
                </a:r>
                <a:endParaRPr lang="en-C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" y="5140409"/>
                <a:ext cx="934551" cy="678840"/>
              </a:xfrm>
              <a:prstGeom prst="rect">
                <a:avLst/>
              </a:prstGeom>
              <a:blipFill>
                <a:blip r:embed="rId3"/>
                <a:stretch>
                  <a:fillRect r="-9091" b="-8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Group 116"/>
          <p:cNvGrpSpPr/>
          <p:nvPr/>
        </p:nvGrpSpPr>
        <p:grpSpPr>
          <a:xfrm>
            <a:off x="950562" y="5224700"/>
            <a:ext cx="1727101" cy="898725"/>
            <a:chOff x="4880046" y="4435275"/>
            <a:chExt cx="1727101" cy="898725"/>
          </a:xfrm>
        </p:grpSpPr>
        <p:sp>
          <p:nvSpPr>
            <p:cNvPr id="118" name="Rectangle 23"/>
            <p:cNvSpPr>
              <a:spLocks noChangeArrowheads="1"/>
            </p:cNvSpPr>
            <p:nvPr/>
          </p:nvSpPr>
          <p:spPr bwMode="auto">
            <a:xfrm>
              <a:off x="5705427" y="4512453"/>
              <a:ext cx="901720" cy="8215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790143" y="4675941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  <a:r>
                <a:rPr lang="en-US" altLang="en-US" sz="2400" baseline="300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123" name="Rectangle 25"/>
            <p:cNvSpPr>
              <a:spLocks noChangeArrowheads="1"/>
            </p:cNvSpPr>
            <p:nvPr/>
          </p:nvSpPr>
          <p:spPr bwMode="auto">
            <a:xfrm rot="5400000">
              <a:off x="5110233" y="4291738"/>
              <a:ext cx="304800" cy="765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33CC33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005613" y="4435275"/>
              <a:ext cx="5148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C</a:t>
              </a:r>
              <a:r>
                <a:rPr lang="en-US" altLang="en-US" sz="2400" baseline="30000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p:sp>
        <p:nvSpPr>
          <p:cNvPr id="82" name="Rectangle 25"/>
          <p:cNvSpPr>
            <a:spLocks noChangeArrowheads="1"/>
          </p:cNvSpPr>
          <p:nvPr/>
        </p:nvSpPr>
        <p:spPr bwMode="auto">
          <a:xfrm rot="5400000">
            <a:off x="296757" y="465259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2652600" y="5207400"/>
                <a:ext cx="7478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CA" alt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600" y="5207400"/>
                <a:ext cx="74783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1069"/>
              <p:cNvSpPr>
                <a:spLocks noChangeArrowheads="1"/>
              </p:cNvSpPr>
              <p:nvPr/>
            </p:nvSpPr>
            <p:spPr bwMode="auto">
              <a:xfrm>
                <a:off x="3921640" y="4855760"/>
                <a:ext cx="4800600" cy="1926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spcBef>
                    <a:spcPts val="440"/>
                  </a:spcBef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The hill climbing algorithm relaxes </a:t>
                </a:r>
                <a:br>
                  <a:rPr lang="en-US" altLang="en-US" sz="2400" dirty="0">
                    <a:solidFill>
                      <a:srgbClr val="FFFFFF"/>
                    </a:solidFill>
                  </a:rPr>
                </a:br>
                <a:r>
                  <a:rPr lang="en-US" altLang="en-US" sz="2400" dirty="0">
                    <a:solidFill>
                      <a:srgbClr val="FFFFFF"/>
                    </a:solidFill>
                  </a:rPr>
                  <a:t>the tight constraint with the most </a:t>
                </a:r>
                <a:br>
                  <a:rPr lang="en-US" altLang="en-US" sz="2400" dirty="0">
                    <a:solidFill>
                      <a:srgbClr val="FFFFFF"/>
                    </a:solidFill>
                  </a:rPr>
                </a:br>
                <a:r>
                  <a:rPr lang="en-US" altLang="en-US" sz="2400" dirty="0">
                    <a:solidFill>
                      <a:srgbClr val="FFFFFF"/>
                    </a:solidFill>
                  </a:rPr>
                  <a:t>negative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num>
                      <m:den>
                        <m:sSub>
                          <m:sSubPr>
                            <m:ctrlPr>
                              <a:rPr lang="en-US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den>
                    </m:f>
                    <m:r>
                      <a:rPr lang="en-CA" alt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  <m:r>
                      <a:rPr lang="en-CA" alt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en-US" sz="2400" dirty="0">
                  <a:solidFill>
                    <a:srgbClr val="FFFFFF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440"/>
                  </a:spcBef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It gets stuck when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CA" alt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alt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alt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den>
                    </m:f>
                    <m:r>
                      <a:rPr lang="en-CA" alt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CA" alt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400" dirty="0">
                    <a:solidFill>
                      <a:schemeClr val="bg1"/>
                    </a:solidFill>
                  </a:rPr>
                  <a:t> </a:t>
                </a:r>
                <a:br>
                  <a:rPr lang="en-US" altLang="en-US" sz="2400" dirty="0">
                    <a:solidFill>
                      <a:schemeClr val="bg1"/>
                    </a:solidFill>
                  </a:rPr>
                </a:br>
                <a:r>
                  <a:rPr lang="en-US" altLang="en-US" sz="2400" dirty="0">
                    <a:solidFill>
                      <a:schemeClr val="bg1"/>
                    </a:solidFill>
                  </a:rPr>
                  <a:t>for each tight equation.</a:t>
                </a:r>
              </a:p>
            </p:txBody>
          </p:sp>
        </mc:Choice>
        <mc:Fallback xmlns="">
          <p:sp>
            <p:nvSpPr>
              <p:cNvPr id="91" name="Rectangle 10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1640" y="4855760"/>
                <a:ext cx="4800600" cy="1926040"/>
              </a:xfrm>
              <a:prstGeom prst="rect">
                <a:avLst/>
              </a:prstGeom>
              <a:blipFill>
                <a:blip r:embed="rId5"/>
                <a:stretch>
                  <a:fillRect l="-1904" t="-6329" b="-408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46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990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kern="0" dirty="0">
                <a:solidFill>
                  <a:srgbClr val="FFFF00"/>
                </a:solidFill>
              </a:rPr>
              <a:t>Primal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1381125"/>
            <a:ext cx="3048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every </a:t>
            </a:r>
            <a:r>
              <a:rPr lang="en-US" altLang="en-US" sz="2400" i="1" dirty="0">
                <a:solidFill>
                  <a:srgbClr val="FFFFFF"/>
                </a:solidFill>
              </a:rPr>
              <a:t>primal</a:t>
            </a:r>
            <a:r>
              <a:rPr lang="en-US" altLang="en-US" sz="2400" dirty="0">
                <a:solidFill>
                  <a:srgbClr val="FFFFFF"/>
                </a:solidFill>
              </a:rPr>
              <a:t> linear program,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we define its </a:t>
            </a:r>
            <a:r>
              <a:rPr lang="en-US" altLang="en-US" sz="2400" i="1" dirty="0">
                <a:solidFill>
                  <a:srgbClr val="FFFFFF"/>
                </a:solidFill>
              </a:rPr>
              <a:t>dual</a:t>
            </a:r>
            <a:r>
              <a:rPr lang="en-US" altLang="en-US" sz="2400" dirty="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1103313"/>
            <a:ext cx="981075" cy="13616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1096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1397001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1471613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Maximize: 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chemeClr val="bg1"/>
                </a:solidFill>
              </a:rPr>
              <a:t> N</a:t>
            </a:r>
            <a:endParaRPr lang="en-US" altLang="en-US" sz="2400" baseline="30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3200" y="1470660"/>
            <a:ext cx="2308755" cy="1055370"/>
            <a:chOff x="6553200" y="1470660"/>
            <a:chExt cx="2308755" cy="1055370"/>
          </a:xfrm>
        </p:grpSpPr>
        <p:sp>
          <p:nvSpPr>
            <p:cNvPr id="81926" name="Text Box 24"/>
            <p:cNvSpPr txBox="1">
              <a:spLocks noChangeArrowheads="1"/>
            </p:cNvSpPr>
            <p:nvPr/>
          </p:nvSpPr>
          <p:spPr bwMode="auto">
            <a:xfrm>
              <a:off x="8001000" y="200691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sym typeface="Symbol" pitchFamily="18" charset="2"/>
                </a:rPr>
                <a:t>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6553200" y="2162175"/>
              <a:ext cx="9149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736859" y="1532870"/>
              <a:ext cx="561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81800" y="203579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8464890" y="2162175"/>
              <a:ext cx="28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8351879" y="154114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45386" y="204281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7983855" y="147066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</p:grpSp>
      <p:sp>
        <p:nvSpPr>
          <p:cNvPr id="65" name="Rectangle 1069"/>
          <p:cNvSpPr>
            <a:spLocks noChangeArrowheads="1"/>
          </p:cNvSpPr>
          <p:nvPr/>
        </p:nvSpPr>
        <p:spPr bwMode="auto">
          <a:xfrm>
            <a:off x="228600" y="2590800"/>
            <a:ext cx="3802089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= N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=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-1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4122" y="3369593"/>
            <a:ext cx="179247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-1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5226450" y="1376825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 rot="5400000">
            <a:off x="4628887" y="115708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24267" y="1300625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3825" y="3778650"/>
            <a:ext cx="2842475" cy="924850"/>
            <a:chOff x="4145170" y="4409150"/>
            <a:chExt cx="2842475" cy="924850"/>
          </a:xfrm>
        </p:grpSpPr>
        <p:sp>
          <p:nvSpPr>
            <p:cNvPr id="72" name="Rectangle 23"/>
            <p:cNvSpPr>
              <a:spLocks noChangeArrowheads="1"/>
            </p:cNvSpPr>
            <p:nvPr/>
          </p:nvSpPr>
          <p:spPr bwMode="auto">
            <a:xfrm>
              <a:off x="5705427" y="4512453"/>
              <a:ext cx="901720" cy="8215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6682845" y="4540072"/>
              <a:ext cx="304800" cy="765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790143" y="4675941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  <a:r>
                <a:rPr lang="en-US" altLang="en-US" sz="2400" baseline="300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84" name="Text Box 24"/>
            <p:cNvSpPr txBox="1">
              <a:spLocks noChangeArrowheads="1"/>
            </p:cNvSpPr>
            <p:nvPr/>
          </p:nvSpPr>
          <p:spPr bwMode="auto">
            <a:xfrm>
              <a:off x="4449970" y="440915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  <p:sp>
          <p:nvSpPr>
            <p:cNvPr id="85" name="Rectangle 25"/>
            <p:cNvSpPr>
              <a:spLocks noChangeArrowheads="1"/>
            </p:cNvSpPr>
            <p:nvPr/>
          </p:nvSpPr>
          <p:spPr bwMode="auto">
            <a:xfrm>
              <a:off x="4145170" y="4519896"/>
              <a:ext cx="304800" cy="3068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P</a:t>
              </a:r>
              <a:endParaRPr lang="en-US" altLang="en-US" sz="2400" baseline="-25000" dirty="0"/>
            </a:p>
          </p:txBody>
        </p:sp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 rot="5400000">
              <a:off x="5110233" y="4291738"/>
              <a:ext cx="304800" cy="765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33CC33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05613" y="4435275"/>
              <a:ext cx="5148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C</a:t>
              </a:r>
              <a:r>
                <a:rPr lang="en-US" altLang="en-US" sz="2400" baseline="30000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3886199" y="2762071"/>
            <a:ext cx="5082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FFFF"/>
                </a:solidFill>
              </a:rPr>
              <a:t>The </a:t>
            </a:r>
            <a:r>
              <a:rPr lang="en-US" altLang="en-US" sz="2400" dirty="0" err="1">
                <a:solidFill>
                  <a:srgbClr val="FFFFFF"/>
                </a:solidFill>
              </a:rPr>
              <a:t>alg</a:t>
            </a:r>
            <a:r>
              <a:rPr lang="en-US" altLang="en-US" sz="2400" dirty="0">
                <a:solidFill>
                  <a:srgbClr val="FFFFFF"/>
                </a:solidFill>
              </a:rPr>
              <a:t> gives a reason that explains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why stuck by giving a solution </a:t>
            </a:r>
            <a:r>
              <a:rPr lang="en-US" altLang="en-US" sz="2400" dirty="0">
                <a:solidFill>
                  <a:srgbClr val="CC00CC"/>
                </a:solidFill>
              </a:rPr>
              <a:t>Y </a:t>
            </a:r>
            <a:r>
              <a:rPr lang="en-US" altLang="en-US" sz="2400" dirty="0">
                <a:solidFill>
                  <a:srgbClr val="FFFFFF"/>
                </a:solidFill>
              </a:rPr>
              <a:t>of the dual of equal value.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81260" y="3976576"/>
            <a:ext cx="38503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Left-hand-side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  = </a:t>
            </a:r>
            <a:r>
              <a:rPr lang="en-US" altLang="en-US" sz="2400" dirty="0" err="1">
                <a:solidFill>
                  <a:schemeClr val="bg1"/>
                </a:solidFill>
              </a:rPr>
              <a:t>P</a:t>
            </a:r>
            <a:r>
              <a:rPr lang="en-US" altLang="en-US" sz="2400" baseline="-25000" dirty="0" err="1">
                <a:solidFill>
                  <a:schemeClr val="bg1"/>
                </a:solidFill>
              </a:rPr>
              <a:t>Primal</a:t>
            </a:r>
            <a:r>
              <a:rPr lang="en-US" altLang="en-US" sz="2400" dirty="0">
                <a:solidFill>
                  <a:schemeClr val="bg1"/>
                </a:solidFill>
              </a:rPr>
              <a:t>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-1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72024" y="4805470"/>
            <a:ext cx="385038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Right-hand-side</a:t>
            </a:r>
            <a:br>
              <a:rPr lang="en-US" altLang="en-US" sz="2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  = </a:t>
            </a:r>
            <a:r>
              <a:rPr lang="en-US" altLang="en-US" sz="2400" dirty="0" err="1">
                <a:solidFill>
                  <a:schemeClr val="bg1"/>
                </a:solidFill>
              </a:rPr>
              <a:t>P</a:t>
            </a:r>
            <a:r>
              <a:rPr lang="en-US" altLang="en-US" sz="2400" baseline="-25000" dirty="0" err="1">
                <a:solidFill>
                  <a:schemeClr val="bg1"/>
                </a:solidFill>
              </a:rPr>
              <a:t>Dual</a:t>
            </a:r>
            <a:r>
              <a:rPr lang="en-US" altLang="en-US" sz="2400" dirty="0">
                <a:solidFill>
                  <a:schemeClr val="bg1"/>
                </a:solidFill>
              </a:rPr>
              <a:t> = N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Y </a:t>
            </a:r>
            <a:r>
              <a:rPr lang="en-US" altLang="en-US" sz="2400" dirty="0">
                <a:solidFill>
                  <a:schemeClr val="bg1"/>
                </a:solidFill>
              </a:rPr>
              <a:t>= Y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N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              = Y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N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-25000" dirty="0">
                <a:solidFill>
                  <a:schemeClr val="bg1"/>
                </a:solidFill>
                <a:sym typeface="Symbol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+</a:t>
            </a:r>
            <a:r>
              <a:rPr lang="en-US" altLang="en-US" sz="2400" dirty="0">
                <a:solidFill>
                  <a:schemeClr val="bg1"/>
                </a:solidFill>
              </a:rPr>
              <a:t> Y</a:t>
            </a:r>
            <a:r>
              <a:rPr lang="en-US" altLang="en-US" sz="2400" baseline="-25000" dirty="0">
                <a:solidFill>
                  <a:schemeClr val="bg1"/>
                </a:solidFill>
              </a:rPr>
              <a:t>2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N</a:t>
            </a:r>
            <a:r>
              <a:rPr lang="en-US" altLang="en-US" sz="2400" baseline="-25000" dirty="0">
                <a:solidFill>
                  <a:schemeClr val="bg1"/>
                </a:solidFill>
                <a:sym typeface="Symbol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              = Y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N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409182" y="5474735"/>
            <a:ext cx="1658618" cy="1211220"/>
            <a:chOff x="6836624" y="5474735"/>
            <a:chExt cx="1658618" cy="1211220"/>
          </a:xfrm>
        </p:grpSpPr>
        <p:sp>
          <p:nvSpPr>
            <p:cNvPr id="67" name="Rectangle 22"/>
            <p:cNvSpPr>
              <a:spLocks noChangeArrowheads="1"/>
            </p:cNvSpPr>
            <p:nvPr/>
          </p:nvSpPr>
          <p:spPr bwMode="auto">
            <a:xfrm>
              <a:off x="8091487" y="5562600"/>
              <a:ext cx="304800" cy="10953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 bwMode="auto">
            <a:xfrm>
              <a:off x="8098177" y="6343650"/>
              <a:ext cx="28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Rectangle 82"/>
            <p:cNvSpPr/>
            <p:nvPr/>
          </p:nvSpPr>
          <p:spPr>
            <a:xfrm>
              <a:off x="7985166" y="5722620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978673" y="6224290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 rot="16200000">
              <a:off x="7231912" y="5200313"/>
              <a:ext cx="304800" cy="1095375"/>
              <a:chOff x="7063845" y="5562600"/>
              <a:chExt cx="304800" cy="1095375"/>
            </a:xfrm>
          </p:grpSpPr>
          <p:sp>
            <p:nvSpPr>
              <p:cNvPr id="88" name="Rectangle 22"/>
              <p:cNvSpPr>
                <a:spLocks noChangeArrowheads="1"/>
              </p:cNvSpPr>
              <p:nvPr/>
            </p:nvSpPr>
            <p:spPr bwMode="auto">
              <a:xfrm>
                <a:off x="7063845" y="5562600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 bwMode="auto">
              <a:xfrm>
                <a:off x="7070535" y="6343650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2" name="Rectangle 91"/>
            <p:cNvSpPr/>
            <p:nvPr/>
          </p:nvSpPr>
          <p:spPr>
            <a:xfrm>
              <a:off x="6957524" y="5479200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CC00CC"/>
                  </a:solidFill>
                </a:rPr>
                <a:t>Y</a:t>
              </a:r>
              <a:r>
                <a:rPr lang="en-US" altLang="en-US" sz="2400" baseline="-25000" dirty="0">
                  <a:solidFill>
                    <a:srgbClr val="CC00CC"/>
                  </a:solidFill>
                </a:rPr>
                <a:t>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508324" y="547473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CC00CC"/>
                  </a:solidFill>
                </a:rPr>
                <a:t>Y</a:t>
              </a:r>
              <a:r>
                <a:rPr lang="en-US" altLang="en-US" sz="2400" baseline="-25000" dirty="0">
                  <a:solidFill>
                    <a:srgbClr val="CC00CC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8601" y="5140409"/>
                <a:ext cx="934551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bg1"/>
                    </a:solidFill>
                  </a:rPr>
                  <a:t> = </a:t>
                </a:r>
                <a:endParaRPr lang="en-C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" y="5140409"/>
                <a:ext cx="934551" cy="678840"/>
              </a:xfrm>
              <a:prstGeom prst="rect">
                <a:avLst/>
              </a:prstGeom>
              <a:blipFill>
                <a:blip r:embed="rId3"/>
                <a:stretch>
                  <a:fillRect r="-9091" b="-8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/>
          <p:cNvGrpSpPr/>
          <p:nvPr/>
        </p:nvGrpSpPr>
        <p:grpSpPr>
          <a:xfrm>
            <a:off x="950562" y="5224700"/>
            <a:ext cx="1727101" cy="898725"/>
            <a:chOff x="4880046" y="4435275"/>
            <a:chExt cx="1727101" cy="898725"/>
          </a:xfrm>
        </p:grpSpPr>
        <p:sp>
          <p:nvSpPr>
            <p:cNvPr id="96" name="Rectangle 23"/>
            <p:cNvSpPr>
              <a:spLocks noChangeArrowheads="1"/>
            </p:cNvSpPr>
            <p:nvPr/>
          </p:nvSpPr>
          <p:spPr bwMode="auto">
            <a:xfrm>
              <a:off x="5705427" y="4512453"/>
              <a:ext cx="901720" cy="8215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790143" y="4675941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  <a:r>
                <a:rPr lang="en-US" altLang="en-US" sz="2400" baseline="300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98" name="Rectangle 25"/>
            <p:cNvSpPr>
              <a:spLocks noChangeArrowheads="1"/>
            </p:cNvSpPr>
            <p:nvPr/>
          </p:nvSpPr>
          <p:spPr bwMode="auto">
            <a:xfrm rot="5400000">
              <a:off x="5110233" y="4291738"/>
              <a:ext cx="304800" cy="765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33CC33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005613" y="4435275"/>
              <a:ext cx="5148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C</a:t>
              </a:r>
              <a:r>
                <a:rPr lang="en-US" altLang="en-US" sz="2400" baseline="30000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p:sp>
        <p:nvSpPr>
          <p:cNvPr id="100" name="Rectangle 25"/>
          <p:cNvSpPr>
            <a:spLocks noChangeArrowheads="1"/>
          </p:cNvSpPr>
          <p:nvPr/>
        </p:nvSpPr>
        <p:spPr bwMode="auto">
          <a:xfrm rot="5400000">
            <a:off x="296757" y="465259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2652600" y="5207400"/>
                <a:ext cx="7478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CA" alt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600" y="5207400"/>
                <a:ext cx="74783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101"/>
          <p:cNvSpPr/>
          <p:nvPr/>
        </p:nvSpPr>
        <p:spPr>
          <a:xfrm>
            <a:off x="7391400" y="6262268"/>
            <a:ext cx="130957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Y</a:t>
            </a:r>
            <a:r>
              <a:rPr lang="en-US" altLang="en-US" sz="2400" baseline="-25000" dirty="0">
                <a:solidFill>
                  <a:schemeClr val="bg1"/>
                </a:solidFill>
              </a:rPr>
              <a:t>2</a:t>
            </a:r>
            <a:r>
              <a:rPr lang="en-US" altLang="en-US" sz="2400" baseline="30000" dirty="0">
                <a:solidFill>
                  <a:schemeClr val="bg1"/>
                </a:solidFill>
              </a:rPr>
              <a:t>T 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= 0</a:t>
            </a:r>
            <a:endParaRPr lang="en-US" altLang="en-US" sz="2400" baseline="-250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81599" y="4267200"/>
            <a:ext cx="1384783" cy="2017786"/>
            <a:chOff x="5181599" y="4267200"/>
            <a:chExt cx="1384783" cy="2017786"/>
          </a:xfrm>
        </p:grpSpPr>
        <p:sp>
          <p:nvSpPr>
            <p:cNvPr id="127" name="Flowchart: Connector 11"/>
            <p:cNvSpPr>
              <a:spLocks noChangeArrowheads="1"/>
            </p:cNvSpPr>
            <p:nvPr/>
          </p:nvSpPr>
          <p:spPr bwMode="auto">
            <a:xfrm>
              <a:off x="5181599" y="5715000"/>
              <a:ext cx="609601" cy="569986"/>
            </a:xfrm>
            <a:prstGeom prst="flowChartConnector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136" name="Flowchart: Connector 11"/>
            <p:cNvSpPr>
              <a:spLocks noChangeArrowheads="1"/>
            </p:cNvSpPr>
            <p:nvPr/>
          </p:nvSpPr>
          <p:spPr bwMode="auto">
            <a:xfrm>
              <a:off x="5229842" y="4267200"/>
              <a:ext cx="1336540" cy="480682"/>
            </a:xfrm>
            <a:prstGeom prst="flowChartConnector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83400" y="6262268"/>
            <a:ext cx="2286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Y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T 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=</a:t>
            </a:r>
            <a:endParaRPr lang="en-US" alt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879200" y="6270000"/>
            <a:ext cx="14351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-1</a:t>
            </a:r>
            <a:endParaRPr lang="en-US" altLang="en-US" sz="2400" baseline="-2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961800" y="6117600"/>
                <a:ext cx="934551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bg1"/>
                    </a:solidFill>
                  </a:rPr>
                  <a:t> = </a:t>
                </a:r>
                <a:endParaRPr lang="en-C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00" y="6117600"/>
                <a:ext cx="934551" cy="678840"/>
              </a:xfrm>
              <a:prstGeom prst="rect">
                <a:avLst/>
              </a:prstGeom>
              <a:blipFill>
                <a:blip r:embed="rId5"/>
                <a:stretch>
                  <a:fillRect r="-9150" b="-18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ectangle 139"/>
          <p:cNvSpPr/>
          <p:nvPr/>
        </p:nvSpPr>
        <p:spPr>
          <a:xfrm>
            <a:off x="6629400" y="3512400"/>
            <a:ext cx="38503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i.e. </a:t>
            </a:r>
            <a:r>
              <a:rPr lang="en-US" altLang="en-US" sz="2400" dirty="0" err="1">
                <a:solidFill>
                  <a:schemeClr val="bg1"/>
                </a:solidFill>
              </a:rPr>
              <a:t>P</a:t>
            </a:r>
            <a:r>
              <a:rPr lang="en-US" altLang="en-US" sz="2400" baseline="-25000" dirty="0" err="1">
                <a:solidFill>
                  <a:schemeClr val="bg1"/>
                </a:solidFill>
              </a:rPr>
              <a:t>Primal</a:t>
            </a:r>
            <a:r>
              <a:rPr lang="en-US" altLang="en-US" sz="2400" dirty="0">
                <a:solidFill>
                  <a:schemeClr val="bg1"/>
                </a:solidFill>
              </a:rPr>
              <a:t> = </a:t>
            </a:r>
            <a:r>
              <a:rPr lang="en-US" altLang="en-US" sz="2400" dirty="0" err="1">
                <a:solidFill>
                  <a:schemeClr val="bg1"/>
                </a:solidFill>
              </a:rPr>
              <a:t>P</a:t>
            </a:r>
            <a:r>
              <a:rPr lang="en-US" altLang="en-US" sz="2400" baseline="-25000" dirty="0" err="1">
                <a:solidFill>
                  <a:schemeClr val="bg1"/>
                </a:solidFill>
              </a:rPr>
              <a:t>Dual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endParaRPr lang="en-US" altLang="en-US" sz="2400" baseline="-25000" dirty="0">
              <a:solidFill>
                <a:schemeClr val="bg1"/>
              </a:solidFill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-228600" y="5081918"/>
            <a:ext cx="3426826" cy="1612814"/>
            <a:chOff x="2181842" y="4624718"/>
            <a:chExt cx="3426826" cy="1612814"/>
          </a:xfrm>
        </p:grpSpPr>
        <p:sp>
          <p:nvSpPr>
            <p:cNvPr id="142" name="Flowchart: Connector 11"/>
            <p:cNvSpPr>
              <a:spLocks noChangeArrowheads="1"/>
            </p:cNvSpPr>
            <p:nvPr/>
          </p:nvSpPr>
          <p:spPr bwMode="auto">
            <a:xfrm>
              <a:off x="4163041" y="5772195"/>
              <a:ext cx="1445627" cy="465337"/>
            </a:xfrm>
            <a:prstGeom prst="flowChartConnector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143" name="Flowchart: Connector 11"/>
            <p:cNvSpPr>
              <a:spLocks noChangeArrowheads="1"/>
            </p:cNvSpPr>
            <p:nvPr/>
          </p:nvSpPr>
          <p:spPr bwMode="auto">
            <a:xfrm>
              <a:off x="2181842" y="4624718"/>
              <a:ext cx="3265304" cy="1070910"/>
            </a:xfrm>
            <a:prstGeom prst="flowChartConnector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/>
              <p:cNvSpPr/>
              <p:nvPr/>
            </p:nvSpPr>
            <p:spPr>
              <a:xfrm>
                <a:off x="2957167" y="6193800"/>
                <a:ext cx="7478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CA" alt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167" y="6193800"/>
                <a:ext cx="74783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4666900" y="6105935"/>
            <a:ext cx="1435100" cy="556465"/>
            <a:chOff x="1447800" y="3710735"/>
            <a:chExt cx="1435100" cy="556465"/>
          </a:xfrm>
        </p:grpSpPr>
        <p:sp>
          <p:nvSpPr>
            <p:cNvPr id="146" name="Rectangle 145"/>
            <p:cNvSpPr/>
            <p:nvPr/>
          </p:nvSpPr>
          <p:spPr>
            <a:xfrm>
              <a:off x="1447800" y="3842468"/>
              <a:ext cx="1435100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M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-1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  C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014200" y="3710735"/>
              <a:ext cx="3097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aseline="30000" dirty="0">
                  <a:solidFill>
                    <a:schemeClr val="bg1"/>
                  </a:solidFill>
                </a:rPr>
                <a:t>T</a:t>
              </a:r>
              <a:endParaRPr lang="en-CA" sz="2400" dirty="0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3937900" y="6237668"/>
            <a:ext cx="2286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Y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=</a:t>
            </a:r>
            <a:endParaRPr lang="en-US" altLang="en-US" sz="2400" baseline="-25000" dirty="0">
              <a:solidFill>
                <a:schemeClr val="bg1"/>
              </a:solidFill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803900" y="6060000"/>
            <a:ext cx="1435100" cy="599665"/>
            <a:chOff x="3670300" y="3819935"/>
            <a:chExt cx="1435100" cy="599665"/>
          </a:xfrm>
        </p:grpSpPr>
        <p:sp>
          <p:nvSpPr>
            <p:cNvPr id="150" name="Rectangle 149"/>
            <p:cNvSpPr/>
            <p:nvPr/>
          </p:nvSpPr>
          <p:spPr>
            <a:xfrm>
              <a:off x="3670300" y="3994868"/>
              <a:ext cx="1435100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= M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T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  C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426800" y="3819935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aseline="30000" dirty="0">
                  <a:solidFill>
                    <a:schemeClr val="bg1"/>
                  </a:solidFill>
                </a:rPr>
                <a:t>-1</a:t>
              </a:r>
              <a:endParaRPr lang="en-CA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06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9" grpId="0"/>
      <p:bldP spid="102" grpId="0"/>
      <p:bldP spid="137" grpId="0"/>
      <p:bldP spid="138" grpId="0"/>
      <p:bldP spid="139" grpId="0"/>
      <p:bldP spid="140" grpId="0"/>
      <p:bldP spid="144" grpId="0"/>
      <p:bldP spid="14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990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kern="0" dirty="0">
                <a:solidFill>
                  <a:srgbClr val="FFFF00"/>
                </a:solidFill>
              </a:rPr>
              <a:t>Primal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1381125"/>
            <a:ext cx="3048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every </a:t>
            </a:r>
            <a:r>
              <a:rPr lang="en-US" altLang="en-US" sz="2400" i="1" dirty="0">
                <a:solidFill>
                  <a:srgbClr val="FFFFFF"/>
                </a:solidFill>
              </a:rPr>
              <a:t>primal</a:t>
            </a:r>
            <a:r>
              <a:rPr lang="en-US" altLang="en-US" sz="2400" dirty="0">
                <a:solidFill>
                  <a:srgbClr val="FFFFFF"/>
                </a:solidFill>
              </a:rPr>
              <a:t> linear program,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we define its </a:t>
            </a:r>
            <a:r>
              <a:rPr lang="en-US" altLang="en-US" sz="2400" i="1" dirty="0">
                <a:solidFill>
                  <a:srgbClr val="FFFFFF"/>
                </a:solidFill>
              </a:rPr>
              <a:t>dual</a:t>
            </a:r>
            <a:r>
              <a:rPr lang="en-US" altLang="en-US" sz="2400" dirty="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1103313"/>
            <a:ext cx="981075" cy="13616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1096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1397001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1471613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Maximize: 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chemeClr val="bg1"/>
                </a:solidFill>
              </a:rPr>
              <a:t> N</a:t>
            </a:r>
            <a:endParaRPr lang="en-US" altLang="en-US" sz="2400" baseline="30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3200" y="1470660"/>
            <a:ext cx="2308755" cy="1055370"/>
            <a:chOff x="6553200" y="1470660"/>
            <a:chExt cx="2308755" cy="1055370"/>
          </a:xfrm>
        </p:grpSpPr>
        <p:sp>
          <p:nvSpPr>
            <p:cNvPr id="81926" name="Text Box 24"/>
            <p:cNvSpPr txBox="1">
              <a:spLocks noChangeArrowheads="1"/>
            </p:cNvSpPr>
            <p:nvPr/>
          </p:nvSpPr>
          <p:spPr bwMode="auto">
            <a:xfrm>
              <a:off x="8001000" y="200691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sym typeface="Symbol" pitchFamily="18" charset="2"/>
                </a:rPr>
                <a:t>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6553200" y="2162175"/>
              <a:ext cx="9149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736859" y="1532870"/>
              <a:ext cx="561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81800" y="203579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8464890" y="2162175"/>
              <a:ext cx="28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8351879" y="154114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45386" y="204281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7983855" y="147066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5226450" y="1376825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 rot="5400000">
            <a:off x="4628887" y="115708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24267" y="1300625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2521800"/>
            <a:ext cx="4038600" cy="947400"/>
            <a:chOff x="228600" y="2521800"/>
            <a:chExt cx="4038600" cy="947400"/>
          </a:xfrm>
        </p:grpSpPr>
        <p:sp>
          <p:nvSpPr>
            <p:cNvPr id="102" name="Rectangle 101"/>
            <p:cNvSpPr/>
            <p:nvPr/>
          </p:nvSpPr>
          <p:spPr>
            <a:xfrm>
              <a:off x="2957624" y="2990400"/>
              <a:ext cx="1309576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= 0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1069"/>
            <p:cNvSpPr>
              <a:spLocks noChangeArrowheads="1"/>
            </p:cNvSpPr>
            <p:nvPr/>
          </p:nvSpPr>
          <p:spPr bwMode="auto">
            <a:xfrm>
              <a:off x="228600" y="2521800"/>
              <a:ext cx="380208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None/>
              </a:pP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X</a:t>
              </a:r>
              <a:r>
                <a:rPr lang="en-US" altLang="en-US" sz="2400" dirty="0">
                  <a:solidFill>
                    <a:schemeClr val="bg1"/>
                  </a:solidFill>
                </a:rPr>
                <a:t>   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= </a:t>
              </a:r>
              <a:r>
                <a:rPr lang="en-US" altLang="en-US" sz="2400" dirty="0">
                  <a:solidFill>
                    <a:schemeClr val="bg1"/>
                  </a:solidFill>
                </a:rPr>
                <a:t>M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-1 </a:t>
              </a:r>
              <a:r>
                <a:rPr lang="en-US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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N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CA" sz="24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/>
            <p:cNvSpPr/>
            <p:nvPr/>
          </p:nvSpPr>
          <p:spPr>
            <a:xfrm>
              <a:off x="243000" y="3044468"/>
              <a:ext cx="2286000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3000" y="2866800"/>
              <a:ext cx="1435100" cy="599665"/>
              <a:chOff x="3670300" y="3819935"/>
              <a:chExt cx="1435100" cy="59966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670300" y="3994868"/>
                <a:ext cx="1435100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= M</a:t>
                </a:r>
                <a:r>
                  <a:rPr lang="en-US" altLang="en-US" sz="2400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bg1"/>
                    </a:solidFill>
                    <a:sym typeface="Symbol"/>
                  </a:rPr>
                  <a:t>  C</a:t>
                </a:r>
                <a:endParaRPr lang="en-US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426800" y="3819935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-1</a:t>
                </a:r>
                <a:endParaRPr lang="en-CA" sz="2400" dirty="0"/>
              </a:p>
            </p:txBody>
          </p:sp>
        </p:grpSp>
      </p:grpSp>
      <p:sp>
        <p:nvSpPr>
          <p:cNvPr id="158" name="Rectangle 157"/>
          <p:cNvSpPr/>
          <p:nvPr/>
        </p:nvSpPr>
        <p:spPr>
          <a:xfrm>
            <a:off x="1055220" y="5262670"/>
            <a:ext cx="38503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Left-hand-side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  = M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Y</a:t>
            </a:r>
            <a:r>
              <a:rPr lang="en-US" altLang="en-US" sz="2400" baseline="-250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+ M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baseline="-25000" dirty="0">
                <a:solidFill>
                  <a:schemeClr val="bg1"/>
                </a:solidFill>
              </a:rPr>
              <a:t>2</a:t>
            </a:r>
            <a:r>
              <a:rPr lang="en-US" altLang="en-US" sz="2400" baseline="300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Y</a:t>
            </a:r>
            <a:r>
              <a:rPr lang="en-US" altLang="en-US" sz="2400" baseline="-25000" dirty="0">
                <a:solidFill>
                  <a:schemeClr val="bg1"/>
                </a:solidFill>
                <a:sym typeface="Symbol"/>
              </a:rPr>
              <a:t>2</a:t>
            </a:r>
            <a:endParaRPr lang="en-US" alt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607820" y="5257800"/>
            <a:ext cx="38503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Right-hand-side</a:t>
            </a:r>
            <a:br>
              <a:rPr lang="en-US" altLang="en-US" sz="2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  = C</a:t>
            </a:r>
            <a:endParaRPr lang="en-US" alt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160" name="Flowchart: Connector 11"/>
          <p:cNvSpPr>
            <a:spLocks noChangeArrowheads="1"/>
          </p:cNvSpPr>
          <p:nvPr/>
        </p:nvSpPr>
        <p:spPr bwMode="auto">
          <a:xfrm>
            <a:off x="5969924" y="3587286"/>
            <a:ext cx="3174076" cy="1746713"/>
          </a:xfrm>
          <a:prstGeom prst="flowChartConnector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" y="3587287"/>
            <a:ext cx="9296400" cy="1903578"/>
            <a:chOff x="152400" y="3587287"/>
            <a:chExt cx="9296400" cy="1903578"/>
          </a:xfrm>
        </p:grpSpPr>
        <p:grpSp>
          <p:nvGrpSpPr>
            <p:cNvPr id="18" name="Group 17"/>
            <p:cNvGrpSpPr/>
            <p:nvPr/>
          </p:nvGrpSpPr>
          <p:grpSpPr>
            <a:xfrm>
              <a:off x="152400" y="3587287"/>
              <a:ext cx="8593200" cy="1543913"/>
              <a:chOff x="152400" y="3587287"/>
              <a:chExt cx="8593200" cy="1543913"/>
            </a:xfrm>
          </p:grpSpPr>
          <p:sp>
            <p:nvSpPr>
              <p:cNvPr id="80" name="Text Box 18"/>
              <p:cNvSpPr txBox="1">
                <a:spLocks noChangeArrowheads="1"/>
              </p:cNvSpPr>
              <p:nvPr/>
            </p:nvSpPr>
            <p:spPr bwMode="auto">
              <a:xfrm>
                <a:off x="7972200" y="4107600"/>
                <a:ext cx="3810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bg1"/>
                    </a:solidFill>
                    <a:latin typeface="Symbol" pitchFamily="18" charset="2"/>
                  </a:rPr>
                  <a:t>³</a:t>
                </a:r>
              </a:p>
            </p:txBody>
          </p:sp>
          <p:sp>
            <p:nvSpPr>
              <p:cNvPr id="81" name="Rectangle 37"/>
              <p:cNvSpPr>
                <a:spLocks noChangeArrowheads="1"/>
              </p:cNvSpPr>
              <p:nvPr/>
            </p:nvSpPr>
            <p:spPr bwMode="auto">
              <a:xfrm>
                <a:off x="6211888" y="3687299"/>
                <a:ext cx="979487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subject to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87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3587287"/>
                <a:ext cx="4038600" cy="593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 eaLnBrk="1" hangingPunct="1">
                  <a:buFontTx/>
                  <a:buNone/>
                  <a:defRPr/>
                </a:pPr>
                <a:r>
                  <a:rPr lang="en-US" altLang="en-US" sz="2800" i="1" kern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800" i="1" dirty="0">
                    <a:solidFill>
                      <a:srgbClr val="FFFF00"/>
                    </a:solidFill>
                  </a:rPr>
                  <a:t>Dual</a:t>
                </a:r>
                <a:r>
                  <a:rPr lang="en-US" altLang="en-US" sz="2800" i="1" kern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800" kern="0" dirty="0">
                    <a:solidFill>
                      <a:schemeClr val="bg1"/>
                    </a:solidFill>
                  </a:rPr>
                  <a:t>Linear Program</a:t>
                </a:r>
                <a:r>
                  <a:rPr lang="en-US" altLang="en-US" sz="2800" kern="0" dirty="0">
                    <a:solidFill>
                      <a:srgbClr val="92D050"/>
                    </a:solidFill>
                  </a:rPr>
                  <a:t> </a:t>
                </a:r>
              </a:p>
            </p:txBody>
          </p:sp>
          <p:sp>
            <p:nvSpPr>
              <p:cNvPr id="103" name="Rectangle 48"/>
              <p:cNvSpPr>
                <a:spLocks noChangeArrowheads="1"/>
              </p:cNvSpPr>
              <p:nvPr/>
            </p:nvSpPr>
            <p:spPr bwMode="auto">
              <a:xfrm>
                <a:off x="3978275" y="3687299"/>
                <a:ext cx="101441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minimize 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104" name="Text Box 4"/>
              <p:cNvSpPr txBox="1">
                <a:spLocks noChangeArrowheads="1"/>
              </p:cNvSpPr>
              <p:nvPr/>
            </p:nvSpPr>
            <p:spPr bwMode="auto">
              <a:xfrm>
                <a:off x="531813" y="4022400"/>
                <a:ext cx="30480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Minimize 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/>
                  </a:rPr>
                  <a:t> 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kern="0" dirty="0">
                    <a:solidFill>
                      <a:schemeClr val="bg1"/>
                    </a:solidFill>
                    <a:sym typeface="Symbol"/>
                  </a:rPr>
                  <a:t>Subject to: 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/>
                  </a:rPr>
                  <a:t>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 pitchFamily="18" charset="2"/>
                  </a:rPr>
                  <a:t>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 C</a:t>
                </a:r>
                <a:endParaRPr lang="en-US" altLang="en-US" sz="2400" baseline="30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6" name="Rectangle 22"/>
              <p:cNvSpPr>
                <a:spLocks noChangeArrowheads="1"/>
              </p:cNvSpPr>
              <p:nvPr/>
            </p:nvSpPr>
            <p:spPr bwMode="auto">
              <a:xfrm>
                <a:off x="7490521" y="3984000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 bwMode="auto">
              <a:xfrm>
                <a:off x="7497211" y="4765050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8" name="Rectangle 107"/>
              <p:cNvSpPr/>
              <p:nvPr/>
            </p:nvSpPr>
            <p:spPr>
              <a:xfrm>
                <a:off x="7384200" y="414402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377707" y="464569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2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 rot="16200000">
                <a:off x="4409512" y="3597378"/>
                <a:ext cx="304800" cy="1095375"/>
                <a:chOff x="7063845" y="5562600"/>
                <a:chExt cx="304800" cy="1095375"/>
              </a:xfrm>
            </p:grpSpPr>
            <p:sp>
              <p:nvSpPr>
                <p:cNvPr id="113" name="Rectangle 22"/>
                <p:cNvSpPr>
                  <a:spLocks noChangeArrowheads="1"/>
                </p:cNvSpPr>
                <p:nvPr/>
              </p:nvSpPr>
              <p:spPr bwMode="auto">
                <a:xfrm>
                  <a:off x="7063845" y="5562600"/>
                  <a:ext cx="304800" cy="10953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7070535" y="6343650"/>
                  <a:ext cx="288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11" name="Rectangle 110"/>
              <p:cNvSpPr/>
              <p:nvPr/>
            </p:nvSpPr>
            <p:spPr>
              <a:xfrm>
                <a:off x="4135124" y="387626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685924" y="387180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119" name="Rectangle 22"/>
              <p:cNvSpPr>
                <a:spLocks noChangeArrowheads="1"/>
              </p:cNvSpPr>
              <p:nvPr/>
            </p:nvSpPr>
            <p:spPr bwMode="auto">
              <a:xfrm>
                <a:off x="5158845" y="4007845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0" name="Straight Connector 119"/>
              <p:cNvCxnSpPr/>
              <p:nvPr/>
            </p:nvCxnSpPr>
            <p:spPr bwMode="auto">
              <a:xfrm>
                <a:off x="5165535" y="4788895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1" name="Rectangle 120"/>
              <p:cNvSpPr/>
              <p:nvPr/>
            </p:nvSpPr>
            <p:spPr>
              <a:xfrm>
                <a:off x="5052524" y="416786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046031" y="466953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2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 rot="16200000">
                <a:off x="6432150" y="3871846"/>
                <a:ext cx="934833" cy="1095543"/>
                <a:chOff x="6432150" y="5600069"/>
                <a:chExt cx="934833" cy="1095543"/>
              </a:xfrm>
            </p:grpSpPr>
            <p:sp>
              <p:nvSpPr>
                <p:cNvPr id="135" name="Rectangle 23"/>
                <p:cNvSpPr>
                  <a:spLocks noChangeArrowheads="1"/>
                </p:cNvSpPr>
                <p:nvPr/>
              </p:nvSpPr>
              <p:spPr bwMode="auto">
                <a:xfrm>
                  <a:off x="6445332" y="5600069"/>
                  <a:ext cx="901720" cy="10955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 bwMode="auto">
                <a:xfrm flipV="1">
                  <a:off x="6432150" y="6365920"/>
                  <a:ext cx="93483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50" name="Rectangle 149"/>
              <p:cNvSpPr/>
              <p:nvPr/>
            </p:nvSpPr>
            <p:spPr>
              <a:xfrm>
                <a:off x="6498600" y="4062977"/>
                <a:ext cx="686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857394" y="4439512"/>
                <a:ext cx="686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61" name="Rectangle 25"/>
              <p:cNvSpPr>
                <a:spLocks noChangeArrowheads="1"/>
              </p:cNvSpPr>
              <p:nvPr/>
            </p:nvSpPr>
            <p:spPr bwMode="auto">
              <a:xfrm>
                <a:off x="8440800" y="3959226"/>
                <a:ext cx="304800" cy="765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C</a:t>
                </a:r>
                <a:endParaRPr lang="en-US" altLang="en-US" sz="2400" baseline="-25000" dirty="0"/>
              </a:p>
            </p:txBody>
          </p:sp>
        </p:grpSp>
        <p:sp>
          <p:nvSpPr>
            <p:cNvPr id="172" name="Text Box 18"/>
            <p:cNvSpPr txBox="1">
              <a:spLocks noChangeArrowheads="1"/>
            </p:cNvSpPr>
            <p:nvPr/>
          </p:nvSpPr>
          <p:spPr bwMode="auto">
            <a:xfrm>
              <a:off x="8048235" y="5029200"/>
              <a:ext cx="14005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CC00CC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Symbol" pitchFamily="18" charset="2"/>
                </a:rPr>
                <a:t>³ 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550" y="2885606"/>
            <a:ext cx="9201574" cy="2660977"/>
            <a:chOff x="30550" y="2885606"/>
            <a:chExt cx="9201574" cy="2660977"/>
          </a:xfrm>
        </p:grpSpPr>
        <p:sp>
          <p:nvSpPr>
            <p:cNvPr id="178" name="Flowchart: Connector 11"/>
            <p:cNvSpPr>
              <a:spLocks noChangeArrowheads="1"/>
            </p:cNvSpPr>
            <p:nvPr/>
          </p:nvSpPr>
          <p:spPr bwMode="auto">
            <a:xfrm>
              <a:off x="8229600" y="4971669"/>
              <a:ext cx="1002524" cy="574914"/>
            </a:xfrm>
            <a:prstGeom prst="flowChartConnector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179" name="Flowchart: Connector 11"/>
            <p:cNvSpPr>
              <a:spLocks noChangeArrowheads="1"/>
            </p:cNvSpPr>
            <p:nvPr/>
          </p:nvSpPr>
          <p:spPr bwMode="auto">
            <a:xfrm>
              <a:off x="30550" y="2885606"/>
              <a:ext cx="4236649" cy="615014"/>
            </a:xfrm>
            <a:prstGeom prst="flowChartConnector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28600" y="5965200"/>
            <a:ext cx="5638800" cy="501865"/>
            <a:chOff x="1066800" y="6127535"/>
            <a:chExt cx="5638800" cy="501865"/>
          </a:xfrm>
        </p:grpSpPr>
        <p:sp>
          <p:nvSpPr>
            <p:cNvPr id="180" name="Rectangle 179"/>
            <p:cNvSpPr/>
            <p:nvPr/>
          </p:nvSpPr>
          <p:spPr>
            <a:xfrm>
              <a:off x="1066800" y="6204668"/>
              <a:ext cx="5638800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 = M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T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 [</a:t>
              </a:r>
              <a:r>
                <a:rPr lang="en-US" altLang="en-US" sz="2400" dirty="0">
                  <a:solidFill>
                    <a:schemeClr val="bg1"/>
                  </a:solidFill>
                </a:rPr>
                <a:t>M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T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  C]  + 0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713412" y="6127535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aseline="30000" dirty="0">
                  <a:solidFill>
                    <a:schemeClr val="bg1"/>
                  </a:solidFill>
                </a:rPr>
                <a:t>-1</a:t>
              </a:r>
              <a:endParaRPr lang="en-CA" sz="2400" dirty="0"/>
            </a:p>
          </p:txBody>
        </p:sp>
      </p:grpSp>
      <p:sp>
        <p:nvSpPr>
          <p:cNvPr id="183" name="Rectangle 182"/>
          <p:cNvSpPr/>
          <p:nvPr/>
        </p:nvSpPr>
        <p:spPr>
          <a:xfrm>
            <a:off x="1143000" y="6440468"/>
            <a:ext cx="5638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 = 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C</a:t>
            </a:r>
            <a:endParaRPr lang="en-US" alt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8B58ACB-6E81-4D97-948E-6C8EE01007BF}"/>
              </a:ext>
            </a:extLst>
          </p:cNvPr>
          <p:cNvSpPr/>
          <p:nvPr/>
        </p:nvSpPr>
        <p:spPr>
          <a:xfrm>
            <a:off x="5827020" y="5844671"/>
            <a:ext cx="438378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Strange: This that all the constraints are tight? </a:t>
            </a:r>
            <a:br>
              <a:rPr lang="en-US" altLang="en-US" sz="2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That is not right.</a:t>
            </a:r>
            <a:endParaRPr lang="en-US" altLang="en-US" sz="2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60" grpId="0" animBg="1"/>
      <p:bldP spid="18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990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kern="0" dirty="0">
                <a:solidFill>
                  <a:srgbClr val="FFFF00"/>
                </a:solidFill>
              </a:rPr>
              <a:t>Primal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1381125"/>
            <a:ext cx="3048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every </a:t>
            </a:r>
            <a:r>
              <a:rPr lang="en-US" altLang="en-US" sz="2400" i="1" dirty="0">
                <a:solidFill>
                  <a:srgbClr val="FFFFFF"/>
                </a:solidFill>
              </a:rPr>
              <a:t>primal</a:t>
            </a:r>
            <a:r>
              <a:rPr lang="en-US" altLang="en-US" sz="2400" dirty="0">
                <a:solidFill>
                  <a:srgbClr val="FFFFFF"/>
                </a:solidFill>
              </a:rPr>
              <a:t> linear program,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we define its </a:t>
            </a:r>
            <a:r>
              <a:rPr lang="en-US" altLang="en-US" sz="2400" i="1" dirty="0">
                <a:solidFill>
                  <a:srgbClr val="FFFFFF"/>
                </a:solidFill>
              </a:rPr>
              <a:t>dual</a:t>
            </a:r>
            <a:r>
              <a:rPr lang="en-US" altLang="en-US" sz="2400" dirty="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1103313"/>
            <a:ext cx="981075" cy="13616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1096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1397001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1471613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Maximize: 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chemeClr val="bg1"/>
                </a:solidFill>
              </a:rPr>
              <a:t> N</a:t>
            </a:r>
            <a:endParaRPr lang="en-US" altLang="en-US" sz="2400" baseline="30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3200" y="1470660"/>
            <a:ext cx="2308755" cy="1055370"/>
            <a:chOff x="6553200" y="1470660"/>
            <a:chExt cx="2308755" cy="1055370"/>
          </a:xfrm>
        </p:grpSpPr>
        <p:sp>
          <p:nvSpPr>
            <p:cNvPr id="81926" name="Text Box 24"/>
            <p:cNvSpPr txBox="1">
              <a:spLocks noChangeArrowheads="1"/>
            </p:cNvSpPr>
            <p:nvPr/>
          </p:nvSpPr>
          <p:spPr bwMode="auto">
            <a:xfrm>
              <a:off x="8001000" y="200691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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6553200" y="2162175"/>
              <a:ext cx="9149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736859" y="1532870"/>
              <a:ext cx="561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8464890" y="2162175"/>
              <a:ext cx="28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8351879" y="154114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7983855" y="147066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5226450" y="1376825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 rot="5400000">
            <a:off x="4628887" y="115708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24267" y="1300625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2521800"/>
            <a:ext cx="4038600" cy="947400"/>
            <a:chOff x="228600" y="2521800"/>
            <a:chExt cx="4038600" cy="947400"/>
          </a:xfrm>
        </p:grpSpPr>
        <p:sp>
          <p:nvSpPr>
            <p:cNvPr id="102" name="Rectangle 101"/>
            <p:cNvSpPr/>
            <p:nvPr/>
          </p:nvSpPr>
          <p:spPr>
            <a:xfrm>
              <a:off x="2957624" y="2990400"/>
              <a:ext cx="1309576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= 0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1069"/>
            <p:cNvSpPr>
              <a:spLocks noChangeArrowheads="1"/>
            </p:cNvSpPr>
            <p:nvPr/>
          </p:nvSpPr>
          <p:spPr bwMode="auto">
            <a:xfrm>
              <a:off x="228600" y="2521800"/>
              <a:ext cx="380208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None/>
              </a:pP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X</a:t>
              </a:r>
              <a:r>
                <a:rPr lang="en-US" altLang="en-US" sz="2400" dirty="0">
                  <a:solidFill>
                    <a:schemeClr val="bg1"/>
                  </a:solidFill>
                </a:rPr>
                <a:t>   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= </a:t>
              </a:r>
              <a:r>
                <a:rPr lang="en-US" altLang="en-US" sz="2400" dirty="0">
                  <a:solidFill>
                    <a:schemeClr val="bg1"/>
                  </a:solidFill>
                </a:rPr>
                <a:t>M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-1 </a:t>
              </a:r>
              <a:r>
                <a:rPr lang="en-US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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N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CA" sz="24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/>
            <p:cNvSpPr/>
            <p:nvPr/>
          </p:nvSpPr>
          <p:spPr>
            <a:xfrm>
              <a:off x="243000" y="3044468"/>
              <a:ext cx="2286000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3000" y="2866800"/>
              <a:ext cx="1435100" cy="599665"/>
              <a:chOff x="3670300" y="3819935"/>
              <a:chExt cx="1435100" cy="59966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670300" y="3994868"/>
                <a:ext cx="1435100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= M</a:t>
                </a:r>
                <a:r>
                  <a:rPr lang="en-US" altLang="en-US" sz="2400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bg1"/>
                    </a:solidFill>
                    <a:sym typeface="Symbol"/>
                  </a:rPr>
                  <a:t>  C</a:t>
                </a:r>
                <a:endParaRPr lang="en-US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426800" y="3819935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-1</a:t>
                </a:r>
                <a:endParaRPr lang="en-CA" sz="240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52400" y="3587287"/>
            <a:ext cx="9296400" cy="1903578"/>
            <a:chOff x="152400" y="3587287"/>
            <a:chExt cx="9296400" cy="1903578"/>
          </a:xfrm>
        </p:grpSpPr>
        <p:grpSp>
          <p:nvGrpSpPr>
            <p:cNvPr id="18" name="Group 17"/>
            <p:cNvGrpSpPr/>
            <p:nvPr/>
          </p:nvGrpSpPr>
          <p:grpSpPr>
            <a:xfrm>
              <a:off x="152400" y="3587287"/>
              <a:ext cx="8593200" cy="1543913"/>
              <a:chOff x="152400" y="3587287"/>
              <a:chExt cx="8593200" cy="1543913"/>
            </a:xfrm>
          </p:grpSpPr>
          <p:sp>
            <p:nvSpPr>
              <p:cNvPr id="80" name="Text Box 18"/>
              <p:cNvSpPr txBox="1">
                <a:spLocks noChangeArrowheads="1"/>
              </p:cNvSpPr>
              <p:nvPr/>
            </p:nvSpPr>
            <p:spPr bwMode="auto">
              <a:xfrm>
                <a:off x="7972200" y="4107600"/>
                <a:ext cx="3810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Symbol" pitchFamily="18" charset="2"/>
                  </a:rPr>
                  <a:t>³</a:t>
                </a:r>
              </a:p>
            </p:txBody>
          </p:sp>
          <p:sp>
            <p:nvSpPr>
              <p:cNvPr id="81" name="Rectangle 37"/>
              <p:cNvSpPr>
                <a:spLocks noChangeArrowheads="1"/>
              </p:cNvSpPr>
              <p:nvPr/>
            </p:nvSpPr>
            <p:spPr bwMode="auto">
              <a:xfrm>
                <a:off x="6211888" y="3687299"/>
                <a:ext cx="979487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subject to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87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3587287"/>
                <a:ext cx="4038600" cy="593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 eaLnBrk="1" hangingPunct="1">
                  <a:buFontTx/>
                  <a:buNone/>
                  <a:defRPr/>
                </a:pPr>
                <a:r>
                  <a:rPr lang="en-US" altLang="en-US" sz="2800" i="1" kern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800" i="1" dirty="0">
                    <a:solidFill>
                      <a:srgbClr val="FFFF00"/>
                    </a:solidFill>
                  </a:rPr>
                  <a:t>Dual</a:t>
                </a:r>
                <a:r>
                  <a:rPr lang="en-US" altLang="en-US" sz="2800" i="1" kern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800" kern="0" dirty="0">
                    <a:solidFill>
                      <a:schemeClr val="bg1"/>
                    </a:solidFill>
                  </a:rPr>
                  <a:t>Linear Program</a:t>
                </a:r>
                <a:r>
                  <a:rPr lang="en-US" altLang="en-US" sz="2800" kern="0" dirty="0">
                    <a:solidFill>
                      <a:srgbClr val="92D050"/>
                    </a:solidFill>
                  </a:rPr>
                  <a:t> </a:t>
                </a:r>
              </a:p>
            </p:txBody>
          </p:sp>
          <p:sp>
            <p:nvSpPr>
              <p:cNvPr id="103" name="Rectangle 48"/>
              <p:cNvSpPr>
                <a:spLocks noChangeArrowheads="1"/>
              </p:cNvSpPr>
              <p:nvPr/>
            </p:nvSpPr>
            <p:spPr bwMode="auto">
              <a:xfrm>
                <a:off x="3978275" y="3687299"/>
                <a:ext cx="101441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minimize 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104" name="Text Box 4"/>
              <p:cNvSpPr txBox="1">
                <a:spLocks noChangeArrowheads="1"/>
              </p:cNvSpPr>
              <p:nvPr/>
            </p:nvSpPr>
            <p:spPr bwMode="auto">
              <a:xfrm>
                <a:off x="531813" y="4022400"/>
                <a:ext cx="30480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Minimize 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/>
                  </a:rPr>
                  <a:t> 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kern="0" dirty="0">
                    <a:solidFill>
                      <a:schemeClr val="bg1"/>
                    </a:solidFill>
                    <a:sym typeface="Symbol"/>
                  </a:rPr>
                  <a:t>Subject to: 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/>
                  </a:rPr>
                  <a:t>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 pitchFamily="18" charset="2"/>
                  </a:rPr>
                  <a:t>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 C</a:t>
                </a:r>
                <a:endParaRPr lang="en-US" altLang="en-US" sz="2400" baseline="30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6" name="Rectangle 22"/>
              <p:cNvSpPr>
                <a:spLocks noChangeArrowheads="1"/>
              </p:cNvSpPr>
              <p:nvPr/>
            </p:nvSpPr>
            <p:spPr bwMode="auto">
              <a:xfrm>
                <a:off x="7490521" y="3984000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 bwMode="auto">
              <a:xfrm>
                <a:off x="7497211" y="4765050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8" name="Rectangle 107"/>
              <p:cNvSpPr/>
              <p:nvPr/>
            </p:nvSpPr>
            <p:spPr>
              <a:xfrm>
                <a:off x="7384200" y="414402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377707" y="464569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2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 rot="16200000">
                <a:off x="4409512" y="3597378"/>
                <a:ext cx="304800" cy="1095375"/>
                <a:chOff x="7063845" y="5562600"/>
                <a:chExt cx="304800" cy="1095375"/>
              </a:xfrm>
            </p:grpSpPr>
            <p:sp>
              <p:nvSpPr>
                <p:cNvPr id="113" name="Rectangle 22"/>
                <p:cNvSpPr>
                  <a:spLocks noChangeArrowheads="1"/>
                </p:cNvSpPr>
                <p:nvPr/>
              </p:nvSpPr>
              <p:spPr bwMode="auto">
                <a:xfrm>
                  <a:off x="7063845" y="5562600"/>
                  <a:ext cx="304800" cy="10953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7070535" y="6343650"/>
                  <a:ext cx="288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11" name="Rectangle 110"/>
              <p:cNvSpPr/>
              <p:nvPr/>
            </p:nvSpPr>
            <p:spPr>
              <a:xfrm>
                <a:off x="4135124" y="387626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685924" y="387180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119" name="Rectangle 22"/>
              <p:cNvSpPr>
                <a:spLocks noChangeArrowheads="1"/>
              </p:cNvSpPr>
              <p:nvPr/>
            </p:nvSpPr>
            <p:spPr bwMode="auto">
              <a:xfrm>
                <a:off x="5158845" y="4007845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0" name="Straight Connector 119"/>
              <p:cNvCxnSpPr/>
              <p:nvPr/>
            </p:nvCxnSpPr>
            <p:spPr bwMode="auto">
              <a:xfrm>
                <a:off x="5165535" y="4788895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1" name="Rectangle 120"/>
              <p:cNvSpPr/>
              <p:nvPr/>
            </p:nvSpPr>
            <p:spPr>
              <a:xfrm>
                <a:off x="5052524" y="416786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046031" y="466953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2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 rot="16200000">
                <a:off x="6432150" y="3871846"/>
                <a:ext cx="934833" cy="1095543"/>
                <a:chOff x="6432150" y="5600069"/>
                <a:chExt cx="934833" cy="1095543"/>
              </a:xfrm>
            </p:grpSpPr>
            <p:sp>
              <p:nvSpPr>
                <p:cNvPr id="135" name="Rectangle 23"/>
                <p:cNvSpPr>
                  <a:spLocks noChangeArrowheads="1"/>
                </p:cNvSpPr>
                <p:nvPr/>
              </p:nvSpPr>
              <p:spPr bwMode="auto">
                <a:xfrm>
                  <a:off x="6445332" y="5600069"/>
                  <a:ext cx="901720" cy="10955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 bwMode="auto">
                <a:xfrm flipV="1">
                  <a:off x="6432150" y="6365920"/>
                  <a:ext cx="93483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50" name="Rectangle 149"/>
              <p:cNvSpPr/>
              <p:nvPr/>
            </p:nvSpPr>
            <p:spPr>
              <a:xfrm>
                <a:off x="6498600" y="4062977"/>
                <a:ext cx="686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857394" y="4439512"/>
                <a:ext cx="686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61" name="Rectangle 25"/>
              <p:cNvSpPr>
                <a:spLocks noChangeArrowheads="1"/>
              </p:cNvSpPr>
              <p:nvPr/>
            </p:nvSpPr>
            <p:spPr bwMode="auto">
              <a:xfrm>
                <a:off x="8440800" y="3959226"/>
                <a:ext cx="304800" cy="765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C</a:t>
                </a:r>
                <a:endParaRPr lang="en-US" altLang="en-US" sz="2400" baseline="-25000" dirty="0"/>
              </a:p>
            </p:txBody>
          </p:sp>
        </p:grpSp>
        <p:sp>
          <p:nvSpPr>
            <p:cNvPr id="172" name="Text Box 18"/>
            <p:cNvSpPr txBox="1">
              <a:spLocks noChangeArrowheads="1"/>
            </p:cNvSpPr>
            <p:nvPr/>
          </p:nvSpPr>
          <p:spPr bwMode="auto">
            <a:xfrm>
              <a:off x="8048235" y="5029200"/>
              <a:ext cx="14005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CC00CC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Symbol" pitchFamily="18" charset="2"/>
                </a:rPr>
                <a:t>³ 0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152400" y="50292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FFFF"/>
                </a:solidFill>
                <a:latin typeface="+mj-lt"/>
              </a:rPr>
              <a:t>Remember, we added the constraints x</a:t>
            </a:r>
            <a:r>
              <a:rPr lang="en-US" altLang="en-US" sz="2400" dirty="0">
                <a:solidFill>
                  <a:schemeClr val="bg1"/>
                </a:solidFill>
                <a:latin typeface="Symbol" pitchFamily="18" charset="2"/>
              </a:rPr>
              <a:t>³</a:t>
            </a: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0 to the matrix,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giving a </a:t>
            </a:r>
            <a:r>
              <a:rPr lang="en-US" altLang="en-US" sz="24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-1 0 0 0</a:t>
            </a:r>
            <a:r>
              <a:rPr lang="en-US" alt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 row to M.</a:t>
            </a: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Its associated dual y variable is unwanted</a:t>
            </a:r>
            <a:br>
              <a:rPr lang="en-US" altLang="en-US" sz="2400" dirty="0">
                <a:solidFill>
                  <a:schemeClr val="bg1"/>
                </a:solidFill>
                <a:latin typeface="+mj-lt"/>
              </a:rPr>
            </a:b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and must be removed from the dual problem.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48341" y="2145030"/>
            <a:ext cx="2203229" cy="386715"/>
            <a:chOff x="6548341" y="1272540"/>
            <a:chExt cx="2203229" cy="386715"/>
          </a:xfrm>
        </p:grpSpPr>
        <p:sp>
          <p:nvSpPr>
            <p:cNvPr id="62" name="Rectangle 61"/>
            <p:cNvSpPr/>
            <p:nvPr/>
          </p:nvSpPr>
          <p:spPr>
            <a:xfrm>
              <a:off x="6548341" y="1272540"/>
              <a:ext cx="8963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-1 0 0 0</a:t>
              </a:r>
              <a:endParaRPr lang="en-US" altLang="en-US" sz="1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451488" y="128992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</p:grpSp>
      <p:sp>
        <p:nvSpPr>
          <p:cNvPr id="78" name="Flowchart: Connector 11"/>
          <p:cNvSpPr>
            <a:spLocks noChangeArrowheads="1"/>
          </p:cNvSpPr>
          <p:nvPr/>
        </p:nvSpPr>
        <p:spPr bwMode="auto">
          <a:xfrm>
            <a:off x="6348169" y="2169172"/>
            <a:ext cx="2673911" cy="345428"/>
          </a:xfrm>
          <a:prstGeom prst="flowChartConnector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39690" y="3886200"/>
            <a:ext cx="2645521" cy="386715"/>
            <a:chOff x="5139690" y="3886200"/>
            <a:chExt cx="2645521" cy="386715"/>
          </a:xfrm>
        </p:grpSpPr>
        <p:sp>
          <p:nvSpPr>
            <p:cNvPr id="74" name="Rectangle 73"/>
            <p:cNvSpPr/>
            <p:nvPr/>
          </p:nvSpPr>
          <p:spPr>
            <a:xfrm>
              <a:off x="7479030" y="38978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CC00CC"/>
                  </a:solidFill>
                </a:rPr>
                <a:t>y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163458" y="39033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CC00CC"/>
                  </a:solidFill>
                </a:rPr>
                <a:t>y</a:t>
              </a:r>
            </a:p>
          </p:txBody>
        </p:sp>
        <p:sp>
          <p:nvSpPr>
            <p:cNvPr id="84" name="Flowchart: Connector 11"/>
            <p:cNvSpPr>
              <a:spLocks noChangeArrowheads="1"/>
            </p:cNvSpPr>
            <p:nvPr/>
          </p:nvSpPr>
          <p:spPr bwMode="auto">
            <a:xfrm>
              <a:off x="5139690" y="3903583"/>
              <a:ext cx="317611" cy="369332"/>
            </a:xfrm>
            <a:prstGeom prst="flowChartConnector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85" name="Flowchart: Connector 11"/>
            <p:cNvSpPr>
              <a:spLocks noChangeArrowheads="1"/>
            </p:cNvSpPr>
            <p:nvPr/>
          </p:nvSpPr>
          <p:spPr bwMode="auto">
            <a:xfrm>
              <a:off x="7467600" y="3886200"/>
              <a:ext cx="317611" cy="369332"/>
            </a:xfrm>
            <a:prstGeom prst="flowChartConnector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9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1828800" y="25908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hlink"/>
              </a:solidFill>
            </a:endParaRP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Network Flow as a </a:t>
            </a:r>
            <a:br>
              <a:rPr lang="en-US" altLang="en-US" sz="4000"/>
            </a:br>
            <a:r>
              <a:rPr lang="en-US" altLang="en-US" sz="4000"/>
              <a:t>Linear Program</a:t>
            </a:r>
          </a:p>
        </p:txBody>
      </p:sp>
      <p:sp>
        <p:nvSpPr>
          <p:cNvPr id="871433" name="Text Box 9"/>
          <p:cNvSpPr txBox="1">
            <a:spLocks noChangeArrowheads="1"/>
          </p:cNvSpPr>
          <p:nvPr/>
        </p:nvSpPr>
        <p:spPr bwMode="auto">
          <a:xfrm>
            <a:off x="533400" y="1371600"/>
            <a:ext cx="8305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/>
                </a:solidFill>
              </a:rPr>
              <a:t>Given an instance of Network Flow: </a:t>
            </a:r>
            <a:r>
              <a:rPr lang="en-US" altLang="en-US" sz="2800" i="1"/>
              <a:t>&lt;G,c</a:t>
            </a:r>
            <a:r>
              <a:rPr lang="en-US" altLang="en-US" sz="2800" i="1" baseline="-25000"/>
              <a:t>&lt;u,v&gt;</a:t>
            </a:r>
            <a:r>
              <a:rPr lang="en-US" altLang="en-US" sz="2800" i="1"/>
              <a:t>&gt;</a:t>
            </a:r>
            <a:br>
              <a:rPr lang="en-US" altLang="en-US" sz="2800" i="1"/>
            </a:br>
            <a:r>
              <a:rPr lang="en-US" altLang="en-US" sz="2800" i="1"/>
              <a:t>  </a:t>
            </a:r>
            <a:r>
              <a:rPr lang="en-US" altLang="en-US" sz="2800">
                <a:solidFill>
                  <a:schemeClr val="accent1"/>
                </a:solidFill>
              </a:rPr>
              <a:t>express it as a Linear Program: 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The variables:</a:t>
            </a:r>
            <a:r>
              <a:rPr lang="en-US" altLang="en-US"/>
              <a:t>  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Maximize: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Subject to:</a:t>
            </a:r>
          </a:p>
        </p:txBody>
      </p:sp>
      <p:sp>
        <p:nvSpPr>
          <p:cNvPr id="871434" name="Rectangle 10"/>
          <p:cNvSpPr>
            <a:spLocks noChangeArrowheads="1"/>
          </p:cNvSpPr>
          <p:nvPr/>
        </p:nvSpPr>
        <p:spPr bwMode="auto">
          <a:xfrm>
            <a:off x="2759075" y="2247900"/>
            <a:ext cx="4403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/>
              <a:t>Flows </a:t>
            </a:r>
            <a:r>
              <a:rPr lang="en-US" altLang="en-US" i="1"/>
              <a:t>f</a:t>
            </a:r>
            <a:r>
              <a:rPr lang="en-US" altLang="en-US" i="1" baseline="-25000"/>
              <a:t>&lt;u,v&gt;</a:t>
            </a:r>
            <a:r>
              <a:rPr lang="en-US" altLang="en-US" i="1"/>
              <a:t> </a:t>
            </a:r>
            <a:r>
              <a:rPr lang="en-US" altLang="en-US"/>
              <a:t>for each edge.</a:t>
            </a:r>
          </a:p>
        </p:txBody>
      </p:sp>
      <p:sp>
        <p:nvSpPr>
          <p:cNvPr id="871435" name="Text Box 11"/>
          <p:cNvSpPr txBox="1">
            <a:spLocks noChangeArrowheads="1"/>
          </p:cNvSpPr>
          <p:nvPr/>
        </p:nvSpPr>
        <p:spPr bwMode="auto">
          <a:xfrm>
            <a:off x="1371600" y="35052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ym typeface="Symbol" pitchFamily="18" charset="2"/>
              </a:rPr>
              <a:t></a:t>
            </a:r>
            <a:r>
              <a:rPr lang="en-US" altLang="en-US" sz="2800" i="1">
                <a:sym typeface="Symbol" pitchFamily="18" charset="2"/>
              </a:rPr>
              <a:t>&lt;u,</a:t>
            </a:r>
            <a:r>
              <a:rPr lang="en-US" altLang="en-US" sz="2800" i="1"/>
              <a:t>v&gt;:</a:t>
            </a:r>
            <a:r>
              <a:rPr lang="en-US" altLang="en-US" sz="2800">
                <a:solidFill>
                  <a:schemeClr val="hlink"/>
                </a:solidFill>
              </a:rPr>
              <a:t> </a:t>
            </a:r>
            <a:r>
              <a:rPr lang="en-US" altLang="en-US" sz="2800" i="1"/>
              <a:t>F</a:t>
            </a:r>
            <a:r>
              <a:rPr lang="en-US" altLang="en-US" sz="2800" baseline="-25000"/>
              <a:t>&lt;</a:t>
            </a:r>
            <a:r>
              <a:rPr lang="en-US" altLang="en-US" sz="2800" i="1" baseline="-25000"/>
              <a:t>u</a:t>
            </a:r>
            <a:r>
              <a:rPr lang="en-US" altLang="en-US" sz="2800" baseline="-25000"/>
              <a:t>,</a:t>
            </a:r>
            <a:r>
              <a:rPr lang="en-US" altLang="en-US" sz="2800" i="1" baseline="-25000"/>
              <a:t>v</a:t>
            </a:r>
            <a:r>
              <a:rPr lang="en-US" altLang="en-US" sz="2800" baseline="-25000"/>
              <a:t>&gt;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18" charset="2"/>
              </a:rPr>
              <a:t></a:t>
            </a:r>
            <a:r>
              <a:rPr lang="en-US" altLang="en-US" sz="2800"/>
              <a:t> </a:t>
            </a:r>
            <a:r>
              <a:rPr lang="en-US" altLang="en-US" sz="2800" i="1"/>
              <a:t>c</a:t>
            </a:r>
            <a:r>
              <a:rPr lang="en-US" altLang="en-US" sz="2800" baseline="-25000"/>
              <a:t>&lt;</a:t>
            </a:r>
            <a:r>
              <a:rPr lang="en-US" altLang="en-US" sz="2800" i="1" baseline="-25000"/>
              <a:t>u</a:t>
            </a:r>
            <a:r>
              <a:rPr lang="en-US" altLang="en-US" sz="2800" baseline="-25000"/>
              <a:t>,</a:t>
            </a:r>
            <a:r>
              <a:rPr lang="en-US" altLang="en-US" sz="2800" i="1" baseline="-25000"/>
              <a:t>v</a:t>
            </a:r>
            <a:r>
              <a:rPr lang="en-US" altLang="en-US" sz="2800" baseline="-25000"/>
              <a:t>&gt;</a:t>
            </a:r>
            <a:r>
              <a:rPr lang="en-US" altLang="en-US" sz="2800"/>
              <a:t>.  (Flow can't exceed capacity)</a:t>
            </a:r>
          </a:p>
        </p:txBody>
      </p:sp>
      <p:sp>
        <p:nvSpPr>
          <p:cNvPr id="871436" name="Text Box 12"/>
          <p:cNvSpPr txBox="1">
            <a:spLocks noChangeArrowheads="1"/>
          </p:cNvSpPr>
          <p:nvPr/>
        </p:nvSpPr>
        <p:spPr bwMode="auto">
          <a:xfrm>
            <a:off x="1371600" y="396240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ym typeface="Symbol" pitchFamily="18" charset="2"/>
              </a:rPr>
              <a:t></a:t>
            </a:r>
            <a:r>
              <a:rPr lang="en-US" altLang="en-US" sz="2800" i="1"/>
              <a:t>v</a:t>
            </a:r>
            <a:r>
              <a:rPr lang="en-US" altLang="en-US" sz="2800"/>
              <a:t>: </a:t>
            </a:r>
            <a:r>
              <a:rPr lang="en-US" altLang="en-US" sz="2800">
                <a:sym typeface="Symbol" pitchFamily="18" charset="2"/>
              </a:rPr>
              <a:t></a:t>
            </a:r>
            <a:r>
              <a:rPr lang="en-US" altLang="en-US" sz="2800" i="1" baseline="-25000"/>
              <a:t>u</a:t>
            </a:r>
            <a:r>
              <a:rPr lang="en-US" altLang="en-US" sz="2800" i="1"/>
              <a:t> F</a:t>
            </a:r>
            <a:r>
              <a:rPr lang="en-US" altLang="en-US" sz="2800" baseline="-25000"/>
              <a:t>&lt;</a:t>
            </a:r>
            <a:r>
              <a:rPr lang="en-US" altLang="en-US" sz="2800" i="1" baseline="-25000"/>
              <a:t>u</a:t>
            </a:r>
            <a:r>
              <a:rPr lang="en-US" altLang="en-US" sz="2800" baseline="-25000"/>
              <a:t>,</a:t>
            </a:r>
            <a:r>
              <a:rPr lang="en-US" altLang="en-US" sz="2800" i="1" baseline="-25000"/>
              <a:t>v</a:t>
            </a:r>
            <a:r>
              <a:rPr lang="en-US" altLang="en-US" sz="2800" baseline="-25000"/>
              <a:t>&gt;</a:t>
            </a:r>
            <a:r>
              <a:rPr lang="en-US" altLang="en-US" sz="2800"/>
              <a:t> = </a:t>
            </a:r>
            <a:r>
              <a:rPr lang="en-US" altLang="en-US" sz="2800">
                <a:sym typeface="Symbol" pitchFamily="18" charset="2"/>
              </a:rPr>
              <a:t></a:t>
            </a:r>
            <a:r>
              <a:rPr lang="en-US" altLang="en-US" sz="2800" i="1" baseline="-25000"/>
              <a:t>w</a:t>
            </a:r>
            <a:r>
              <a:rPr lang="en-US" altLang="en-US" sz="2800"/>
              <a:t> </a:t>
            </a:r>
            <a:r>
              <a:rPr lang="en-US" altLang="en-US" sz="2800" i="1"/>
              <a:t>F</a:t>
            </a:r>
            <a:r>
              <a:rPr lang="en-US" altLang="en-US" sz="2800" baseline="-25000"/>
              <a:t>&lt;</a:t>
            </a:r>
            <a:r>
              <a:rPr lang="en-US" altLang="en-US" sz="2800" i="1" baseline="-25000"/>
              <a:t>v</a:t>
            </a:r>
            <a:r>
              <a:rPr lang="en-US" altLang="en-US" sz="2800" baseline="-25000"/>
              <a:t>,</a:t>
            </a:r>
            <a:r>
              <a:rPr lang="en-US" altLang="en-US" sz="2800" i="1" baseline="-25000"/>
              <a:t>w</a:t>
            </a:r>
            <a:r>
              <a:rPr lang="en-US" altLang="en-US" sz="2800" baseline="-25000"/>
              <a:t>&gt;   </a:t>
            </a:r>
            <a:r>
              <a:rPr lang="en-US" altLang="en-US" sz="2800"/>
              <a:t>(flow in = flow out)</a:t>
            </a:r>
          </a:p>
        </p:txBody>
      </p:sp>
      <p:sp>
        <p:nvSpPr>
          <p:cNvPr id="871437" name="Text Box 13"/>
          <p:cNvSpPr txBox="1">
            <a:spLocks noChangeArrowheads="1"/>
          </p:cNvSpPr>
          <p:nvPr/>
        </p:nvSpPr>
        <p:spPr bwMode="auto">
          <a:xfrm>
            <a:off x="3276600" y="2681288"/>
            <a:ext cx="502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rate(</a:t>
            </a:r>
            <a:r>
              <a:rPr lang="en-US" altLang="en-US" sz="2800" i="1"/>
              <a:t>F</a:t>
            </a:r>
            <a:r>
              <a:rPr lang="en-US" altLang="en-US" sz="2800"/>
              <a:t>) = </a:t>
            </a:r>
            <a:r>
              <a:rPr lang="en-US" altLang="en-US" sz="2800">
                <a:sym typeface="Symbol" pitchFamily="18" charset="2"/>
              </a:rPr>
              <a:t></a:t>
            </a:r>
            <a:r>
              <a:rPr lang="en-US" altLang="en-US" sz="2800" i="1" baseline="-25000"/>
              <a:t>u </a:t>
            </a:r>
            <a:r>
              <a:rPr lang="en-US" altLang="en-US" sz="2800" i="1"/>
              <a:t>F</a:t>
            </a:r>
            <a:r>
              <a:rPr lang="en-US" altLang="en-US" sz="2800" baseline="-25000"/>
              <a:t>&lt;</a:t>
            </a:r>
            <a:r>
              <a:rPr lang="en-US" altLang="en-US" sz="2800" i="1" baseline="-25000"/>
              <a:t>u</a:t>
            </a:r>
            <a:r>
              <a:rPr lang="en-US" altLang="en-US" sz="2800" baseline="-25000"/>
              <a:t>,</a:t>
            </a:r>
            <a:r>
              <a:rPr lang="en-US" altLang="en-US" sz="2800" i="1" baseline="-25000"/>
              <a:t>t</a:t>
            </a:r>
            <a:r>
              <a:rPr lang="en-US" altLang="en-US" sz="2800" baseline="-25000"/>
              <a:t>&gt;</a:t>
            </a:r>
            <a:r>
              <a:rPr lang="en-US" altLang="en-US" sz="2800"/>
              <a:t> - </a:t>
            </a:r>
            <a:r>
              <a:rPr lang="en-US" altLang="en-US" sz="2800">
                <a:sym typeface="Symbol" pitchFamily="18" charset="2"/>
              </a:rPr>
              <a:t></a:t>
            </a:r>
            <a:r>
              <a:rPr lang="en-US" altLang="en-US" sz="2800" i="1" baseline="-25000"/>
              <a:t>v </a:t>
            </a:r>
            <a:r>
              <a:rPr lang="en-US" altLang="en-US" sz="2800" i="1"/>
              <a:t>F</a:t>
            </a:r>
            <a:r>
              <a:rPr lang="en-US" altLang="en-US" sz="2800" baseline="-25000"/>
              <a:t>&lt;</a:t>
            </a:r>
            <a:r>
              <a:rPr lang="en-US" altLang="en-US" sz="2800" i="1" baseline="-25000"/>
              <a:t>t</a:t>
            </a:r>
            <a:r>
              <a:rPr lang="en-US" altLang="en-US" sz="2800" baseline="-25000"/>
              <a:t>,</a:t>
            </a:r>
            <a:r>
              <a:rPr lang="en-US" altLang="en-US" sz="2800" i="1" baseline="-25000"/>
              <a:t>v</a:t>
            </a:r>
            <a:r>
              <a:rPr lang="en-US" altLang="en-US" sz="2800" baseline="-2500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1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1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34" grpId="0"/>
      <p:bldP spid="871435" grpId="0"/>
      <p:bldP spid="871436" grpId="0"/>
      <p:bldP spid="87143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990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kern="0" dirty="0">
                <a:solidFill>
                  <a:srgbClr val="FFFF00"/>
                </a:solidFill>
              </a:rPr>
              <a:t>Primal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1381125"/>
            <a:ext cx="3048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every </a:t>
            </a:r>
            <a:r>
              <a:rPr lang="en-US" altLang="en-US" sz="2400" i="1" dirty="0">
                <a:solidFill>
                  <a:srgbClr val="FFFFFF"/>
                </a:solidFill>
              </a:rPr>
              <a:t>primal</a:t>
            </a:r>
            <a:r>
              <a:rPr lang="en-US" altLang="en-US" sz="2400" dirty="0">
                <a:solidFill>
                  <a:srgbClr val="FFFFFF"/>
                </a:solidFill>
              </a:rPr>
              <a:t> linear program,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we define its </a:t>
            </a:r>
            <a:r>
              <a:rPr lang="en-US" altLang="en-US" sz="2400" i="1" dirty="0">
                <a:solidFill>
                  <a:srgbClr val="FFFFFF"/>
                </a:solidFill>
              </a:rPr>
              <a:t>dual</a:t>
            </a:r>
            <a:r>
              <a:rPr lang="en-US" altLang="en-US" sz="2400" dirty="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1103313"/>
            <a:ext cx="981075" cy="13616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1096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1397001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1471613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Maximize: 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chemeClr val="bg1"/>
                </a:solidFill>
              </a:rPr>
              <a:t> N</a:t>
            </a:r>
            <a:endParaRPr lang="en-US" altLang="en-US" sz="2400" baseline="30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3200" y="1470660"/>
            <a:ext cx="2308755" cy="1055370"/>
            <a:chOff x="6553200" y="1470660"/>
            <a:chExt cx="2308755" cy="1055370"/>
          </a:xfrm>
        </p:grpSpPr>
        <p:sp>
          <p:nvSpPr>
            <p:cNvPr id="81926" name="Text Box 24"/>
            <p:cNvSpPr txBox="1">
              <a:spLocks noChangeArrowheads="1"/>
            </p:cNvSpPr>
            <p:nvPr/>
          </p:nvSpPr>
          <p:spPr bwMode="auto">
            <a:xfrm>
              <a:off x="8001000" y="200691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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6553200" y="2162175"/>
              <a:ext cx="9149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736859" y="1532870"/>
              <a:ext cx="561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8464890" y="2162175"/>
              <a:ext cx="28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8351879" y="154114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7983855" y="147066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5226450" y="1376825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 rot="5400000">
            <a:off x="4628887" y="115708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24267" y="1300625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2521800"/>
            <a:ext cx="4038600" cy="947400"/>
            <a:chOff x="228600" y="2521800"/>
            <a:chExt cx="4038600" cy="947400"/>
          </a:xfrm>
        </p:grpSpPr>
        <p:sp>
          <p:nvSpPr>
            <p:cNvPr id="102" name="Rectangle 101"/>
            <p:cNvSpPr/>
            <p:nvPr/>
          </p:nvSpPr>
          <p:spPr>
            <a:xfrm>
              <a:off x="2957624" y="2990400"/>
              <a:ext cx="1309576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= 0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1069"/>
            <p:cNvSpPr>
              <a:spLocks noChangeArrowheads="1"/>
            </p:cNvSpPr>
            <p:nvPr/>
          </p:nvSpPr>
          <p:spPr bwMode="auto">
            <a:xfrm>
              <a:off x="228600" y="2521800"/>
              <a:ext cx="380208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None/>
              </a:pP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X</a:t>
              </a:r>
              <a:r>
                <a:rPr lang="en-US" altLang="en-US" sz="2400" dirty="0">
                  <a:solidFill>
                    <a:schemeClr val="bg1"/>
                  </a:solidFill>
                </a:rPr>
                <a:t>   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= </a:t>
              </a:r>
              <a:r>
                <a:rPr lang="en-US" altLang="en-US" sz="2400" dirty="0">
                  <a:solidFill>
                    <a:schemeClr val="bg1"/>
                  </a:solidFill>
                </a:rPr>
                <a:t>M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-1 </a:t>
              </a:r>
              <a:r>
                <a:rPr lang="en-US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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N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CA" sz="24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/>
            <p:cNvSpPr/>
            <p:nvPr/>
          </p:nvSpPr>
          <p:spPr>
            <a:xfrm>
              <a:off x="243000" y="3044468"/>
              <a:ext cx="2286000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3000" y="2866800"/>
              <a:ext cx="1435100" cy="599665"/>
              <a:chOff x="3670300" y="3819935"/>
              <a:chExt cx="1435100" cy="59966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670300" y="3994868"/>
                <a:ext cx="1435100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= M</a:t>
                </a:r>
                <a:r>
                  <a:rPr lang="en-US" altLang="en-US" sz="2400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bg1"/>
                    </a:solidFill>
                    <a:sym typeface="Symbol"/>
                  </a:rPr>
                  <a:t>  C</a:t>
                </a:r>
                <a:endParaRPr lang="en-US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426800" y="3819935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-1</a:t>
                </a:r>
                <a:endParaRPr lang="en-CA" sz="240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52400" y="3587287"/>
            <a:ext cx="9296400" cy="1903578"/>
            <a:chOff x="152400" y="3587287"/>
            <a:chExt cx="9296400" cy="1903578"/>
          </a:xfrm>
        </p:grpSpPr>
        <p:grpSp>
          <p:nvGrpSpPr>
            <p:cNvPr id="18" name="Group 17"/>
            <p:cNvGrpSpPr/>
            <p:nvPr/>
          </p:nvGrpSpPr>
          <p:grpSpPr>
            <a:xfrm>
              <a:off x="152400" y="3587287"/>
              <a:ext cx="8593200" cy="1543913"/>
              <a:chOff x="152400" y="3587287"/>
              <a:chExt cx="8593200" cy="1543913"/>
            </a:xfrm>
          </p:grpSpPr>
          <p:sp>
            <p:nvSpPr>
              <p:cNvPr id="80" name="Text Box 18"/>
              <p:cNvSpPr txBox="1">
                <a:spLocks noChangeArrowheads="1"/>
              </p:cNvSpPr>
              <p:nvPr/>
            </p:nvSpPr>
            <p:spPr bwMode="auto">
              <a:xfrm>
                <a:off x="7972200" y="4107600"/>
                <a:ext cx="3810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Symbol" pitchFamily="18" charset="2"/>
                  </a:rPr>
                  <a:t>³</a:t>
                </a:r>
              </a:p>
            </p:txBody>
          </p:sp>
          <p:sp>
            <p:nvSpPr>
              <p:cNvPr id="81" name="Rectangle 37"/>
              <p:cNvSpPr>
                <a:spLocks noChangeArrowheads="1"/>
              </p:cNvSpPr>
              <p:nvPr/>
            </p:nvSpPr>
            <p:spPr bwMode="auto">
              <a:xfrm>
                <a:off x="6211888" y="3687299"/>
                <a:ext cx="979487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subject to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87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3587287"/>
                <a:ext cx="4038600" cy="593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 eaLnBrk="1" hangingPunct="1">
                  <a:buFontTx/>
                  <a:buNone/>
                  <a:defRPr/>
                </a:pPr>
                <a:r>
                  <a:rPr lang="en-US" altLang="en-US" sz="2800" i="1" kern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800" i="1" dirty="0">
                    <a:solidFill>
                      <a:srgbClr val="FFFF00"/>
                    </a:solidFill>
                  </a:rPr>
                  <a:t>Dual</a:t>
                </a:r>
                <a:r>
                  <a:rPr lang="en-US" altLang="en-US" sz="2800" i="1" kern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800" kern="0" dirty="0">
                    <a:solidFill>
                      <a:schemeClr val="bg1"/>
                    </a:solidFill>
                  </a:rPr>
                  <a:t>Linear Program</a:t>
                </a:r>
                <a:r>
                  <a:rPr lang="en-US" altLang="en-US" sz="2800" kern="0" dirty="0">
                    <a:solidFill>
                      <a:srgbClr val="92D050"/>
                    </a:solidFill>
                  </a:rPr>
                  <a:t> </a:t>
                </a:r>
              </a:p>
            </p:txBody>
          </p:sp>
          <p:sp>
            <p:nvSpPr>
              <p:cNvPr id="103" name="Rectangle 48"/>
              <p:cNvSpPr>
                <a:spLocks noChangeArrowheads="1"/>
              </p:cNvSpPr>
              <p:nvPr/>
            </p:nvSpPr>
            <p:spPr bwMode="auto">
              <a:xfrm>
                <a:off x="3978275" y="3687299"/>
                <a:ext cx="101441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minimize 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104" name="Text Box 4"/>
              <p:cNvSpPr txBox="1">
                <a:spLocks noChangeArrowheads="1"/>
              </p:cNvSpPr>
              <p:nvPr/>
            </p:nvSpPr>
            <p:spPr bwMode="auto">
              <a:xfrm>
                <a:off x="531813" y="4022400"/>
                <a:ext cx="30480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Minimize 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/>
                  </a:rPr>
                  <a:t> 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kern="0" dirty="0">
                    <a:solidFill>
                      <a:schemeClr val="bg1"/>
                    </a:solidFill>
                    <a:sym typeface="Symbol"/>
                  </a:rPr>
                  <a:t>Subject to: 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/>
                  </a:rPr>
                  <a:t>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 pitchFamily="18" charset="2"/>
                  </a:rPr>
                  <a:t>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 C</a:t>
                </a:r>
                <a:endParaRPr lang="en-US" altLang="en-US" sz="2400" baseline="30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6" name="Rectangle 22"/>
              <p:cNvSpPr>
                <a:spLocks noChangeArrowheads="1"/>
              </p:cNvSpPr>
              <p:nvPr/>
            </p:nvSpPr>
            <p:spPr bwMode="auto">
              <a:xfrm>
                <a:off x="7490521" y="3984000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 bwMode="auto">
              <a:xfrm>
                <a:off x="7497211" y="4765050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8" name="Rectangle 107"/>
              <p:cNvSpPr/>
              <p:nvPr/>
            </p:nvSpPr>
            <p:spPr>
              <a:xfrm>
                <a:off x="7384200" y="414402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377707" y="464569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2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 rot="16200000">
                <a:off x="4409512" y="3597378"/>
                <a:ext cx="304800" cy="1095375"/>
                <a:chOff x="7063845" y="5562600"/>
                <a:chExt cx="304800" cy="1095375"/>
              </a:xfrm>
            </p:grpSpPr>
            <p:sp>
              <p:nvSpPr>
                <p:cNvPr id="113" name="Rectangle 22"/>
                <p:cNvSpPr>
                  <a:spLocks noChangeArrowheads="1"/>
                </p:cNvSpPr>
                <p:nvPr/>
              </p:nvSpPr>
              <p:spPr bwMode="auto">
                <a:xfrm>
                  <a:off x="7063845" y="5562600"/>
                  <a:ext cx="304800" cy="10953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7070535" y="6343650"/>
                  <a:ext cx="288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11" name="Rectangle 110"/>
              <p:cNvSpPr/>
              <p:nvPr/>
            </p:nvSpPr>
            <p:spPr>
              <a:xfrm>
                <a:off x="4135124" y="387626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685924" y="387180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119" name="Rectangle 22"/>
              <p:cNvSpPr>
                <a:spLocks noChangeArrowheads="1"/>
              </p:cNvSpPr>
              <p:nvPr/>
            </p:nvSpPr>
            <p:spPr bwMode="auto">
              <a:xfrm>
                <a:off x="5158845" y="4007845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0" name="Straight Connector 119"/>
              <p:cNvCxnSpPr/>
              <p:nvPr/>
            </p:nvCxnSpPr>
            <p:spPr bwMode="auto">
              <a:xfrm>
                <a:off x="5165535" y="4788895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1" name="Rectangle 120"/>
              <p:cNvSpPr/>
              <p:nvPr/>
            </p:nvSpPr>
            <p:spPr>
              <a:xfrm>
                <a:off x="5052524" y="416786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046031" y="466953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2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 rot="16200000">
                <a:off x="6432150" y="3871846"/>
                <a:ext cx="934833" cy="1095543"/>
                <a:chOff x="6432150" y="5600069"/>
                <a:chExt cx="934833" cy="1095543"/>
              </a:xfrm>
            </p:grpSpPr>
            <p:sp>
              <p:nvSpPr>
                <p:cNvPr id="135" name="Rectangle 23"/>
                <p:cNvSpPr>
                  <a:spLocks noChangeArrowheads="1"/>
                </p:cNvSpPr>
                <p:nvPr/>
              </p:nvSpPr>
              <p:spPr bwMode="auto">
                <a:xfrm>
                  <a:off x="6445332" y="5600069"/>
                  <a:ext cx="901720" cy="10955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 bwMode="auto">
                <a:xfrm flipV="1">
                  <a:off x="6432150" y="6365920"/>
                  <a:ext cx="93483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50" name="Rectangle 149"/>
              <p:cNvSpPr/>
              <p:nvPr/>
            </p:nvSpPr>
            <p:spPr>
              <a:xfrm>
                <a:off x="6498600" y="4062977"/>
                <a:ext cx="686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857394" y="4439512"/>
                <a:ext cx="686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61" name="Rectangle 25"/>
              <p:cNvSpPr>
                <a:spLocks noChangeArrowheads="1"/>
              </p:cNvSpPr>
              <p:nvPr/>
            </p:nvSpPr>
            <p:spPr bwMode="auto">
              <a:xfrm>
                <a:off x="8440800" y="3959226"/>
                <a:ext cx="304800" cy="765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C</a:t>
                </a:r>
                <a:endParaRPr lang="en-US" altLang="en-US" sz="2400" baseline="-25000" dirty="0"/>
              </a:p>
            </p:txBody>
          </p:sp>
        </p:grpSp>
        <p:sp>
          <p:nvSpPr>
            <p:cNvPr id="172" name="Text Box 18"/>
            <p:cNvSpPr txBox="1">
              <a:spLocks noChangeArrowheads="1"/>
            </p:cNvSpPr>
            <p:nvPr/>
          </p:nvSpPr>
          <p:spPr bwMode="auto">
            <a:xfrm>
              <a:off x="8048235" y="5029200"/>
              <a:ext cx="14005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CC00CC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Symbol" pitchFamily="18" charset="2"/>
                </a:rPr>
                <a:t>³ 0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152400" y="50292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FFFF"/>
                </a:solidFill>
                <a:latin typeface="+mj-lt"/>
              </a:rPr>
              <a:t>Remember, we added the constraints x</a:t>
            </a:r>
            <a:r>
              <a:rPr lang="en-US" altLang="en-US" sz="2400" dirty="0">
                <a:solidFill>
                  <a:schemeClr val="bg1"/>
                </a:solidFill>
                <a:latin typeface="Symbol" pitchFamily="18" charset="2"/>
              </a:rPr>
              <a:t>³</a:t>
            </a: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0 to the matrix,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giving a </a:t>
            </a:r>
            <a:r>
              <a:rPr lang="en-US" altLang="en-US" sz="24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-1 0 0 0</a:t>
            </a:r>
            <a:r>
              <a:rPr lang="en-US" alt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 row to M.</a:t>
            </a: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If this constraint is not tight, i.e. x&gt;0, 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then its associated dual y variable is set to 0 and does no harm.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48341" y="2145030"/>
            <a:ext cx="2203229" cy="386715"/>
            <a:chOff x="6548341" y="1272540"/>
            <a:chExt cx="2203229" cy="386715"/>
          </a:xfrm>
        </p:grpSpPr>
        <p:sp>
          <p:nvSpPr>
            <p:cNvPr id="62" name="Rectangle 61"/>
            <p:cNvSpPr/>
            <p:nvPr/>
          </p:nvSpPr>
          <p:spPr>
            <a:xfrm>
              <a:off x="6548341" y="1272540"/>
              <a:ext cx="8963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-1 0 0 0</a:t>
              </a:r>
              <a:endParaRPr lang="en-US" altLang="en-US" sz="1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451488" y="128992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</p:grpSp>
      <p:sp>
        <p:nvSpPr>
          <p:cNvPr id="78" name="Flowchart: Connector 11"/>
          <p:cNvSpPr>
            <a:spLocks noChangeArrowheads="1"/>
          </p:cNvSpPr>
          <p:nvPr/>
        </p:nvSpPr>
        <p:spPr bwMode="auto">
          <a:xfrm>
            <a:off x="6348169" y="2169172"/>
            <a:ext cx="2673911" cy="345428"/>
          </a:xfrm>
          <a:prstGeom prst="flowChartConnector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39690" y="3886200"/>
            <a:ext cx="2645521" cy="386715"/>
            <a:chOff x="5139690" y="3886200"/>
            <a:chExt cx="2645521" cy="386715"/>
          </a:xfrm>
        </p:grpSpPr>
        <p:sp>
          <p:nvSpPr>
            <p:cNvPr id="74" name="Rectangle 73"/>
            <p:cNvSpPr/>
            <p:nvPr/>
          </p:nvSpPr>
          <p:spPr>
            <a:xfrm>
              <a:off x="7479030" y="38978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CC00CC"/>
                  </a:solidFill>
                </a:rPr>
                <a:t>y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163458" y="39033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CC00CC"/>
                  </a:solidFill>
                </a:rPr>
                <a:t>y</a:t>
              </a:r>
            </a:p>
          </p:txBody>
        </p:sp>
        <p:sp>
          <p:nvSpPr>
            <p:cNvPr id="84" name="Flowchart: Connector 11"/>
            <p:cNvSpPr>
              <a:spLocks noChangeArrowheads="1"/>
            </p:cNvSpPr>
            <p:nvPr/>
          </p:nvSpPr>
          <p:spPr bwMode="auto">
            <a:xfrm>
              <a:off x="5139690" y="3903583"/>
              <a:ext cx="317611" cy="369332"/>
            </a:xfrm>
            <a:prstGeom prst="flowChartConnector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85" name="Flowchart: Connector 11"/>
            <p:cNvSpPr>
              <a:spLocks noChangeArrowheads="1"/>
            </p:cNvSpPr>
            <p:nvPr/>
          </p:nvSpPr>
          <p:spPr bwMode="auto">
            <a:xfrm>
              <a:off x="7467600" y="3886200"/>
              <a:ext cx="317611" cy="369332"/>
            </a:xfrm>
            <a:prstGeom prst="flowChartConnector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CC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990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kern="0" dirty="0">
                <a:solidFill>
                  <a:srgbClr val="FFFF00"/>
                </a:solidFill>
              </a:rPr>
              <a:t>Primal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1381125"/>
            <a:ext cx="3048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every </a:t>
            </a:r>
            <a:r>
              <a:rPr lang="en-US" altLang="en-US" sz="2400" i="1" dirty="0">
                <a:solidFill>
                  <a:srgbClr val="FFFFFF"/>
                </a:solidFill>
              </a:rPr>
              <a:t>primal</a:t>
            </a:r>
            <a:r>
              <a:rPr lang="en-US" altLang="en-US" sz="2400" dirty="0">
                <a:solidFill>
                  <a:srgbClr val="FFFFFF"/>
                </a:solidFill>
              </a:rPr>
              <a:t> linear program,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we define its </a:t>
            </a:r>
            <a:r>
              <a:rPr lang="en-US" altLang="en-US" sz="2400" i="1" dirty="0">
                <a:solidFill>
                  <a:srgbClr val="FFFFFF"/>
                </a:solidFill>
              </a:rPr>
              <a:t>dual</a:t>
            </a:r>
            <a:r>
              <a:rPr lang="en-US" altLang="en-US" sz="2400" dirty="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1103313"/>
            <a:ext cx="981075" cy="13616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1096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1397001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1471613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Maximize: 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chemeClr val="bg1"/>
                </a:solidFill>
              </a:rPr>
              <a:t> N</a:t>
            </a:r>
            <a:endParaRPr lang="en-US" altLang="en-US" sz="2400" baseline="30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3200" y="1470660"/>
            <a:ext cx="2308755" cy="1055370"/>
            <a:chOff x="6553200" y="1470660"/>
            <a:chExt cx="2308755" cy="1055370"/>
          </a:xfrm>
        </p:grpSpPr>
        <p:sp>
          <p:nvSpPr>
            <p:cNvPr id="81926" name="Text Box 24"/>
            <p:cNvSpPr txBox="1">
              <a:spLocks noChangeArrowheads="1"/>
            </p:cNvSpPr>
            <p:nvPr/>
          </p:nvSpPr>
          <p:spPr bwMode="auto">
            <a:xfrm>
              <a:off x="8001000" y="200691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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6553200" y="2162175"/>
              <a:ext cx="9149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736859" y="1532870"/>
              <a:ext cx="561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81800" y="203579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8464890" y="2162175"/>
              <a:ext cx="28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8351879" y="154114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45386" y="204281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7983855" y="147066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5226450" y="1376825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 rot="5400000">
            <a:off x="4628887" y="115708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24267" y="1300625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2521800"/>
            <a:ext cx="4038600" cy="947400"/>
            <a:chOff x="228600" y="2521800"/>
            <a:chExt cx="4038600" cy="947400"/>
          </a:xfrm>
        </p:grpSpPr>
        <p:sp>
          <p:nvSpPr>
            <p:cNvPr id="102" name="Rectangle 101"/>
            <p:cNvSpPr/>
            <p:nvPr/>
          </p:nvSpPr>
          <p:spPr>
            <a:xfrm>
              <a:off x="2957624" y="2990400"/>
              <a:ext cx="1309576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= 0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1069"/>
            <p:cNvSpPr>
              <a:spLocks noChangeArrowheads="1"/>
            </p:cNvSpPr>
            <p:nvPr/>
          </p:nvSpPr>
          <p:spPr bwMode="auto">
            <a:xfrm>
              <a:off x="228600" y="2521800"/>
              <a:ext cx="380208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None/>
              </a:pP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X</a:t>
              </a:r>
              <a:r>
                <a:rPr lang="en-US" altLang="en-US" sz="2400" dirty="0">
                  <a:solidFill>
                    <a:schemeClr val="bg1"/>
                  </a:solidFill>
                </a:rPr>
                <a:t>   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= </a:t>
              </a:r>
              <a:r>
                <a:rPr lang="en-US" altLang="en-US" sz="2400" dirty="0">
                  <a:solidFill>
                    <a:schemeClr val="bg1"/>
                  </a:solidFill>
                </a:rPr>
                <a:t>M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-1 </a:t>
              </a:r>
              <a:r>
                <a:rPr lang="en-US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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N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CA" sz="24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/>
            <p:cNvSpPr/>
            <p:nvPr/>
          </p:nvSpPr>
          <p:spPr>
            <a:xfrm>
              <a:off x="243000" y="3044468"/>
              <a:ext cx="2286000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3000" y="2866800"/>
              <a:ext cx="1435100" cy="599665"/>
              <a:chOff x="3670300" y="3819935"/>
              <a:chExt cx="1435100" cy="59966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670300" y="3994868"/>
                <a:ext cx="1435100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= M</a:t>
                </a:r>
                <a:r>
                  <a:rPr lang="en-US" altLang="en-US" sz="2400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bg1"/>
                    </a:solidFill>
                    <a:sym typeface="Symbol"/>
                  </a:rPr>
                  <a:t>  C</a:t>
                </a:r>
                <a:endParaRPr lang="en-US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426800" y="3819935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-1</a:t>
                </a:r>
                <a:endParaRPr lang="en-CA" sz="240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52400" y="3587287"/>
            <a:ext cx="9296400" cy="1903578"/>
            <a:chOff x="152400" y="3587287"/>
            <a:chExt cx="9296400" cy="1903578"/>
          </a:xfrm>
        </p:grpSpPr>
        <p:grpSp>
          <p:nvGrpSpPr>
            <p:cNvPr id="18" name="Group 17"/>
            <p:cNvGrpSpPr/>
            <p:nvPr/>
          </p:nvGrpSpPr>
          <p:grpSpPr>
            <a:xfrm>
              <a:off x="152400" y="3587287"/>
              <a:ext cx="8593200" cy="1543913"/>
              <a:chOff x="152400" y="3587287"/>
              <a:chExt cx="8593200" cy="1543913"/>
            </a:xfrm>
          </p:grpSpPr>
          <p:sp>
            <p:nvSpPr>
              <p:cNvPr id="80" name="Text Box 18"/>
              <p:cNvSpPr txBox="1">
                <a:spLocks noChangeArrowheads="1"/>
              </p:cNvSpPr>
              <p:nvPr/>
            </p:nvSpPr>
            <p:spPr bwMode="auto">
              <a:xfrm>
                <a:off x="7972200" y="4107600"/>
                <a:ext cx="3810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Symbol" pitchFamily="18" charset="2"/>
                  </a:rPr>
                  <a:t>³</a:t>
                </a:r>
              </a:p>
            </p:txBody>
          </p:sp>
          <p:sp>
            <p:nvSpPr>
              <p:cNvPr id="81" name="Rectangle 37"/>
              <p:cNvSpPr>
                <a:spLocks noChangeArrowheads="1"/>
              </p:cNvSpPr>
              <p:nvPr/>
            </p:nvSpPr>
            <p:spPr bwMode="auto">
              <a:xfrm>
                <a:off x="6211888" y="3687299"/>
                <a:ext cx="979487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subject to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87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3587287"/>
                <a:ext cx="4038600" cy="593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 eaLnBrk="1" hangingPunct="1">
                  <a:buFontTx/>
                  <a:buNone/>
                  <a:defRPr/>
                </a:pPr>
                <a:r>
                  <a:rPr lang="en-US" altLang="en-US" sz="2800" i="1" kern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800" i="1" dirty="0">
                    <a:solidFill>
                      <a:srgbClr val="FFFF00"/>
                    </a:solidFill>
                  </a:rPr>
                  <a:t>Dual</a:t>
                </a:r>
                <a:r>
                  <a:rPr lang="en-US" altLang="en-US" sz="2800" i="1" kern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800" kern="0" dirty="0">
                    <a:solidFill>
                      <a:schemeClr val="bg1"/>
                    </a:solidFill>
                  </a:rPr>
                  <a:t>Linear Program</a:t>
                </a:r>
                <a:r>
                  <a:rPr lang="en-US" altLang="en-US" sz="2800" kern="0" dirty="0">
                    <a:solidFill>
                      <a:srgbClr val="92D050"/>
                    </a:solidFill>
                  </a:rPr>
                  <a:t> </a:t>
                </a:r>
              </a:p>
            </p:txBody>
          </p:sp>
          <p:sp>
            <p:nvSpPr>
              <p:cNvPr id="103" name="Rectangle 48"/>
              <p:cNvSpPr>
                <a:spLocks noChangeArrowheads="1"/>
              </p:cNvSpPr>
              <p:nvPr/>
            </p:nvSpPr>
            <p:spPr bwMode="auto">
              <a:xfrm>
                <a:off x="3978275" y="3687299"/>
                <a:ext cx="101441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minimize 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104" name="Text Box 4"/>
              <p:cNvSpPr txBox="1">
                <a:spLocks noChangeArrowheads="1"/>
              </p:cNvSpPr>
              <p:nvPr/>
            </p:nvSpPr>
            <p:spPr bwMode="auto">
              <a:xfrm>
                <a:off x="531813" y="4022400"/>
                <a:ext cx="30480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Minimize 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/>
                  </a:rPr>
                  <a:t> 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kern="0" dirty="0">
                    <a:solidFill>
                      <a:schemeClr val="bg1"/>
                    </a:solidFill>
                    <a:sym typeface="Symbol"/>
                  </a:rPr>
                  <a:t>Subject to: 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/>
                  </a:rPr>
                  <a:t>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 pitchFamily="18" charset="2"/>
                  </a:rPr>
                  <a:t>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 C</a:t>
                </a:r>
                <a:endParaRPr lang="en-US" altLang="en-US" sz="2400" baseline="30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6" name="Rectangle 22"/>
              <p:cNvSpPr>
                <a:spLocks noChangeArrowheads="1"/>
              </p:cNvSpPr>
              <p:nvPr/>
            </p:nvSpPr>
            <p:spPr bwMode="auto">
              <a:xfrm>
                <a:off x="7490521" y="3984000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 bwMode="auto">
              <a:xfrm>
                <a:off x="7497211" y="4765050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8" name="Rectangle 107"/>
              <p:cNvSpPr/>
              <p:nvPr/>
            </p:nvSpPr>
            <p:spPr>
              <a:xfrm>
                <a:off x="7384200" y="414402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377707" y="464569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2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 rot="16200000">
                <a:off x="4409512" y="3597378"/>
                <a:ext cx="304800" cy="1095375"/>
                <a:chOff x="7063845" y="5562600"/>
                <a:chExt cx="304800" cy="1095375"/>
              </a:xfrm>
            </p:grpSpPr>
            <p:sp>
              <p:nvSpPr>
                <p:cNvPr id="113" name="Rectangle 22"/>
                <p:cNvSpPr>
                  <a:spLocks noChangeArrowheads="1"/>
                </p:cNvSpPr>
                <p:nvPr/>
              </p:nvSpPr>
              <p:spPr bwMode="auto">
                <a:xfrm>
                  <a:off x="7063845" y="5562600"/>
                  <a:ext cx="304800" cy="10953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7070535" y="6343650"/>
                  <a:ext cx="288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11" name="Rectangle 110"/>
              <p:cNvSpPr/>
              <p:nvPr/>
            </p:nvSpPr>
            <p:spPr>
              <a:xfrm>
                <a:off x="4135124" y="387626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685924" y="387180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119" name="Rectangle 22"/>
              <p:cNvSpPr>
                <a:spLocks noChangeArrowheads="1"/>
              </p:cNvSpPr>
              <p:nvPr/>
            </p:nvSpPr>
            <p:spPr bwMode="auto">
              <a:xfrm>
                <a:off x="5158845" y="4007845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0" name="Straight Connector 119"/>
              <p:cNvCxnSpPr/>
              <p:nvPr/>
            </p:nvCxnSpPr>
            <p:spPr bwMode="auto">
              <a:xfrm>
                <a:off x="5165535" y="4788895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1" name="Rectangle 120"/>
              <p:cNvSpPr/>
              <p:nvPr/>
            </p:nvSpPr>
            <p:spPr>
              <a:xfrm>
                <a:off x="5052524" y="416786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046031" y="466953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2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 rot="16200000">
                <a:off x="6432150" y="3871846"/>
                <a:ext cx="934833" cy="1095543"/>
                <a:chOff x="6432150" y="5600069"/>
                <a:chExt cx="934833" cy="1095543"/>
              </a:xfrm>
            </p:grpSpPr>
            <p:sp>
              <p:nvSpPr>
                <p:cNvPr id="135" name="Rectangle 23"/>
                <p:cNvSpPr>
                  <a:spLocks noChangeArrowheads="1"/>
                </p:cNvSpPr>
                <p:nvPr/>
              </p:nvSpPr>
              <p:spPr bwMode="auto">
                <a:xfrm>
                  <a:off x="6445332" y="5600069"/>
                  <a:ext cx="901720" cy="10955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 bwMode="auto">
                <a:xfrm flipV="1">
                  <a:off x="6432150" y="6365920"/>
                  <a:ext cx="93483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50" name="Rectangle 149"/>
              <p:cNvSpPr/>
              <p:nvPr/>
            </p:nvSpPr>
            <p:spPr>
              <a:xfrm>
                <a:off x="6498600" y="4062977"/>
                <a:ext cx="686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857394" y="4439512"/>
                <a:ext cx="686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61" name="Rectangle 25"/>
              <p:cNvSpPr>
                <a:spLocks noChangeArrowheads="1"/>
              </p:cNvSpPr>
              <p:nvPr/>
            </p:nvSpPr>
            <p:spPr bwMode="auto">
              <a:xfrm>
                <a:off x="8440800" y="3959226"/>
                <a:ext cx="304800" cy="765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C</a:t>
                </a:r>
                <a:endParaRPr lang="en-US" altLang="en-US" sz="2400" baseline="-25000" dirty="0"/>
              </a:p>
            </p:txBody>
          </p:sp>
        </p:grpSp>
        <p:sp>
          <p:nvSpPr>
            <p:cNvPr id="172" name="Text Box 18"/>
            <p:cNvSpPr txBox="1">
              <a:spLocks noChangeArrowheads="1"/>
            </p:cNvSpPr>
            <p:nvPr/>
          </p:nvSpPr>
          <p:spPr bwMode="auto">
            <a:xfrm>
              <a:off x="8048235" y="5029200"/>
              <a:ext cx="14005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CC00CC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Symbol" pitchFamily="18" charset="2"/>
                </a:rPr>
                <a:t>³ 0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48341" y="1272540"/>
            <a:ext cx="2203229" cy="386715"/>
            <a:chOff x="6548341" y="1272540"/>
            <a:chExt cx="2203229" cy="386715"/>
          </a:xfrm>
        </p:grpSpPr>
        <p:sp>
          <p:nvSpPr>
            <p:cNvPr id="62" name="Rectangle 61"/>
            <p:cNvSpPr/>
            <p:nvPr/>
          </p:nvSpPr>
          <p:spPr>
            <a:xfrm>
              <a:off x="6548341" y="1272540"/>
              <a:ext cx="8963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-1 0 0 0</a:t>
              </a:r>
              <a:endParaRPr lang="en-US" altLang="en-US" sz="1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451488" y="128992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</p:grpSp>
      <p:sp>
        <p:nvSpPr>
          <p:cNvPr id="79" name="Flowchart: Connector 11"/>
          <p:cNvSpPr>
            <a:spLocks noChangeArrowheads="1"/>
          </p:cNvSpPr>
          <p:nvPr/>
        </p:nvSpPr>
        <p:spPr bwMode="auto">
          <a:xfrm>
            <a:off x="6348169" y="1289685"/>
            <a:ext cx="2673911" cy="345428"/>
          </a:xfrm>
          <a:prstGeom prst="flowChartConnector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52400" y="504807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FFFF"/>
                </a:solidFill>
                <a:latin typeface="+mj-lt"/>
              </a:rPr>
              <a:t>Remember, we added the constraints x</a:t>
            </a:r>
            <a:r>
              <a:rPr lang="en-US" altLang="en-US" sz="2400" dirty="0">
                <a:solidFill>
                  <a:schemeClr val="bg1"/>
                </a:solidFill>
                <a:latin typeface="Symbol" pitchFamily="18" charset="2"/>
              </a:rPr>
              <a:t>³</a:t>
            </a: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0 to the matrix,</a:t>
            </a:r>
            <a:br>
              <a:rPr lang="en-US" altLang="en-US" sz="2400" dirty="0">
                <a:solidFill>
                  <a:schemeClr val="bg1"/>
                </a:solidFill>
                <a:latin typeface="+mj-lt"/>
              </a:rPr>
            </a:b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giving a </a:t>
            </a:r>
            <a:r>
              <a:rPr lang="en-US" altLang="en-US" sz="24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-1 0 0 0</a:t>
            </a:r>
            <a:r>
              <a:rPr lang="en-US" alt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 row to M.</a:t>
            </a: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If it is tight, then its associated y variable is positive.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479030" y="38978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dirty="0">
                <a:solidFill>
                  <a:srgbClr val="CC00CC"/>
                </a:solidFill>
              </a:rPr>
              <a:t>y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163458" y="390334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dirty="0">
                <a:solidFill>
                  <a:srgbClr val="CC00CC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02099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990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kern="0" dirty="0">
                <a:solidFill>
                  <a:srgbClr val="FFFF00"/>
                </a:solidFill>
              </a:rPr>
              <a:t>Primal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1381125"/>
            <a:ext cx="3048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every </a:t>
            </a:r>
            <a:r>
              <a:rPr lang="en-US" altLang="en-US" sz="2400" i="1" dirty="0">
                <a:solidFill>
                  <a:srgbClr val="FFFFFF"/>
                </a:solidFill>
              </a:rPr>
              <a:t>primal</a:t>
            </a:r>
            <a:r>
              <a:rPr lang="en-US" altLang="en-US" sz="2400" dirty="0">
                <a:solidFill>
                  <a:srgbClr val="FFFFFF"/>
                </a:solidFill>
              </a:rPr>
              <a:t> linear program,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we define its </a:t>
            </a:r>
            <a:r>
              <a:rPr lang="en-US" altLang="en-US" sz="2400" i="1" dirty="0">
                <a:solidFill>
                  <a:srgbClr val="FFFFFF"/>
                </a:solidFill>
              </a:rPr>
              <a:t>dual</a:t>
            </a:r>
            <a:r>
              <a:rPr lang="en-US" altLang="en-US" sz="2400" dirty="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1103313"/>
            <a:ext cx="981075" cy="13616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1096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1397001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1471613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Maximize: 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chemeClr val="bg1"/>
                </a:solidFill>
              </a:rPr>
              <a:t> N</a:t>
            </a:r>
            <a:endParaRPr lang="en-US" altLang="en-US" sz="2400" baseline="30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3200" y="1470660"/>
            <a:ext cx="2308755" cy="1055370"/>
            <a:chOff x="6553200" y="1470660"/>
            <a:chExt cx="2308755" cy="1055370"/>
          </a:xfrm>
        </p:grpSpPr>
        <p:sp>
          <p:nvSpPr>
            <p:cNvPr id="81926" name="Text Box 24"/>
            <p:cNvSpPr txBox="1">
              <a:spLocks noChangeArrowheads="1"/>
            </p:cNvSpPr>
            <p:nvPr/>
          </p:nvSpPr>
          <p:spPr bwMode="auto">
            <a:xfrm>
              <a:off x="8001000" y="200691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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6553200" y="2162175"/>
              <a:ext cx="9149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736859" y="1532870"/>
              <a:ext cx="561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81800" y="203579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8464890" y="2162175"/>
              <a:ext cx="28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8351879" y="154114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45386" y="204281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7983855" y="147066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5226450" y="1376825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 rot="5400000">
            <a:off x="4628887" y="115708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24267" y="1300625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2521800"/>
            <a:ext cx="4038600" cy="947400"/>
            <a:chOff x="228600" y="2521800"/>
            <a:chExt cx="4038600" cy="947400"/>
          </a:xfrm>
        </p:grpSpPr>
        <p:sp>
          <p:nvSpPr>
            <p:cNvPr id="102" name="Rectangle 101"/>
            <p:cNvSpPr/>
            <p:nvPr/>
          </p:nvSpPr>
          <p:spPr>
            <a:xfrm>
              <a:off x="2957624" y="2990400"/>
              <a:ext cx="1309576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= 0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1069"/>
            <p:cNvSpPr>
              <a:spLocks noChangeArrowheads="1"/>
            </p:cNvSpPr>
            <p:nvPr/>
          </p:nvSpPr>
          <p:spPr bwMode="auto">
            <a:xfrm>
              <a:off x="228600" y="2521800"/>
              <a:ext cx="380208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None/>
              </a:pP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X</a:t>
              </a:r>
              <a:r>
                <a:rPr lang="en-US" altLang="en-US" sz="2400" dirty="0">
                  <a:solidFill>
                    <a:schemeClr val="bg1"/>
                  </a:solidFill>
                </a:rPr>
                <a:t>   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= </a:t>
              </a:r>
              <a:r>
                <a:rPr lang="en-US" altLang="en-US" sz="2400" dirty="0">
                  <a:solidFill>
                    <a:schemeClr val="bg1"/>
                  </a:solidFill>
                </a:rPr>
                <a:t>M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-1 </a:t>
              </a:r>
              <a:r>
                <a:rPr lang="en-US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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N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CA" sz="24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/>
            <p:cNvSpPr/>
            <p:nvPr/>
          </p:nvSpPr>
          <p:spPr>
            <a:xfrm>
              <a:off x="243000" y="3044468"/>
              <a:ext cx="2286000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3000" y="2866800"/>
              <a:ext cx="1435100" cy="599665"/>
              <a:chOff x="3670300" y="3819935"/>
              <a:chExt cx="1435100" cy="59966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670300" y="3994868"/>
                <a:ext cx="1435100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= M</a:t>
                </a:r>
                <a:r>
                  <a:rPr lang="en-US" altLang="en-US" sz="2400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bg1"/>
                    </a:solidFill>
                    <a:sym typeface="Symbol"/>
                  </a:rPr>
                  <a:t>  C</a:t>
                </a:r>
                <a:endParaRPr lang="en-US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426800" y="3819935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-1</a:t>
                </a:r>
                <a:endParaRPr lang="en-CA" sz="240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52400" y="3587287"/>
            <a:ext cx="9296400" cy="1903578"/>
            <a:chOff x="152400" y="3587287"/>
            <a:chExt cx="9296400" cy="1903578"/>
          </a:xfrm>
        </p:grpSpPr>
        <p:grpSp>
          <p:nvGrpSpPr>
            <p:cNvPr id="18" name="Group 17"/>
            <p:cNvGrpSpPr/>
            <p:nvPr/>
          </p:nvGrpSpPr>
          <p:grpSpPr>
            <a:xfrm>
              <a:off x="152400" y="3587287"/>
              <a:ext cx="8593200" cy="1543913"/>
              <a:chOff x="152400" y="3587287"/>
              <a:chExt cx="8593200" cy="1543913"/>
            </a:xfrm>
          </p:grpSpPr>
          <p:sp>
            <p:nvSpPr>
              <p:cNvPr id="80" name="Text Box 18"/>
              <p:cNvSpPr txBox="1">
                <a:spLocks noChangeArrowheads="1"/>
              </p:cNvSpPr>
              <p:nvPr/>
            </p:nvSpPr>
            <p:spPr bwMode="auto">
              <a:xfrm>
                <a:off x="7972200" y="4107600"/>
                <a:ext cx="3810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Symbol" pitchFamily="18" charset="2"/>
                  </a:rPr>
                  <a:t>³</a:t>
                </a:r>
              </a:p>
            </p:txBody>
          </p:sp>
          <p:sp>
            <p:nvSpPr>
              <p:cNvPr id="81" name="Rectangle 37"/>
              <p:cNvSpPr>
                <a:spLocks noChangeArrowheads="1"/>
              </p:cNvSpPr>
              <p:nvPr/>
            </p:nvSpPr>
            <p:spPr bwMode="auto">
              <a:xfrm>
                <a:off x="6211888" y="3687299"/>
                <a:ext cx="979487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subject to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87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3587287"/>
                <a:ext cx="4038600" cy="593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 eaLnBrk="1" hangingPunct="1">
                  <a:buFontTx/>
                  <a:buNone/>
                  <a:defRPr/>
                </a:pPr>
                <a:r>
                  <a:rPr lang="en-US" altLang="en-US" sz="2800" i="1" kern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800" i="1" dirty="0">
                    <a:solidFill>
                      <a:srgbClr val="FFFF00"/>
                    </a:solidFill>
                  </a:rPr>
                  <a:t>Dual</a:t>
                </a:r>
                <a:r>
                  <a:rPr lang="en-US" altLang="en-US" sz="2800" i="1" kern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800" kern="0" dirty="0">
                    <a:solidFill>
                      <a:schemeClr val="bg1"/>
                    </a:solidFill>
                  </a:rPr>
                  <a:t>Linear Program</a:t>
                </a:r>
                <a:r>
                  <a:rPr lang="en-US" altLang="en-US" sz="2800" kern="0" dirty="0">
                    <a:solidFill>
                      <a:srgbClr val="92D050"/>
                    </a:solidFill>
                  </a:rPr>
                  <a:t> </a:t>
                </a:r>
              </a:p>
            </p:txBody>
          </p:sp>
          <p:sp>
            <p:nvSpPr>
              <p:cNvPr id="103" name="Rectangle 48"/>
              <p:cNvSpPr>
                <a:spLocks noChangeArrowheads="1"/>
              </p:cNvSpPr>
              <p:nvPr/>
            </p:nvSpPr>
            <p:spPr bwMode="auto">
              <a:xfrm>
                <a:off x="3978275" y="3687299"/>
                <a:ext cx="101441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minimize 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104" name="Text Box 4"/>
              <p:cNvSpPr txBox="1">
                <a:spLocks noChangeArrowheads="1"/>
              </p:cNvSpPr>
              <p:nvPr/>
            </p:nvSpPr>
            <p:spPr bwMode="auto">
              <a:xfrm>
                <a:off x="531813" y="4022400"/>
                <a:ext cx="30480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Minimize 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/>
                  </a:rPr>
                  <a:t> 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kern="0" dirty="0">
                    <a:solidFill>
                      <a:schemeClr val="bg1"/>
                    </a:solidFill>
                    <a:sym typeface="Symbol"/>
                  </a:rPr>
                  <a:t>Subject to: 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/>
                  </a:rPr>
                  <a:t>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 pitchFamily="18" charset="2"/>
                  </a:rPr>
                  <a:t>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 C</a:t>
                </a:r>
                <a:endParaRPr lang="en-US" altLang="en-US" sz="2400" baseline="30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6" name="Rectangle 22"/>
              <p:cNvSpPr>
                <a:spLocks noChangeArrowheads="1"/>
              </p:cNvSpPr>
              <p:nvPr/>
            </p:nvSpPr>
            <p:spPr bwMode="auto">
              <a:xfrm>
                <a:off x="7490521" y="3984000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 bwMode="auto">
              <a:xfrm>
                <a:off x="7497211" y="4765050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8" name="Rectangle 107"/>
              <p:cNvSpPr/>
              <p:nvPr/>
            </p:nvSpPr>
            <p:spPr>
              <a:xfrm>
                <a:off x="7384200" y="414402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377707" y="464569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2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 rot="16200000">
                <a:off x="4409512" y="3597378"/>
                <a:ext cx="304800" cy="1095375"/>
                <a:chOff x="7063845" y="5562600"/>
                <a:chExt cx="304800" cy="1095375"/>
              </a:xfrm>
            </p:grpSpPr>
            <p:sp>
              <p:nvSpPr>
                <p:cNvPr id="113" name="Rectangle 22"/>
                <p:cNvSpPr>
                  <a:spLocks noChangeArrowheads="1"/>
                </p:cNvSpPr>
                <p:nvPr/>
              </p:nvSpPr>
              <p:spPr bwMode="auto">
                <a:xfrm>
                  <a:off x="7063845" y="5562600"/>
                  <a:ext cx="304800" cy="10953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7070535" y="6343650"/>
                  <a:ext cx="288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11" name="Rectangle 110"/>
              <p:cNvSpPr/>
              <p:nvPr/>
            </p:nvSpPr>
            <p:spPr>
              <a:xfrm>
                <a:off x="4135124" y="387626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685924" y="387180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119" name="Rectangle 22"/>
              <p:cNvSpPr>
                <a:spLocks noChangeArrowheads="1"/>
              </p:cNvSpPr>
              <p:nvPr/>
            </p:nvSpPr>
            <p:spPr bwMode="auto">
              <a:xfrm>
                <a:off x="5158845" y="4007845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0" name="Straight Connector 119"/>
              <p:cNvCxnSpPr/>
              <p:nvPr/>
            </p:nvCxnSpPr>
            <p:spPr bwMode="auto">
              <a:xfrm>
                <a:off x="5165535" y="4788895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1" name="Rectangle 120"/>
              <p:cNvSpPr/>
              <p:nvPr/>
            </p:nvSpPr>
            <p:spPr>
              <a:xfrm>
                <a:off x="5052524" y="416786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046031" y="466953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2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 rot="16200000">
                <a:off x="6432150" y="3871846"/>
                <a:ext cx="934833" cy="1095543"/>
                <a:chOff x="6432150" y="5600069"/>
                <a:chExt cx="934833" cy="1095543"/>
              </a:xfrm>
            </p:grpSpPr>
            <p:sp>
              <p:nvSpPr>
                <p:cNvPr id="135" name="Rectangle 23"/>
                <p:cNvSpPr>
                  <a:spLocks noChangeArrowheads="1"/>
                </p:cNvSpPr>
                <p:nvPr/>
              </p:nvSpPr>
              <p:spPr bwMode="auto">
                <a:xfrm>
                  <a:off x="6445332" y="5600069"/>
                  <a:ext cx="901720" cy="10955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 bwMode="auto">
                <a:xfrm flipV="1">
                  <a:off x="6432150" y="6365920"/>
                  <a:ext cx="93483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50" name="Rectangle 149"/>
              <p:cNvSpPr/>
              <p:nvPr/>
            </p:nvSpPr>
            <p:spPr>
              <a:xfrm>
                <a:off x="6498600" y="4062977"/>
                <a:ext cx="686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857394" y="4439512"/>
                <a:ext cx="686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61" name="Rectangle 25"/>
              <p:cNvSpPr>
                <a:spLocks noChangeArrowheads="1"/>
              </p:cNvSpPr>
              <p:nvPr/>
            </p:nvSpPr>
            <p:spPr bwMode="auto">
              <a:xfrm>
                <a:off x="8440800" y="3959226"/>
                <a:ext cx="304800" cy="765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C</a:t>
                </a:r>
                <a:endParaRPr lang="en-US" altLang="en-US" sz="2400" baseline="-25000" dirty="0"/>
              </a:p>
            </p:txBody>
          </p:sp>
        </p:grpSp>
        <p:sp>
          <p:nvSpPr>
            <p:cNvPr id="172" name="Text Box 18"/>
            <p:cNvSpPr txBox="1">
              <a:spLocks noChangeArrowheads="1"/>
            </p:cNvSpPr>
            <p:nvPr/>
          </p:nvSpPr>
          <p:spPr bwMode="auto">
            <a:xfrm>
              <a:off x="8048235" y="5029200"/>
              <a:ext cx="14005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CC00CC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Symbol" pitchFamily="18" charset="2"/>
                </a:rPr>
                <a:t>³ 0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152400" y="5124271"/>
            <a:ext cx="8568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FFFF"/>
                </a:solidFill>
                <a:latin typeface="+mj-lt"/>
              </a:rPr>
              <a:t>The </a:t>
            </a:r>
            <a:r>
              <a:rPr lang="en-US" altLang="en-US" sz="24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-1 0 0 0</a:t>
            </a:r>
            <a:r>
              <a:rPr lang="en-US" alt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 row transposes into column.</a:t>
            </a:r>
            <a:endParaRPr lang="en-US" alt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This adds –y to the right-hand side of one </a:t>
            </a:r>
            <a:r>
              <a:rPr lang="en-US" altLang="en-US" sz="2400" dirty="0">
                <a:solidFill>
                  <a:schemeClr val="bg1"/>
                </a:solidFill>
                <a:latin typeface="Symbol" pitchFamily="18" charset="2"/>
              </a:rPr>
              <a:t>³ </a:t>
            </a: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constraint.</a:t>
            </a:r>
          </a:p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+mj-lt"/>
              </a:rPr>
              <a:t>Removing it adds slack to this constraint slack.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61403" y="3886200"/>
            <a:ext cx="2740781" cy="1063228"/>
            <a:chOff x="3961403" y="3886200"/>
            <a:chExt cx="2740781" cy="1063228"/>
          </a:xfrm>
        </p:grpSpPr>
        <p:sp>
          <p:nvSpPr>
            <p:cNvPr id="63" name="Rectangle 62"/>
            <p:cNvSpPr/>
            <p:nvPr/>
          </p:nvSpPr>
          <p:spPr>
            <a:xfrm>
              <a:off x="6267450" y="3886200"/>
              <a:ext cx="434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-1 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336030" y="409575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36030" y="432649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36030" y="458009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61403" y="394930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48341" y="1272540"/>
            <a:ext cx="2203229" cy="386715"/>
            <a:chOff x="6548341" y="1272540"/>
            <a:chExt cx="2203229" cy="386715"/>
          </a:xfrm>
        </p:grpSpPr>
        <p:sp>
          <p:nvSpPr>
            <p:cNvPr id="62" name="Rectangle 61"/>
            <p:cNvSpPr/>
            <p:nvPr/>
          </p:nvSpPr>
          <p:spPr>
            <a:xfrm>
              <a:off x="6548341" y="1272540"/>
              <a:ext cx="8963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-1 0 0 0</a:t>
              </a:r>
              <a:endParaRPr lang="en-US" altLang="en-US" sz="1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451488" y="128992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</p:grpSp>
      <p:sp>
        <p:nvSpPr>
          <p:cNvPr id="78" name="Flowchart: Connector 11"/>
          <p:cNvSpPr>
            <a:spLocks noChangeArrowheads="1"/>
          </p:cNvSpPr>
          <p:nvPr/>
        </p:nvSpPr>
        <p:spPr bwMode="auto">
          <a:xfrm>
            <a:off x="6267450" y="3871800"/>
            <a:ext cx="368662" cy="1077627"/>
          </a:xfrm>
          <a:prstGeom prst="flowChartConnector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479030" y="38978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dirty="0">
                <a:solidFill>
                  <a:srgbClr val="CC00CC"/>
                </a:solidFill>
              </a:rPr>
              <a:t>y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163458" y="390334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dirty="0">
                <a:solidFill>
                  <a:srgbClr val="CC00CC"/>
                </a:solidFill>
              </a:rPr>
              <a:t>y</a:t>
            </a:r>
          </a:p>
        </p:txBody>
      </p:sp>
      <p:sp>
        <p:nvSpPr>
          <p:cNvPr id="89" name="Flowchart: Connector 11"/>
          <p:cNvSpPr>
            <a:spLocks noChangeArrowheads="1"/>
          </p:cNvSpPr>
          <p:nvPr/>
        </p:nvSpPr>
        <p:spPr bwMode="auto">
          <a:xfrm>
            <a:off x="7467600" y="3886200"/>
            <a:ext cx="317611" cy="369332"/>
          </a:xfrm>
          <a:prstGeom prst="flowChartConnector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990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kern="0" dirty="0">
                <a:solidFill>
                  <a:srgbClr val="FFFF00"/>
                </a:solidFill>
              </a:rPr>
              <a:t>Primal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1381125"/>
            <a:ext cx="3048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every </a:t>
            </a:r>
            <a:r>
              <a:rPr lang="en-US" altLang="en-US" sz="2400" i="1" dirty="0">
                <a:solidFill>
                  <a:srgbClr val="FFFFFF"/>
                </a:solidFill>
              </a:rPr>
              <a:t>primal</a:t>
            </a:r>
            <a:r>
              <a:rPr lang="en-US" altLang="en-US" sz="2400" dirty="0">
                <a:solidFill>
                  <a:srgbClr val="FFFFFF"/>
                </a:solidFill>
              </a:rPr>
              <a:t> linear program,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we define its </a:t>
            </a:r>
            <a:r>
              <a:rPr lang="en-US" altLang="en-US" sz="2400" i="1" dirty="0">
                <a:solidFill>
                  <a:srgbClr val="FFFFFF"/>
                </a:solidFill>
              </a:rPr>
              <a:t>dual</a:t>
            </a:r>
            <a:r>
              <a:rPr lang="en-US" altLang="en-US" sz="2400" dirty="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1103313"/>
            <a:ext cx="981075" cy="13616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1096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1397001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1471613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Maximize: 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chemeClr val="bg1"/>
                </a:solidFill>
              </a:rPr>
              <a:t> N</a:t>
            </a:r>
            <a:endParaRPr lang="en-US" altLang="en-US" sz="2400" baseline="30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3200" y="1470660"/>
            <a:ext cx="2308755" cy="1055370"/>
            <a:chOff x="6553200" y="1470660"/>
            <a:chExt cx="2308755" cy="1055370"/>
          </a:xfrm>
        </p:grpSpPr>
        <p:sp>
          <p:nvSpPr>
            <p:cNvPr id="81926" name="Text Box 24"/>
            <p:cNvSpPr txBox="1">
              <a:spLocks noChangeArrowheads="1"/>
            </p:cNvSpPr>
            <p:nvPr/>
          </p:nvSpPr>
          <p:spPr bwMode="auto">
            <a:xfrm>
              <a:off x="8001000" y="200691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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6553200" y="2162175"/>
              <a:ext cx="9149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736859" y="1532870"/>
              <a:ext cx="561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81800" y="203579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8464890" y="2162175"/>
              <a:ext cx="28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8351879" y="154114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45386" y="204281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7983855" y="147066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5226450" y="1376825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 rot="5400000">
            <a:off x="4628887" y="115708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24267" y="1300625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2521800"/>
            <a:ext cx="4038600" cy="947400"/>
            <a:chOff x="228600" y="2521800"/>
            <a:chExt cx="4038600" cy="947400"/>
          </a:xfrm>
        </p:grpSpPr>
        <p:sp>
          <p:nvSpPr>
            <p:cNvPr id="102" name="Rectangle 101"/>
            <p:cNvSpPr/>
            <p:nvPr/>
          </p:nvSpPr>
          <p:spPr>
            <a:xfrm>
              <a:off x="2957624" y="2990400"/>
              <a:ext cx="1309576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= 0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1069"/>
            <p:cNvSpPr>
              <a:spLocks noChangeArrowheads="1"/>
            </p:cNvSpPr>
            <p:nvPr/>
          </p:nvSpPr>
          <p:spPr bwMode="auto">
            <a:xfrm>
              <a:off x="228600" y="2521800"/>
              <a:ext cx="380208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None/>
              </a:pP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X</a:t>
              </a:r>
              <a:r>
                <a:rPr lang="en-US" altLang="en-US" sz="2400" dirty="0">
                  <a:solidFill>
                    <a:schemeClr val="bg1"/>
                  </a:solidFill>
                </a:rPr>
                <a:t>   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= </a:t>
              </a:r>
              <a:r>
                <a:rPr lang="en-US" altLang="en-US" sz="2400" dirty="0">
                  <a:solidFill>
                    <a:schemeClr val="bg1"/>
                  </a:solidFill>
                </a:rPr>
                <a:t>M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-1 </a:t>
              </a:r>
              <a:r>
                <a:rPr lang="en-US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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N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CA" sz="24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/>
            <p:cNvSpPr/>
            <p:nvPr/>
          </p:nvSpPr>
          <p:spPr>
            <a:xfrm>
              <a:off x="243000" y="3044468"/>
              <a:ext cx="2286000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3000" y="2866800"/>
              <a:ext cx="1435100" cy="599665"/>
              <a:chOff x="3670300" y="3819935"/>
              <a:chExt cx="1435100" cy="59966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670300" y="3994868"/>
                <a:ext cx="1435100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= M</a:t>
                </a:r>
                <a:r>
                  <a:rPr lang="en-US" altLang="en-US" sz="2400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bg1"/>
                    </a:solidFill>
                    <a:sym typeface="Symbol"/>
                  </a:rPr>
                  <a:t>  C</a:t>
                </a:r>
                <a:endParaRPr lang="en-US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426800" y="3819935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-1</a:t>
                </a:r>
                <a:endParaRPr lang="en-CA" sz="240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52400" y="3587287"/>
            <a:ext cx="9296400" cy="1903578"/>
            <a:chOff x="152400" y="3587287"/>
            <a:chExt cx="9296400" cy="1903578"/>
          </a:xfrm>
        </p:grpSpPr>
        <p:grpSp>
          <p:nvGrpSpPr>
            <p:cNvPr id="18" name="Group 17"/>
            <p:cNvGrpSpPr/>
            <p:nvPr/>
          </p:nvGrpSpPr>
          <p:grpSpPr>
            <a:xfrm>
              <a:off x="152400" y="3587287"/>
              <a:ext cx="8593200" cy="1543913"/>
              <a:chOff x="152400" y="3587287"/>
              <a:chExt cx="8593200" cy="1543913"/>
            </a:xfrm>
          </p:grpSpPr>
          <p:sp>
            <p:nvSpPr>
              <p:cNvPr id="80" name="Text Box 18"/>
              <p:cNvSpPr txBox="1">
                <a:spLocks noChangeArrowheads="1"/>
              </p:cNvSpPr>
              <p:nvPr/>
            </p:nvSpPr>
            <p:spPr bwMode="auto">
              <a:xfrm>
                <a:off x="7972200" y="4107600"/>
                <a:ext cx="3810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Symbol" pitchFamily="18" charset="2"/>
                  </a:rPr>
                  <a:t>³</a:t>
                </a:r>
              </a:p>
            </p:txBody>
          </p:sp>
          <p:sp>
            <p:nvSpPr>
              <p:cNvPr id="81" name="Rectangle 37"/>
              <p:cNvSpPr>
                <a:spLocks noChangeArrowheads="1"/>
              </p:cNvSpPr>
              <p:nvPr/>
            </p:nvSpPr>
            <p:spPr bwMode="auto">
              <a:xfrm>
                <a:off x="6211888" y="3687299"/>
                <a:ext cx="979487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subject to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87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3587287"/>
                <a:ext cx="4038600" cy="593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 eaLnBrk="1" hangingPunct="1">
                  <a:buFontTx/>
                  <a:buNone/>
                  <a:defRPr/>
                </a:pPr>
                <a:r>
                  <a:rPr lang="en-US" altLang="en-US" sz="2800" i="1" kern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800" i="1" dirty="0">
                    <a:solidFill>
                      <a:srgbClr val="FFFF00"/>
                    </a:solidFill>
                  </a:rPr>
                  <a:t>Dual</a:t>
                </a:r>
                <a:r>
                  <a:rPr lang="en-US" altLang="en-US" sz="2800" i="1" kern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800" kern="0" dirty="0">
                    <a:solidFill>
                      <a:schemeClr val="bg1"/>
                    </a:solidFill>
                  </a:rPr>
                  <a:t>Linear Program</a:t>
                </a:r>
                <a:r>
                  <a:rPr lang="en-US" altLang="en-US" sz="2800" kern="0" dirty="0">
                    <a:solidFill>
                      <a:srgbClr val="92D050"/>
                    </a:solidFill>
                  </a:rPr>
                  <a:t> </a:t>
                </a:r>
              </a:p>
            </p:txBody>
          </p:sp>
          <p:sp>
            <p:nvSpPr>
              <p:cNvPr id="103" name="Rectangle 48"/>
              <p:cNvSpPr>
                <a:spLocks noChangeArrowheads="1"/>
              </p:cNvSpPr>
              <p:nvPr/>
            </p:nvSpPr>
            <p:spPr bwMode="auto">
              <a:xfrm>
                <a:off x="3978275" y="3687299"/>
                <a:ext cx="101441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minimize 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104" name="Text Box 4"/>
              <p:cNvSpPr txBox="1">
                <a:spLocks noChangeArrowheads="1"/>
              </p:cNvSpPr>
              <p:nvPr/>
            </p:nvSpPr>
            <p:spPr bwMode="auto">
              <a:xfrm>
                <a:off x="531813" y="4022400"/>
                <a:ext cx="30480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Minimize 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/>
                  </a:rPr>
                  <a:t> 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kern="0" dirty="0">
                    <a:solidFill>
                      <a:schemeClr val="bg1"/>
                    </a:solidFill>
                    <a:sym typeface="Symbol"/>
                  </a:rPr>
                  <a:t>Subject to: 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/>
                  </a:rPr>
                  <a:t>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 pitchFamily="18" charset="2"/>
                  </a:rPr>
                  <a:t>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 C</a:t>
                </a:r>
                <a:endParaRPr lang="en-US" altLang="en-US" sz="2400" baseline="30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6" name="Rectangle 22"/>
              <p:cNvSpPr>
                <a:spLocks noChangeArrowheads="1"/>
              </p:cNvSpPr>
              <p:nvPr/>
            </p:nvSpPr>
            <p:spPr bwMode="auto">
              <a:xfrm>
                <a:off x="7490521" y="3984000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 bwMode="auto">
              <a:xfrm>
                <a:off x="7497211" y="4765050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8" name="Rectangle 107"/>
              <p:cNvSpPr/>
              <p:nvPr/>
            </p:nvSpPr>
            <p:spPr>
              <a:xfrm>
                <a:off x="7384200" y="414402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377707" y="464569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2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 rot="16200000">
                <a:off x="4409512" y="3597378"/>
                <a:ext cx="304800" cy="1095375"/>
                <a:chOff x="7063845" y="5562600"/>
                <a:chExt cx="304800" cy="1095375"/>
              </a:xfrm>
            </p:grpSpPr>
            <p:sp>
              <p:nvSpPr>
                <p:cNvPr id="113" name="Rectangle 22"/>
                <p:cNvSpPr>
                  <a:spLocks noChangeArrowheads="1"/>
                </p:cNvSpPr>
                <p:nvPr/>
              </p:nvSpPr>
              <p:spPr bwMode="auto">
                <a:xfrm>
                  <a:off x="7063845" y="5562600"/>
                  <a:ext cx="304800" cy="10953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7070535" y="6343650"/>
                  <a:ext cx="288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11" name="Rectangle 110"/>
              <p:cNvSpPr/>
              <p:nvPr/>
            </p:nvSpPr>
            <p:spPr>
              <a:xfrm>
                <a:off x="4135124" y="387626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685924" y="387180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119" name="Rectangle 22"/>
              <p:cNvSpPr>
                <a:spLocks noChangeArrowheads="1"/>
              </p:cNvSpPr>
              <p:nvPr/>
            </p:nvSpPr>
            <p:spPr bwMode="auto">
              <a:xfrm>
                <a:off x="5158845" y="4007845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0" name="Straight Connector 119"/>
              <p:cNvCxnSpPr/>
              <p:nvPr/>
            </p:nvCxnSpPr>
            <p:spPr bwMode="auto">
              <a:xfrm>
                <a:off x="5165535" y="4788895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1" name="Rectangle 120"/>
              <p:cNvSpPr/>
              <p:nvPr/>
            </p:nvSpPr>
            <p:spPr>
              <a:xfrm>
                <a:off x="5052524" y="416786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046031" y="466953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2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 rot="16200000">
                <a:off x="6432150" y="3871846"/>
                <a:ext cx="934833" cy="1095543"/>
                <a:chOff x="6432150" y="5600069"/>
                <a:chExt cx="934833" cy="1095543"/>
              </a:xfrm>
            </p:grpSpPr>
            <p:sp>
              <p:nvSpPr>
                <p:cNvPr id="135" name="Rectangle 23"/>
                <p:cNvSpPr>
                  <a:spLocks noChangeArrowheads="1"/>
                </p:cNvSpPr>
                <p:nvPr/>
              </p:nvSpPr>
              <p:spPr bwMode="auto">
                <a:xfrm>
                  <a:off x="6445332" y="5600069"/>
                  <a:ext cx="901720" cy="10955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 bwMode="auto">
                <a:xfrm flipV="1">
                  <a:off x="6432150" y="6365920"/>
                  <a:ext cx="93483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50" name="Rectangle 149"/>
              <p:cNvSpPr/>
              <p:nvPr/>
            </p:nvSpPr>
            <p:spPr>
              <a:xfrm>
                <a:off x="6498600" y="4062977"/>
                <a:ext cx="686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857394" y="4439512"/>
                <a:ext cx="686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61" name="Rectangle 25"/>
              <p:cNvSpPr>
                <a:spLocks noChangeArrowheads="1"/>
              </p:cNvSpPr>
              <p:nvPr/>
            </p:nvSpPr>
            <p:spPr bwMode="auto">
              <a:xfrm>
                <a:off x="8440800" y="3959226"/>
                <a:ext cx="304800" cy="765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C</a:t>
                </a:r>
                <a:endParaRPr lang="en-US" altLang="en-US" sz="2400" baseline="-25000" dirty="0"/>
              </a:p>
            </p:txBody>
          </p:sp>
        </p:grpSp>
        <p:sp>
          <p:nvSpPr>
            <p:cNvPr id="172" name="Text Box 18"/>
            <p:cNvSpPr txBox="1">
              <a:spLocks noChangeArrowheads="1"/>
            </p:cNvSpPr>
            <p:nvPr/>
          </p:nvSpPr>
          <p:spPr bwMode="auto">
            <a:xfrm>
              <a:off x="8048235" y="5029200"/>
              <a:ext cx="14005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CC00CC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Symbol" pitchFamily="18" charset="2"/>
                </a:rPr>
                <a:t>³ 0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152400" y="5481935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FFFF"/>
                </a:solidFill>
                <a:latin typeface="+mj-lt"/>
              </a:rPr>
              <a:t>The 0 in the N, means that this y does not add to the objective function.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61403" y="3886200"/>
            <a:ext cx="2740781" cy="1063228"/>
            <a:chOff x="3961403" y="3886200"/>
            <a:chExt cx="2740781" cy="1063228"/>
          </a:xfrm>
        </p:grpSpPr>
        <p:sp>
          <p:nvSpPr>
            <p:cNvPr id="63" name="Rectangle 62"/>
            <p:cNvSpPr/>
            <p:nvPr/>
          </p:nvSpPr>
          <p:spPr>
            <a:xfrm>
              <a:off x="6267450" y="3886200"/>
              <a:ext cx="434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-1 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336030" y="409575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36030" y="432649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36030" y="458009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61403" y="394930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48341" y="1272540"/>
            <a:ext cx="2203229" cy="386715"/>
            <a:chOff x="6548341" y="1272540"/>
            <a:chExt cx="2203229" cy="386715"/>
          </a:xfrm>
        </p:grpSpPr>
        <p:sp>
          <p:nvSpPr>
            <p:cNvPr id="62" name="Rectangle 61"/>
            <p:cNvSpPr/>
            <p:nvPr/>
          </p:nvSpPr>
          <p:spPr>
            <a:xfrm>
              <a:off x="6548341" y="1272540"/>
              <a:ext cx="8963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-1 0 0 0</a:t>
              </a:r>
              <a:endParaRPr lang="en-US" altLang="en-US" sz="1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451488" y="128992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</p:grpSp>
      <p:sp>
        <p:nvSpPr>
          <p:cNvPr id="78" name="Flowchart: Connector 11"/>
          <p:cNvSpPr>
            <a:spLocks noChangeArrowheads="1"/>
          </p:cNvSpPr>
          <p:nvPr/>
        </p:nvSpPr>
        <p:spPr bwMode="auto">
          <a:xfrm>
            <a:off x="3920490" y="3909061"/>
            <a:ext cx="317611" cy="369332"/>
          </a:xfrm>
          <a:prstGeom prst="flowChartConnector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sp>
        <p:nvSpPr>
          <p:cNvPr id="79" name="Flowchart: Connector 11"/>
          <p:cNvSpPr>
            <a:spLocks noChangeArrowheads="1"/>
          </p:cNvSpPr>
          <p:nvPr/>
        </p:nvSpPr>
        <p:spPr bwMode="auto">
          <a:xfrm>
            <a:off x="8410575" y="1283970"/>
            <a:ext cx="317611" cy="369332"/>
          </a:xfrm>
          <a:prstGeom prst="flowChartConnector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479030" y="38978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dirty="0">
                <a:solidFill>
                  <a:srgbClr val="CC00CC"/>
                </a:solidFill>
              </a:rPr>
              <a:t>y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163458" y="390334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dirty="0">
                <a:solidFill>
                  <a:srgbClr val="CC00CC"/>
                </a:solidFill>
              </a:rPr>
              <a:t>y</a:t>
            </a:r>
          </a:p>
        </p:txBody>
      </p:sp>
      <p:sp>
        <p:nvSpPr>
          <p:cNvPr id="90" name="Flowchart: Connector 11"/>
          <p:cNvSpPr>
            <a:spLocks noChangeArrowheads="1"/>
          </p:cNvSpPr>
          <p:nvPr/>
        </p:nvSpPr>
        <p:spPr bwMode="auto">
          <a:xfrm>
            <a:off x="5139690" y="3903583"/>
            <a:ext cx="317611" cy="369332"/>
          </a:xfrm>
          <a:prstGeom prst="flowChartConnector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6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9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990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kern="0" dirty="0">
                <a:solidFill>
                  <a:srgbClr val="FFFF00"/>
                </a:solidFill>
              </a:rPr>
              <a:t>Primal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1381125"/>
            <a:ext cx="3048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every </a:t>
            </a:r>
            <a:r>
              <a:rPr lang="en-US" altLang="en-US" sz="2400" i="1" dirty="0">
                <a:solidFill>
                  <a:srgbClr val="FFFFFF"/>
                </a:solidFill>
              </a:rPr>
              <a:t>primal</a:t>
            </a:r>
            <a:r>
              <a:rPr lang="en-US" altLang="en-US" sz="2400" dirty="0">
                <a:solidFill>
                  <a:srgbClr val="FFFFFF"/>
                </a:solidFill>
              </a:rPr>
              <a:t> linear program,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we define its </a:t>
            </a:r>
            <a:r>
              <a:rPr lang="en-US" altLang="en-US" sz="2400" i="1" dirty="0">
                <a:solidFill>
                  <a:srgbClr val="FFFFFF"/>
                </a:solidFill>
              </a:rPr>
              <a:t>dual</a:t>
            </a:r>
            <a:r>
              <a:rPr lang="en-US" altLang="en-US" sz="2400" dirty="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1103313"/>
            <a:ext cx="981075" cy="13616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1096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1397001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1471613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Maximize: 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chemeClr val="bg1"/>
                </a:solidFill>
              </a:rPr>
              <a:t> N</a:t>
            </a:r>
            <a:endParaRPr lang="en-US" altLang="en-US" sz="2400" baseline="30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3200" y="1470660"/>
            <a:ext cx="2308755" cy="1055370"/>
            <a:chOff x="6553200" y="1470660"/>
            <a:chExt cx="2308755" cy="1055370"/>
          </a:xfrm>
        </p:grpSpPr>
        <p:sp>
          <p:nvSpPr>
            <p:cNvPr id="81926" name="Text Box 24"/>
            <p:cNvSpPr txBox="1">
              <a:spLocks noChangeArrowheads="1"/>
            </p:cNvSpPr>
            <p:nvPr/>
          </p:nvSpPr>
          <p:spPr bwMode="auto">
            <a:xfrm>
              <a:off x="8001000" y="200691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sym typeface="Symbol" pitchFamily="18" charset="2"/>
                </a:rPr>
                <a:t>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6553200" y="2162175"/>
              <a:ext cx="9149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736859" y="1532870"/>
              <a:ext cx="561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81800" y="203579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8464890" y="2162175"/>
              <a:ext cx="28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8351879" y="154114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45386" y="204281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7983855" y="147066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5226450" y="1376825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 rot="5400000">
            <a:off x="4628887" y="115708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24267" y="1300625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2521800"/>
            <a:ext cx="4038600" cy="947400"/>
            <a:chOff x="228600" y="2521800"/>
            <a:chExt cx="4038600" cy="947400"/>
          </a:xfrm>
        </p:grpSpPr>
        <p:sp>
          <p:nvSpPr>
            <p:cNvPr id="102" name="Rectangle 101"/>
            <p:cNvSpPr/>
            <p:nvPr/>
          </p:nvSpPr>
          <p:spPr>
            <a:xfrm>
              <a:off x="2957624" y="2990400"/>
              <a:ext cx="1309576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= 0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1069"/>
            <p:cNvSpPr>
              <a:spLocks noChangeArrowheads="1"/>
            </p:cNvSpPr>
            <p:nvPr/>
          </p:nvSpPr>
          <p:spPr bwMode="auto">
            <a:xfrm>
              <a:off x="228600" y="2521800"/>
              <a:ext cx="380208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None/>
              </a:pP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X</a:t>
              </a:r>
              <a:r>
                <a:rPr lang="en-US" altLang="en-US" sz="2400" dirty="0">
                  <a:solidFill>
                    <a:schemeClr val="bg1"/>
                  </a:solidFill>
                </a:rPr>
                <a:t>   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= </a:t>
              </a:r>
              <a:r>
                <a:rPr lang="en-US" altLang="en-US" sz="2400" dirty="0">
                  <a:solidFill>
                    <a:schemeClr val="bg1"/>
                  </a:solidFill>
                </a:rPr>
                <a:t>M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-1 </a:t>
              </a:r>
              <a:r>
                <a:rPr lang="en-US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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N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CA" sz="24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/>
            <p:cNvSpPr/>
            <p:nvPr/>
          </p:nvSpPr>
          <p:spPr>
            <a:xfrm>
              <a:off x="243000" y="3044468"/>
              <a:ext cx="2286000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3000" y="2866800"/>
              <a:ext cx="1435100" cy="599665"/>
              <a:chOff x="3670300" y="3819935"/>
              <a:chExt cx="1435100" cy="59966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670300" y="3994868"/>
                <a:ext cx="1435100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= M</a:t>
                </a:r>
                <a:r>
                  <a:rPr lang="en-US" altLang="en-US" sz="2400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bg1"/>
                    </a:solidFill>
                    <a:sym typeface="Symbol"/>
                  </a:rPr>
                  <a:t>  C</a:t>
                </a:r>
                <a:endParaRPr lang="en-US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426800" y="3819935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-1</a:t>
                </a:r>
                <a:endParaRPr lang="en-CA" sz="240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52400" y="3587287"/>
            <a:ext cx="9296400" cy="1903578"/>
            <a:chOff x="152400" y="3587287"/>
            <a:chExt cx="9296400" cy="1903578"/>
          </a:xfrm>
        </p:grpSpPr>
        <p:grpSp>
          <p:nvGrpSpPr>
            <p:cNvPr id="18" name="Group 17"/>
            <p:cNvGrpSpPr/>
            <p:nvPr/>
          </p:nvGrpSpPr>
          <p:grpSpPr>
            <a:xfrm>
              <a:off x="152400" y="3587287"/>
              <a:ext cx="8593200" cy="1543913"/>
              <a:chOff x="152400" y="3587287"/>
              <a:chExt cx="8593200" cy="1543913"/>
            </a:xfrm>
          </p:grpSpPr>
          <p:sp>
            <p:nvSpPr>
              <p:cNvPr id="80" name="Text Box 18"/>
              <p:cNvSpPr txBox="1">
                <a:spLocks noChangeArrowheads="1"/>
              </p:cNvSpPr>
              <p:nvPr/>
            </p:nvSpPr>
            <p:spPr bwMode="auto">
              <a:xfrm>
                <a:off x="7972200" y="4107600"/>
                <a:ext cx="3810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bg1"/>
                    </a:solidFill>
                    <a:latin typeface="Symbol" pitchFamily="18" charset="2"/>
                  </a:rPr>
                  <a:t>³</a:t>
                </a:r>
              </a:p>
            </p:txBody>
          </p:sp>
          <p:sp>
            <p:nvSpPr>
              <p:cNvPr id="81" name="Rectangle 37"/>
              <p:cNvSpPr>
                <a:spLocks noChangeArrowheads="1"/>
              </p:cNvSpPr>
              <p:nvPr/>
            </p:nvSpPr>
            <p:spPr bwMode="auto">
              <a:xfrm>
                <a:off x="6211888" y="3687299"/>
                <a:ext cx="979487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subject to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87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3587287"/>
                <a:ext cx="4038600" cy="593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 eaLnBrk="1" hangingPunct="1">
                  <a:buFontTx/>
                  <a:buNone/>
                  <a:defRPr/>
                </a:pPr>
                <a:r>
                  <a:rPr lang="en-US" altLang="en-US" sz="2800" i="1" kern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800" i="1" dirty="0">
                    <a:solidFill>
                      <a:srgbClr val="FFFF00"/>
                    </a:solidFill>
                  </a:rPr>
                  <a:t>Dual</a:t>
                </a:r>
                <a:r>
                  <a:rPr lang="en-US" altLang="en-US" sz="2800" i="1" kern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800" kern="0" dirty="0">
                    <a:solidFill>
                      <a:schemeClr val="bg1"/>
                    </a:solidFill>
                  </a:rPr>
                  <a:t>Linear Program</a:t>
                </a:r>
                <a:r>
                  <a:rPr lang="en-US" altLang="en-US" sz="2800" kern="0" dirty="0">
                    <a:solidFill>
                      <a:srgbClr val="92D050"/>
                    </a:solidFill>
                  </a:rPr>
                  <a:t> </a:t>
                </a:r>
              </a:p>
            </p:txBody>
          </p:sp>
          <p:sp>
            <p:nvSpPr>
              <p:cNvPr id="103" name="Rectangle 48"/>
              <p:cNvSpPr>
                <a:spLocks noChangeArrowheads="1"/>
              </p:cNvSpPr>
              <p:nvPr/>
            </p:nvSpPr>
            <p:spPr bwMode="auto">
              <a:xfrm>
                <a:off x="3978275" y="3687299"/>
                <a:ext cx="101441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</a:rPr>
                  <a:t>minimize </a:t>
                </a:r>
                <a:endParaRPr lang="en-US" alt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104" name="Text Box 4"/>
              <p:cNvSpPr txBox="1">
                <a:spLocks noChangeArrowheads="1"/>
              </p:cNvSpPr>
              <p:nvPr/>
            </p:nvSpPr>
            <p:spPr bwMode="auto">
              <a:xfrm>
                <a:off x="531813" y="4022400"/>
                <a:ext cx="30480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Minimize 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/>
                  </a:rPr>
                  <a:t> 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kern="0" dirty="0">
                    <a:solidFill>
                      <a:schemeClr val="bg1"/>
                    </a:solidFill>
                    <a:sym typeface="Symbol"/>
                  </a:rPr>
                  <a:t>Subject to: 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/>
                  </a:rPr>
                  <a:t></a:t>
                </a: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tx2"/>
                    </a:solidFill>
                    <a:sym typeface="Symbol" pitchFamily="18" charset="2"/>
                  </a:rPr>
                  <a:t>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 C</a:t>
                </a:r>
                <a:endParaRPr lang="en-US" altLang="en-US" sz="2400" baseline="30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6" name="Rectangle 22"/>
              <p:cNvSpPr>
                <a:spLocks noChangeArrowheads="1"/>
              </p:cNvSpPr>
              <p:nvPr/>
            </p:nvSpPr>
            <p:spPr bwMode="auto">
              <a:xfrm>
                <a:off x="7490521" y="3984000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 bwMode="auto">
              <a:xfrm>
                <a:off x="7497211" y="4765050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8" name="Rectangle 107"/>
              <p:cNvSpPr/>
              <p:nvPr/>
            </p:nvSpPr>
            <p:spPr>
              <a:xfrm>
                <a:off x="7384200" y="414402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377707" y="464569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2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 rot="16200000">
                <a:off x="4409512" y="3597378"/>
                <a:ext cx="304800" cy="1095375"/>
                <a:chOff x="7063845" y="5562600"/>
                <a:chExt cx="304800" cy="1095375"/>
              </a:xfrm>
            </p:grpSpPr>
            <p:sp>
              <p:nvSpPr>
                <p:cNvPr id="113" name="Rectangle 22"/>
                <p:cNvSpPr>
                  <a:spLocks noChangeArrowheads="1"/>
                </p:cNvSpPr>
                <p:nvPr/>
              </p:nvSpPr>
              <p:spPr bwMode="auto">
                <a:xfrm>
                  <a:off x="7063845" y="5562600"/>
                  <a:ext cx="304800" cy="10953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7070535" y="6343650"/>
                  <a:ext cx="288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11" name="Rectangle 110"/>
              <p:cNvSpPr/>
              <p:nvPr/>
            </p:nvSpPr>
            <p:spPr>
              <a:xfrm>
                <a:off x="4135124" y="387626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685924" y="387180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N</a:t>
                </a:r>
                <a:r>
                  <a:rPr lang="en-US" altLang="en-US" sz="2400" baseline="-25000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119" name="Rectangle 22"/>
              <p:cNvSpPr>
                <a:spLocks noChangeArrowheads="1"/>
              </p:cNvSpPr>
              <p:nvPr/>
            </p:nvSpPr>
            <p:spPr bwMode="auto">
              <a:xfrm>
                <a:off x="5158845" y="4007845"/>
                <a:ext cx="304800" cy="10953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0" name="Straight Connector 119"/>
              <p:cNvCxnSpPr/>
              <p:nvPr/>
            </p:nvCxnSpPr>
            <p:spPr bwMode="auto">
              <a:xfrm>
                <a:off x="5165535" y="4788895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1" name="Rectangle 120"/>
              <p:cNvSpPr/>
              <p:nvPr/>
            </p:nvSpPr>
            <p:spPr>
              <a:xfrm>
                <a:off x="5052524" y="416786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1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046031" y="466953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CC00CC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CC00CC"/>
                    </a:solidFill>
                  </a:rPr>
                  <a:t>2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 rot="16200000">
                <a:off x="6432150" y="3871846"/>
                <a:ext cx="934833" cy="1095543"/>
                <a:chOff x="6432150" y="5600069"/>
                <a:chExt cx="934833" cy="1095543"/>
              </a:xfrm>
            </p:grpSpPr>
            <p:sp>
              <p:nvSpPr>
                <p:cNvPr id="135" name="Rectangle 23"/>
                <p:cNvSpPr>
                  <a:spLocks noChangeArrowheads="1"/>
                </p:cNvSpPr>
                <p:nvPr/>
              </p:nvSpPr>
              <p:spPr bwMode="auto">
                <a:xfrm>
                  <a:off x="6445332" y="5600069"/>
                  <a:ext cx="901720" cy="10955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aseline="-25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 bwMode="auto">
                <a:xfrm flipV="1">
                  <a:off x="6432150" y="6365920"/>
                  <a:ext cx="93483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50" name="Rectangle 149"/>
              <p:cNvSpPr/>
              <p:nvPr/>
            </p:nvSpPr>
            <p:spPr>
              <a:xfrm>
                <a:off x="6498600" y="4062977"/>
                <a:ext cx="686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857394" y="4439512"/>
                <a:ext cx="686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400" baseline="30000" dirty="0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61" name="Rectangle 25"/>
              <p:cNvSpPr>
                <a:spLocks noChangeArrowheads="1"/>
              </p:cNvSpPr>
              <p:nvPr/>
            </p:nvSpPr>
            <p:spPr bwMode="auto">
              <a:xfrm>
                <a:off x="8440800" y="3959226"/>
                <a:ext cx="304800" cy="765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C</a:t>
                </a:r>
                <a:endParaRPr lang="en-US" altLang="en-US" sz="2400" baseline="-25000" dirty="0"/>
              </a:p>
            </p:txBody>
          </p:sp>
        </p:grpSp>
        <p:sp>
          <p:nvSpPr>
            <p:cNvPr id="172" name="Text Box 18"/>
            <p:cNvSpPr txBox="1">
              <a:spLocks noChangeArrowheads="1"/>
            </p:cNvSpPr>
            <p:nvPr/>
          </p:nvSpPr>
          <p:spPr bwMode="auto">
            <a:xfrm>
              <a:off x="8048235" y="5029200"/>
              <a:ext cx="14005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solidFill>
                    <a:srgbClr val="CC00CC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Symbol" pitchFamily="18" charset="2"/>
                </a:rPr>
                <a:t>³ 0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2461155" y="5410200"/>
            <a:ext cx="5082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FFFF"/>
                </a:solidFill>
              </a:rPr>
              <a:t>The </a:t>
            </a:r>
            <a:r>
              <a:rPr lang="en-US" altLang="en-US" sz="2400" dirty="0" err="1">
                <a:solidFill>
                  <a:srgbClr val="FFFFFF"/>
                </a:solidFill>
              </a:rPr>
              <a:t>alg</a:t>
            </a:r>
            <a:r>
              <a:rPr lang="en-US" altLang="en-US" sz="2400" dirty="0">
                <a:solidFill>
                  <a:srgbClr val="FFFFFF"/>
                </a:solidFill>
              </a:rPr>
              <a:t> gives a reason that explains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why stuck by giving a solution </a:t>
            </a:r>
            <a:r>
              <a:rPr lang="en-US" altLang="en-US" sz="2400" dirty="0">
                <a:solidFill>
                  <a:srgbClr val="CC00CC"/>
                </a:solidFill>
              </a:rPr>
              <a:t>Y </a:t>
            </a:r>
            <a:r>
              <a:rPr lang="en-US" altLang="en-US" sz="2400" dirty="0">
                <a:solidFill>
                  <a:srgbClr val="FFFFFF"/>
                </a:solidFill>
              </a:rPr>
              <a:t>of the dual of equal value.</a:t>
            </a:r>
          </a:p>
        </p:txBody>
      </p:sp>
    </p:spTree>
    <p:extLst>
      <p:ext uri="{BB962C8B-B14F-4D97-AF65-F5344CB8AC3E}">
        <p14:creationId xmlns:p14="http://schemas.microsoft.com/office/powerpoint/2010/main" val="26202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-204787"/>
            <a:ext cx="1752600" cy="1095376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Duality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482600" y="990600"/>
            <a:ext cx="4076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kern="0" dirty="0">
                <a:solidFill>
                  <a:srgbClr val="FFFF00"/>
                </a:solidFill>
              </a:rPr>
              <a:t>Primal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Linear Program </a:t>
            </a:r>
          </a:p>
        </p:txBody>
      </p:sp>
      <p:sp>
        <p:nvSpPr>
          <p:cNvPr id="81925" name="Rectangle 22"/>
          <p:cNvSpPr>
            <a:spLocks noChangeArrowheads="1"/>
          </p:cNvSpPr>
          <p:nvPr/>
        </p:nvSpPr>
        <p:spPr bwMode="auto">
          <a:xfrm>
            <a:off x="8458200" y="1381125"/>
            <a:ext cx="3048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1927" name="Text Box 27"/>
          <p:cNvSpPr txBox="1">
            <a:spLocks noChangeArrowheads="1"/>
          </p:cNvSpPr>
          <p:nvPr/>
        </p:nvSpPr>
        <p:spPr bwMode="auto">
          <a:xfrm>
            <a:off x="457200" y="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For every </a:t>
            </a:r>
            <a:r>
              <a:rPr lang="en-US" altLang="en-US" sz="2400" i="1" dirty="0">
                <a:solidFill>
                  <a:srgbClr val="FFFFFF"/>
                </a:solidFill>
              </a:rPr>
              <a:t>primal</a:t>
            </a:r>
            <a:r>
              <a:rPr lang="en-US" altLang="en-US" sz="2400" dirty="0">
                <a:solidFill>
                  <a:srgbClr val="FFFFFF"/>
                </a:solidFill>
              </a:rPr>
              <a:t> linear program,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we define its </a:t>
            </a:r>
            <a:r>
              <a:rPr lang="en-US" altLang="en-US" sz="2400" i="1" dirty="0">
                <a:solidFill>
                  <a:srgbClr val="FFFFFF"/>
                </a:solidFill>
              </a:rPr>
              <a:t>dual</a:t>
            </a:r>
            <a:r>
              <a:rPr lang="en-US" altLang="en-US" sz="2400" dirty="0">
                <a:solidFill>
                  <a:srgbClr val="FFFFFF"/>
                </a:solidFill>
              </a:rPr>
              <a:t> linear program. </a:t>
            </a:r>
          </a:p>
        </p:txBody>
      </p:sp>
      <p:grpSp>
        <p:nvGrpSpPr>
          <p:cNvPr id="81929" name="Group 4"/>
          <p:cNvGrpSpPr>
            <a:grpSpLocks/>
          </p:cNvGrpSpPr>
          <p:nvPr/>
        </p:nvGrpSpPr>
        <p:grpSpPr bwMode="auto">
          <a:xfrm>
            <a:off x="6538913" y="1103313"/>
            <a:ext cx="981075" cy="1361612"/>
            <a:chOff x="6539661" y="2627376"/>
            <a:chExt cx="979755" cy="1420594"/>
          </a:xfrm>
        </p:grpSpPr>
        <p:sp>
          <p:nvSpPr>
            <p:cNvPr id="81946" name="Rectangle 23"/>
            <p:cNvSpPr>
              <a:spLocks noChangeArrowheads="1"/>
            </p:cNvSpPr>
            <p:nvPr/>
          </p:nvSpPr>
          <p:spPr bwMode="auto">
            <a:xfrm>
              <a:off x="6567093" y="2904970"/>
              <a:ext cx="900507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1947" name="Rectangle 23"/>
            <p:cNvSpPr>
              <a:spLocks noChangeArrowheads="1"/>
            </p:cNvSpPr>
            <p:nvPr/>
          </p:nvSpPr>
          <p:spPr bwMode="auto">
            <a:xfrm>
              <a:off x="6539661" y="2627376"/>
              <a:ext cx="9797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subject to</a:t>
              </a:r>
              <a:endParaRPr lang="en-US" altLang="en-US" sz="1600">
                <a:solidFill>
                  <a:schemeClr val="hlink"/>
                </a:solidFill>
              </a:endParaRPr>
            </a:p>
          </p:txBody>
        </p:sp>
      </p:grpSp>
      <p:sp>
        <p:nvSpPr>
          <p:cNvPr id="81930" name="Rectangle 24"/>
          <p:cNvSpPr>
            <a:spLocks noChangeArrowheads="1"/>
          </p:cNvSpPr>
          <p:nvPr/>
        </p:nvSpPr>
        <p:spPr bwMode="auto">
          <a:xfrm>
            <a:off x="4178300" y="1096963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maximize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81931" name="Rectangle 25"/>
          <p:cNvSpPr>
            <a:spLocks noChangeArrowheads="1"/>
          </p:cNvSpPr>
          <p:nvPr/>
        </p:nvSpPr>
        <p:spPr bwMode="auto">
          <a:xfrm>
            <a:off x="7543800" y="1397001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7213" y="1471613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Maximize: P = C</a:t>
            </a:r>
            <a:r>
              <a:rPr lang="en-US" altLang="en-US" sz="2400" baseline="30000" dirty="0">
                <a:solidFill>
                  <a:schemeClr val="bg1"/>
                </a:solidFill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dirty="0">
                <a:solidFill>
                  <a:schemeClr val="bg1"/>
                </a:solidFill>
                <a:sym typeface="Symbol"/>
              </a:rPr>
              <a:t>Subject to: </a:t>
            </a: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>
                <a:solidFill>
                  <a:schemeClr val="bg1"/>
                </a:solidFill>
                <a:sym typeface="Symbol"/>
              </a:rPr>
              <a:t>X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altLang="en-US" sz="2400" dirty="0">
                <a:solidFill>
                  <a:schemeClr val="bg1"/>
                </a:solidFill>
              </a:rPr>
              <a:t> N</a:t>
            </a:r>
            <a:endParaRPr lang="en-US" altLang="en-US" sz="2400" baseline="30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3200" y="1470660"/>
            <a:ext cx="2308755" cy="1055370"/>
            <a:chOff x="6553200" y="1470660"/>
            <a:chExt cx="2308755" cy="1055370"/>
          </a:xfrm>
        </p:grpSpPr>
        <p:sp>
          <p:nvSpPr>
            <p:cNvPr id="81926" name="Text Box 24"/>
            <p:cNvSpPr txBox="1">
              <a:spLocks noChangeArrowheads="1"/>
            </p:cNvSpPr>
            <p:nvPr/>
          </p:nvSpPr>
          <p:spPr bwMode="auto">
            <a:xfrm>
              <a:off x="8001000" y="2006917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sym typeface="Symbol" pitchFamily="18" charset="2"/>
                </a:rPr>
                <a:t>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6553200" y="2162175"/>
              <a:ext cx="9149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736859" y="1532870"/>
              <a:ext cx="561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81800" y="203579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8464890" y="2162175"/>
              <a:ext cx="28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8351879" y="154114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45386" y="2042815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N</a:t>
              </a:r>
              <a:r>
                <a:rPr lang="en-US" altLang="en-US" sz="2400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7983855" y="147066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sym typeface="Symbol" pitchFamily="18" charset="2"/>
                </a:rPr>
                <a:t>=</a:t>
              </a:r>
            </a:p>
          </p:txBody>
        </p: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5226450" y="1376825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CC33"/>
                </a:solidFill>
              </a:rPr>
              <a:t>X</a:t>
            </a: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 rot="5400000">
            <a:off x="4628887" y="1157088"/>
            <a:ext cx="304800" cy="765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aseline="-25000" dirty="0">
              <a:solidFill>
                <a:srgbClr val="33CC33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24267" y="1300625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2521800"/>
            <a:ext cx="4038600" cy="947400"/>
            <a:chOff x="228600" y="2521800"/>
            <a:chExt cx="4038600" cy="947400"/>
          </a:xfrm>
        </p:grpSpPr>
        <p:sp>
          <p:nvSpPr>
            <p:cNvPr id="102" name="Rectangle 101"/>
            <p:cNvSpPr/>
            <p:nvPr/>
          </p:nvSpPr>
          <p:spPr>
            <a:xfrm>
              <a:off x="2957624" y="2990400"/>
              <a:ext cx="1309576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= 0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1069"/>
            <p:cNvSpPr>
              <a:spLocks noChangeArrowheads="1"/>
            </p:cNvSpPr>
            <p:nvPr/>
          </p:nvSpPr>
          <p:spPr bwMode="auto">
            <a:xfrm>
              <a:off x="228600" y="2521800"/>
              <a:ext cx="3802089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None/>
              </a:pP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X</a:t>
              </a:r>
              <a:r>
                <a:rPr lang="en-US" altLang="en-US" sz="2400" dirty="0">
                  <a:solidFill>
                    <a:schemeClr val="bg1"/>
                  </a:solidFill>
                </a:rPr>
                <a:t>   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= </a:t>
              </a:r>
              <a:r>
                <a:rPr lang="en-US" altLang="en-US" sz="2400" dirty="0">
                  <a:solidFill>
                    <a:schemeClr val="bg1"/>
                  </a:solidFill>
                </a:rPr>
                <a:t>M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-1 </a:t>
              </a:r>
              <a:r>
                <a:rPr lang="en-US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sym typeface="Symbol"/>
                </a:rPr>
                <a:t>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N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CA" sz="24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400" y="2986200"/>
                  <a:ext cx="747833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/>
            <p:cNvSpPr/>
            <p:nvPr/>
          </p:nvSpPr>
          <p:spPr>
            <a:xfrm>
              <a:off x="243000" y="3044468"/>
              <a:ext cx="2286000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400" dirty="0">
                  <a:solidFill>
                    <a:schemeClr val="bg1"/>
                  </a:solidFill>
                </a:rPr>
                <a:t>Y</a:t>
              </a:r>
              <a:r>
                <a:rPr lang="en-US" alt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 </a:t>
              </a:r>
              <a:endParaRPr lang="en-US" altLang="en-US" sz="2400" baseline="-250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3000" y="2866800"/>
              <a:ext cx="1435100" cy="599665"/>
              <a:chOff x="3670300" y="3819935"/>
              <a:chExt cx="1435100" cy="59966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670300" y="3994868"/>
                <a:ext cx="1435100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= M</a:t>
                </a:r>
                <a:r>
                  <a:rPr lang="en-US" altLang="en-US" sz="2400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T</a:t>
                </a:r>
                <a:r>
                  <a:rPr lang="en-US" altLang="en-US" sz="2400" dirty="0">
                    <a:solidFill>
                      <a:schemeClr val="bg1"/>
                    </a:solidFill>
                    <a:sym typeface="Symbol"/>
                  </a:rPr>
                  <a:t>  C</a:t>
                </a:r>
                <a:endParaRPr lang="en-US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426800" y="3819935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-1</a:t>
                </a:r>
                <a:endParaRPr lang="en-CA" sz="24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381000" y="3657600"/>
                <a:ext cx="8839200" cy="2894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solidFill>
                      <a:srgbClr val="FFFFFF"/>
                    </a:solidFill>
                  </a:rPr>
                  <a:t>The standard algorithm maintains in the loop invariant a table with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“slack variables”, 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M</a:t>
                </a:r>
                <a:r>
                  <a:rPr lang="en-US" altLang="en-US" sz="2400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en-US" altLang="en-US" sz="2400" baseline="30000" dirty="0">
                    <a:solidFill>
                      <a:schemeClr val="bg1"/>
                    </a:solidFill>
                  </a:rPr>
                  <a:t>-1</a:t>
                </a:r>
                <a:r>
                  <a:rPr lang="en-US" altLang="en-US" sz="2400" dirty="0">
                    <a:solidFill>
                      <a:srgbClr val="FFFFFF"/>
                    </a:solidFill>
                  </a:rPr>
                  <a:t>,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X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P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CA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CA" alt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2400" dirty="0">
                    <a:solidFill>
                      <a:srgbClr val="FFFFFF"/>
                    </a:solidFill>
                  </a:rPr>
                  <a:t>.</a:t>
                </a:r>
              </a:p>
              <a:p>
                <a:pPr eaLnBrk="1" hangingPunct="1"/>
                <a:r>
                  <a:rPr lang="en-US" altLang="en-US" sz="2400" dirty="0">
                    <a:solidFill>
                      <a:srgbClr val="FFFFFF"/>
                    </a:solidFill>
                  </a:rPr>
                  <a:t>This makes the computation faster.</a:t>
                </a: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657600"/>
                <a:ext cx="8839200" cy="2894831"/>
              </a:xfrm>
              <a:prstGeom prst="rect">
                <a:avLst/>
              </a:prstGeom>
              <a:blipFill>
                <a:blip r:embed="rId4"/>
                <a:stretch>
                  <a:fillRect l="-1103" t="-1684" b="-4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68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endParaRPr lang="en-US" altLang="en-US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286000" y="60960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CC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3800" kern="0" dirty="0">
                <a:solidFill>
                  <a:srgbClr val="FFFF00"/>
                </a:solidFill>
              </a:rPr>
              <a:t>End</a:t>
            </a:r>
            <a:endParaRPr lang="en-CA" altLang="en-US" sz="138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842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C00"/>
                </a:solidFill>
              </a:rPr>
              <a:t>Simplex</a:t>
            </a:r>
          </a:p>
        </p:txBody>
      </p:sp>
      <p:sp>
        <p:nvSpPr>
          <p:cNvPr id="101379" name="Rectangle 8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endParaRPr lang="en-US" altLang="en-US"/>
          </a:p>
        </p:txBody>
      </p:sp>
      <p:sp>
        <p:nvSpPr>
          <p:cNvPr id="101380" name="Line 81"/>
          <p:cNvSpPr>
            <a:spLocks noChangeShapeType="1"/>
          </p:cNvSpPr>
          <p:nvPr/>
        </p:nvSpPr>
        <p:spPr bwMode="auto">
          <a:xfrm>
            <a:off x="1981200" y="1447800"/>
            <a:ext cx="0" cy="480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1" name="Line 82"/>
          <p:cNvSpPr>
            <a:spLocks noChangeShapeType="1"/>
          </p:cNvSpPr>
          <p:nvPr/>
        </p:nvSpPr>
        <p:spPr bwMode="auto">
          <a:xfrm>
            <a:off x="1447800" y="5791200"/>
            <a:ext cx="7315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2" name="Line 83"/>
          <p:cNvSpPr>
            <a:spLocks noChangeShapeType="1"/>
          </p:cNvSpPr>
          <p:nvPr/>
        </p:nvSpPr>
        <p:spPr bwMode="auto">
          <a:xfrm>
            <a:off x="1600200" y="1981200"/>
            <a:ext cx="4419600" cy="419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3" name="Line 84"/>
          <p:cNvSpPr>
            <a:spLocks noChangeShapeType="1"/>
          </p:cNvSpPr>
          <p:nvPr/>
        </p:nvSpPr>
        <p:spPr bwMode="auto">
          <a:xfrm>
            <a:off x="1143000" y="2895600"/>
            <a:ext cx="7010400" cy="3200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4" name="Text Box 91"/>
          <p:cNvSpPr txBox="1">
            <a:spLocks noChangeArrowheads="1"/>
          </p:cNvSpPr>
          <p:nvPr/>
        </p:nvSpPr>
        <p:spPr bwMode="auto">
          <a:xfrm>
            <a:off x="6400800" y="50292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C1</a:t>
            </a:r>
          </a:p>
        </p:txBody>
      </p:sp>
      <p:sp>
        <p:nvSpPr>
          <p:cNvPr id="101385" name="Text Box 92"/>
          <p:cNvSpPr txBox="1">
            <a:spLocks noChangeArrowheads="1"/>
          </p:cNvSpPr>
          <p:nvPr/>
        </p:nvSpPr>
        <p:spPr bwMode="auto">
          <a:xfrm>
            <a:off x="5334000" y="53340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C2</a:t>
            </a:r>
          </a:p>
        </p:txBody>
      </p:sp>
      <p:sp>
        <p:nvSpPr>
          <p:cNvPr id="101386" name="Text Box 93"/>
          <p:cNvSpPr txBox="1">
            <a:spLocks noChangeArrowheads="1"/>
          </p:cNvSpPr>
          <p:nvPr/>
        </p:nvSpPr>
        <p:spPr bwMode="auto">
          <a:xfrm>
            <a:off x="1219200" y="5410200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(0,0)</a:t>
            </a:r>
          </a:p>
        </p:txBody>
      </p:sp>
      <p:sp>
        <p:nvSpPr>
          <p:cNvPr id="101387" name="Text Box 94"/>
          <p:cNvSpPr txBox="1">
            <a:spLocks noChangeArrowheads="1"/>
          </p:cNvSpPr>
          <p:nvPr/>
        </p:nvSpPr>
        <p:spPr bwMode="auto">
          <a:xfrm>
            <a:off x="1752600" y="144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101388" name="Text Box 95"/>
          <p:cNvSpPr txBox="1">
            <a:spLocks noChangeArrowheads="1"/>
          </p:cNvSpPr>
          <p:nvPr/>
        </p:nvSpPr>
        <p:spPr bwMode="auto">
          <a:xfrm>
            <a:off x="8458200" y="5715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x</a:t>
            </a:r>
          </a:p>
        </p:txBody>
      </p:sp>
      <p:cxnSp>
        <p:nvCxnSpPr>
          <p:cNvPr id="101389" name="AutoShape 96"/>
          <p:cNvCxnSpPr>
            <a:cxnSpLocks noChangeShapeType="1"/>
            <a:stCxn id="101383" idx="0"/>
            <a:endCxn id="101383" idx="0"/>
          </p:cNvCxnSpPr>
          <p:nvPr/>
        </p:nvCxnSpPr>
        <p:spPr bwMode="auto">
          <a:xfrm>
            <a:off x="1143000" y="2895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390" name="AutoShape 97"/>
          <p:cNvCxnSpPr>
            <a:cxnSpLocks noChangeShapeType="1"/>
            <a:stCxn id="101383" idx="0"/>
            <a:endCxn id="101383" idx="0"/>
          </p:cNvCxnSpPr>
          <p:nvPr/>
        </p:nvCxnSpPr>
        <p:spPr bwMode="auto">
          <a:xfrm>
            <a:off x="1143000" y="2895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1981200" y="3581400"/>
            <a:ext cx="3124200" cy="2133600"/>
            <a:chOff x="1248" y="2256"/>
            <a:chExt cx="1968" cy="1344"/>
          </a:xfrm>
        </p:grpSpPr>
        <p:sp>
          <p:nvSpPr>
            <p:cNvPr id="101399" name="Line 99"/>
            <p:cNvSpPr>
              <a:spLocks noChangeShapeType="1"/>
            </p:cNvSpPr>
            <p:nvPr/>
          </p:nvSpPr>
          <p:spPr bwMode="auto">
            <a:xfrm flipV="1">
              <a:off x="1248" y="2256"/>
              <a:ext cx="24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0" name="Line 100"/>
            <p:cNvSpPr>
              <a:spLocks noChangeShapeType="1"/>
            </p:cNvSpPr>
            <p:nvPr/>
          </p:nvSpPr>
          <p:spPr bwMode="auto">
            <a:xfrm flipV="1">
              <a:off x="1344" y="2304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1" name="Line 101"/>
            <p:cNvSpPr>
              <a:spLocks noChangeShapeType="1"/>
            </p:cNvSpPr>
            <p:nvPr/>
          </p:nvSpPr>
          <p:spPr bwMode="auto">
            <a:xfrm flipV="1">
              <a:off x="1392" y="2400"/>
              <a:ext cx="384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2" name="Line 102"/>
            <p:cNvSpPr>
              <a:spLocks noChangeShapeType="1"/>
            </p:cNvSpPr>
            <p:nvPr/>
          </p:nvSpPr>
          <p:spPr bwMode="auto">
            <a:xfrm flipV="1">
              <a:off x="1344" y="2496"/>
              <a:ext cx="528" cy="2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3" name="Line 103"/>
            <p:cNvSpPr>
              <a:spLocks noChangeShapeType="1"/>
            </p:cNvSpPr>
            <p:nvPr/>
          </p:nvSpPr>
          <p:spPr bwMode="auto">
            <a:xfrm flipV="1">
              <a:off x="1344" y="2544"/>
              <a:ext cx="72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4" name="Line 104"/>
            <p:cNvSpPr>
              <a:spLocks noChangeShapeType="1"/>
            </p:cNvSpPr>
            <p:nvPr/>
          </p:nvSpPr>
          <p:spPr bwMode="auto">
            <a:xfrm flipV="1">
              <a:off x="1392" y="2640"/>
              <a:ext cx="768" cy="4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5" name="Line 105"/>
            <p:cNvSpPr>
              <a:spLocks noChangeShapeType="1"/>
            </p:cNvSpPr>
            <p:nvPr/>
          </p:nvSpPr>
          <p:spPr bwMode="auto">
            <a:xfrm flipV="1">
              <a:off x="1392" y="2736"/>
              <a:ext cx="816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6" name="Line 106"/>
            <p:cNvSpPr>
              <a:spLocks noChangeShapeType="1"/>
            </p:cNvSpPr>
            <p:nvPr/>
          </p:nvSpPr>
          <p:spPr bwMode="auto">
            <a:xfrm flipV="1">
              <a:off x="1392" y="2832"/>
              <a:ext cx="960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7" name="Line 107"/>
            <p:cNvSpPr>
              <a:spLocks noChangeShapeType="1"/>
            </p:cNvSpPr>
            <p:nvPr/>
          </p:nvSpPr>
          <p:spPr bwMode="auto">
            <a:xfrm flipV="1">
              <a:off x="1440" y="2928"/>
              <a:ext cx="1008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8" name="Line 108"/>
            <p:cNvSpPr>
              <a:spLocks noChangeShapeType="1"/>
            </p:cNvSpPr>
            <p:nvPr/>
          </p:nvSpPr>
          <p:spPr bwMode="auto">
            <a:xfrm flipV="1">
              <a:off x="1632" y="3024"/>
              <a:ext cx="96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9" name="Line 109"/>
            <p:cNvSpPr>
              <a:spLocks noChangeShapeType="1"/>
            </p:cNvSpPr>
            <p:nvPr/>
          </p:nvSpPr>
          <p:spPr bwMode="auto">
            <a:xfrm flipV="1">
              <a:off x="1872" y="3072"/>
              <a:ext cx="864" cy="4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0" name="Line 110"/>
            <p:cNvSpPr>
              <a:spLocks noChangeShapeType="1"/>
            </p:cNvSpPr>
            <p:nvPr/>
          </p:nvSpPr>
          <p:spPr bwMode="auto">
            <a:xfrm flipV="1">
              <a:off x="2064" y="3216"/>
              <a:ext cx="720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1" name="Line 111"/>
            <p:cNvSpPr>
              <a:spLocks noChangeShapeType="1"/>
            </p:cNvSpPr>
            <p:nvPr/>
          </p:nvSpPr>
          <p:spPr bwMode="auto">
            <a:xfrm flipV="1">
              <a:off x="2400" y="3360"/>
              <a:ext cx="384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2" name="Line 112"/>
            <p:cNvSpPr>
              <a:spLocks noChangeShapeType="1"/>
            </p:cNvSpPr>
            <p:nvPr/>
          </p:nvSpPr>
          <p:spPr bwMode="auto">
            <a:xfrm flipV="1">
              <a:off x="2592" y="3408"/>
              <a:ext cx="384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3" name="Line 113"/>
            <p:cNvSpPr>
              <a:spLocks noChangeShapeType="1"/>
            </p:cNvSpPr>
            <p:nvPr/>
          </p:nvSpPr>
          <p:spPr bwMode="auto">
            <a:xfrm flipV="1">
              <a:off x="2832" y="3408"/>
              <a:ext cx="384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92" name="Rectangle 114"/>
          <p:cNvSpPr>
            <a:spLocks noChangeArrowheads="1"/>
          </p:cNvSpPr>
          <p:nvPr/>
        </p:nvSpPr>
        <p:spPr bwMode="auto">
          <a:xfrm>
            <a:off x="6096000" y="1676400"/>
            <a:ext cx="27432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66FF33"/>
                </a:solidFill>
              </a:rPr>
              <a:t>Cost Function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66FF33"/>
                </a:solidFill>
              </a:rPr>
              <a:t>P = 5x + 7y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Constraint Functions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C1: 2x + 4y </a:t>
            </a:r>
            <a:r>
              <a:rPr lang="en-US" altLang="en-US" sz="1600">
                <a:solidFill>
                  <a:srgbClr val="FFFFFF"/>
                </a:solidFill>
                <a:sym typeface="Symbol" pitchFamily="18" charset="2"/>
              </a:rPr>
              <a:t></a:t>
            </a:r>
            <a:r>
              <a:rPr lang="en-US" altLang="en-US" sz="1600">
                <a:solidFill>
                  <a:srgbClr val="FFFFFF"/>
                </a:solidFill>
              </a:rPr>
              <a:t> 100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C2: 3x + 3y </a:t>
            </a:r>
            <a:r>
              <a:rPr lang="en-US" altLang="en-US" sz="1600">
                <a:solidFill>
                  <a:srgbClr val="FFFFFF"/>
                </a:solidFill>
                <a:sym typeface="Symbol" pitchFamily="18" charset="2"/>
              </a:rPr>
              <a:t></a:t>
            </a:r>
            <a:r>
              <a:rPr lang="en-US" altLang="en-US" sz="1600">
                <a:solidFill>
                  <a:srgbClr val="FFFFFF"/>
                </a:solidFill>
              </a:rPr>
              <a:t> 90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</a:rPr>
              <a:t>Non-Negativity: x,y </a:t>
            </a:r>
            <a:r>
              <a:rPr lang="en-US" altLang="en-US" sz="160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1600">
                <a:solidFill>
                  <a:srgbClr val="FFFFFF"/>
                </a:solidFill>
              </a:rPr>
              <a:t> 0</a:t>
            </a:r>
          </a:p>
        </p:txBody>
      </p:sp>
      <p:sp>
        <p:nvSpPr>
          <p:cNvPr id="12403" name="Oval 115"/>
          <p:cNvSpPr>
            <a:spLocks noChangeArrowheads="1"/>
          </p:cNvSpPr>
          <p:nvPr/>
        </p:nvSpPr>
        <p:spPr bwMode="auto">
          <a:xfrm>
            <a:off x="1905000" y="57150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12404" name="Oval 116"/>
          <p:cNvSpPr>
            <a:spLocks noChangeArrowheads="1"/>
          </p:cNvSpPr>
          <p:nvPr/>
        </p:nvSpPr>
        <p:spPr bwMode="auto">
          <a:xfrm>
            <a:off x="5486400" y="57150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12405" name="Oval 117"/>
          <p:cNvSpPr>
            <a:spLocks noChangeArrowheads="1"/>
          </p:cNvSpPr>
          <p:nvPr/>
        </p:nvSpPr>
        <p:spPr bwMode="auto">
          <a:xfrm>
            <a:off x="3733800" y="40386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  <p:sp>
        <p:nvSpPr>
          <p:cNvPr id="101396" name="Text Box 119"/>
          <p:cNvSpPr txBox="1">
            <a:spLocks noChangeArrowheads="1"/>
          </p:cNvSpPr>
          <p:nvPr/>
        </p:nvSpPr>
        <p:spPr bwMode="auto">
          <a:xfrm>
            <a:off x="3048000" y="1828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1397" name="Text Box 121"/>
          <p:cNvSpPr txBox="1">
            <a:spLocks noChangeArrowheads="1"/>
          </p:cNvSpPr>
          <p:nvPr/>
        </p:nvSpPr>
        <p:spPr bwMode="auto">
          <a:xfrm>
            <a:off x="3200400" y="1676400"/>
            <a:ext cx="3276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Recall we need to evaluate our cost function at the vertices where the constraint functions intersect each other</a:t>
            </a:r>
          </a:p>
        </p:txBody>
      </p:sp>
      <p:sp>
        <p:nvSpPr>
          <p:cNvPr id="12410" name="Oval 122"/>
          <p:cNvSpPr>
            <a:spLocks noChangeArrowheads="1"/>
          </p:cNvSpPr>
          <p:nvPr/>
        </p:nvSpPr>
        <p:spPr bwMode="auto">
          <a:xfrm>
            <a:off x="1905000" y="3200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6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3" grpId="0" animBg="1" autoUpdateAnimBg="0"/>
      <p:bldP spid="12404" grpId="0" animBg="1" autoUpdateAnimBg="0"/>
      <p:bldP spid="12405" grpId="0" animBg="1" autoUpdateAnimBg="0"/>
      <p:bldP spid="12410" grpId="0" animBg="1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CC00"/>
                </a:solidFill>
              </a:rPr>
              <a:t>Simplex (cont’d)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5800" y="2667000"/>
            <a:ext cx="27432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Our Equations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66FF33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33"/>
                </a:solidFill>
              </a:rPr>
              <a:t>P = 5x + 7y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C1: 2x + 4y </a:t>
            </a:r>
            <a:r>
              <a:rPr lang="en-US" altLang="en-US" sz="1800">
                <a:solidFill>
                  <a:srgbClr val="FFFFFF"/>
                </a:solidFill>
                <a:sym typeface="Symbol" pitchFamily="18" charset="2"/>
              </a:rPr>
              <a:t></a:t>
            </a:r>
            <a:r>
              <a:rPr lang="en-US" altLang="en-US" sz="1800">
                <a:solidFill>
                  <a:srgbClr val="FFFFFF"/>
                </a:solidFill>
              </a:rPr>
              <a:t> 100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C2: 3x + 3y </a:t>
            </a:r>
            <a:r>
              <a:rPr lang="en-US" altLang="en-US" sz="1800">
                <a:solidFill>
                  <a:srgbClr val="FFFFFF"/>
                </a:solidFill>
                <a:sym typeface="Symbol" pitchFamily="18" charset="2"/>
              </a:rPr>
              <a:t></a:t>
            </a:r>
            <a:r>
              <a:rPr lang="en-US" altLang="en-US" sz="1800">
                <a:solidFill>
                  <a:srgbClr val="FFFFFF"/>
                </a:solidFill>
              </a:rPr>
              <a:t> 90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x,y </a:t>
            </a:r>
            <a:r>
              <a:rPr lang="en-US" altLang="en-US" sz="180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1800">
                <a:solidFill>
                  <a:srgbClr val="FFFFFF"/>
                </a:solidFill>
              </a:rPr>
              <a:t> 0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657600" y="3733800"/>
            <a:ext cx="1981200" cy="685800"/>
          </a:xfrm>
          <a:prstGeom prst="rightArrow">
            <a:avLst>
              <a:gd name="adj1" fmla="val 50000"/>
              <a:gd name="adj2" fmla="val 72222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Slack Form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715000" y="2667000"/>
            <a:ext cx="27432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Can be re-written as: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66FF33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33"/>
                </a:solidFill>
              </a:rPr>
              <a:t>P = 5x + 7y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  s</a:t>
            </a:r>
            <a:r>
              <a:rPr lang="en-US" altLang="en-US" sz="1800" baseline="-25000">
                <a:solidFill>
                  <a:srgbClr val="FFFFFF"/>
                </a:solidFill>
              </a:rPr>
              <a:t>1</a:t>
            </a:r>
            <a:r>
              <a:rPr lang="en-US" altLang="en-US" sz="1800">
                <a:solidFill>
                  <a:srgbClr val="FFFFFF"/>
                </a:solidFill>
              </a:rPr>
              <a:t> = 100 - 2x - 4y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s</a:t>
            </a:r>
            <a:r>
              <a:rPr lang="en-US" altLang="en-US" sz="1800" baseline="-25000">
                <a:solidFill>
                  <a:srgbClr val="FFFFFF"/>
                </a:solidFill>
              </a:rPr>
              <a:t>2</a:t>
            </a:r>
            <a:r>
              <a:rPr lang="en-US" altLang="en-US" sz="1800">
                <a:solidFill>
                  <a:srgbClr val="FFFFFF"/>
                </a:solidFill>
              </a:rPr>
              <a:t> = 90 - 3x - 3y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x, y </a:t>
            </a:r>
            <a:r>
              <a:rPr lang="en-US" altLang="en-US" sz="1800">
                <a:solidFill>
                  <a:srgbClr val="FFFFFF"/>
                </a:solidFill>
                <a:latin typeface="Symbol" pitchFamily="18" charset="2"/>
              </a:rPr>
              <a:t>³</a:t>
            </a:r>
            <a:r>
              <a:rPr lang="en-US" altLang="en-US" sz="1800">
                <a:solidFill>
                  <a:srgbClr val="FFFFFF"/>
                </a:solidFill>
              </a:rPr>
              <a:t> 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s</a:t>
            </a:r>
            <a:r>
              <a:rPr lang="en-US" altLang="en-US" sz="1800" baseline="-25000">
                <a:solidFill>
                  <a:srgbClr val="FFFFFF"/>
                </a:solidFill>
              </a:rPr>
              <a:t>1,</a:t>
            </a:r>
            <a:r>
              <a:rPr lang="en-US" altLang="en-US" sz="1800">
                <a:solidFill>
                  <a:srgbClr val="FFFFFF"/>
                </a:solidFill>
              </a:rPr>
              <a:t>, s</a:t>
            </a:r>
            <a:r>
              <a:rPr lang="en-US" altLang="en-US" sz="1800" baseline="-25000">
                <a:solidFill>
                  <a:srgbClr val="FFFFFF"/>
                </a:solidFill>
              </a:rPr>
              <a:t>2 </a:t>
            </a:r>
            <a:r>
              <a:rPr lang="en-US" altLang="en-US" sz="1800">
                <a:solidFill>
                  <a:srgbClr val="FFFFFF"/>
                </a:solidFill>
                <a:latin typeface="Symbol" pitchFamily="18" charset="2"/>
              </a:rPr>
              <a:t>³ 0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86200" y="4419600"/>
            <a:ext cx="3657600" cy="1804988"/>
            <a:chOff x="2592" y="2400"/>
            <a:chExt cx="2208" cy="1365"/>
          </a:xfrm>
        </p:grpSpPr>
        <p:sp>
          <p:nvSpPr>
            <p:cNvPr id="102409" name="Oval 9"/>
            <p:cNvSpPr>
              <a:spLocks noChangeArrowheads="1"/>
            </p:cNvSpPr>
            <p:nvPr/>
          </p:nvSpPr>
          <p:spPr bwMode="auto">
            <a:xfrm>
              <a:off x="3984" y="2400"/>
              <a:ext cx="288" cy="480"/>
            </a:xfrm>
            <a:prstGeom prst="ellips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CA" altLang="en-US" sz="2400">
                <a:solidFill>
                  <a:srgbClr val="FFCC00"/>
                </a:solidFill>
              </a:endParaRPr>
            </a:p>
          </p:txBody>
        </p:sp>
        <p:sp>
          <p:nvSpPr>
            <p:cNvPr id="102410" name="Line 10"/>
            <p:cNvSpPr>
              <a:spLocks noChangeShapeType="1"/>
            </p:cNvSpPr>
            <p:nvPr/>
          </p:nvSpPr>
          <p:spPr bwMode="auto">
            <a:xfrm flipV="1">
              <a:off x="3456" y="2736"/>
              <a:ext cx="528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Text Box 11"/>
            <p:cNvSpPr txBox="1">
              <a:spLocks noChangeArrowheads="1"/>
            </p:cNvSpPr>
            <p:nvPr/>
          </p:nvSpPr>
          <p:spPr bwMode="auto">
            <a:xfrm>
              <a:off x="2592" y="3072"/>
              <a:ext cx="1344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</a:rPr>
                <a:t>We introduce 2 new variables called slack variables</a:t>
              </a:r>
            </a:p>
          </p:txBody>
        </p:sp>
        <p:sp>
          <p:nvSpPr>
            <p:cNvPr id="102412" name="Line 13"/>
            <p:cNvSpPr>
              <a:spLocks noChangeShapeType="1"/>
            </p:cNvSpPr>
            <p:nvPr/>
          </p:nvSpPr>
          <p:spPr bwMode="auto">
            <a:xfrm flipV="1">
              <a:off x="3744" y="3408"/>
              <a:ext cx="528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3" name="Oval 14"/>
            <p:cNvSpPr>
              <a:spLocks noChangeArrowheads="1"/>
            </p:cNvSpPr>
            <p:nvPr/>
          </p:nvSpPr>
          <p:spPr bwMode="auto">
            <a:xfrm>
              <a:off x="4272" y="3168"/>
              <a:ext cx="528" cy="480"/>
            </a:xfrm>
            <a:prstGeom prst="ellips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CA" altLang="en-US" sz="2400">
                <a:solidFill>
                  <a:srgbClr val="FFCC00"/>
                </a:solidFill>
              </a:endParaRPr>
            </a:p>
          </p:txBody>
        </p:sp>
      </p:grpSp>
      <p:sp>
        <p:nvSpPr>
          <p:cNvPr id="102408" name="Rectangle 16"/>
          <p:cNvSpPr>
            <a:spLocks noChangeArrowheads="1"/>
          </p:cNvSpPr>
          <p:nvPr/>
        </p:nvSpPr>
        <p:spPr bwMode="auto">
          <a:xfrm>
            <a:off x="1066800" y="16002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We don’t want to deal with complex inequalities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nimBg="1" autoUpdateAnimBg="0"/>
      <p:bldP spid="13318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CC00"/>
                </a:solidFill>
              </a:rPr>
              <a:t>Simplex (cont’d)</a:t>
            </a:r>
          </a:p>
        </p:txBody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3124200" cy="2133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66FF33"/>
                </a:solidFill>
              </a:rPr>
              <a:t>Cost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33"/>
                </a:solidFill>
              </a:rPr>
              <a:t>P = 5x + 7y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  <a:r>
              <a:rPr lang="en-US" altLang="en-US" sz="1800">
                <a:solidFill>
                  <a:schemeClr val="bg1"/>
                </a:solidFill>
              </a:rPr>
              <a:t> = 100 - 2x - 4y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  <a:r>
              <a:rPr lang="en-US" altLang="en-US" sz="1800">
                <a:solidFill>
                  <a:schemeClr val="bg1"/>
                </a:solidFill>
              </a:rPr>
              <a:t> = 90 - 3x - 3y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</a:t>
            </a:r>
            <a:r>
              <a:rPr lang="en-US" altLang="en-US" sz="1800" baseline="-25000">
                <a:solidFill>
                  <a:schemeClr val="bg1"/>
                </a:solidFill>
              </a:rPr>
              <a:t>1, </a:t>
            </a:r>
            <a:r>
              <a:rPr lang="en-US" altLang="en-US" sz="1800">
                <a:solidFill>
                  <a:schemeClr val="bg1"/>
                </a:solidFill>
              </a:rPr>
              <a:t>, s</a:t>
            </a:r>
            <a:r>
              <a:rPr lang="en-US" altLang="en-US" sz="1800" baseline="-25000">
                <a:solidFill>
                  <a:schemeClr val="bg1"/>
                </a:solidFill>
              </a:rPr>
              <a:t>2 </a:t>
            </a:r>
            <a:r>
              <a:rPr lang="en-US" altLang="en-US" sz="1800">
                <a:solidFill>
                  <a:schemeClr val="bg1"/>
                </a:solidFill>
              </a:rPr>
              <a:t>, x , y </a:t>
            </a:r>
            <a:r>
              <a:rPr lang="en-US" altLang="en-US" sz="1800">
                <a:solidFill>
                  <a:schemeClr val="bg1"/>
                </a:solidFill>
                <a:latin typeface="Symbol" pitchFamily="18" charset="2"/>
              </a:rPr>
              <a:t>³</a:t>
            </a:r>
            <a:r>
              <a:rPr lang="en-US" altLang="en-US" sz="1800">
                <a:solidFill>
                  <a:schemeClr val="bg1"/>
                </a:solidFill>
              </a:rPr>
              <a:t> 0</a:t>
            </a:r>
          </a:p>
        </p:txBody>
      </p:sp>
      <p:sp>
        <p:nvSpPr>
          <p:cNvPr id="103428" name="Rectangle 1028"/>
          <p:cNvSpPr>
            <a:spLocks noChangeArrowheads="1"/>
          </p:cNvSpPr>
          <p:nvPr/>
        </p:nvSpPr>
        <p:spPr bwMode="auto">
          <a:xfrm>
            <a:off x="2667000" y="1752600"/>
            <a:ext cx="5486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STEP 1: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FFFF"/>
                </a:solidFill>
              </a:rPr>
              <a:t>We want an initial point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FFFF"/>
                </a:solidFill>
              </a:rPr>
              <a:t>Let’s put x=0, y=0</a:t>
            </a:r>
          </a:p>
        </p:txBody>
      </p:sp>
      <p:sp>
        <p:nvSpPr>
          <p:cNvPr id="26629" name="Text Box 1029"/>
          <p:cNvSpPr txBox="1">
            <a:spLocks noChangeArrowheads="1"/>
          </p:cNvSpPr>
          <p:nvPr/>
        </p:nvSpPr>
        <p:spPr bwMode="auto">
          <a:xfrm>
            <a:off x="4191000" y="3581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CC00"/>
                </a:solidFill>
              </a:rPr>
              <a:t>Feasible solution</a:t>
            </a:r>
          </a:p>
        </p:txBody>
      </p:sp>
      <p:sp>
        <p:nvSpPr>
          <p:cNvPr id="103430" name="Rectangle 1032"/>
          <p:cNvSpPr>
            <a:spLocks noChangeArrowheads="1"/>
          </p:cNvSpPr>
          <p:nvPr/>
        </p:nvSpPr>
        <p:spPr bwMode="auto">
          <a:xfrm>
            <a:off x="2743200" y="51054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66FF33"/>
              </a:solidFill>
            </a:endParaRPr>
          </a:p>
        </p:txBody>
      </p:sp>
      <p:sp>
        <p:nvSpPr>
          <p:cNvPr id="103431" name="Rectangle 1036"/>
          <p:cNvSpPr>
            <a:spLocks noChangeArrowheads="1"/>
          </p:cNvSpPr>
          <p:nvPr/>
        </p:nvSpPr>
        <p:spPr bwMode="auto">
          <a:xfrm>
            <a:off x="2819400" y="3429000"/>
            <a:ext cx="1295400" cy="788988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33"/>
                </a:solidFill>
              </a:rPr>
              <a:t>x=0, y=0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33"/>
                </a:solidFill>
              </a:rPr>
              <a:t>P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1066800"/>
          </a:xfrm>
        </p:spPr>
        <p:txBody>
          <a:bodyPr/>
          <a:lstStyle/>
          <a:p>
            <a:pPr marL="609600" indent="-609600" eaLnBrk="1" hangingPunct="1"/>
            <a:r>
              <a:rPr lang="en-US" altLang="en-US" dirty="0">
                <a:solidFill>
                  <a:schemeClr val="tx2"/>
                </a:solidFill>
              </a:rPr>
              <a:t>Do all Linear Programs have optimal solutions ? No !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85800" y="19812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    Three types of Linear Programs:</a:t>
            </a:r>
            <a:endParaRPr lang="en-US" altLang="en-US" sz="2400" dirty="0">
              <a:solidFill>
                <a:srgbClr val="FFCC00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38200" y="2667000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1. Has an optimal solution with a finite cost value: </a:t>
            </a:r>
            <a:r>
              <a:rPr lang="en-US" altLang="en-US" i="1" dirty="0">
                <a:solidFill>
                  <a:srgbClr val="FFFFFF"/>
                </a:solidFill>
              </a:rPr>
              <a:t>e.g. hotdog problem</a:t>
            </a:r>
            <a:endParaRPr lang="en-US" altLang="en-US" sz="2400" dirty="0">
              <a:solidFill>
                <a:srgbClr val="FFCC00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38200" y="3733800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2. Unbounded:  </a:t>
            </a:r>
            <a:r>
              <a:rPr lang="en-US" altLang="en-US" i="1">
                <a:solidFill>
                  <a:srgbClr val="FFFFFF"/>
                </a:solidFill>
              </a:rPr>
              <a:t>e.g maximize x, x </a:t>
            </a:r>
            <a:r>
              <a:rPr lang="en-US" altLang="en-US" sz="2000" i="1">
                <a:solidFill>
                  <a:srgbClr val="FFFFFF"/>
                </a:solidFill>
                <a:latin typeface="Symbol" pitchFamily="18" charset="2"/>
              </a:rPr>
              <a:t>³ 5, </a:t>
            </a:r>
            <a:r>
              <a:rPr lang="en-US" altLang="en-US" i="1">
                <a:solidFill>
                  <a:srgbClr val="FFFFFF"/>
                </a:solidFill>
              </a:rPr>
              <a:t>x </a:t>
            </a:r>
            <a:r>
              <a:rPr lang="en-US" altLang="en-US" sz="2000" i="1">
                <a:solidFill>
                  <a:srgbClr val="FFFFFF"/>
                </a:solidFill>
                <a:latin typeface="Symbol" pitchFamily="18" charset="2"/>
              </a:rPr>
              <a:t>³ 0</a:t>
            </a:r>
            <a:endParaRPr lang="en-US" altLang="en-US" i="1">
              <a:solidFill>
                <a:srgbClr val="FFFFFF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38200" y="43434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3. Infeasible: </a:t>
            </a:r>
            <a:r>
              <a:rPr lang="en-US" altLang="en-US" i="1">
                <a:solidFill>
                  <a:srgbClr val="FFFFFF"/>
                </a:solidFill>
              </a:rPr>
              <a:t>e.g maximize x, x </a:t>
            </a:r>
            <a:r>
              <a:rPr lang="en-US" altLang="en-US" sz="2000">
                <a:solidFill>
                  <a:srgbClr val="FFFFFF"/>
                </a:solidFill>
                <a:sym typeface="Symbol" pitchFamily="18" charset="2"/>
              </a:rPr>
              <a:t></a:t>
            </a:r>
            <a:r>
              <a:rPr lang="en-US" altLang="en-US" sz="2000" i="1">
                <a:solidFill>
                  <a:srgbClr val="FFFFFF"/>
                </a:solidFill>
                <a:latin typeface="Symbol" pitchFamily="18" charset="2"/>
              </a:rPr>
              <a:t> 3, </a:t>
            </a:r>
            <a:r>
              <a:rPr lang="en-US" altLang="en-US" i="1">
                <a:solidFill>
                  <a:srgbClr val="FFFFFF"/>
                </a:solidFill>
              </a:rPr>
              <a:t>x </a:t>
            </a:r>
            <a:r>
              <a:rPr lang="en-US" altLang="en-US" sz="2000" i="1">
                <a:solidFill>
                  <a:srgbClr val="FFFFFF"/>
                </a:solidFill>
                <a:latin typeface="Symbol" pitchFamily="18" charset="2"/>
              </a:rPr>
              <a:t>³ 5 , </a:t>
            </a:r>
            <a:r>
              <a:rPr lang="en-US" altLang="en-US" i="1">
                <a:solidFill>
                  <a:srgbClr val="FFFFFF"/>
                </a:solidFill>
              </a:rPr>
              <a:t>x </a:t>
            </a:r>
            <a:r>
              <a:rPr lang="en-US" altLang="en-US" sz="2000" i="1">
                <a:solidFill>
                  <a:srgbClr val="FFFFFF"/>
                </a:solidFill>
                <a:latin typeface="Symbol" pitchFamily="18" charset="2"/>
              </a:rPr>
              <a:t>³ 0</a:t>
            </a:r>
            <a:endParaRPr lang="en-US" altLang="en-US" sz="2400">
              <a:solidFill>
                <a:srgbClr val="FFCC00"/>
              </a:solidFill>
            </a:endParaRPr>
          </a:p>
        </p:txBody>
      </p:sp>
      <p:grpSp>
        <p:nvGrpSpPr>
          <p:cNvPr id="63495" name="Group 8"/>
          <p:cNvGrpSpPr>
            <a:grpSpLocks/>
          </p:cNvGrpSpPr>
          <p:nvPr/>
        </p:nvGrpSpPr>
        <p:grpSpPr bwMode="auto">
          <a:xfrm>
            <a:off x="7543800" y="838200"/>
            <a:ext cx="990600" cy="1371600"/>
            <a:chOff x="2065" y="1551"/>
            <a:chExt cx="1628" cy="1988"/>
          </a:xfrm>
        </p:grpSpPr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21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Freeform 25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32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76" grpId="0"/>
      <p:bldP spid="22533" grpId="0" autoUpdateAnimBg="0"/>
      <p:bldP spid="22534" grpId="0" autoUpdateAnimBg="0"/>
      <p:bldP spid="22535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CC00"/>
                </a:solidFill>
              </a:rPr>
              <a:t>Simplex (cont’d)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31242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66FF33"/>
                </a:solidFill>
              </a:rPr>
              <a:t>Cost Function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FF33"/>
                </a:solidFill>
              </a:rPr>
              <a:t>P = 5x + 7y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s</a:t>
            </a:r>
            <a:r>
              <a:rPr lang="en-US" altLang="en-US" sz="2000" baseline="-25000">
                <a:solidFill>
                  <a:schemeClr val="bg1"/>
                </a:solidFill>
              </a:rPr>
              <a:t>1</a:t>
            </a:r>
            <a:r>
              <a:rPr lang="en-US" altLang="en-US" sz="2000">
                <a:solidFill>
                  <a:schemeClr val="bg1"/>
                </a:solidFill>
              </a:rPr>
              <a:t> = 100 - 2x - 4y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s</a:t>
            </a:r>
            <a:r>
              <a:rPr lang="en-US" altLang="en-US" sz="2000" baseline="-25000">
                <a:solidFill>
                  <a:schemeClr val="bg1"/>
                </a:solidFill>
              </a:rPr>
              <a:t>2</a:t>
            </a:r>
            <a:r>
              <a:rPr lang="en-US" altLang="en-US" sz="2000">
                <a:solidFill>
                  <a:schemeClr val="bg1"/>
                </a:solidFill>
              </a:rPr>
              <a:t> = 90 - 3x - 3y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</a:t>
            </a:r>
            <a:r>
              <a:rPr lang="en-US" altLang="en-US" sz="1800" baseline="-25000">
                <a:solidFill>
                  <a:schemeClr val="bg1"/>
                </a:solidFill>
              </a:rPr>
              <a:t>1, </a:t>
            </a:r>
            <a:r>
              <a:rPr lang="en-US" altLang="en-US" sz="1800">
                <a:solidFill>
                  <a:schemeClr val="bg1"/>
                </a:solidFill>
              </a:rPr>
              <a:t>, s</a:t>
            </a:r>
            <a:r>
              <a:rPr lang="en-US" altLang="en-US" sz="1800" baseline="-25000">
                <a:solidFill>
                  <a:schemeClr val="bg1"/>
                </a:solidFill>
              </a:rPr>
              <a:t>2 </a:t>
            </a:r>
            <a:r>
              <a:rPr lang="en-US" altLang="en-US" sz="1800">
                <a:solidFill>
                  <a:schemeClr val="bg1"/>
                </a:solidFill>
              </a:rPr>
              <a:t>, x , y </a:t>
            </a:r>
            <a:r>
              <a:rPr lang="en-US" altLang="en-US" sz="1800">
                <a:solidFill>
                  <a:schemeClr val="bg1"/>
                </a:solidFill>
                <a:latin typeface="Symbol" pitchFamily="18" charset="2"/>
              </a:rPr>
              <a:t>³</a:t>
            </a:r>
            <a:r>
              <a:rPr lang="en-US" altLang="en-US" sz="1800">
                <a:solidFill>
                  <a:schemeClr val="bg1"/>
                </a:solidFill>
              </a:rPr>
              <a:t> 0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2667000" y="1752600"/>
            <a:ext cx="5486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STEP 2: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FFFF"/>
                </a:solidFill>
              </a:rPr>
              <a:t>We want next point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FFFF"/>
                </a:solidFill>
              </a:rPr>
              <a:t>Let's try to increase x.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FFFF"/>
                </a:solidFill>
              </a:rPr>
              <a:t>x can be increased maximum to 30 (</a:t>
            </a:r>
            <a:r>
              <a:rPr lang="en-US" altLang="en-US" sz="2000">
                <a:solidFill>
                  <a:srgbClr val="FFFFFF"/>
                </a:solidFill>
              </a:rPr>
              <a:t>s</a:t>
            </a:r>
            <a:r>
              <a:rPr lang="en-US" altLang="en-US" sz="2000" baseline="-25000">
                <a:solidFill>
                  <a:srgbClr val="FFFFFF"/>
                </a:solidFill>
              </a:rPr>
              <a:t>2 </a:t>
            </a:r>
            <a:r>
              <a:rPr lang="en-US" altLang="en-US" sz="1800">
                <a:solidFill>
                  <a:srgbClr val="FFFFFF"/>
                </a:solidFill>
              </a:rPr>
              <a:t>becomes zero)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FFFF"/>
                </a:solidFill>
              </a:rPr>
              <a:t>Rewrite equations (Pivoting)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FFFF"/>
                </a:solidFill>
              </a:rPr>
              <a:t>Now put y, s</a:t>
            </a:r>
            <a:r>
              <a:rPr lang="en-US" altLang="en-US" sz="1800" baseline="-25000">
                <a:solidFill>
                  <a:srgbClr val="FFFFFF"/>
                </a:solidFill>
              </a:rPr>
              <a:t>2 </a:t>
            </a:r>
            <a:r>
              <a:rPr lang="en-US" altLang="en-US" sz="1800">
                <a:solidFill>
                  <a:srgbClr val="FFFFFF"/>
                </a:solidFill>
              </a:rPr>
              <a:t>= 0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114800" y="5943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CC00"/>
                </a:solidFill>
              </a:rPr>
              <a:t>Feasible solution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2895600" y="3886200"/>
            <a:ext cx="2743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x = 30 – y – s</a:t>
            </a:r>
            <a:r>
              <a:rPr lang="en-US" altLang="en-US" sz="1800" baseline="-25000">
                <a:solidFill>
                  <a:srgbClr val="FFFFFF"/>
                </a:solidFill>
              </a:rPr>
              <a:t>2</a:t>
            </a:r>
            <a:r>
              <a:rPr lang="en-US" altLang="en-US" sz="1800">
                <a:solidFill>
                  <a:srgbClr val="FFFFFF"/>
                </a:solidFill>
              </a:rPr>
              <a:t>/3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s</a:t>
            </a:r>
            <a:r>
              <a:rPr lang="en-US" altLang="en-US" sz="1800" baseline="-25000">
                <a:solidFill>
                  <a:srgbClr val="FFFFFF"/>
                </a:solidFill>
              </a:rPr>
              <a:t>1</a:t>
            </a:r>
            <a:r>
              <a:rPr lang="en-US" altLang="en-US" sz="1800">
                <a:solidFill>
                  <a:srgbClr val="FFFFFF"/>
                </a:solidFill>
              </a:rPr>
              <a:t> = 40  + 2/3s</a:t>
            </a:r>
            <a:r>
              <a:rPr lang="en-US" altLang="en-US" sz="1800" baseline="-25000">
                <a:solidFill>
                  <a:srgbClr val="FFFFFF"/>
                </a:solidFill>
              </a:rPr>
              <a:t>2</a:t>
            </a:r>
            <a:r>
              <a:rPr lang="en-US" altLang="en-US" sz="1800">
                <a:solidFill>
                  <a:srgbClr val="FFFFFF"/>
                </a:solidFill>
              </a:rPr>
              <a:t> – 2y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33"/>
                </a:solidFill>
              </a:rPr>
              <a:t>P = 150 – 5/3s</a:t>
            </a:r>
            <a:r>
              <a:rPr lang="en-US" altLang="en-US" sz="1800" baseline="-25000">
                <a:solidFill>
                  <a:srgbClr val="66FF33"/>
                </a:solidFill>
              </a:rPr>
              <a:t>2</a:t>
            </a:r>
            <a:r>
              <a:rPr lang="en-US" altLang="en-US" sz="1800">
                <a:solidFill>
                  <a:srgbClr val="66FF33"/>
                </a:solidFill>
              </a:rPr>
              <a:t> + 2y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2743200" y="51054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66FF33"/>
              </a:solidFill>
            </a:endParaRP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2743200" y="5791200"/>
            <a:ext cx="1295400" cy="788988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33"/>
                </a:solidFill>
              </a:rPr>
              <a:t>x=30, y=0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33"/>
                </a:solidFill>
              </a:rPr>
              <a:t>P = 150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CC00"/>
                </a:solidFill>
              </a:rPr>
              <a:t>Simplex (cont’d)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3124200" cy="2133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66FF33"/>
                </a:solidFill>
              </a:rPr>
              <a:t>Cost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33"/>
                </a:solidFill>
              </a:rPr>
              <a:t>P = 150 – 5/3s</a:t>
            </a:r>
            <a:r>
              <a:rPr lang="en-US" altLang="en-US" sz="1800" baseline="-25000">
                <a:solidFill>
                  <a:srgbClr val="66FF33"/>
                </a:solidFill>
              </a:rPr>
              <a:t>2</a:t>
            </a:r>
            <a:r>
              <a:rPr lang="en-US" altLang="en-US" sz="1800">
                <a:solidFill>
                  <a:srgbClr val="66FF33"/>
                </a:solidFill>
              </a:rPr>
              <a:t> + 2y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x = 30 – y – s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  <a:r>
              <a:rPr lang="en-US" altLang="en-US" sz="1800">
                <a:solidFill>
                  <a:schemeClr val="bg1"/>
                </a:solidFill>
              </a:rPr>
              <a:t>/3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  <a:r>
              <a:rPr lang="en-US" altLang="en-US" sz="1800">
                <a:solidFill>
                  <a:schemeClr val="bg1"/>
                </a:solidFill>
              </a:rPr>
              <a:t> = 40  + 2/3s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  <a:r>
              <a:rPr lang="en-US" altLang="en-US" sz="1800">
                <a:solidFill>
                  <a:schemeClr val="bg1"/>
                </a:solidFill>
              </a:rPr>
              <a:t> – 2y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</a:t>
            </a:r>
            <a:r>
              <a:rPr lang="en-US" altLang="en-US" sz="1800" baseline="-25000">
                <a:solidFill>
                  <a:schemeClr val="bg1"/>
                </a:solidFill>
              </a:rPr>
              <a:t>1, </a:t>
            </a:r>
            <a:r>
              <a:rPr lang="en-US" altLang="en-US" sz="1800">
                <a:solidFill>
                  <a:schemeClr val="bg1"/>
                </a:solidFill>
              </a:rPr>
              <a:t>, s</a:t>
            </a:r>
            <a:r>
              <a:rPr lang="en-US" altLang="en-US" sz="1800" baseline="-25000">
                <a:solidFill>
                  <a:schemeClr val="bg1"/>
                </a:solidFill>
              </a:rPr>
              <a:t>2 </a:t>
            </a:r>
            <a:r>
              <a:rPr lang="en-US" altLang="en-US" sz="1800">
                <a:solidFill>
                  <a:schemeClr val="bg1"/>
                </a:solidFill>
              </a:rPr>
              <a:t>, x , y </a:t>
            </a:r>
            <a:r>
              <a:rPr lang="en-US" altLang="en-US" sz="1800">
                <a:solidFill>
                  <a:schemeClr val="bg1"/>
                </a:solidFill>
                <a:latin typeface="Symbol" pitchFamily="18" charset="2"/>
              </a:rPr>
              <a:t>³</a:t>
            </a:r>
            <a:r>
              <a:rPr lang="en-US" altLang="en-US" sz="1800">
                <a:solidFill>
                  <a:schemeClr val="bg1"/>
                </a:solidFill>
              </a:rPr>
              <a:t>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667000" y="1752600"/>
            <a:ext cx="5486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STEP 3: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FFFF"/>
                </a:solidFill>
              </a:rPr>
              <a:t>We want next point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FFFF"/>
                </a:solidFill>
              </a:rPr>
              <a:t>Let's try to increase 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FFFF"/>
                </a:solidFill>
              </a:rPr>
              <a:t>y can be increased maximum to 20 (</a:t>
            </a:r>
            <a:r>
              <a:rPr lang="en-US" altLang="en-US" sz="2000">
                <a:solidFill>
                  <a:srgbClr val="FFFFFF"/>
                </a:solidFill>
              </a:rPr>
              <a:t>s</a:t>
            </a:r>
            <a:r>
              <a:rPr lang="en-US" altLang="en-US" sz="2000" baseline="-25000">
                <a:solidFill>
                  <a:srgbClr val="FFFFFF"/>
                </a:solidFill>
              </a:rPr>
              <a:t>1 </a:t>
            </a:r>
            <a:r>
              <a:rPr lang="en-US" altLang="en-US" sz="1800">
                <a:solidFill>
                  <a:srgbClr val="FFFFFF"/>
                </a:solidFill>
              </a:rPr>
              <a:t>becomes zero)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FFFF"/>
                </a:solidFill>
              </a:rPr>
              <a:t>Rewrite equations (Pivoting)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FFFF"/>
                </a:solidFill>
              </a:rPr>
              <a:t>Now put s</a:t>
            </a:r>
            <a:r>
              <a:rPr lang="en-US" altLang="en-US" sz="1800" baseline="-25000">
                <a:solidFill>
                  <a:srgbClr val="FFFFFF"/>
                </a:solidFill>
              </a:rPr>
              <a:t>1</a:t>
            </a:r>
            <a:r>
              <a:rPr lang="en-US" altLang="en-US" sz="1800">
                <a:solidFill>
                  <a:srgbClr val="FFFFFF"/>
                </a:solidFill>
              </a:rPr>
              <a:t>, s</a:t>
            </a:r>
            <a:r>
              <a:rPr lang="en-US" altLang="en-US" sz="1800" baseline="-25000">
                <a:solidFill>
                  <a:srgbClr val="FFFFFF"/>
                </a:solidFill>
              </a:rPr>
              <a:t>2 </a:t>
            </a:r>
            <a:r>
              <a:rPr lang="en-US" altLang="en-US" sz="1800">
                <a:solidFill>
                  <a:srgbClr val="FFFFFF"/>
                </a:solidFill>
              </a:rPr>
              <a:t>= 0</a:t>
            </a:r>
          </a:p>
        </p:txBody>
      </p:sp>
      <p:sp>
        <p:nvSpPr>
          <p:cNvPr id="105477" name="Rectangle 6"/>
          <p:cNvSpPr>
            <a:spLocks noChangeArrowheads="1"/>
          </p:cNvSpPr>
          <p:nvPr/>
        </p:nvSpPr>
        <p:spPr bwMode="auto">
          <a:xfrm>
            <a:off x="2895600" y="3886200"/>
            <a:ext cx="2743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y = 20 + 1/3s</a:t>
            </a:r>
            <a:r>
              <a:rPr lang="en-US" altLang="en-US" sz="1800" baseline="-25000">
                <a:solidFill>
                  <a:srgbClr val="FFFFFF"/>
                </a:solidFill>
              </a:rPr>
              <a:t>2 </a:t>
            </a:r>
            <a:r>
              <a:rPr lang="en-US" altLang="en-US" sz="1800">
                <a:solidFill>
                  <a:srgbClr val="FFFFFF"/>
                </a:solidFill>
              </a:rPr>
              <a:t>– 1/2s</a:t>
            </a:r>
            <a:r>
              <a:rPr lang="en-US" altLang="en-US" sz="1800" baseline="-25000">
                <a:solidFill>
                  <a:srgbClr val="FFFFFF"/>
                </a:solidFill>
              </a:rPr>
              <a:t>1</a:t>
            </a:r>
            <a:endParaRPr lang="en-US" altLang="en-US" sz="180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x = 10 – 1/2s</a:t>
            </a:r>
            <a:r>
              <a:rPr lang="en-US" altLang="en-US" sz="1800" baseline="-25000">
                <a:solidFill>
                  <a:srgbClr val="FFFFFF"/>
                </a:solidFill>
              </a:rPr>
              <a:t>1</a:t>
            </a:r>
            <a:r>
              <a:rPr lang="en-US" altLang="en-US" sz="1800">
                <a:solidFill>
                  <a:srgbClr val="FFFFFF"/>
                </a:solidFill>
              </a:rPr>
              <a:t> - 2/3s</a:t>
            </a:r>
            <a:r>
              <a:rPr lang="en-US" altLang="en-US" sz="1800" baseline="-25000">
                <a:solidFill>
                  <a:srgbClr val="FFFFFF"/>
                </a:solidFill>
              </a:rPr>
              <a:t>2</a:t>
            </a:r>
            <a:r>
              <a:rPr lang="en-US" altLang="en-US" sz="1800">
                <a:solidFill>
                  <a:srgbClr val="FFFF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33"/>
                </a:solidFill>
              </a:rPr>
              <a:t>P = 190  - s</a:t>
            </a:r>
            <a:r>
              <a:rPr lang="en-US" altLang="en-US" sz="1800" baseline="-25000">
                <a:solidFill>
                  <a:srgbClr val="66FF33"/>
                </a:solidFill>
              </a:rPr>
              <a:t>1</a:t>
            </a:r>
            <a:r>
              <a:rPr lang="en-US" altLang="en-US" sz="1800">
                <a:solidFill>
                  <a:srgbClr val="66FF33"/>
                </a:solidFill>
              </a:rPr>
              <a:t> – s</a:t>
            </a:r>
            <a:r>
              <a:rPr lang="en-US" altLang="en-US" sz="1800" baseline="-25000">
                <a:solidFill>
                  <a:srgbClr val="66FF33"/>
                </a:solidFill>
              </a:rPr>
              <a:t>2</a:t>
            </a:r>
          </a:p>
        </p:txBody>
      </p:sp>
      <p:sp>
        <p:nvSpPr>
          <p:cNvPr id="105478" name="Rectangle 7"/>
          <p:cNvSpPr>
            <a:spLocks noChangeArrowheads="1"/>
          </p:cNvSpPr>
          <p:nvPr/>
        </p:nvSpPr>
        <p:spPr bwMode="auto">
          <a:xfrm>
            <a:off x="2743200" y="51054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66FF33"/>
              </a:solidFill>
            </a:endParaRPr>
          </a:p>
        </p:txBody>
      </p:sp>
      <p:sp>
        <p:nvSpPr>
          <p:cNvPr id="105479" name="Rectangle 8"/>
          <p:cNvSpPr>
            <a:spLocks noChangeArrowheads="1"/>
          </p:cNvSpPr>
          <p:nvPr/>
        </p:nvSpPr>
        <p:spPr bwMode="auto">
          <a:xfrm>
            <a:off x="2743200" y="5791200"/>
            <a:ext cx="1295400" cy="788988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33"/>
                </a:solidFill>
              </a:rPr>
              <a:t>x=10, y=20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33"/>
                </a:solidFill>
              </a:rPr>
              <a:t>P = 190</a:t>
            </a:r>
          </a:p>
        </p:txBody>
      </p:sp>
      <p:sp>
        <p:nvSpPr>
          <p:cNvPr id="105480" name="Text Box 9"/>
          <p:cNvSpPr txBox="1">
            <a:spLocks noChangeArrowheads="1"/>
          </p:cNvSpPr>
          <p:nvPr/>
        </p:nvSpPr>
        <p:spPr bwMode="auto">
          <a:xfrm>
            <a:off x="5715000" y="2286000"/>
            <a:ext cx="2286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CC00"/>
                </a:solidFill>
              </a:rPr>
              <a:t>(We don’t increase s</a:t>
            </a:r>
            <a:r>
              <a:rPr lang="en-US" altLang="en-US" sz="1600" baseline="-25000">
                <a:solidFill>
                  <a:srgbClr val="FFCC00"/>
                </a:solidFill>
              </a:rPr>
              <a:t>2</a:t>
            </a:r>
            <a:r>
              <a:rPr lang="en-US" altLang="en-US" sz="1600">
                <a:solidFill>
                  <a:srgbClr val="FFCC00"/>
                </a:solidFill>
              </a:rPr>
              <a:t> because it will decrease P)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724400" y="4191000"/>
            <a:ext cx="3810000" cy="915988"/>
            <a:chOff x="2976" y="2640"/>
            <a:chExt cx="2400" cy="577"/>
          </a:xfrm>
        </p:grpSpPr>
        <p:sp>
          <p:nvSpPr>
            <p:cNvPr id="105486" name="Text Box 5"/>
            <p:cNvSpPr txBox="1">
              <a:spLocks noChangeArrowheads="1"/>
            </p:cNvSpPr>
            <p:nvPr/>
          </p:nvSpPr>
          <p:spPr bwMode="auto">
            <a:xfrm>
              <a:off x="3696" y="2640"/>
              <a:ext cx="168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</a:rPr>
                <a:t>Note that we cannot increase s1 &amp; s2 without decreasing P. So we stop !</a:t>
              </a:r>
            </a:p>
          </p:txBody>
        </p:sp>
        <p:sp>
          <p:nvSpPr>
            <p:cNvPr id="105487" name="Line 10"/>
            <p:cNvSpPr>
              <a:spLocks noChangeShapeType="1"/>
            </p:cNvSpPr>
            <p:nvPr/>
          </p:nvSpPr>
          <p:spPr bwMode="auto">
            <a:xfrm flipH="1">
              <a:off x="2976" y="2880"/>
              <a:ext cx="720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114800" y="5943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CC00"/>
                </a:solidFill>
              </a:rPr>
              <a:t>Feasible solution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28600" y="4724400"/>
            <a:ext cx="2438400" cy="1266825"/>
            <a:chOff x="144" y="2976"/>
            <a:chExt cx="1536" cy="798"/>
          </a:xfrm>
        </p:grpSpPr>
        <p:sp>
          <p:nvSpPr>
            <p:cNvPr id="105484" name="Text Box 14"/>
            <p:cNvSpPr txBox="1">
              <a:spLocks noChangeArrowheads="1"/>
            </p:cNvSpPr>
            <p:nvPr/>
          </p:nvSpPr>
          <p:spPr bwMode="auto">
            <a:xfrm>
              <a:off x="384" y="3024"/>
              <a:ext cx="1296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</a:rPr>
                <a:t>Is this solution optimal? Or have we run into a local minimum?</a:t>
              </a:r>
            </a:p>
          </p:txBody>
        </p:sp>
        <p:sp>
          <p:nvSpPr>
            <p:cNvPr id="105485" name="Text Box 15"/>
            <p:cNvSpPr txBox="1">
              <a:spLocks noChangeArrowheads="1"/>
            </p:cNvSpPr>
            <p:nvPr/>
          </p:nvSpPr>
          <p:spPr bwMode="auto">
            <a:xfrm>
              <a:off x="144" y="2976"/>
              <a:ext cx="384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600">
                  <a:solidFill>
                    <a:srgbClr val="FFCC00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9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3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5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445252</TotalTime>
  <Words>5700</Words>
  <Application>Microsoft Office PowerPoint</Application>
  <PresentationFormat>On-screen Show (4:3)</PresentationFormat>
  <Paragraphs>1876</Paragraphs>
  <Slides>91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17" baseType="lpstr">
      <vt:lpstr>Arial</vt:lpstr>
      <vt:lpstr>Cambria Math</vt:lpstr>
      <vt:lpstr>Symbol</vt:lpstr>
      <vt:lpstr>Times New Roman</vt:lpstr>
      <vt:lpstr>Wingdings</vt:lpstr>
      <vt:lpstr>Default Design</vt:lpstr>
      <vt:lpstr>2_Default Design</vt:lpstr>
      <vt:lpstr>3_Default Design</vt:lpstr>
      <vt:lpstr>11_Default Design</vt:lpstr>
      <vt:lpstr>14_Default Design</vt:lpstr>
      <vt:lpstr>17_Default Design</vt:lpstr>
      <vt:lpstr>18_Default Design</vt:lpstr>
      <vt:lpstr>19_Default Design</vt:lpstr>
      <vt:lpstr>20_Default Design</vt:lpstr>
      <vt:lpstr>21_Default Design</vt:lpstr>
      <vt:lpstr>8_Default Design</vt:lpstr>
      <vt:lpstr>10_Default Design</vt:lpstr>
      <vt:lpstr>22_Default Design</vt:lpstr>
      <vt:lpstr>5_Default Design</vt:lpstr>
      <vt:lpstr>6_Default Design</vt:lpstr>
      <vt:lpstr>7_Default Design</vt:lpstr>
      <vt:lpstr>9_Default Design</vt:lpstr>
      <vt:lpstr>15_Default Design</vt:lpstr>
      <vt:lpstr>23_Default Design</vt:lpstr>
      <vt:lpstr>25_Default Design</vt:lpstr>
      <vt:lpstr>Equation</vt:lpstr>
      <vt:lpstr>Linear Programming</vt:lpstr>
      <vt:lpstr>Linear Programming</vt:lpstr>
      <vt:lpstr>A Hotdog</vt:lpstr>
      <vt:lpstr>PowerPoint Presentation</vt:lpstr>
      <vt:lpstr>The Hotdog Problem</vt:lpstr>
      <vt:lpstr>PowerPoint Presentation</vt:lpstr>
      <vt:lpstr>PowerPoint Presentation</vt:lpstr>
      <vt:lpstr>Network Flow as a  Linear Program</vt:lpstr>
      <vt:lpstr>PowerPoint Presentation</vt:lpstr>
      <vt:lpstr>Linear Programming</vt:lpstr>
      <vt:lpstr>Linear Programming</vt:lpstr>
      <vt:lpstr>Simplex Algorithm</vt:lpstr>
      <vt:lpstr>Simplex Algorithm</vt:lpstr>
      <vt:lpstr>Simplex Algorithm</vt:lpstr>
      <vt:lpstr>Simplex  Algorithm</vt:lpstr>
      <vt:lpstr>Simplex  Algorithm</vt:lpstr>
      <vt:lpstr>Simplex  Algorithm</vt:lpstr>
      <vt:lpstr>vertex 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Hill Climbing</vt:lpstr>
      <vt:lpstr>Hill Climbing</vt:lpstr>
      <vt:lpstr>Network Flow</vt:lpstr>
      <vt:lpstr>Primal-Dual Hill Climbing</vt:lpstr>
      <vt:lpstr>Primal-Dual Hill Climbing</vt:lpstr>
      <vt:lpstr>Primal-Dual Hill Climbing</vt:lpstr>
      <vt:lpstr>Primal-Dual Hill Climbing</vt:lpstr>
      <vt:lpstr>Primal-Dual Hill Climbing</vt:lpstr>
      <vt:lpstr>Primal-Dual Hill Climbing</vt:lpstr>
      <vt:lpstr>Primal-Dual Hill Climbing</vt:lpstr>
      <vt:lpstr>Primal-Dual Hill Climbing</vt:lpstr>
      <vt:lpstr>Duality</vt:lpstr>
      <vt:lpstr>Duality</vt:lpstr>
      <vt:lpstr>Duality</vt:lpstr>
      <vt:lpstr>Duality</vt:lpstr>
      <vt:lpstr>Duality</vt:lpstr>
      <vt:lpstr>Duality</vt:lpstr>
      <vt:lpstr>Duality</vt:lpstr>
      <vt:lpstr>Duality</vt:lpstr>
      <vt:lpstr>Duality</vt:lpstr>
      <vt:lpstr>Duality</vt:lpstr>
      <vt:lpstr>Primal-Dual Hill Climbing</vt:lpstr>
      <vt:lpstr>Duality</vt:lpstr>
      <vt:lpstr>Duality</vt:lpstr>
      <vt:lpstr>Duality</vt:lpstr>
      <vt:lpstr>The Nutrition Problem</vt:lpstr>
      <vt:lpstr>The Nutrition Problem</vt:lpstr>
      <vt:lpstr>The Nutrition Problem</vt:lpstr>
      <vt:lpstr>The Nutrition Problem</vt:lpstr>
      <vt:lpstr>The Nutrition Problem</vt:lpstr>
      <vt:lpstr>The Dual Problem</vt:lpstr>
      <vt:lpstr>The Dual Problem</vt:lpstr>
      <vt:lpstr>The Dual Problem</vt:lpstr>
      <vt:lpstr>Primal-Dual Hill Climbing</vt:lpstr>
      <vt:lpstr>Primal-Dual Hill Climbing</vt:lpstr>
      <vt:lpstr>Primal-Dual Hill Climbing</vt:lpstr>
      <vt:lpstr>Primal-Dual Hill Climbing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Duality</vt:lpstr>
      <vt:lpstr>Duality</vt:lpstr>
      <vt:lpstr>Duality</vt:lpstr>
      <vt:lpstr>Duality</vt:lpstr>
      <vt:lpstr>Duality</vt:lpstr>
      <vt:lpstr>Duality</vt:lpstr>
      <vt:lpstr>Duality</vt:lpstr>
      <vt:lpstr>Duality</vt:lpstr>
      <vt:lpstr>Duality</vt:lpstr>
      <vt:lpstr>Duality</vt:lpstr>
      <vt:lpstr>Duality</vt:lpstr>
      <vt:lpstr>Duality</vt:lpstr>
      <vt:lpstr>Duality</vt:lpstr>
      <vt:lpstr>Duality</vt:lpstr>
      <vt:lpstr>Duality</vt:lpstr>
      <vt:lpstr>Duality</vt:lpstr>
      <vt:lpstr>PowerPoint Presentation</vt:lpstr>
      <vt:lpstr>Simplex</vt:lpstr>
      <vt:lpstr>Simplex (cont’d)</vt:lpstr>
      <vt:lpstr>Simplex (cont’d)</vt:lpstr>
      <vt:lpstr>Simplex (cont’d)</vt:lpstr>
      <vt:lpstr>Simplex (cont’d)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Edmonds</dc:creator>
  <cp:lastModifiedBy>jeff</cp:lastModifiedBy>
  <cp:revision>453</cp:revision>
  <dcterms:created xsi:type="dcterms:W3CDTF">2000-08-14T20:34:24Z</dcterms:created>
  <dcterms:modified xsi:type="dcterms:W3CDTF">2019-03-03T16:37:04Z</dcterms:modified>
</cp:coreProperties>
</file>