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4"/>
  </p:notesMasterIdLst>
  <p:handoutMasterIdLst>
    <p:handoutMasterId r:id="rId155"/>
  </p:handoutMasterIdLst>
  <p:sldIdLst>
    <p:sldId id="284" r:id="rId2"/>
    <p:sldId id="755" r:id="rId3"/>
    <p:sldId id="756" r:id="rId4"/>
    <p:sldId id="866" r:id="rId5"/>
    <p:sldId id="867" r:id="rId6"/>
    <p:sldId id="868" r:id="rId7"/>
    <p:sldId id="870" r:id="rId8"/>
    <p:sldId id="757" r:id="rId9"/>
    <p:sldId id="758" r:id="rId10"/>
    <p:sldId id="759" r:id="rId11"/>
    <p:sldId id="760" r:id="rId12"/>
    <p:sldId id="761" r:id="rId13"/>
    <p:sldId id="762" r:id="rId14"/>
    <p:sldId id="763" r:id="rId15"/>
    <p:sldId id="764" r:id="rId16"/>
    <p:sldId id="765" r:id="rId17"/>
    <p:sldId id="766" r:id="rId18"/>
    <p:sldId id="767" r:id="rId19"/>
    <p:sldId id="796" r:id="rId20"/>
    <p:sldId id="797" r:id="rId21"/>
    <p:sldId id="798" r:id="rId22"/>
    <p:sldId id="799" r:id="rId23"/>
    <p:sldId id="800" r:id="rId24"/>
    <p:sldId id="801" r:id="rId25"/>
    <p:sldId id="802" r:id="rId26"/>
    <p:sldId id="803" r:id="rId27"/>
    <p:sldId id="804" r:id="rId28"/>
    <p:sldId id="805" r:id="rId29"/>
    <p:sldId id="806" r:id="rId30"/>
    <p:sldId id="807" r:id="rId31"/>
    <p:sldId id="552" r:id="rId32"/>
    <p:sldId id="554" r:id="rId33"/>
    <p:sldId id="555" r:id="rId34"/>
    <p:sldId id="556" r:id="rId35"/>
    <p:sldId id="558" r:id="rId36"/>
    <p:sldId id="559" r:id="rId37"/>
    <p:sldId id="560" r:id="rId38"/>
    <p:sldId id="561" r:id="rId39"/>
    <p:sldId id="562" r:id="rId40"/>
    <p:sldId id="563" r:id="rId41"/>
    <p:sldId id="564" r:id="rId42"/>
    <p:sldId id="565" r:id="rId43"/>
    <p:sldId id="566" r:id="rId44"/>
    <p:sldId id="567" r:id="rId45"/>
    <p:sldId id="568" r:id="rId46"/>
    <p:sldId id="569" r:id="rId47"/>
    <p:sldId id="570" r:id="rId48"/>
    <p:sldId id="571" r:id="rId49"/>
    <p:sldId id="735" r:id="rId50"/>
    <p:sldId id="736" r:id="rId51"/>
    <p:sldId id="737" r:id="rId52"/>
    <p:sldId id="575" r:id="rId53"/>
    <p:sldId id="576" r:id="rId54"/>
    <p:sldId id="577" r:id="rId55"/>
    <p:sldId id="578" r:id="rId56"/>
    <p:sldId id="579" r:id="rId57"/>
    <p:sldId id="580" r:id="rId58"/>
    <p:sldId id="622" r:id="rId59"/>
    <p:sldId id="623" r:id="rId60"/>
    <p:sldId id="624" r:id="rId61"/>
    <p:sldId id="625" r:id="rId62"/>
    <p:sldId id="626" r:id="rId63"/>
    <p:sldId id="627" r:id="rId64"/>
    <p:sldId id="628" r:id="rId65"/>
    <p:sldId id="629" r:id="rId66"/>
    <p:sldId id="630" r:id="rId67"/>
    <p:sldId id="631" r:id="rId68"/>
    <p:sldId id="632" r:id="rId69"/>
    <p:sldId id="633" r:id="rId70"/>
    <p:sldId id="634" r:id="rId71"/>
    <p:sldId id="635" r:id="rId72"/>
    <p:sldId id="636" r:id="rId73"/>
    <p:sldId id="637" r:id="rId74"/>
    <p:sldId id="638" r:id="rId75"/>
    <p:sldId id="639" r:id="rId76"/>
    <p:sldId id="640" r:id="rId77"/>
    <p:sldId id="641" r:id="rId78"/>
    <p:sldId id="642" r:id="rId79"/>
    <p:sldId id="643" r:id="rId80"/>
    <p:sldId id="644" r:id="rId81"/>
    <p:sldId id="645" r:id="rId82"/>
    <p:sldId id="646" r:id="rId83"/>
    <p:sldId id="647" r:id="rId84"/>
    <p:sldId id="648" r:id="rId85"/>
    <p:sldId id="649" r:id="rId86"/>
    <p:sldId id="650" r:id="rId87"/>
    <p:sldId id="651" r:id="rId88"/>
    <p:sldId id="652" r:id="rId89"/>
    <p:sldId id="653" r:id="rId90"/>
    <p:sldId id="654" r:id="rId91"/>
    <p:sldId id="655" r:id="rId92"/>
    <p:sldId id="656" r:id="rId93"/>
    <p:sldId id="657" r:id="rId94"/>
    <p:sldId id="658" r:id="rId95"/>
    <p:sldId id="659" r:id="rId96"/>
    <p:sldId id="660" r:id="rId97"/>
    <p:sldId id="661" r:id="rId98"/>
    <p:sldId id="662" r:id="rId99"/>
    <p:sldId id="663" r:id="rId100"/>
    <p:sldId id="664" r:id="rId101"/>
    <p:sldId id="665" r:id="rId102"/>
    <p:sldId id="666" r:id="rId103"/>
    <p:sldId id="667" r:id="rId104"/>
    <p:sldId id="668" r:id="rId105"/>
    <p:sldId id="669" r:id="rId106"/>
    <p:sldId id="670" r:id="rId107"/>
    <p:sldId id="671" r:id="rId108"/>
    <p:sldId id="850" r:id="rId109"/>
    <p:sldId id="854" r:id="rId110"/>
    <p:sldId id="847" r:id="rId111"/>
    <p:sldId id="846" r:id="rId112"/>
    <p:sldId id="855" r:id="rId113"/>
    <p:sldId id="852" r:id="rId114"/>
    <p:sldId id="849" r:id="rId115"/>
    <p:sldId id="853" r:id="rId116"/>
    <p:sldId id="606" r:id="rId117"/>
    <p:sldId id="826" r:id="rId118"/>
    <p:sldId id="833" r:id="rId119"/>
    <p:sldId id="521" r:id="rId120"/>
    <p:sldId id="522" r:id="rId121"/>
    <p:sldId id="525" r:id="rId122"/>
    <p:sldId id="611" r:id="rId123"/>
    <p:sldId id="612" r:id="rId124"/>
    <p:sldId id="608" r:id="rId125"/>
    <p:sldId id="752" r:id="rId126"/>
    <p:sldId id="827" r:id="rId127"/>
    <p:sldId id="609" r:id="rId128"/>
    <p:sldId id="753" r:id="rId129"/>
    <p:sldId id="828" r:id="rId130"/>
    <p:sldId id="610" r:id="rId131"/>
    <p:sldId id="750" r:id="rId132"/>
    <p:sldId id="746" r:id="rId133"/>
    <p:sldId id="754" r:id="rId134"/>
    <p:sldId id="829" r:id="rId135"/>
    <p:sldId id="830" r:id="rId136"/>
    <p:sldId id="831" r:id="rId137"/>
    <p:sldId id="832" r:id="rId138"/>
    <p:sldId id="871" r:id="rId139"/>
    <p:sldId id="872" r:id="rId140"/>
    <p:sldId id="873" r:id="rId141"/>
    <p:sldId id="874" r:id="rId142"/>
    <p:sldId id="857" r:id="rId143"/>
    <p:sldId id="858" r:id="rId144"/>
    <p:sldId id="859" r:id="rId145"/>
    <p:sldId id="860" r:id="rId146"/>
    <p:sldId id="861" r:id="rId147"/>
    <p:sldId id="862" r:id="rId148"/>
    <p:sldId id="863" r:id="rId149"/>
    <p:sldId id="864" r:id="rId150"/>
    <p:sldId id="865" r:id="rId151"/>
    <p:sldId id="744" r:id="rId152"/>
    <p:sldId id="446" r:id="rId15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33CC33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52" autoAdjust="0"/>
    <p:restoredTop sz="98858" autoAdjust="0"/>
  </p:normalViewPr>
  <p:slideViewPr>
    <p:cSldViewPr>
      <p:cViewPr>
        <p:scale>
          <a:sx n="80" d="100"/>
          <a:sy n="80" d="100"/>
        </p:scale>
        <p:origin x="-1128" y="-36"/>
      </p:cViewPr>
      <p:guideLst>
        <p:guide orient="horz" pos="2160"/>
        <p:guide pos="297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71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notesMaster" Target="notesMasters/notesMaster1.xml"/><Relationship Id="rId159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7" Type="http://schemas.openxmlformats.org/officeDocument/2006/relationships/slide" Target="slides/slide152.xml"/><Relationship Id="rId2" Type="http://schemas.openxmlformats.org/officeDocument/2006/relationships/slide" Target="slides/slide5.xml"/><Relationship Id="rId1" Type="http://schemas.openxmlformats.org/officeDocument/2006/relationships/slide" Target="slides/slide4.xml"/><Relationship Id="rId6" Type="http://schemas.openxmlformats.org/officeDocument/2006/relationships/slide" Target="slides/slide107.xml"/><Relationship Id="rId5" Type="http://schemas.openxmlformats.org/officeDocument/2006/relationships/slide" Target="slides/slide64.xml"/><Relationship Id="rId4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67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1.wmf"/><Relationship Id="rId1" Type="http://schemas.openxmlformats.org/officeDocument/2006/relationships/image" Target="../media/image67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1.wmf"/><Relationship Id="rId1" Type="http://schemas.openxmlformats.org/officeDocument/2006/relationships/image" Target="../media/image67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7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7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D937B1A-09AA-4058-A169-BE121F23A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7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577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87AF046-7243-4BC3-9354-752693E7C32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8983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15614E-6D51-4232-89D0-1AEB7D0B21B7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158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0A8F879-8785-4985-AB3E-4E172AA1A55B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144</a:t>
            </a:fld>
            <a:endParaRPr lang="en-US" altLang="en-US" smtClean="0"/>
          </a:p>
        </p:txBody>
      </p:sp>
      <p:sp>
        <p:nvSpPr>
          <p:cNvPr id="16793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D48106A-F0AC-43CB-A58A-8C4A827F7CCB}" type="slidenum">
              <a:rPr lang="en-CA" altLang="en-US" i="1"/>
              <a:pPr algn="r" eaLnBrk="1" hangingPunct="1">
                <a:spcBef>
                  <a:spcPct val="0"/>
                </a:spcBef>
              </a:pPr>
              <a:t>144</a:t>
            </a:fld>
            <a:endParaRPr lang="en-CA" altLang="en-US" i="1"/>
          </a:p>
        </p:txBody>
      </p:sp>
      <p:sp>
        <p:nvSpPr>
          <p:cNvPr id="16794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6E8F313-D7EB-4258-AEDD-ED2F48198068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145</a:t>
            </a:fld>
            <a:endParaRPr lang="en-US" altLang="en-US" smtClean="0"/>
          </a:p>
        </p:txBody>
      </p:sp>
      <p:sp>
        <p:nvSpPr>
          <p:cNvPr id="16896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FE6D18B-CEB3-4E5E-BAC5-B9B9EDF741A7}" type="slidenum">
              <a:rPr lang="en-CA" altLang="en-US" i="1"/>
              <a:pPr algn="r" eaLnBrk="1" hangingPunct="1">
                <a:spcBef>
                  <a:spcPct val="0"/>
                </a:spcBef>
              </a:pPr>
              <a:t>145</a:t>
            </a:fld>
            <a:endParaRPr lang="en-CA" altLang="en-US" i="1"/>
          </a:p>
        </p:txBody>
      </p:sp>
      <p:sp>
        <p:nvSpPr>
          <p:cNvPr id="16896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BCA09E-67F0-43B6-82BD-A28FF53A3F87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150</a:t>
            </a:fld>
            <a:endParaRPr lang="en-US" altLang="en-US" smtClean="0"/>
          </a:p>
        </p:txBody>
      </p:sp>
      <p:sp>
        <p:nvSpPr>
          <p:cNvPr id="16998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AC8BF20-E43F-4B8B-A0BD-F015D5BA31A8}" type="slidenum">
              <a:rPr lang="en-CA" altLang="en-US" i="1"/>
              <a:pPr algn="r" eaLnBrk="1" hangingPunct="1">
                <a:spcBef>
                  <a:spcPct val="0"/>
                </a:spcBef>
              </a:pPr>
              <a:t>150</a:t>
            </a:fld>
            <a:endParaRPr lang="en-CA" altLang="en-US" i="1"/>
          </a:p>
        </p:txBody>
      </p:sp>
      <p:sp>
        <p:nvSpPr>
          <p:cNvPr id="16998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ECFC794-1B70-48C3-B592-0AEE9064F220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159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C385CB3-D8BE-420F-986B-8AE864A405D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160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7FBB02C-8E43-4D2A-AF84-3959B6569950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161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BFEECBA-7E98-43AB-A411-8B66F203EED6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31</a:t>
            </a:fld>
            <a:endParaRPr lang="en-CA" altLang="en-US" smtClean="0"/>
          </a:p>
        </p:txBody>
      </p:sp>
      <p:sp>
        <p:nvSpPr>
          <p:cNvPr id="162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F52BFE4-D012-4461-9EDF-80B6EFBDDE68}" type="slidenum">
              <a:rPr lang="en-CA" altLang="en-US"/>
              <a:pPr algn="r" eaLnBrk="1" hangingPunct="1">
                <a:spcBef>
                  <a:spcPct val="0"/>
                </a:spcBef>
              </a:pPr>
              <a:t>115</a:t>
            </a:fld>
            <a:endParaRPr lang="en-CA" altLang="en-US"/>
          </a:p>
        </p:txBody>
      </p:sp>
      <p:sp>
        <p:nvSpPr>
          <p:cNvPr id="163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825A5C9-214D-4663-AC81-078599A350C4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141</a:t>
            </a:fld>
            <a:endParaRPr lang="en-CA" altLang="en-US" smtClean="0"/>
          </a:p>
        </p:txBody>
      </p:sp>
      <p:sp>
        <p:nvSpPr>
          <p:cNvPr id="164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A6B011C-801F-4EE4-B0DE-0C769740747B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142</a:t>
            </a:fld>
            <a:endParaRPr lang="en-US" altLang="en-US" smtClean="0"/>
          </a:p>
        </p:txBody>
      </p:sp>
      <p:sp>
        <p:nvSpPr>
          <p:cNvPr id="16589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07FB804-B25F-434C-8D24-FC82817B8C71}" type="slidenum">
              <a:rPr lang="en-CA" altLang="en-US" i="1"/>
              <a:pPr algn="r" eaLnBrk="1" hangingPunct="1">
                <a:spcBef>
                  <a:spcPct val="0"/>
                </a:spcBef>
              </a:pPr>
              <a:t>142</a:t>
            </a:fld>
            <a:endParaRPr lang="en-CA" altLang="en-US" i="1"/>
          </a:p>
        </p:txBody>
      </p:sp>
      <p:sp>
        <p:nvSpPr>
          <p:cNvPr id="16589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6C8B1DB-6D88-4277-80C6-DFE42C737763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143</a:t>
            </a:fld>
            <a:endParaRPr lang="en-US" altLang="en-US" smtClean="0"/>
          </a:p>
        </p:txBody>
      </p:sp>
      <p:sp>
        <p:nvSpPr>
          <p:cNvPr id="16691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6AF4AB-FBFD-43A3-B85D-C331EA92F37B}" type="slidenum">
              <a:rPr lang="en-CA" altLang="en-US" i="1"/>
              <a:pPr algn="r" eaLnBrk="1" hangingPunct="1">
                <a:spcBef>
                  <a:spcPct val="0"/>
                </a:spcBef>
              </a:pPr>
              <a:t>143</a:t>
            </a:fld>
            <a:endParaRPr lang="en-CA" altLang="en-US" i="1"/>
          </a:p>
        </p:txBody>
      </p:sp>
      <p:sp>
        <p:nvSpPr>
          <p:cNvPr id="16691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59A81-FBAB-4E22-8A1B-37EA63356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6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787D6-CAFD-4A1E-A757-0B8FEA90E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EF7B1-34B8-4754-BBBE-B0482BB71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9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9558F-B4A0-45BC-AF78-295A59801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18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317EF-BBFB-4671-BD02-C0009C992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6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5EC6F-377F-4A16-8886-0F884451E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3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87980-FD24-4A0A-9358-BE497CD3C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85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1186B-B03A-4EB2-8B0A-C8AF34E80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86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37387-C5DE-4733-BB89-90C9DCEB8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90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04514-EF18-4EE1-A770-5C900D088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80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EA91C-9598-4B04-8448-555C76239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56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2388963-6B40-4881-AD8C-5CE5B9620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oleObject" Target="../embeddings/oleObject1.bin"/><Relationship Id="rId7" Type="http://schemas.openxmlformats.org/officeDocument/2006/relationships/slide" Target="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slide" Target="slide8.xml"/><Relationship Id="rId11" Type="http://schemas.openxmlformats.org/officeDocument/2006/relationships/image" Target="../media/image2.png"/><Relationship Id="rId5" Type="http://schemas.openxmlformats.org/officeDocument/2006/relationships/slide" Target="slide2.xml"/><Relationship Id="rId10" Type="http://schemas.openxmlformats.org/officeDocument/2006/relationships/slide" Target="slide120.xml"/><Relationship Id="rId4" Type="http://schemas.openxmlformats.org/officeDocument/2006/relationships/image" Target="../media/image1.wmf"/><Relationship Id="rId9" Type="http://schemas.openxmlformats.org/officeDocument/2006/relationships/slide" Target="slide1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5.e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6.wmf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5.png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6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68.wmf"/><Relationship Id="rId4" Type="http://schemas.openxmlformats.org/officeDocument/2006/relationships/image" Target="../media/image70.png"/><Relationship Id="rId9" Type="http://schemas.openxmlformats.org/officeDocument/2006/relationships/oleObject" Target="../embeddings/oleObject13.bin"/></Relationships>
</file>

<file path=ppt/slides/_rels/slide1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74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1.wmf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73.wmf"/><Relationship Id="rId5" Type="http://schemas.openxmlformats.org/officeDocument/2006/relationships/image" Target="../media/image67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72.wmf"/></Relationships>
</file>

<file path=ppt/slides/_rels/slide1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77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71.wmf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76.wmf"/><Relationship Id="rId5" Type="http://schemas.openxmlformats.org/officeDocument/2006/relationships/image" Target="../media/image67.wmf"/><Relationship Id="rId15" Type="http://schemas.openxmlformats.org/officeDocument/2006/relationships/image" Target="../media/image78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75.wmf"/><Relationship Id="rId14" Type="http://schemas.openxmlformats.org/officeDocument/2006/relationships/oleObject" Target="../embeddings/oleObject25.bin"/></Relationships>
</file>

<file path=ppt/slides/_rels/slide1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80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1.wmf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1.w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79.wmf"/><Relationship Id="rId5" Type="http://schemas.openxmlformats.org/officeDocument/2006/relationships/image" Target="../media/image67.wmf"/><Relationship Id="rId15" Type="http://schemas.openxmlformats.org/officeDocument/2006/relationships/oleObject" Target="../embeddings/oleObject31.bin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75.wmf"/><Relationship Id="rId14" Type="http://schemas.openxmlformats.org/officeDocument/2006/relationships/image" Target="../media/image82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My%20Documents\3101\slides\Tom%20Lehrer%20-%20New%20Math.mp3" TargetMode="Externa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6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7.w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9.wmf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1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9.w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838200" y="533400"/>
            <a:ext cx="6781800" cy="10668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omic Sans MS" pitchFamily="66" charset="0"/>
              </a:rPr>
              <a:t>Recursion</a:t>
            </a:r>
            <a:endParaRPr lang="en-US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562600"/>
            <a:ext cx="2462213" cy="762000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chemeClr val="tx2"/>
                </a:solidFill>
              </a:rPr>
              <a:t>Jeff Edmonds </a:t>
            </a:r>
          </a:p>
          <a:p>
            <a:pPr eaLnBrk="1" hangingPunct="1"/>
            <a:r>
              <a:rPr lang="en-US" altLang="en-US" sz="2400" b="1" smtClean="0">
                <a:solidFill>
                  <a:schemeClr val="tx2"/>
                </a:solidFill>
              </a:rPr>
              <a:t>York University</a:t>
            </a:r>
            <a:endParaRPr lang="en-US" altLang="en-US" smtClean="0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7162800" y="6397625"/>
            <a:ext cx="2276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01" tIns="45717" rIns="274301" bIns="45717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Comic Sans MS" pitchFamily="66" charset="0"/>
              </a:rPr>
              <a:t>COSC 6111</a:t>
            </a:r>
            <a:endParaRPr lang="en-US" altLang="en-US" sz="2400">
              <a:solidFill>
                <a:schemeClr val="accent2"/>
              </a:solidFill>
              <a:latin typeface="Arial Rounded MT Bold" pitchFamily="34" charset="0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0" y="6399213"/>
            <a:ext cx="195897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274301" tIns="45717" rIns="274301" bIns="45717" anchor="ctr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Lecture</a:t>
            </a: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</a:t>
            </a:r>
            <a:endParaRPr lang="en-US" sz="24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55" name="Text Box 9"/>
          <p:cNvSpPr txBox="1">
            <a:spLocks noChangeArrowheads="1"/>
          </p:cNvSpPr>
          <p:nvPr/>
        </p:nvSpPr>
        <p:spPr bwMode="auto">
          <a:xfrm>
            <a:off x="5002213" y="2239963"/>
            <a:ext cx="39274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5" action="ppaction://hlinksldjump"/>
              </a:rPr>
              <a:t>Friends &amp; Steps for Recursion</a:t>
            </a: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6" action="ppaction://hlinksldjump"/>
              </a:rPr>
              <a:t>Derivatives</a:t>
            </a: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7" action="ppaction://hlinksldjump"/>
              </a:rPr>
              <a:t>Recursive Images</a:t>
            </a: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8" action="ppaction://hlinksldjump"/>
              </a:rPr>
              <a:t>Multiplying</a:t>
            </a: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9" action="ppaction://hlinksldjump"/>
              </a:rPr>
              <a:t>Parsing</a:t>
            </a: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0" action="ppaction://hlinksldjump"/>
              </a:rPr>
              <a:t>Ackermann</a:t>
            </a:r>
            <a:endParaRPr lang="en-US" altLang="en-US" sz="2400"/>
          </a:p>
        </p:txBody>
      </p:sp>
      <p:pic>
        <p:nvPicPr>
          <p:cNvPr id="2056" name="Picture 10" descr="recursivema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28750"/>
            <a:ext cx="41910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WordArt 7"/>
          <p:cNvSpPr>
            <a:spLocks noChangeArrowheads="1" noChangeShapeType="1" noTextEdit="1"/>
          </p:cNvSpPr>
          <p:nvPr/>
        </p:nvSpPr>
        <p:spPr bwMode="auto">
          <a:xfrm>
            <a:off x="533400" y="152400"/>
            <a:ext cx="7924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19"/>
              </a:avLst>
            </a:prstTxWarp>
          </a:bodyPr>
          <a:lstStyle/>
          <a:p>
            <a:r>
              <a:rPr lang="en-US" sz="3600" kern="10">
                <a:ln w="63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Grad Algorithms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aptur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2495550"/>
            <a:ext cx="70929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638425" y="58738"/>
            <a:ext cx="4527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u="sng">
                <a:solidFill>
                  <a:schemeClr val="tx2"/>
                </a:solidFill>
              </a:rPr>
              <a:t>Recursion on Trees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066800" y="960438"/>
            <a:ext cx="40211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Evaluate Equation Tree</a:t>
            </a:r>
            <a:endParaRPr lang="en-US" altLang="en-US">
              <a:solidFill>
                <a:schemeClr val="accent1"/>
              </a:solidFill>
            </a:endParaRPr>
          </a:p>
        </p:txBody>
      </p:sp>
      <p:grpSp>
        <p:nvGrpSpPr>
          <p:cNvPr id="11269" name="Group 5"/>
          <p:cNvGrpSpPr>
            <a:grpSpLocks/>
          </p:cNvGrpSpPr>
          <p:nvPr/>
        </p:nvGrpSpPr>
        <p:grpSpPr bwMode="auto">
          <a:xfrm>
            <a:off x="3886200" y="2514600"/>
            <a:ext cx="457200" cy="914400"/>
            <a:chOff x="2432" y="1328"/>
            <a:chExt cx="906" cy="2075"/>
          </a:xfrm>
        </p:grpSpPr>
        <p:sp>
          <p:nvSpPr>
            <p:cNvPr id="11289" name="Freeform 6"/>
            <p:cNvSpPr>
              <a:spLocks/>
            </p:cNvSpPr>
            <p:nvPr/>
          </p:nvSpPr>
          <p:spPr bwMode="auto">
            <a:xfrm>
              <a:off x="2594" y="1328"/>
              <a:ext cx="450" cy="433"/>
            </a:xfrm>
            <a:custGeom>
              <a:avLst/>
              <a:gdLst>
                <a:gd name="T0" fmla="*/ 902 w 410"/>
                <a:gd name="T1" fmla="*/ 270 h 406"/>
                <a:gd name="T2" fmla="*/ 729 w 410"/>
                <a:gd name="T3" fmla="*/ 96 h 406"/>
                <a:gd name="T4" fmla="*/ 556 w 410"/>
                <a:gd name="T5" fmla="*/ 0 h 406"/>
                <a:gd name="T6" fmla="*/ 355 w 410"/>
                <a:gd name="T7" fmla="*/ 0 h 406"/>
                <a:gd name="T8" fmla="*/ 135 w 410"/>
                <a:gd name="T9" fmla="*/ 61 h 406"/>
                <a:gd name="T10" fmla="*/ 32 w 410"/>
                <a:gd name="T11" fmla="*/ 164 h 406"/>
                <a:gd name="T12" fmla="*/ 0 w 410"/>
                <a:gd name="T13" fmla="*/ 306 h 406"/>
                <a:gd name="T14" fmla="*/ 32 w 410"/>
                <a:gd name="T15" fmla="*/ 491 h 406"/>
                <a:gd name="T16" fmla="*/ 165 w 410"/>
                <a:gd name="T17" fmla="*/ 704 h 406"/>
                <a:gd name="T18" fmla="*/ 407 w 410"/>
                <a:gd name="T19" fmla="*/ 841 h 406"/>
                <a:gd name="T20" fmla="*/ 592 w 410"/>
                <a:gd name="T21" fmla="*/ 912 h 406"/>
                <a:gd name="T22" fmla="*/ 780 w 410"/>
                <a:gd name="T23" fmla="*/ 937 h 406"/>
                <a:gd name="T24" fmla="*/ 933 w 410"/>
                <a:gd name="T25" fmla="*/ 904 h 406"/>
                <a:gd name="T26" fmla="*/ 1016 w 410"/>
                <a:gd name="T27" fmla="*/ 841 h 406"/>
                <a:gd name="T28" fmla="*/ 1067 w 410"/>
                <a:gd name="T29" fmla="*/ 704 h 406"/>
                <a:gd name="T30" fmla="*/ 1058 w 410"/>
                <a:gd name="T31" fmla="*/ 536 h 406"/>
                <a:gd name="T32" fmla="*/ 999 w 410"/>
                <a:gd name="T33" fmla="*/ 400 h 406"/>
                <a:gd name="T34" fmla="*/ 1341 w 410"/>
                <a:gd name="T35" fmla="*/ 270 h 406"/>
                <a:gd name="T36" fmla="*/ 1374 w 410"/>
                <a:gd name="T37" fmla="*/ 212 h 406"/>
                <a:gd name="T38" fmla="*/ 1341 w 410"/>
                <a:gd name="T39" fmla="*/ 187 h 406"/>
                <a:gd name="T40" fmla="*/ 966 w 410"/>
                <a:gd name="T41" fmla="*/ 339 h 406"/>
                <a:gd name="T42" fmla="*/ 902 w 410"/>
                <a:gd name="T43" fmla="*/ 270 h 4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406"/>
                <a:gd name="T68" fmla="*/ 410 w 410"/>
                <a:gd name="T69" fmla="*/ 406 h 4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406">
                  <a:moveTo>
                    <a:pt x="268" y="117"/>
                  </a:moveTo>
                  <a:lnTo>
                    <a:pt x="217" y="41"/>
                  </a:lnTo>
                  <a:lnTo>
                    <a:pt x="166" y="0"/>
                  </a:lnTo>
                  <a:lnTo>
                    <a:pt x="106" y="0"/>
                  </a:lnTo>
                  <a:lnTo>
                    <a:pt x="40" y="26"/>
                  </a:lnTo>
                  <a:lnTo>
                    <a:pt x="10" y="71"/>
                  </a:lnTo>
                  <a:lnTo>
                    <a:pt x="0" y="132"/>
                  </a:lnTo>
                  <a:lnTo>
                    <a:pt x="10" y="213"/>
                  </a:lnTo>
                  <a:lnTo>
                    <a:pt x="50" y="304"/>
                  </a:lnTo>
                  <a:lnTo>
                    <a:pt x="121" y="365"/>
                  </a:lnTo>
                  <a:lnTo>
                    <a:pt x="176" y="395"/>
                  </a:lnTo>
                  <a:lnTo>
                    <a:pt x="232" y="406"/>
                  </a:lnTo>
                  <a:lnTo>
                    <a:pt x="278" y="390"/>
                  </a:lnTo>
                  <a:lnTo>
                    <a:pt x="303" y="365"/>
                  </a:lnTo>
                  <a:lnTo>
                    <a:pt x="319" y="304"/>
                  </a:lnTo>
                  <a:lnTo>
                    <a:pt x="314" y="233"/>
                  </a:lnTo>
                  <a:lnTo>
                    <a:pt x="298" y="173"/>
                  </a:lnTo>
                  <a:lnTo>
                    <a:pt x="399" y="117"/>
                  </a:lnTo>
                  <a:lnTo>
                    <a:pt x="410" y="92"/>
                  </a:lnTo>
                  <a:lnTo>
                    <a:pt x="399" y="81"/>
                  </a:lnTo>
                  <a:lnTo>
                    <a:pt x="288" y="147"/>
                  </a:lnTo>
                  <a:lnTo>
                    <a:pt x="268" y="1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Freeform 7"/>
            <p:cNvSpPr>
              <a:spLocks/>
            </p:cNvSpPr>
            <p:nvPr/>
          </p:nvSpPr>
          <p:spPr bwMode="auto">
            <a:xfrm>
              <a:off x="2432" y="1810"/>
              <a:ext cx="362" cy="582"/>
            </a:xfrm>
            <a:custGeom>
              <a:avLst/>
              <a:gdLst>
                <a:gd name="T0" fmla="*/ 1138 w 329"/>
                <a:gd name="T1" fmla="*/ 33 h 546"/>
                <a:gd name="T2" fmla="*/ 1012 w 329"/>
                <a:gd name="T3" fmla="*/ 0 h 546"/>
                <a:gd name="T4" fmla="*/ 754 w 329"/>
                <a:gd name="T5" fmla="*/ 5 h 546"/>
                <a:gd name="T6" fmla="*/ 520 w 329"/>
                <a:gd name="T7" fmla="*/ 128 h 546"/>
                <a:gd name="T8" fmla="*/ 191 w 329"/>
                <a:gd name="T9" fmla="*/ 373 h 546"/>
                <a:gd name="T10" fmla="*/ 21 w 329"/>
                <a:gd name="T11" fmla="*/ 568 h 546"/>
                <a:gd name="T12" fmla="*/ 0 w 329"/>
                <a:gd name="T13" fmla="*/ 640 h 546"/>
                <a:gd name="T14" fmla="*/ 89 w 329"/>
                <a:gd name="T15" fmla="*/ 764 h 546"/>
                <a:gd name="T16" fmla="*/ 278 w 329"/>
                <a:gd name="T17" fmla="*/ 826 h 546"/>
                <a:gd name="T18" fmla="*/ 520 w 329"/>
                <a:gd name="T19" fmla="*/ 893 h 546"/>
                <a:gd name="T20" fmla="*/ 720 w 329"/>
                <a:gd name="T21" fmla="*/ 925 h 546"/>
                <a:gd name="T22" fmla="*/ 803 w 329"/>
                <a:gd name="T23" fmla="*/ 985 h 546"/>
                <a:gd name="T24" fmla="*/ 754 w 329"/>
                <a:gd name="T25" fmla="*/ 1068 h 546"/>
                <a:gd name="T26" fmla="*/ 616 w 329"/>
                <a:gd name="T27" fmla="*/ 1160 h 546"/>
                <a:gd name="T28" fmla="*/ 437 w 329"/>
                <a:gd name="T29" fmla="*/ 1173 h 546"/>
                <a:gd name="T30" fmla="*/ 316 w 329"/>
                <a:gd name="T31" fmla="*/ 1136 h 546"/>
                <a:gd name="T32" fmla="*/ 242 w 329"/>
                <a:gd name="T33" fmla="*/ 1173 h 546"/>
                <a:gd name="T34" fmla="*/ 261 w 329"/>
                <a:gd name="T35" fmla="*/ 1216 h 546"/>
                <a:gd name="T36" fmla="*/ 405 w 329"/>
                <a:gd name="T37" fmla="*/ 1252 h 546"/>
                <a:gd name="T38" fmla="*/ 616 w 329"/>
                <a:gd name="T39" fmla="*/ 1252 h 546"/>
                <a:gd name="T40" fmla="*/ 803 w 329"/>
                <a:gd name="T41" fmla="*/ 1216 h 546"/>
                <a:gd name="T42" fmla="*/ 913 w 329"/>
                <a:gd name="T43" fmla="*/ 1173 h 546"/>
                <a:gd name="T44" fmla="*/ 979 w 329"/>
                <a:gd name="T45" fmla="*/ 1088 h 546"/>
                <a:gd name="T46" fmla="*/ 1012 w 329"/>
                <a:gd name="T47" fmla="*/ 1000 h 546"/>
                <a:gd name="T48" fmla="*/ 933 w 329"/>
                <a:gd name="T49" fmla="*/ 916 h 546"/>
                <a:gd name="T50" fmla="*/ 720 w 329"/>
                <a:gd name="T51" fmla="*/ 859 h 546"/>
                <a:gd name="T52" fmla="*/ 472 w 329"/>
                <a:gd name="T53" fmla="*/ 810 h 546"/>
                <a:gd name="T54" fmla="*/ 261 w 329"/>
                <a:gd name="T55" fmla="*/ 730 h 546"/>
                <a:gd name="T56" fmla="*/ 209 w 329"/>
                <a:gd name="T57" fmla="*/ 662 h 546"/>
                <a:gd name="T58" fmla="*/ 242 w 329"/>
                <a:gd name="T59" fmla="*/ 533 h 546"/>
                <a:gd name="T60" fmla="*/ 405 w 329"/>
                <a:gd name="T61" fmla="*/ 373 h 546"/>
                <a:gd name="T62" fmla="*/ 596 w 329"/>
                <a:gd name="T63" fmla="*/ 278 h 546"/>
                <a:gd name="T64" fmla="*/ 891 w 329"/>
                <a:gd name="T65" fmla="*/ 208 h 546"/>
                <a:gd name="T66" fmla="*/ 1138 w 329"/>
                <a:gd name="T67" fmla="*/ 173 h 546"/>
                <a:gd name="T68" fmla="*/ 1138 w 329"/>
                <a:gd name="T69" fmla="*/ 80 h 546"/>
                <a:gd name="T70" fmla="*/ 1138 w 329"/>
                <a:gd name="T71" fmla="*/ 33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Freeform 8"/>
            <p:cNvSpPr>
              <a:spLocks/>
            </p:cNvSpPr>
            <p:nvPr/>
          </p:nvSpPr>
          <p:spPr bwMode="auto">
            <a:xfrm>
              <a:off x="2737" y="1811"/>
              <a:ext cx="339" cy="717"/>
            </a:xfrm>
            <a:custGeom>
              <a:avLst/>
              <a:gdLst>
                <a:gd name="T0" fmla="*/ 895 w 309"/>
                <a:gd name="T1" fmla="*/ 485 h 673"/>
                <a:gd name="T2" fmla="*/ 791 w 309"/>
                <a:gd name="T3" fmla="*/ 196 h 673"/>
                <a:gd name="T4" fmla="*/ 678 w 309"/>
                <a:gd name="T5" fmla="*/ 58 h 673"/>
                <a:gd name="T6" fmla="*/ 419 w 309"/>
                <a:gd name="T7" fmla="*/ 0 h 673"/>
                <a:gd name="T8" fmla="*/ 165 w 309"/>
                <a:gd name="T9" fmla="*/ 23 h 673"/>
                <a:gd name="T10" fmla="*/ 50 w 309"/>
                <a:gd name="T11" fmla="*/ 173 h 673"/>
                <a:gd name="T12" fmla="*/ 66 w 309"/>
                <a:gd name="T13" fmla="*/ 357 h 673"/>
                <a:gd name="T14" fmla="*/ 134 w 309"/>
                <a:gd name="T15" fmla="*/ 655 h 673"/>
                <a:gd name="T16" fmla="*/ 134 w 309"/>
                <a:gd name="T17" fmla="*/ 920 h 673"/>
                <a:gd name="T18" fmla="*/ 50 w 309"/>
                <a:gd name="T19" fmla="*/ 1147 h 673"/>
                <a:gd name="T20" fmla="*/ 0 w 309"/>
                <a:gd name="T21" fmla="*/ 1278 h 673"/>
                <a:gd name="T22" fmla="*/ 32 w 309"/>
                <a:gd name="T23" fmla="*/ 1394 h 673"/>
                <a:gd name="T24" fmla="*/ 149 w 309"/>
                <a:gd name="T25" fmla="*/ 1453 h 673"/>
                <a:gd name="T26" fmla="*/ 308 w 309"/>
                <a:gd name="T27" fmla="*/ 1506 h 673"/>
                <a:gd name="T28" fmla="*/ 451 w 309"/>
                <a:gd name="T29" fmla="*/ 1533 h 673"/>
                <a:gd name="T30" fmla="*/ 647 w 309"/>
                <a:gd name="T31" fmla="*/ 1533 h 673"/>
                <a:gd name="T32" fmla="*/ 863 w 309"/>
                <a:gd name="T33" fmla="*/ 1414 h 673"/>
                <a:gd name="T34" fmla="*/ 1030 w 309"/>
                <a:gd name="T35" fmla="*/ 1171 h 673"/>
                <a:gd name="T36" fmla="*/ 1017 w 309"/>
                <a:gd name="T37" fmla="*/ 954 h 673"/>
                <a:gd name="T38" fmla="*/ 914 w 309"/>
                <a:gd name="T39" fmla="*/ 700 h 673"/>
                <a:gd name="T40" fmla="*/ 895 w 309"/>
                <a:gd name="T41" fmla="*/ 485 h 6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9"/>
                <a:gd name="T64" fmla="*/ 0 h 673"/>
                <a:gd name="T65" fmla="*/ 309 w 309"/>
                <a:gd name="T66" fmla="*/ 673 h 6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9" h="673">
                  <a:moveTo>
                    <a:pt x="269" y="212"/>
                  </a:moveTo>
                  <a:lnTo>
                    <a:pt x="238" y="86"/>
                  </a:lnTo>
                  <a:lnTo>
                    <a:pt x="203" y="25"/>
                  </a:lnTo>
                  <a:lnTo>
                    <a:pt x="126" y="0"/>
                  </a:lnTo>
                  <a:lnTo>
                    <a:pt x="50" y="10"/>
                  </a:lnTo>
                  <a:lnTo>
                    <a:pt x="15" y="76"/>
                  </a:lnTo>
                  <a:lnTo>
                    <a:pt x="20" y="157"/>
                  </a:lnTo>
                  <a:lnTo>
                    <a:pt x="40" y="288"/>
                  </a:lnTo>
                  <a:lnTo>
                    <a:pt x="40" y="404"/>
                  </a:lnTo>
                  <a:lnTo>
                    <a:pt x="15" y="505"/>
                  </a:lnTo>
                  <a:lnTo>
                    <a:pt x="0" y="561"/>
                  </a:lnTo>
                  <a:lnTo>
                    <a:pt x="10" y="612"/>
                  </a:lnTo>
                  <a:lnTo>
                    <a:pt x="45" y="638"/>
                  </a:lnTo>
                  <a:lnTo>
                    <a:pt x="91" y="663"/>
                  </a:lnTo>
                  <a:lnTo>
                    <a:pt x="136" y="673"/>
                  </a:lnTo>
                  <a:lnTo>
                    <a:pt x="193" y="673"/>
                  </a:lnTo>
                  <a:lnTo>
                    <a:pt x="259" y="622"/>
                  </a:lnTo>
                  <a:lnTo>
                    <a:pt x="309" y="515"/>
                  </a:lnTo>
                  <a:lnTo>
                    <a:pt x="304" y="419"/>
                  </a:lnTo>
                  <a:lnTo>
                    <a:pt x="274" y="308"/>
                  </a:lnTo>
                  <a:lnTo>
                    <a:pt x="269" y="2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Freeform 9"/>
            <p:cNvSpPr>
              <a:spLocks/>
            </p:cNvSpPr>
            <p:nvPr/>
          </p:nvSpPr>
          <p:spPr bwMode="auto">
            <a:xfrm>
              <a:off x="2625" y="2365"/>
              <a:ext cx="259" cy="1038"/>
            </a:xfrm>
            <a:custGeom>
              <a:avLst/>
              <a:gdLst>
                <a:gd name="T0" fmla="*/ 792 w 235"/>
                <a:gd name="T1" fmla="*/ 33 h 973"/>
                <a:gd name="T2" fmla="*/ 578 w 235"/>
                <a:gd name="T3" fmla="*/ 0 h 973"/>
                <a:gd name="T4" fmla="*/ 449 w 235"/>
                <a:gd name="T5" fmla="*/ 33 h 973"/>
                <a:gd name="T6" fmla="*/ 398 w 235"/>
                <a:gd name="T7" fmla="*/ 151 h 973"/>
                <a:gd name="T8" fmla="*/ 449 w 235"/>
                <a:gd name="T9" fmla="*/ 799 h 973"/>
                <a:gd name="T10" fmla="*/ 449 w 235"/>
                <a:gd name="T11" fmla="*/ 948 h 973"/>
                <a:gd name="T12" fmla="*/ 380 w 235"/>
                <a:gd name="T13" fmla="*/ 1233 h 973"/>
                <a:gd name="T14" fmla="*/ 361 w 235"/>
                <a:gd name="T15" fmla="*/ 1561 h 973"/>
                <a:gd name="T16" fmla="*/ 398 w 235"/>
                <a:gd name="T17" fmla="*/ 1725 h 973"/>
                <a:gd name="T18" fmla="*/ 361 w 235"/>
                <a:gd name="T19" fmla="*/ 1819 h 973"/>
                <a:gd name="T20" fmla="*/ 109 w 235"/>
                <a:gd name="T21" fmla="*/ 1961 h 973"/>
                <a:gd name="T22" fmla="*/ 0 w 235"/>
                <a:gd name="T23" fmla="*/ 2139 h 973"/>
                <a:gd name="T24" fmla="*/ 23 w 235"/>
                <a:gd name="T25" fmla="*/ 2193 h 973"/>
                <a:gd name="T26" fmla="*/ 214 w 235"/>
                <a:gd name="T27" fmla="*/ 2254 h 973"/>
                <a:gd name="T28" fmla="*/ 270 w 235"/>
                <a:gd name="T29" fmla="*/ 2231 h 973"/>
                <a:gd name="T30" fmla="*/ 287 w 235"/>
                <a:gd name="T31" fmla="*/ 2125 h 973"/>
                <a:gd name="T32" fmla="*/ 345 w 235"/>
                <a:gd name="T33" fmla="*/ 1977 h 973"/>
                <a:gd name="T34" fmla="*/ 431 w 235"/>
                <a:gd name="T35" fmla="*/ 1904 h 973"/>
                <a:gd name="T36" fmla="*/ 539 w 235"/>
                <a:gd name="T37" fmla="*/ 1857 h 973"/>
                <a:gd name="T38" fmla="*/ 632 w 235"/>
                <a:gd name="T39" fmla="*/ 1796 h 973"/>
                <a:gd name="T40" fmla="*/ 652 w 235"/>
                <a:gd name="T41" fmla="*/ 1748 h 973"/>
                <a:gd name="T42" fmla="*/ 594 w 235"/>
                <a:gd name="T43" fmla="*/ 1692 h 973"/>
                <a:gd name="T44" fmla="*/ 539 w 235"/>
                <a:gd name="T45" fmla="*/ 1656 h 973"/>
                <a:gd name="T46" fmla="*/ 508 w 235"/>
                <a:gd name="T47" fmla="*/ 1515 h 973"/>
                <a:gd name="T48" fmla="*/ 539 w 235"/>
                <a:gd name="T49" fmla="*/ 1217 h 973"/>
                <a:gd name="T50" fmla="*/ 665 w 235"/>
                <a:gd name="T51" fmla="*/ 880 h 973"/>
                <a:gd name="T52" fmla="*/ 792 w 235"/>
                <a:gd name="T53" fmla="*/ 612 h 973"/>
                <a:gd name="T54" fmla="*/ 829 w 235"/>
                <a:gd name="T55" fmla="*/ 285 h 973"/>
                <a:gd name="T56" fmla="*/ 792 w 235"/>
                <a:gd name="T57" fmla="*/ 33 h 9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5"/>
                <a:gd name="T88" fmla="*/ 0 h 973"/>
                <a:gd name="T89" fmla="*/ 235 w 235"/>
                <a:gd name="T90" fmla="*/ 973 h 9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5" h="973">
                  <a:moveTo>
                    <a:pt x="223" y="15"/>
                  </a:moveTo>
                  <a:lnTo>
                    <a:pt x="163" y="0"/>
                  </a:lnTo>
                  <a:lnTo>
                    <a:pt x="127" y="15"/>
                  </a:lnTo>
                  <a:lnTo>
                    <a:pt x="112" y="66"/>
                  </a:lnTo>
                  <a:lnTo>
                    <a:pt x="127" y="344"/>
                  </a:lnTo>
                  <a:lnTo>
                    <a:pt x="127" y="410"/>
                  </a:lnTo>
                  <a:lnTo>
                    <a:pt x="107" y="532"/>
                  </a:lnTo>
                  <a:lnTo>
                    <a:pt x="102" y="674"/>
                  </a:lnTo>
                  <a:lnTo>
                    <a:pt x="112" y="745"/>
                  </a:lnTo>
                  <a:lnTo>
                    <a:pt x="102" y="785"/>
                  </a:lnTo>
                  <a:lnTo>
                    <a:pt x="31" y="846"/>
                  </a:lnTo>
                  <a:lnTo>
                    <a:pt x="0" y="922"/>
                  </a:lnTo>
                  <a:lnTo>
                    <a:pt x="6" y="947"/>
                  </a:lnTo>
                  <a:lnTo>
                    <a:pt x="61" y="973"/>
                  </a:lnTo>
                  <a:lnTo>
                    <a:pt x="76" y="962"/>
                  </a:lnTo>
                  <a:lnTo>
                    <a:pt x="82" y="917"/>
                  </a:lnTo>
                  <a:lnTo>
                    <a:pt x="97" y="851"/>
                  </a:lnTo>
                  <a:lnTo>
                    <a:pt x="122" y="821"/>
                  </a:lnTo>
                  <a:lnTo>
                    <a:pt x="152" y="801"/>
                  </a:lnTo>
                  <a:lnTo>
                    <a:pt x="178" y="775"/>
                  </a:lnTo>
                  <a:lnTo>
                    <a:pt x="183" y="755"/>
                  </a:lnTo>
                  <a:lnTo>
                    <a:pt x="168" y="730"/>
                  </a:lnTo>
                  <a:lnTo>
                    <a:pt x="152" y="715"/>
                  </a:lnTo>
                  <a:lnTo>
                    <a:pt x="142" y="653"/>
                  </a:lnTo>
                  <a:lnTo>
                    <a:pt x="152" y="526"/>
                  </a:lnTo>
                  <a:lnTo>
                    <a:pt x="188" y="380"/>
                  </a:lnTo>
                  <a:lnTo>
                    <a:pt x="223" y="263"/>
                  </a:lnTo>
                  <a:lnTo>
                    <a:pt x="235" y="122"/>
                  </a:lnTo>
                  <a:lnTo>
                    <a:pt x="22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Freeform 10"/>
            <p:cNvSpPr>
              <a:spLocks/>
            </p:cNvSpPr>
            <p:nvPr/>
          </p:nvSpPr>
          <p:spPr bwMode="auto">
            <a:xfrm>
              <a:off x="2906" y="2365"/>
              <a:ext cx="422" cy="876"/>
            </a:xfrm>
            <a:custGeom>
              <a:avLst/>
              <a:gdLst>
                <a:gd name="T0" fmla="*/ 430 w 384"/>
                <a:gd name="T1" fmla="*/ 285 h 821"/>
                <a:gd name="T2" fmla="*/ 393 w 384"/>
                <a:gd name="T3" fmla="*/ 92 h 821"/>
                <a:gd name="T4" fmla="*/ 242 w 384"/>
                <a:gd name="T5" fmla="*/ 0 h 821"/>
                <a:gd name="T6" fmla="*/ 5 w 384"/>
                <a:gd name="T7" fmla="*/ 5 h 821"/>
                <a:gd name="T8" fmla="*/ 0 w 384"/>
                <a:gd name="T9" fmla="*/ 92 h 821"/>
                <a:gd name="T10" fmla="*/ 5 w 384"/>
                <a:gd name="T11" fmla="*/ 272 h 821"/>
                <a:gd name="T12" fmla="*/ 135 w 384"/>
                <a:gd name="T13" fmla="*/ 543 h 821"/>
                <a:gd name="T14" fmla="*/ 230 w 384"/>
                <a:gd name="T15" fmla="*/ 743 h 821"/>
                <a:gd name="T16" fmla="*/ 324 w 384"/>
                <a:gd name="T17" fmla="*/ 1009 h 821"/>
                <a:gd name="T18" fmla="*/ 358 w 384"/>
                <a:gd name="T19" fmla="*/ 1246 h 821"/>
                <a:gd name="T20" fmla="*/ 358 w 384"/>
                <a:gd name="T21" fmla="*/ 1432 h 821"/>
                <a:gd name="T22" fmla="*/ 309 w 384"/>
                <a:gd name="T23" fmla="*/ 1578 h 821"/>
                <a:gd name="T24" fmla="*/ 259 w 384"/>
                <a:gd name="T25" fmla="*/ 1626 h 821"/>
                <a:gd name="T26" fmla="*/ 259 w 384"/>
                <a:gd name="T27" fmla="*/ 1669 h 821"/>
                <a:gd name="T28" fmla="*/ 324 w 384"/>
                <a:gd name="T29" fmla="*/ 1740 h 821"/>
                <a:gd name="T30" fmla="*/ 447 w 384"/>
                <a:gd name="T31" fmla="*/ 1764 h 821"/>
                <a:gd name="T32" fmla="*/ 638 w 384"/>
                <a:gd name="T33" fmla="*/ 1764 h 821"/>
                <a:gd name="T34" fmla="*/ 984 w 384"/>
                <a:gd name="T35" fmla="*/ 1825 h 821"/>
                <a:gd name="T36" fmla="*/ 1085 w 384"/>
                <a:gd name="T37" fmla="*/ 1908 h 821"/>
                <a:gd name="T38" fmla="*/ 1246 w 384"/>
                <a:gd name="T39" fmla="*/ 1857 h 821"/>
                <a:gd name="T40" fmla="*/ 1310 w 384"/>
                <a:gd name="T41" fmla="*/ 1740 h 821"/>
                <a:gd name="T42" fmla="*/ 1246 w 384"/>
                <a:gd name="T43" fmla="*/ 1697 h 821"/>
                <a:gd name="T44" fmla="*/ 947 w 384"/>
                <a:gd name="T45" fmla="*/ 1669 h 821"/>
                <a:gd name="T46" fmla="*/ 621 w 384"/>
                <a:gd name="T47" fmla="*/ 1669 h 821"/>
                <a:gd name="T48" fmla="*/ 481 w 384"/>
                <a:gd name="T49" fmla="*/ 1658 h 821"/>
                <a:gd name="T50" fmla="*/ 447 w 384"/>
                <a:gd name="T51" fmla="*/ 1590 h 821"/>
                <a:gd name="T52" fmla="*/ 481 w 384"/>
                <a:gd name="T53" fmla="*/ 1456 h 821"/>
                <a:gd name="T54" fmla="*/ 501 w 384"/>
                <a:gd name="T55" fmla="*/ 1236 h 821"/>
                <a:gd name="T56" fmla="*/ 466 w 384"/>
                <a:gd name="T57" fmla="*/ 986 h 821"/>
                <a:gd name="T58" fmla="*/ 411 w 384"/>
                <a:gd name="T59" fmla="*/ 659 h 821"/>
                <a:gd name="T60" fmla="*/ 430 w 384"/>
                <a:gd name="T61" fmla="*/ 376 h 821"/>
                <a:gd name="T62" fmla="*/ 430 w 384"/>
                <a:gd name="T63" fmla="*/ 285 h 8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4"/>
                <a:gd name="T97" fmla="*/ 0 h 821"/>
                <a:gd name="T98" fmla="*/ 384 w 384"/>
                <a:gd name="T99" fmla="*/ 821 h 8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4" h="821">
                  <a:moveTo>
                    <a:pt x="126" y="122"/>
                  </a:moveTo>
                  <a:lnTo>
                    <a:pt x="116" y="40"/>
                  </a:lnTo>
                  <a:lnTo>
                    <a:pt x="71" y="0"/>
                  </a:lnTo>
                  <a:lnTo>
                    <a:pt x="5" y="5"/>
                  </a:lnTo>
                  <a:lnTo>
                    <a:pt x="0" y="40"/>
                  </a:lnTo>
                  <a:lnTo>
                    <a:pt x="5" y="117"/>
                  </a:lnTo>
                  <a:lnTo>
                    <a:pt x="40" y="233"/>
                  </a:lnTo>
                  <a:lnTo>
                    <a:pt x="66" y="319"/>
                  </a:lnTo>
                  <a:lnTo>
                    <a:pt x="96" y="435"/>
                  </a:lnTo>
                  <a:lnTo>
                    <a:pt x="106" y="536"/>
                  </a:lnTo>
                  <a:lnTo>
                    <a:pt x="106" y="617"/>
                  </a:lnTo>
                  <a:lnTo>
                    <a:pt x="91" y="679"/>
                  </a:lnTo>
                  <a:lnTo>
                    <a:pt x="76" y="699"/>
                  </a:lnTo>
                  <a:lnTo>
                    <a:pt x="76" y="719"/>
                  </a:lnTo>
                  <a:lnTo>
                    <a:pt x="96" y="750"/>
                  </a:lnTo>
                  <a:lnTo>
                    <a:pt x="131" y="760"/>
                  </a:lnTo>
                  <a:lnTo>
                    <a:pt x="187" y="760"/>
                  </a:lnTo>
                  <a:lnTo>
                    <a:pt x="288" y="785"/>
                  </a:lnTo>
                  <a:lnTo>
                    <a:pt x="318" y="821"/>
                  </a:lnTo>
                  <a:lnTo>
                    <a:pt x="364" y="800"/>
                  </a:lnTo>
                  <a:lnTo>
                    <a:pt x="384" y="750"/>
                  </a:lnTo>
                  <a:lnTo>
                    <a:pt x="364" y="730"/>
                  </a:lnTo>
                  <a:lnTo>
                    <a:pt x="278" y="719"/>
                  </a:lnTo>
                  <a:lnTo>
                    <a:pt x="182" y="719"/>
                  </a:lnTo>
                  <a:lnTo>
                    <a:pt x="141" y="714"/>
                  </a:lnTo>
                  <a:lnTo>
                    <a:pt x="131" y="684"/>
                  </a:lnTo>
                  <a:lnTo>
                    <a:pt x="141" y="627"/>
                  </a:lnTo>
                  <a:lnTo>
                    <a:pt x="147" y="531"/>
                  </a:lnTo>
                  <a:lnTo>
                    <a:pt x="136" y="425"/>
                  </a:lnTo>
                  <a:lnTo>
                    <a:pt x="121" y="284"/>
                  </a:lnTo>
                  <a:lnTo>
                    <a:pt x="126" y="162"/>
                  </a:lnTo>
                  <a:lnTo>
                    <a:pt x="126" y="1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Freeform 11"/>
            <p:cNvSpPr>
              <a:spLocks/>
            </p:cNvSpPr>
            <p:nvPr/>
          </p:nvSpPr>
          <p:spPr bwMode="auto">
            <a:xfrm rot="10800000" flipV="1">
              <a:off x="2976" y="1824"/>
              <a:ext cx="362" cy="582"/>
            </a:xfrm>
            <a:custGeom>
              <a:avLst/>
              <a:gdLst>
                <a:gd name="T0" fmla="*/ 1138 w 329"/>
                <a:gd name="T1" fmla="*/ 33 h 546"/>
                <a:gd name="T2" fmla="*/ 1012 w 329"/>
                <a:gd name="T3" fmla="*/ 0 h 546"/>
                <a:gd name="T4" fmla="*/ 754 w 329"/>
                <a:gd name="T5" fmla="*/ 5 h 546"/>
                <a:gd name="T6" fmla="*/ 520 w 329"/>
                <a:gd name="T7" fmla="*/ 128 h 546"/>
                <a:gd name="T8" fmla="*/ 191 w 329"/>
                <a:gd name="T9" fmla="*/ 373 h 546"/>
                <a:gd name="T10" fmla="*/ 21 w 329"/>
                <a:gd name="T11" fmla="*/ 568 h 546"/>
                <a:gd name="T12" fmla="*/ 0 w 329"/>
                <a:gd name="T13" fmla="*/ 640 h 546"/>
                <a:gd name="T14" fmla="*/ 89 w 329"/>
                <a:gd name="T15" fmla="*/ 764 h 546"/>
                <a:gd name="T16" fmla="*/ 278 w 329"/>
                <a:gd name="T17" fmla="*/ 826 h 546"/>
                <a:gd name="T18" fmla="*/ 520 w 329"/>
                <a:gd name="T19" fmla="*/ 893 h 546"/>
                <a:gd name="T20" fmla="*/ 720 w 329"/>
                <a:gd name="T21" fmla="*/ 925 h 546"/>
                <a:gd name="T22" fmla="*/ 803 w 329"/>
                <a:gd name="T23" fmla="*/ 985 h 546"/>
                <a:gd name="T24" fmla="*/ 754 w 329"/>
                <a:gd name="T25" fmla="*/ 1068 h 546"/>
                <a:gd name="T26" fmla="*/ 616 w 329"/>
                <a:gd name="T27" fmla="*/ 1160 h 546"/>
                <a:gd name="T28" fmla="*/ 437 w 329"/>
                <a:gd name="T29" fmla="*/ 1173 h 546"/>
                <a:gd name="T30" fmla="*/ 316 w 329"/>
                <a:gd name="T31" fmla="*/ 1136 h 546"/>
                <a:gd name="T32" fmla="*/ 242 w 329"/>
                <a:gd name="T33" fmla="*/ 1173 h 546"/>
                <a:gd name="T34" fmla="*/ 261 w 329"/>
                <a:gd name="T35" fmla="*/ 1216 h 546"/>
                <a:gd name="T36" fmla="*/ 405 w 329"/>
                <a:gd name="T37" fmla="*/ 1252 h 546"/>
                <a:gd name="T38" fmla="*/ 616 w 329"/>
                <a:gd name="T39" fmla="*/ 1252 h 546"/>
                <a:gd name="T40" fmla="*/ 803 w 329"/>
                <a:gd name="T41" fmla="*/ 1216 h 546"/>
                <a:gd name="T42" fmla="*/ 913 w 329"/>
                <a:gd name="T43" fmla="*/ 1173 h 546"/>
                <a:gd name="T44" fmla="*/ 979 w 329"/>
                <a:gd name="T45" fmla="*/ 1088 h 546"/>
                <a:gd name="T46" fmla="*/ 1012 w 329"/>
                <a:gd name="T47" fmla="*/ 1000 h 546"/>
                <a:gd name="T48" fmla="*/ 933 w 329"/>
                <a:gd name="T49" fmla="*/ 916 h 546"/>
                <a:gd name="T50" fmla="*/ 720 w 329"/>
                <a:gd name="T51" fmla="*/ 859 h 546"/>
                <a:gd name="T52" fmla="*/ 472 w 329"/>
                <a:gd name="T53" fmla="*/ 810 h 546"/>
                <a:gd name="T54" fmla="*/ 261 w 329"/>
                <a:gd name="T55" fmla="*/ 730 h 546"/>
                <a:gd name="T56" fmla="*/ 209 w 329"/>
                <a:gd name="T57" fmla="*/ 662 h 546"/>
                <a:gd name="T58" fmla="*/ 242 w 329"/>
                <a:gd name="T59" fmla="*/ 533 h 546"/>
                <a:gd name="T60" fmla="*/ 405 w 329"/>
                <a:gd name="T61" fmla="*/ 373 h 546"/>
                <a:gd name="T62" fmla="*/ 596 w 329"/>
                <a:gd name="T63" fmla="*/ 278 h 546"/>
                <a:gd name="T64" fmla="*/ 891 w 329"/>
                <a:gd name="T65" fmla="*/ 208 h 546"/>
                <a:gd name="T66" fmla="*/ 1138 w 329"/>
                <a:gd name="T67" fmla="*/ 173 h 546"/>
                <a:gd name="T68" fmla="*/ 1138 w 329"/>
                <a:gd name="T69" fmla="*/ 80 h 546"/>
                <a:gd name="T70" fmla="*/ 1138 w 329"/>
                <a:gd name="T71" fmla="*/ 33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080125" y="3044825"/>
            <a:ext cx="2525713" cy="2073275"/>
            <a:chOff x="3830" y="1918"/>
            <a:chExt cx="1591" cy="1306"/>
          </a:xfrm>
        </p:grpSpPr>
        <p:sp>
          <p:nvSpPr>
            <p:cNvPr id="11272" name="Freeform 13"/>
            <p:cNvSpPr>
              <a:spLocks/>
            </p:cNvSpPr>
            <p:nvPr/>
          </p:nvSpPr>
          <p:spPr bwMode="auto">
            <a:xfrm>
              <a:off x="3830" y="2256"/>
              <a:ext cx="1591" cy="968"/>
            </a:xfrm>
            <a:custGeom>
              <a:avLst/>
              <a:gdLst>
                <a:gd name="T0" fmla="*/ 631 w 1591"/>
                <a:gd name="T1" fmla="*/ 0 h 968"/>
                <a:gd name="T2" fmla="*/ 0 w 1591"/>
                <a:gd name="T3" fmla="*/ 714 h 968"/>
                <a:gd name="T4" fmla="*/ 509 w 1591"/>
                <a:gd name="T5" fmla="*/ 968 h 968"/>
                <a:gd name="T6" fmla="*/ 1354 w 1591"/>
                <a:gd name="T7" fmla="*/ 961 h 968"/>
                <a:gd name="T8" fmla="*/ 1591 w 1591"/>
                <a:gd name="T9" fmla="*/ 432 h 968"/>
                <a:gd name="T10" fmla="*/ 631 w 1591"/>
                <a:gd name="T11" fmla="*/ 0 h 9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1"/>
                <a:gd name="T19" fmla="*/ 0 h 968"/>
                <a:gd name="T20" fmla="*/ 1591 w 1591"/>
                <a:gd name="T21" fmla="*/ 968 h 9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1" h="968">
                  <a:moveTo>
                    <a:pt x="631" y="0"/>
                  </a:moveTo>
                  <a:lnTo>
                    <a:pt x="0" y="714"/>
                  </a:lnTo>
                  <a:lnTo>
                    <a:pt x="509" y="968"/>
                  </a:lnTo>
                  <a:lnTo>
                    <a:pt x="1354" y="961"/>
                  </a:lnTo>
                  <a:lnTo>
                    <a:pt x="1591" y="432"/>
                  </a:lnTo>
                  <a:lnTo>
                    <a:pt x="631" y="0"/>
                  </a:lnTo>
                  <a:close/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73" name="Group 14"/>
            <p:cNvGrpSpPr>
              <a:grpSpLocks/>
            </p:cNvGrpSpPr>
            <p:nvPr/>
          </p:nvGrpSpPr>
          <p:grpSpPr bwMode="auto">
            <a:xfrm flipH="1">
              <a:off x="4663" y="1918"/>
              <a:ext cx="240" cy="626"/>
              <a:chOff x="2308" y="1513"/>
              <a:chExt cx="1162" cy="2570"/>
            </a:xfrm>
          </p:grpSpPr>
          <p:grpSp>
            <p:nvGrpSpPr>
              <p:cNvPr id="11275" name="Group 15"/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11283" name="Freeform 16"/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4" name="Freeform 17"/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5" name="Freeform 18"/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6" name="Freeform 19"/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7" name="Freeform 20"/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8" name="Freeform 21"/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76" name="Freeform 22"/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>
                  <a:gd name="T0" fmla="*/ 0 w 827"/>
                  <a:gd name="T1" fmla="*/ 139 h 563"/>
                  <a:gd name="T2" fmla="*/ 108 w 827"/>
                  <a:gd name="T3" fmla="*/ 18 h 563"/>
                  <a:gd name="T4" fmla="*/ 160 w 827"/>
                  <a:gd name="T5" fmla="*/ 75 h 563"/>
                  <a:gd name="T6" fmla="*/ 213 w 827"/>
                  <a:gd name="T7" fmla="*/ 110 h 563"/>
                  <a:gd name="T8" fmla="*/ 269 w 827"/>
                  <a:gd name="T9" fmla="*/ 110 h 563"/>
                  <a:gd name="T10" fmla="*/ 327 w 827"/>
                  <a:gd name="T11" fmla="*/ 52 h 563"/>
                  <a:gd name="T12" fmla="*/ 396 w 827"/>
                  <a:gd name="T13" fmla="*/ 5 h 563"/>
                  <a:gd name="T14" fmla="*/ 477 w 827"/>
                  <a:gd name="T15" fmla="*/ 0 h 563"/>
                  <a:gd name="T16" fmla="*/ 563 w 827"/>
                  <a:gd name="T17" fmla="*/ 35 h 563"/>
                  <a:gd name="T18" fmla="*/ 620 w 827"/>
                  <a:gd name="T19" fmla="*/ 87 h 563"/>
                  <a:gd name="T20" fmla="*/ 648 w 827"/>
                  <a:gd name="T21" fmla="*/ 157 h 563"/>
                  <a:gd name="T22" fmla="*/ 654 w 827"/>
                  <a:gd name="T23" fmla="*/ 249 h 563"/>
                  <a:gd name="T24" fmla="*/ 671 w 827"/>
                  <a:gd name="T25" fmla="*/ 331 h 563"/>
                  <a:gd name="T26" fmla="*/ 718 w 827"/>
                  <a:gd name="T27" fmla="*/ 371 h 563"/>
                  <a:gd name="T28" fmla="*/ 774 w 827"/>
                  <a:gd name="T29" fmla="*/ 389 h 563"/>
                  <a:gd name="T30" fmla="*/ 827 w 827"/>
                  <a:gd name="T31" fmla="*/ 401 h 563"/>
                  <a:gd name="T32" fmla="*/ 786 w 827"/>
                  <a:gd name="T33" fmla="*/ 563 h 563"/>
                  <a:gd name="T34" fmla="*/ 654 w 827"/>
                  <a:gd name="T35" fmla="*/ 540 h 563"/>
                  <a:gd name="T36" fmla="*/ 517 w 827"/>
                  <a:gd name="T37" fmla="*/ 493 h 563"/>
                  <a:gd name="T38" fmla="*/ 407 w 827"/>
                  <a:gd name="T39" fmla="*/ 441 h 563"/>
                  <a:gd name="T40" fmla="*/ 286 w 827"/>
                  <a:gd name="T41" fmla="*/ 389 h 563"/>
                  <a:gd name="T42" fmla="*/ 160 w 827"/>
                  <a:gd name="T43" fmla="*/ 331 h 563"/>
                  <a:gd name="T44" fmla="*/ 57 w 827"/>
                  <a:gd name="T45" fmla="*/ 209 h 563"/>
                  <a:gd name="T46" fmla="*/ 0 w 827"/>
                  <a:gd name="T47" fmla="*/ 139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7" name="Freeform 23"/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>
                  <a:gd name="T0" fmla="*/ 75 w 856"/>
                  <a:gd name="T1" fmla="*/ 266 h 606"/>
                  <a:gd name="T2" fmla="*/ 172 w 856"/>
                  <a:gd name="T3" fmla="*/ 363 h 606"/>
                  <a:gd name="T4" fmla="*/ 304 w 856"/>
                  <a:gd name="T5" fmla="*/ 428 h 606"/>
                  <a:gd name="T6" fmla="*/ 489 w 856"/>
                  <a:gd name="T7" fmla="*/ 513 h 606"/>
                  <a:gd name="T8" fmla="*/ 615 w 856"/>
                  <a:gd name="T9" fmla="*/ 566 h 606"/>
                  <a:gd name="T10" fmla="*/ 816 w 856"/>
                  <a:gd name="T11" fmla="*/ 606 h 606"/>
                  <a:gd name="T12" fmla="*/ 856 w 856"/>
                  <a:gd name="T13" fmla="*/ 393 h 606"/>
                  <a:gd name="T14" fmla="*/ 804 w 856"/>
                  <a:gd name="T15" fmla="*/ 393 h 606"/>
                  <a:gd name="T16" fmla="*/ 753 w 856"/>
                  <a:gd name="T17" fmla="*/ 363 h 606"/>
                  <a:gd name="T18" fmla="*/ 695 w 856"/>
                  <a:gd name="T19" fmla="*/ 323 h 606"/>
                  <a:gd name="T20" fmla="*/ 695 w 856"/>
                  <a:gd name="T21" fmla="*/ 243 h 606"/>
                  <a:gd name="T22" fmla="*/ 660 w 856"/>
                  <a:gd name="T23" fmla="*/ 116 h 606"/>
                  <a:gd name="T24" fmla="*/ 597 w 856"/>
                  <a:gd name="T25" fmla="*/ 46 h 606"/>
                  <a:gd name="T26" fmla="*/ 505 w 856"/>
                  <a:gd name="T27" fmla="*/ 0 h 606"/>
                  <a:gd name="T28" fmla="*/ 391 w 856"/>
                  <a:gd name="T29" fmla="*/ 12 h 606"/>
                  <a:gd name="T30" fmla="*/ 321 w 856"/>
                  <a:gd name="T31" fmla="*/ 53 h 606"/>
                  <a:gd name="T32" fmla="*/ 286 w 856"/>
                  <a:gd name="T33" fmla="*/ 98 h 606"/>
                  <a:gd name="T34" fmla="*/ 253 w 856"/>
                  <a:gd name="T35" fmla="*/ 121 h 606"/>
                  <a:gd name="T36" fmla="*/ 218 w 856"/>
                  <a:gd name="T37" fmla="*/ 116 h 606"/>
                  <a:gd name="T38" fmla="*/ 166 w 856"/>
                  <a:gd name="T39" fmla="*/ 63 h 606"/>
                  <a:gd name="T40" fmla="*/ 132 w 856"/>
                  <a:gd name="T41" fmla="*/ 0 h 606"/>
                  <a:gd name="T42" fmla="*/ 103 w 856"/>
                  <a:gd name="T43" fmla="*/ 30 h 606"/>
                  <a:gd name="T44" fmla="*/ 0 w 856"/>
                  <a:gd name="T45" fmla="*/ 150 h 606"/>
                  <a:gd name="T46" fmla="*/ 5 w 856"/>
                  <a:gd name="T47" fmla="*/ 178 h 606"/>
                  <a:gd name="T48" fmla="*/ 17 w 856"/>
                  <a:gd name="T49" fmla="*/ 191 h 606"/>
                  <a:gd name="T50" fmla="*/ 120 w 856"/>
                  <a:gd name="T51" fmla="*/ 81 h 606"/>
                  <a:gd name="T52" fmla="*/ 172 w 856"/>
                  <a:gd name="T53" fmla="*/ 133 h 606"/>
                  <a:gd name="T54" fmla="*/ 206 w 856"/>
                  <a:gd name="T55" fmla="*/ 168 h 606"/>
                  <a:gd name="T56" fmla="*/ 253 w 856"/>
                  <a:gd name="T57" fmla="*/ 168 h 606"/>
                  <a:gd name="T58" fmla="*/ 286 w 856"/>
                  <a:gd name="T59" fmla="*/ 156 h 606"/>
                  <a:gd name="T60" fmla="*/ 339 w 856"/>
                  <a:gd name="T61" fmla="*/ 116 h 606"/>
                  <a:gd name="T62" fmla="*/ 367 w 856"/>
                  <a:gd name="T63" fmla="*/ 70 h 606"/>
                  <a:gd name="T64" fmla="*/ 442 w 856"/>
                  <a:gd name="T65" fmla="*/ 46 h 606"/>
                  <a:gd name="T66" fmla="*/ 505 w 856"/>
                  <a:gd name="T67" fmla="*/ 53 h 606"/>
                  <a:gd name="T68" fmla="*/ 562 w 856"/>
                  <a:gd name="T69" fmla="*/ 87 h 606"/>
                  <a:gd name="T70" fmla="*/ 615 w 856"/>
                  <a:gd name="T71" fmla="*/ 138 h 606"/>
                  <a:gd name="T72" fmla="*/ 643 w 856"/>
                  <a:gd name="T73" fmla="*/ 203 h 606"/>
                  <a:gd name="T74" fmla="*/ 643 w 856"/>
                  <a:gd name="T75" fmla="*/ 260 h 606"/>
                  <a:gd name="T76" fmla="*/ 643 w 856"/>
                  <a:gd name="T77" fmla="*/ 323 h 606"/>
                  <a:gd name="T78" fmla="*/ 666 w 856"/>
                  <a:gd name="T79" fmla="*/ 375 h 606"/>
                  <a:gd name="T80" fmla="*/ 730 w 856"/>
                  <a:gd name="T81" fmla="*/ 410 h 606"/>
                  <a:gd name="T82" fmla="*/ 804 w 856"/>
                  <a:gd name="T83" fmla="*/ 444 h 606"/>
                  <a:gd name="T84" fmla="*/ 770 w 856"/>
                  <a:gd name="T85" fmla="*/ 554 h 606"/>
                  <a:gd name="T86" fmla="*/ 580 w 856"/>
                  <a:gd name="T87" fmla="*/ 503 h 606"/>
                  <a:gd name="T88" fmla="*/ 454 w 856"/>
                  <a:gd name="T89" fmla="*/ 450 h 606"/>
                  <a:gd name="T90" fmla="*/ 339 w 856"/>
                  <a:gd name="T91" fmla="*/ 416 h 606"/>
                  <a:gd name="T92" fmla="*/ 241 w 856"/>
                  <a:gd name="T93" fmla="*/ 363 h 606"/>
                  <a:gd name="T94" fmla="*/ 120 w 856"/>
                  <a:gd name="T95" fmla="*/ 266 h 606"/>
                  <a:gd name="T96" fmla="*/ 34 w 856"/>
                  <a:gd name="T97" fmla="*/ 173 h 606"/>
                  <a:gd name="T98" fmla="*/ 22 w 856"/>
                  <a:gd name="T99" fmla="*/ 185 h 606"/>
                  <a:gd name="T100" fmla="*/ 75 w 856"/>
                  <a:gd name="T101" fmla="*/ 266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8" name="Oval 24"/>
              <p:cNvSpPr>
                <a:spLocks noChangeArrowheads="1"/>
              </p:cNvSpPr>
              <p:nvPr/>
            </p:nvSpPr>
            <p:spPr bwMode="auto">
              <a:xfrm rot="-428694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1279" name="Oval 25"/>
              <p:cNvSpPr>
                <a:spLocks noChangeArrowheads="1"/>
              </p:cNvSpPr>
              <p:nvPr/>
            </p:nvSpPr>
            <p:spPr bwMode="auto">
              <a:xfrm rot="-428694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1280" name="Oval 26"/>
              <p:cNvSpPr>
                <a:spLocks noChangeArrowheads="1"/>
              </p:cNvSpPr>
              <p:nvPr/>
            </p:nvSpPr>
            <p:spPr bwMode="auto">
              <a:xfrm rot="-428694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1281" name="Oval 27"/>
              <p:cNvSpPr>
                <a:spLocks noChangeArrowheads="1"/>
              </p:cNvSpPr>
              <p:nvPr/>
            </p:nvSpPr>
            <p:spPr bwMode="auto">
              <a:xfrm rot="-428694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1282" name="Oval 28"/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CA" altLang="en-US" sz="2400">
                  <a:latin typeface="Arial Rounded MT Bold" pitchFamily="34" charset="0"/>
                </a:endParaRPr>
              </a:p>
            </p:txBody>
          </p:sp>
        </p:grpSp>
        <p:sp>
          <p:nvSpPr>
            <p:cNvPr id="11274" name="Text Box 29"/>
            <p:cNvSpPr txBox="1">
              <a:spLocks noChangeArrowheads="1"/>
            </p:cNvSpPr>
            <p:nvPr/>
          </p:nvSpPr>
          <p:spPr bwMode="auto">
            <a:xfrm>
              <a:off x="4845" y="1930"/>
              <a:ext cx="24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FF99FF"/>
                  </a:solidFill>
                </a:rPr>
                <a:t>7</a:t>
              </a:r>
            </a:p>
          </p:txBody>
        </p:sp>
      </p:grpSp>
      <p:sp>
        <p:nvSpPr>
          <p:cNvPr id="11271" name="Text Box 30"/>
          <p:cNvSpPr txBox="1">
            <a:spLocks noChangeArrowheads="1"/>
          </p:cNvSpPr>
          <p:nvPr/>
        </p:nvSpPr>
        <p:spPr bwMode="auto">
          <a:xfrm>
            <a:off x="2317750" y="1630363"/>
            <a:ext cx="2254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Base Case </a:t>
            </a:r>
            <a:r>
              <a:rPr lang="en-US" altLang="en-US">
                <a:solidFill>
                  <a:schemeClr val="accent1"/>
                </a:solidFill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Oval 2"/>
          <p:cNvSpPr>
            <a:spLocks noChangeArrowheads="1"/>
          </p:cNvSpPr>
          <p:nvPr/>
        </p:nvSpPr>
        <p:spPr bwMode="auto">
          <a:xfrm>
            <a:off x="5448300" y="457200"/>
            <a:ext cx="800100" cy="609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Arial Rounded MT Bold" pitchFamily="34" charset="0"/>
              </a:rPr>
              <a:t>n</a:t>
            </a:r>
          </a:p>
        </p:txBody>
      </p:sp>
      <p:cxnSp>
        <p:nvCxnSpPr>
          <p:cNvPr id="103427" name="AutoShape 3"/>
          <p:cNvCxnSpPr>
            <a:cxnSpLocks noChangeShapeType="1"/>
            <a:stCxn id="103426" idx="4"/>
            <a:endCxn id="103432" idx="0"/>
          </p:cNvCxnSpPr>
          <p:nvPr/>
        </p:nvCxnSpPr>
        <p:spPr bwMode="auto">
          <a:xfrm>
            <a:off x="5848350" y="1076325"/>
            <a:ext cx="2381250" cy="79375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28" name="AutoShape 4"/>
          <p:cNvCxnSpPr>
            <a:cxnSpLocks noChangeShapeType="1"/>
            <a:stCxn id="103426" idx="4"/>
            <a:endCxn id="103430" idx="0"/>
          </p:cNvCxnSpPr>
          <p:nvPr/>
        </p:nvCxnSpPr>
        <p:spPr bwMode="auto">
          <a:xfrm flipH="1">
            <a:off x="3536950" y="1076325"/>
            <a:ext cx="2311400" cy="79375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29" name="AutoShape 5"/>
          <p:cNvCxnSpPr>
            <a:cxnSpLocks noChangeShapeType="1"/>
            <a:stCxn id="103426" idx="4"/>
            <a:endCxn id="103431" idx="0"/>
          </p:cNvCxnSpPr>
          <p:nvPr/>
        </p:nvCxnSpPr>
        <p:spPr bwMode="auto">
          <a:xfrm>
            <a:off x="5848350" y="1076325"/>
            <a:ext cx="34925" cy="79375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430" name="AutoShape 6"/>
          <p:cNvSpPr>
            <a:spLocks noChangeArrowheads="1"/>
          </p:cNvSpPr>
          <p:nvPr/>
        </p:nvSpPr>
        <p:spPr bwMode="auto">
          <a:xfrm>
            <a:off x="2698750" y="1879600"/>
            <a:ext cx="1676400" cy="1473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 Rounded MT Bold" pitchFamily="34" charset="0"/>
              </a:rPr>
              <a:t>T(n/2)</a:t>
            </a:r>
          </a:p>
        </p:txBody>
      </p:sp>
      <p:sp>
        <p:nvSpPr>
          <p:cNvPr id="103431" name="AutoShape 7"/>
          <p:cNvSpPr>
            <a:spLocks noChangeArrowheads="1"/>
          </p:cNvSpPr>
          <p:nvPr/>
        </p:nvSpPr>
        <p:spPr bwMode="auto">
          <a:xfrm>
            <a:off x="5045075" y="1879600"/>
            <a:ext cx="1676400" cy="1473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 Rounded MT Bold" pitchFamily="34" charset="0"/>
              </a:rPr>
              <a:t>T(n/2)</a:t>
            </a:r>
          </a:p>
        </p:txBody>
      </p:sp>
      <p:sp>
        <p:nvSpPr>
          <p:cNvPr id="103432" name="AutoShape 8"/>
          <p:cNvSpPr>
            <a:spLocks noChangeArrowheads="1"/>
          </p:cNvSpPr>
          <p:nvPr/>
        </p:nvSpPr>
        <p:spPr bwMode="auto">
          <a:xfrm>
            <a:off x="7391400" y="1879600"/>
            <a:ext cx="1676400" cy="1473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 Rounded MT Bold" pitchFamily="34" charset="0"/>
              </a:rPr>
              <a:t>T(n/2)</a:t>
            </a:r>
          </a:p>
        </p:txBody>
      </p:sp>
      <p:sp>
        <p:nvSpPr>
          <p:cNvPr id="103433" name="AutoShape 9"/>
          <p:cNvSpPr>
            <a:spLocks noChangeArrowheads="1"/>
          </p:cNvSpPr>
          <p:nvPr/>
        </p:nvSpPr>
        <p:spPr bwMode="auto">
          <a:xfrm>
            <a:off x="533400" y="152400"/>
            <a:ext cx="1295400" cy="1066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Arial Rounded MT Bold" pitchFamily="34" charset="0"/>
              </a:rPr>
              <a:t>T(n)</a:t>
            </a:r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2819400" y="487363"/>
            <a:ext cx="106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>
                <a:latin typeface="Arial Rounded MT Bold" pitchFamily="34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Oval 2"/>
          <p:cNvSpPr>
            <a:spLocks noChangeArrowheads="1"/>
          </p:cNvSpPr>
          <p:nvPr/>
        </p:nvSpPr>
        <p:spPr bwMode="auto">
          <a:xfrm>
            <a:off x="5483225" y="457200"/>
            <a:ext cx="800100" cy="609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Arial Rounded MT Bold" pitchFamily="34" charset="0"/>
              </a:rPr>
              <a:t>n</a:t>
            </a:r>
          </a:p>
        </p:txBody>
      </p:sp>
      <p:cxnSp>
        <p:nvCxnSpPr>
          <p:cNvPr id="104451" name="AutoShape 3"/>
          <p:cNvCxnSpPr>
            <a:cxnSpLocks noChangeShapeType="1"/>
            <a:stCxn id="104450" idx="4"/>
            <a:endCxn id="104455" idx="0"/>
          </p:cNvCxnSpPr>
          <p:nvPr/>
        </p:nvCxnSpPr>
        <p:spPr bwMode="auto">
          <a:xfrm>
            <a:off x="5883275" y="1076325"/>
            <a:ext cx="2346325" cy="79375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452" name="AutoShape 4"/>
          <p:cNvCxnSpPr>
            <a:cxnSpLocks noChangeShapeType="1"/>
            <a:stCxn id="104450" idx="4"/>
            <a:endCxn id="104459" idx="0"/>
          </p:cNvCxnSpPr>
          <p:nvPr/>
        </p:nvCxnSpPr>
        <p:spPr bwMode="auto">
          <a:xfrm flipH="1">
            <a:off x="3544888" y="1076325"/>
            <a:ext cx="2338387" cy="784225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453" name="AutoShape 5"/>
          <p:cNvCxnSpPr>
            <a:cxnSpLocks noChangeShapeType="1"/>
            <a:stCxn id="104450" idx="4"/>
            <a:endCxn id="104454" idx="0"/>
          </p:cNvCxnSpPr>
          <p:nvPr/>
        </p:nvCxnSpPr>
        <p:spPr bwMode="auto">
          <a:xfrm>
            <a:off x="5883275" y="1076325"/>
            <a:ext cx="0" cy="79375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454" name="AutoShape 6"/>
          <p:cNvSpPr>
            <a:spLocks noChangeArrowheads="1"/>
          </p:cNvSpPr>
          <p:nvPr/>
        </p:nvSpPr>
        <p:spPr bwMode="auto">
          <a:xfrm>
            <a:off x="5045075" y="1879600"/>
            <a:ext cx="1676400" cy="1473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 Rounded MT Bold" pitchFamily="34" charset="0"/>
              </a:rPr>
              <a:t>T(n/2)</a:t>
            </a:r>
          </a:p>
        </p:txBody>
      </p:sp>
      <p:sp>
        <p:nvSpPr>
          <p:cNvPr id="104455" name="AutoShape 7"/>
          <p:cNvSpPr>
            <a:spLocks noChangeArrowheads="1"/>
          </p:cNvSpPr>
          <p:nvPr/>
        </p:nvSpPr>
        <p:spPr bwMode="auto">
          <a:xfrm>
            <a:off x="7391400" y="1879600"/>
            <a:ext cx="1676400" cy="1473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 Rounded MT Bold" pitchFamily="34" charset="0"/>
              </a:rPr>
              <a:t>T(n/2)</a:t>
            </a:r>
          </a:p>
        </p:txBody>
      </p:sp>
      <p:sp>
        <p:nvSpPr>
          <p:cNvPr id="104456" name="AutoShape 8"/>
          <p:cNvSpPr>
            <a:spLocks noChangeArrowheads="1"/>
          </p:cNvSpPr>
          <p:nvPr/>
        </p:nvSpPr>
        <p:spPr bwMode="auto">
          <a:xfrm>
            <a:off x="533400" y="152400"/>
            <a:ext cx="1295400" cy="1066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Arial Rounded MT Bold" pitchFamily="34" charset="0"/>
              </a:rPr>
              <a:t>T(n)</a:t>
            </a:r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2819400" y="487363"/>
            <a:ext cx="106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>
                <a:latin typeface="Arial Rounded MT Bold" pitchFamily="34" charset="0"/>
              </a:rPr>
              <a:t>=</a:t>
            </a:r>
          </a:p>
        </p:txBody>
      </p:sp>
      <p:grpSp>
        <p:nvGrpSpPr>
          <p:cNvPr id="104458" name="Group 10"/>
          <p:cNvGrpSpPr>
            <a:grpSpLocks/>
          </p:cNvGrpSpPr>
          <p:nvPr/>
        </p:nvGrpSpPr>
        <p:grpSpPr bwMode="auto">
          <a:xfrm>
            <a:off x="2819400" y="1870075"/>
            <a:ext cx="1438275" cy="1422400"/>
            <a:chOff x="288" y="1178"/>
            <a:chExt cx="906" cy="896"/>
          </a:xfrm>
        </p:grpSpPr>
        <p:sp>
          <p:nvSpPr>
            <p:cNvPr id="104459" name="Oval 11"/>
            <p:cNvSpPr>
              <a:spLocks noChangeArrowheads="1"/>
            </p:cNvSpPr>
            <p:nvPr/>
          </p:nvSpPr>
          <p:spPr bwMode="auto">
            <a:xfrm>
              <a:off x="533" y="1178"/>
              <a:ext cx="423" cy="3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 Rounded MT Bold" pitchFamily="34" charset="0"/>
                </a:rPr>
                <a:t>n/2</a:t>
              </a:r>
            </a:p>
          </p:txBody>
        </p:sp>
        <p:cxnSp>
          <p:nvCxnSpPr>
            <p:cNvPr id="104460" name="AutoShape 12"/>
            <p:cNvCxnSpPr>
              <a:cxnSpLocks noChangeShapeType="1"/>
              <a:stCxn id="104459" idx="4"/>
              <a:endCxn id="104463" idx="0"/>
            </p:cNvCxnSpPr>
            <p:nvPr/>
          </p:nvCxnSpPr>
          <p:spPr bwMode="auto">
            <a:xfrm flipH="1">
              <a:off x="399" y="1496"/>
              <a:ext cx="346" cy="403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461" name="AutoShape 13"/>
            <p:cNvCxnSpPr>
              <a:cxnSpLocks noChangeShapeType="1"/>
              <a:stCxn id="104459" idx="4"/>
              <a:endCxn id="104464" idx="0"/>
            </p:cNvCxnSpPr>
            <p:nvPr/>
          </p:nvCxnSpPr>
          <p:spPr bwMode="auto">
            <a:xfrm flipH="1">
              <a:off x="741" y="1496"/>
              <a:ext cx="4" cy="403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462" name="AutoShape 14"/>
            <p:cNvCxnSpPr>
              <a:cxnSpLocks noChangeShapeType="1"/>
              <a:stCxn id="104459" idx="4"/>
              <a:endCxn id="104465" idx="0"/>
            </p:cNvCxnSpPr>
            <p:nvPr/>
          </p:nvCxnSpPr>
          <p:spPr bwMode="auto">
            <a:xfrm>
              <a:off x="745" y="1496"/>
              <a:ext cx="338" cy="403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4463" name="AutoShape 15"/>
            <p:cNvSpPr>
              <a:spLocks noChangeArrowheads="1"/>
            </p:cNvSpPr>
            <p:nvPr/>
          </p:nvSpPr>
          <p:spPr bwMode="auto">
            <a:xfrm>
              <a:off x="288" y="1905"/>
              <a:ext cx="221" cy="16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Rounded MT Bold" pitchFamily="34" charset="0"/>
                </a:rPr>
                <a:t>T(n/4)</a:t>
              </a:r>
            </a:p>
          </p:txBody>
        </p:sp>
        <p:sp>
          <p:nvSpPr>
            <p:cNvPr id="104464" name="AutoShape 16"/>
            <p:cNvSpPr>
              <a:spLocks noChangeArrowheads="1"/>
            </p:cNvSpPr>
            <p:nvPr/>
          </p:nvSpPr>
          <p:spPr bwMode="auto">
            <a:xfrm>
              <a:off x="630" y="1905"/>
              <a:ext cx="222" cy="16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Rounded MT Bold" pitchFamily="34" charset="0"/>
                </a:rPr>
                <a:t>T(n/4)</a:t>
              </a:r>
            </a:p>
          </p:txBody>
        </p:sp>
        <p:sp>
          <p:nvSpPr>
            <p:cNvPr id="104465" name="AutoShape 17"/>
            <p:cNvSpPr>
              <a:spLocks noChangeArrowheads="1"/>
            </p:cNvSpPr>
            <p:nvPr/>
          </p:nvSpPr>
          <p:spPr bwMode="auto">
            <a:xfrm>
              <a:off x="972" y="1905"/>
              <a:ext cx="222" cy="16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Rounded MT Bold" pitchFamily="34" charset="0"/>
                </a:rPr>
                <a:t>T(n/4)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Oval 2"/>
          <p:cNvSpPr>
            <a:spLocks noChangeArrowheads="1"/>
          </p:cNvSpPr>
          <p:nvPr/>
        </p:nvSpPr>
        <p:spPr bwMode="auto">
          <a:xfrm>
            <a:off x="5483225" y="457200"/>
            <a:ext cx="800100" cy="609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Arial Rounded MT Bold" pitchFamily="34" charset="0"/>
              </a:rPr>
              <a:t>n</a:t>
            </a:r>
          </a:p>
        </p:txBody>
      </p:sp>
      <p:cxnSp>
        <p:nvCxnSpPr>
          <p:cNvPr id="105475" name="AutoShape 3"/>
          <p:cNvCxnSpPr>
            <a:cxnSpLocks noChangeShapeType="1"/>
            <a:stCxn id="105474" idx="4"/>
            <a:endCxn id="105483" idx="0"/>
          </p:cNvCxnSpPr>
          <p:nvPr/>
        </p:nvCxnSpPr>
        <p:spPr bwMode="auto">
          <a:xfrm>
            <a:off x="5883275" y="1076325"/>
            <a:ext cx="2309813" cy="89535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476" name="AutoShape 4"/>
          <p:cNvCxnSpPr>
            <a:cxnSpLocks noChangeShapeType="1"/>
            <a:stCxn id="105474" idx="4"/>
            <a:endCxn id="105497" idx="0"/>
          </p:cNvCxnSpPr>
          <p:nvPr/>
        </p:nvCxnSpPr>
        <p:spPr bwMode="auto">
          <a:xfrm flipH="1">
            <a:off x="3544888" y="1076325"/>
            <a:ext cx="2338387" cy="784225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477" name="AutoShape 5"/>
          <p:cNvCxnSpPr>
            <a:cxnSpLocks noChangeShapeType="1"/>
            <a:stCxn id="105474" idx="4"/>
          </p:cNvCxnSpPr>
          <p:nvPr/>
        </p:nvCxnSpPr>
        <p:spPr bwMode="auto">
          <a:xfrm>
            <a:off x="5883275" y="1076325"/>
            <a:ext cx="34925" cy="89535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478" name="AutoShape 6"/>
          <p:cNvSpPr>
            <a:spLocks noChangeArrowheads="1"/>
          </p:cNvSpPr>
          <p:nvPr/>
        </p:nvSpPr>
        <p:spPr bwMode="auto">
          <a:xfrm>
            <a:off x="533400" y="152400"/>
            <a:ext cx="1295400" cy="1066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Arial Rounded MT Bold" pitchFamily="34" charset="0"/>
              </a:rPr>
              <a:t>T(n)</a:t>
            </a: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2819400" y="487363"/>
            <a:ext cx="106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>
                <a:latin typeface="Arial Rounded MT Bold" pitchFamily="34" charset="0"/>
              </a:rPr>
              <a:t>=</a:t>
            </a:r>
          </a:p>
        </p:txBody>
      </p:sp>
      <p:grpSp>
        <p:nvGrpSpPr>
          <p:cNvPr id="105480" name="Group 8"/>
          <p:cNvGrpSpPr>
            <a:grpSpLocks/>
          </p:cNvGrpSpPr>
          <p:nvPr/>
        </p:nvGrpSpPr>
        <p:grpSpPr bwMode="auto">
          <a:xfrm>
            <a:off x="2819400" y="1870075"/>
            <a:ext cx="1438275" cy="1422400"/>
            <a:chOff x="288" y="1178"/>
            <a:chExt cx="906" cy="896"/>
          </a:xfrm>
        </p:grpSpPr>
        <p:sp>
          <p:nvSpPr>
            <p:cNvPr id="105497" name="Oval 9"/>
            <p:cNvSpPr>
              <a:spLocks noChangeArrowheads="1"/>
            </p:cNvSpPr>
            <p:nvPr/>
          </p:nvSpPr>
          <p:spPr bwMode="auto">
            <a:xfrm>
              <a:off x="533" y="1178"/>
              <a:ext cx="423" cy="3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 Rounded MT Bold" pitchFamily="34" charset="0"/>
                </a:rPr>
                <a:t>n/2</a:t>
              </a:r>
            </a:p>
          </p:txBody>
        </p:sp>
        <p:cxnSp>
          <p:nvCxnSpPr>
            <p:cNvPr id="105498" name="AutoShape 10"/>
            <p:cNvCxnSpPr>
              <a:cxnSpLocks noChangeShapeType="1"/>
              <a:stCxn id="105497" idx="4"/>
              <a:endCxn id="105501" idx="0"/>
            </p:cNvCxnSpPr>
            <p:nvPr/>
          </p:nvCxnSpPr>
          <p:spPr bwMode="auto">
            <a:xfrm flipH="1">
              <a:off x="399" y="1496"/>
              <a:ext cx="346" cy="403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499" name="AutoShape 11"/>
            <p:cNvCxnSpPr>
              <a:cxnSpLocks noChangeShapeType="1"/>
              <a:stCxn id="105497" idx="4"/>
              <a:endCxn id="105502" idx="0"/>
            </p:cNvCxnSpPr>
            <p:nvPr/>
          </p:nvCxnSpPr>
          <p:spPr bwMode="auto">
            <a:xfrm flipH="1">
              <a:off x="741" y="1496"/>
              <a:ext cx="4" cy="403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00" name="AutoShape 12"/>
            <p:cNvCxnSpPr>
              <a:cxnSpLocks noChangeShapeType="1"/>
              <a:stCxn id="105497" idx="4"/>
              <a:endCxn id="105503" idx="0"/>
            </p:cNvCxnSpPr>
            <p:nvPr/>
          </p:nvCxnSpPr>
          <p:spPr bwMode="auto">
            <a:xfrm>
              <a:off x="745" y="1496"/>
              <a:ext cx="338" cy="403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5501" name="AutoShape 13"/>
            <p:cNvSpPr>
              <a:spLocks noChangeArrowheads="1"/>
            </p:cNvSpPr>
            <p:nvPr/>
          </p:nvSpPr>
          <p:spPr bwMode="auto">
            <a:xfrm>
              <a:off x="288" y="1905"/>
              <a:ext cx="221" cy="16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Rounded MT Bold" pitchFamily="34" charset="0"/>
                </a:rPr>
                <a:t>T(n/4)</a:t>
              </a:r>
            </a:p>
          </p:txBody>
        </p:sp>
        <p:sp>
          <p:nvSpPr>
            <p:cNvPr id="105502" name="AutoShape 14"/>
            <p:cNvSpPr>
              <a:spLocks noChangeArrowheads="1"/>
            </p:cNvSpPr>
            <p:nvPr/>
          </p:nvSpPr>
          <p:spPr bwMode="auto">
            <a:xfrm>
              <a:off x="630" y="1905"/>
              <a:ext cx="222" cy="16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Rounded MT Bold" pitchFamily="34" charset="0"/>
                </a:rPr>
                <a:t>T(n/4)</a:t>
              </a:r>
            </a:p>
          </p:txBody>
        </p:sp>
        <p:sp>
          <p:nvSpPr>
            <p:cNvPr id="105503" name="AutoShape 15"/>
            <p:cNvSpPr>
              <a:spLocks noChangeArrowheads="1"/>
            </p:cNvSpPr>
            <p:nvPr/>
          </p:nvSpPr>
          <p:spPr bwMode="auto">
            <a:xfrm>
              <a:off x="972" y="1905"/>
              <a:ext cx="222" cy="16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Rounded MT Bold" pitchFamily="34" charset="0"/>
                </a:rPr>
                <a:t>T(n/4)</a:t>
              </a:r>
            </a:p>
          </p:txBody>
        </p:sp>
      </p:grpSp>
      <p:grpSp>
        <p:nvGrpSpPr>
          <p:cNvPr id="105481" name="Group 16"/>
          <p:cNvGrpSpPr>
            <a:grpSpLocks/>
          </p:cNvGrpSpPr>
          <p:nvPr/>
        </p:nvGrpSpPr>
        <p:grpSpPr bwMode="auto">
          <a:xfrm>
            <a:off x="5191125" y="1930400"/>
            <a:ext cx="1438275" cy="1422400"/>
            <a:chOff x="288" y="1178"/>
            <a:chExt cx="906" cy="896"/>
          </a:xfrm>
        </p:grpSpPr>
        <p:sp>
          <p:nvSpPr>
            <p:cNvPr id="105490" name="Oval 17"/>
            <p:cNvSpPr>
              <a:spLocks noChangeArrowheads="1"/>
            </p:cNvSpPr>
            <p:nvPr/>
          </p:nvSpPr>
          <p:spPr bwMode="auto">
            <a:xfrm>
              <a:off x="533" y="1178"/>
              <a:ext cx="423" cy="3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 Rounded MT Bold" pitchFamily="34" charset="0"/>
                </a:rPr>
                <a:t>n/2</a:t>
              </a:r>
            </a:p>
          </p:txBody>
        </p:sp>
        <p:cxnSp>
          <p:nvCxnSpPr>
            <p:cNvPr id="105491" name="AutoShape 18"/>
            <p:cNvCxnSpPr>
              <a:cxnSpLocks noChangeShapeType="1"/>
              <a:stCxn id="105490" idx="4"/>
              <a:endCxn id="105494" idx="0"/>
            </p:cNvCxnSpPr>
            <p:nvPr/>
          </p:nvCxnSpPr>
          <p:spPr bwMode="auto">
            <a:xfrm flipH="1">
              <a:off x="399" y="1496"/>
              <a:ext cx="346" cy="403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492" name="AutoShape 19"/>
            <p:cNvCxnSpPr>
              <a:cxnSpLocks noChangeShapeType="1"/>
              <a:stCxn id="105490" idx="4"/>
              <a:endCxn id="105495" idx="0"/>
            </p:cNvCxnSpPr>
            <p:nvPr/>
          </p:nvCxnSpPr>
          <p:spPr bwMode="auto">
            <a:xfrm flipH="1">
              <a:off x="741" y="1496"/>
              <a:ext cx="4" cy="403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493" name="AutoShape 20"/>
            <p:cNvCxnSpPr>
              <a:cxnSpLocks noChangeShapeType="1"/>
              <a:stCxn id="105490" idx="4"/>
              <a:endCxn id="105496" idx="0"/>
            </p:cNvCxnSpPr>
            <p:nvPr/>
          </p:nvCxnSpPr>
          <p:spPr bwMode="auto">
            <a:xfrm>
              <a:off x="745" y="1496"/>
              <a:ext cx="338" cy="403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5494" name="AutoShape 21"/>
            <p:cNvSpPr>
              <a:spLocks noChangeArrowheads="1"/>
            </p:cNvSpPr>
            <p:nvPr/>
          </p:nvSpPr>
          <p:spPr bwMode="auto">
            <a:xfrm>
              <a:off x="288" y="1905"/>
              <a:ext cx="221" cy="16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Rounded MT Bold" pitchFamily="34" charset="0"/>
                </a:rPr>
                <a:t>T(n/4)</a:t>
              </a:r>
            </a:p>
          </p:txBody>
        </p:sp>
        <p:sp>
          <p:nvSpPr>
            <p:cNvPr id="105495" name="AutoShape 22"/>
            <p:cNvSpPr>
              <a:spLocks noChangeArrowheads="1"/>
            </p:cNvSpPr>
            <p:nvPr/>
          </p:nvSpPr>
          <p:spPr bwMode="auto">
            <a:xfrm>
              <a:off x="630" y="1905"/>
              <a:ext cx="222" cy="16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Rounded MT Bold" pitchFamily="34" charset="0"/>
                </a:rPr>
                <a:t>T(n/4)</a:t>
              </a:r>
            </a:p>
          </p:txBody>
        </p:sp>
        <p:sp>
          <p:nvSpPr>
            <p:cNvPr id="105496" name="AutoShape 23"/>
            <p:cNvSpPr>
              <a:spLocks noChangeArrowheads="1"/>
            </p:cNvSpPr>
            <p:nvPr/>
          </p:nvSpPr>
          <p:spPr bwMode="auto">
            <a:xfrm>
              <a:off x="972" y="1905"/>
              <a:ext cx="222" cy="16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Rounded MT Bold" pitchFamily="34" charset="0"/>
                </a:rPr>
                <a:t>T(n/4)</a:t>
              </a:r>
            </a:p>
          </p:txBody>
        </p:sp>
      </p:grpSp>
      <p:grpSp>
        <p:nvGrpSpPr>
          <p:cNvPr id="105482" name="Group 24"/>
          <p:cNvGrpSpPr>
            <a:grpSpLocks/>
          </p:cNvGrpSpPr>
          <p:nvPr/>
        </p:nvGrpSpPr>
        <p:grpSpPr bwMode="auto">
          <a:xfrm>
            <a:off x="7467600" y="1981200"/>
            <a:ext cx="1438275" cy="1422400"/>
            <a:chOff x="288" y="1178"/>
            <a:chExt cx="906" cy="896"/>
          </a:xfrm>
        </p:grpSpPr>
        <p:sp>
          <p:nvSpPr>
            <p:cNvPr id="105483" name="Oval 25"/>
            <p:cNvSpPr>
              <a:spLocks noChangeArrowheads="1"/>
            </p:cNvSpPr>
            <p:nvPr/>
          </p:nvSpPr>
          <p:spPr bwMode="auto">
            <a:xfrm>
              <a:off x="533" y="1178"/>
              <a:ext cx="423" cy="3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 Rounded MT Bold" pitchFamily="34" charset="0"/>
                </a:rPr>
                <a:t>n/2</a:t>
              </a:r>
            </a:p>
          </p:txBody>
        </p:sp>
        <p:cxnSp>
          <p:nvCxnSpPr>
            <p:cNvPr id="105484" name="AutoShape 26"/>
            <p:cNvCxnSpPr>
              <a:cxnSpLocks noChangeShapeType="1"/>
              <a:stCxn id="105483" idx="4"/>
              <a:endCxn id="105487" idx="0"/>
            </p:cNvCxnSpPr>
            <p:nvPr/>
          </p:nvCxnSpPr>
          <p:spPr bwMode="auto">
            <a:xfrm flipH="1">
              <a:off x="399" y="1496"/>
              <a:ext cx="346" cy="403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485" name="AutoShape 27"/>
            <p:cNvCxnSpPr>
              <a:cxnSpLocks noChangeShapeType="1"/>
              <a:stCxn id="105483" idx="4"/>
              <a:endCxn id="105488" idx="0"/>
            </p:cNvCxnSpPr>
            <p:nvPr/>
          </p:nvCxnSpPr>
          <p:spPr bwMode="auto">
            <a:xfrm flipH="1">
              <a:off x="741" y="1496"/>
              <a:ext cx="4" cy="403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486" name="AutoShape 28"/>
            <p:cNvCxnSpPr>
              <a:cxnSpLocks noChangeShapeType="1"/>
              <a:stCxn id="105483" idx="4"/>
              <a:endCxn id="105489" idx="0"/>
            </p:cNvCxnSpPr>
            <p:nvPr/>
          </p:nvCxnSpPr>
          <p:spPr bwMode="auto">
            <a:xfrm>
              <a:off x="745" y="1496"/>
              <a:ext cx="338" cy="403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5487" name="AutoShape 29"/>
            <p:cNvSpPr>
              <a:spLocks noChangeArrowheads="1"/>
            </p:cNvSpPr>
            <p:nvPr/>
          </p:nvSpPr>
          <p:spPr bwMode="auto">
            <a:xfrm>
              <a:off x="288" y="1905"/>
              <a:ext cx="221" cy="16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Rounded MT Bold" pitchFamily="34" charset="0"/>
                </a:rPr>
                <a:t>T(n/4)</a:t>
              </a:r>
            </a:p>
          </p:txBody>
        </p:sp>
        <p:sp>
          <p:nvSpPr>
            <p:cNvPr id="105488" name="AutoShape 30"/>
            <p:cNvSpPr>
              <a:spLocks noChangeArrowheads="1"/>
            </p:cNvSpPr>
            <p:nvPr/>
          </p:nvSpPr>
          <p:spPr bwMode="auto">
            <a:xfrm>
              <a:off x="630" y="1905"/>
              <a:ext cx="222" cy="16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Rounded MT Bold" pitchFamily="34" charset="0"/>
                </a:rPr>
                <a:t>T(n/4)</a:t>
              </a:r>
            </a:p>
          </p:txBody>
        </p:sp>
        <p:sp>
          <p:nvSpPr>
            <p:cNvPr id="105489" name="AutoShape 31"/>
            <p:cNvSpPr>
              <a:spLocks noChangeArrowheads="1"/>
            </p:cNvSpPr>
            <p:nvPr/>
          </p:nvSpPr>
          <p:spPr bwMode="auto">
            <a:xfrm>
              <a:off x="972" y="1905"/>
              <a:ext cx="222" cy="16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Rounded MT Bold" pitchFamily="34" charset="0"/>
                </a:rPr>
                <a:t>T(n/4)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Oval 2"/>
          <p:cNvSpPr>
            <a:spLocks noChangeArrowheads="1"/>
          </p:cNvSpPr>
          <p:nvPr/>
        </p:nvSpPr>
        <p:spPr bwMode="auto">
          <a:xfrm>
            <a:off x="4495800" y="1447800"/>
            <a:ext cx="685800" cy="6858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106499" name="Oval 3"/>
          <p:cNvSpPr>
            <a:spLocks noChangeArrowheads="1"/>
          </p:cNvSpPr>
          <p:nvPr/>
        </p:nvSpPr>
        <p:spPr bwMode="auto">
          <a:xfrm>
            <a:off x="2667000" y="1470025"/>
            <a:ext cx="685800" cy="6858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106500" name="Oval 4"/>
          <p:cNvSpPr>
            <a:spLocks noChangeArrowheads="1"/>
          </p:cNvSpPr>
          <p:nvPr/>
        </p:nvSpPr>
        <p:spPr bwMode="auto">
          <a:xfrm>
            <a:off x="6477000" y="1447800"/>
            <a:ext cx="685800" cy="6858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106501" name="Oval 5"/>
          <p:cNvSpPr>
            <a:spLocks noChangeArrowheads="1"/>
          </p:cNvSpPr>
          <p:nvPr/>
        </p:nvSpPr>
        <p:spPr bwMode="auto">
          <a:xfrm>
            <a:off x="4506913" y="685800"/>
            <a:ext cx="685800" cy="6858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graphicFrame>
        <p:nvGraphicFramePr>
          <p:cNvPr id="458758" name="Group 6"/>
          <p:cNvGraphicFramePr>
            <a:graphicFrameLocks noGrp="1"/>
          </p:cNvGraphicFramePr>
          <p:nvPr/>
        </p:nvGraphicFramePr>
        <p:xfrm>
          <a:off x="685800" y="609600"/>
          <a:ext cx="8382000" cy="6172200"/>
        </p:xfrm>
        <a:graphic>
          <a:graphicData uri="http://schemas.openxmlformats.org/drawingml/2006/table">
            <a:tbl>
              <a:tblPr/>
              <a:tblGrid>
                <a:gridCol w="8382000"/>
              </a:tblGrid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8838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8838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n/2        +         n/2          +         n/2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8838" algn="l"/>
                        </a:tabLst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8838" algn="l"/>
                        </a:tabLst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8838" algn="l"/>
                        </a:tabLst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Level i is the sum of 3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copies of n/2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8838" algn="l"/>
                        </a:tabLst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8838" algn="l"/>
                        </a:tabLst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. . . . . . . . . . . . . . . . . . . . . . . . .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8838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1+1+1+1+1+1+1+1+1+1+1+1+1+1+1+1+1+1+1+1+1+1+1+1+1+1+1+1+1+1+1+1+1+1+1+1+1+1+1+1+1+1+1+1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6522" name="Oval 26"/>
          <p:cNvSpPr>
            <a:spLocks noChangeArrowheads="1"/>
          </p:cNvSpPr>
          <p:nvPr/>
        </p:nvSpPr>
        <p:spPr bwMode="auto">
          <a:xfrm>
            <a:off x="1419225" y="2257425"/>
            <a:ext cx="541338" cy="56197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Arial Rounded MT Bold" pitchFamily="34" charset="0"/>
            </a:endParaRPr>
          </a:p>
        </p:txBody>
      </p:sp>
      <p:sp>
        <p:nvSpPr>
          <p:cNvPr id="106523" name="Oval 27"/>
          <p:cNvSpPr>
            <a:spLocks noChangeArrowheads="1"/>
          </p:cNvSpPr>
          <p:nvPr/>
        </p:nvSpPr>
        <p:spPr bwMode="auto">
          <a:xfrm>
            <a:off x="2209800" y="2286000"/>
            <a:ext cx="541338" cy="56197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106524" name="Oval 28"/>
          <p:cNvSpPr>
            <a:spLocks noChangeArrowheads="1"/>
          </p:cNvSpPr>
          <p:nvPr/>
        </p:nvSpPr>
        <p:spPr bwMode="auto">
          <a:xfrm>
            <a:off x="3000375" y="2286000"/>
            <a:ext cx="541338" cy="56197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106525" name="Oval 29"/>
          <p:cNvSpPr>
            <a:spLocks noChangeArrowheads="1"/>
          </p:cNvSpPr>
          <p:nvPr/>
        </p:nvSpPr>
        <p:spPr bwMode="auto">
          <a:xfrm>
            <a:off x="3790950" y="2286000"/>
            <a:ext cx="541338" cy="56197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106526" name="Oval 30"/>
          <p:cNvSpPr>
            <a:spLocks noChangeArrowheads="1"/>
          </p:cNvSpPr>
          <p:nvPr/>
        </p:nvSpPr>
        <p:spPr bwMode="auto">
          <a:xfrm>
            <a:off x="4581525" y="2286000"/>
            <a:ext cx="541338" cy="56197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106527" name="Oval 31"/>
          <p:cNvSpPr>
            <a:spLocks noChangeArrowheads="1"/>
          </p:cNvSpPr>
          <p:nvPr/>
        </p:nvSpPr>
        <p:spPr bwMode="auto">
          <a:xfrm>
            <a:off x="5372100" y="2286000"/>
            <a:ext cx="541338" cy="56197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106528" name="Oval 32"/>
          <p:cNvSpPr>
            <a:spLocks noChangeArrowheads="1"/>
          </p:cNvSpPr>
          <p:nvPr/>
        </p:nvSpPr>
        <p:spPr bwMode="auto">
          <a:xfrm>
            <a:off x="6162675" y="2286000"/>
            <a:ext cx="541338" cy="56197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106529" name="Oval 33"/>
          <p:cNvSpPr>
            <a:spLocks noChangeArrowheads="1"/>
          </p:cNvSpPr>
          <p:nvPr/>
        </p:nvSpPr>
        <p:spPr bwMode="auto">
          <a:xfrm>
            <a:off x="6953250" y="2286000"/>
            <a:ext cx="541338" cy="56197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106530" name="Oval 34"/>
          <p:cNvSpPr>
            <a:spLocks noChangeArrowheads="1"/>
          </p:cNvSpPr>
          <p:nvPr/>
        </p:nvSpPr>
        <p:spPr bwMode="auto">
          <a:xfrm>
            <a:off x="7743825" y="2257425"/>
            <a:ext cx="541338" cy="56197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106531" name="Rectangle 35"/>
          <p:cNvSpPr>
            <a:spLocks noChangeArrowheads="1"/>
          </p:cNvSpPr>
          <p:nvPr/>
        </p:nvSpPr>
        <p:spPr bwMode="auto">
          <a:xfrm>
            <a:off x="1397000" y="2362200"/>
            <a:ext cx="6953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 b="1">
                <a:latin typeface="Comic Sans MS" pitchFamily="66" charset="0"/>
              </a:rPr>
              <a:t>n/4 + n/4 + n/4 + n/4 + n/4 + n/4 + n/4 + n/4 + n/4</a:t>
            </a:r>
          </a:p>
        </p:txBody>
      </p:sp>
      <p:sp>
        <p:nvSpPr>
          <p:cNvPr id="106532" name="Text Box 36"/>
          <p:cNvSpPr txBox="1">
            <a:spLocks noChangeArrowheads="1"/>
          </p:cNvSpPr>
          <p:nvPr/>
        </p:nvSpPr>
        <p:spPr bwMode="auto">
          <a:xfrm>
            <a:off x="304800" y="82391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 Rounded MT Bold" pitchFamily="34" charset="0"/>
              </a:rPr>
              <a:t>0</a:t>
            </a:r>
          </a:p>
        </p:txBody>
      </p:sp>
      <p:sp>
        <p:nvSpPr>
          <p:cNvPr id="106533" name="Text Box 37"/>
          <p:cNvSpPr txBox="1">
            <a:spLocks noChangeArrowheads="1"/>
          </p:cNvSpPr>
          <p:nvPr/>
        </p:nvSpPr>
        <p:spPr bwMode="auto">
          <a:xfrm>
            <a:off x="304800" y="156527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 Rounded MT Bold" pitchFamily="34" charset="0"/>
              </a:rPr>
              <a:t>1</a:t>
            </a:r>
          </a:p>
        </p:txBody>
      </p:sp>
      <p:sp>
        <p:nvSpPr>
          <p:cNvPr id="106534" name="Text Box 38"/>
          <p:cNvSpPr txBox="1">
            <a:spLocks noChangeArrowheads="1"/>
          </p:cNvSpPr>
          <p:nvPr/>
        </p:nvSpPr>
        <p:spPr bwMode="auto">
          <a:xfrm>
            <a:off x="304800" y="2306638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 Rounded MT Bold" pitchFamily="34" charset="0"/>
              </a:rPr>
              <a:t>2</a:t>
            </a:r>
          </a:p>
        </p:txBody>
      </p:sp>
      <p:sp>
        <p:nvSpPr>
          <p:cNvPr id="106535" name="Text Box 39"/>
          <p:cNvSpPr txBox="1">
            <a:spLocks noChangeArrowheads="1"/>
          </p:cNvSpPr>
          <p:nvPr/>
        </p:nvSpPr>
        <p:spPr bwMode="auto">
          <a:xfrm>
            <a:off x="304800" y="386556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 Rounded MT Bold" pitchFamily="34" charset="0"/>
              </a:rPr>
              <a:t>i</a:t>
            </a:r>
          </a:p>
        </p:txBody>
      </p:sp>
      <p:graphicFrame>
        <p:nvGraphicFramePr>
          <p:cNvPr id="106536" name="Object 40"/>
          <p:cNvGraphicFramePr>
            <a:graphicFrameLocks noChangeAspect="1"/>
          </p:cNvGraphicFramePr>
          <p:nvPr/>
        </p:nvGraphicFramePr>
        <p:xfrm>
          <a:off x="31750" y="6237288"/>
          <a:ext cx="5746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7" name="MathType Equation" r:id="rId3" imgW="295315" imgH="142795" progId="Equation">
                  <p:embed/>
                </p:oleObj>
              </mc:Choice>
              <mc:Fallback>
                <p:oleObj name="MathType Equation" r:id="rId3" imgW="295315" imgH="142795" progId="Equation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" y="6237288"/>
                        <a:ext cx="574675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7327900" y="533400"/>
            <a:ext cx="1485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 Rounded MT Bold" pitchFamily="34" charset="0"/>
              </a:rPr>
              <a:t>=1</a:t>
            </a:r>
            <a:r>
              <a:rPr lang="en-US" altLang="en-US">
                <a:latin typeface="Symbol" pitchFamily="18" charset="2"/>
              </a:rPr>
              <a:t>×</a:t>
            </a:r>
            <a:r>
              <a:rPr lang="en-US" altLang="en-US" sz="2400">
                <a:latin typeface="Arial Rounded MT Bold" pitchFamily="34" charset="0"/>
              </a:rPr>
              <a:t>n</a:t>
            </a: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7073900" y="1066800"/>
            <a:ext cx="1739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 Rounded MT Bold" pitchFamily="34" charset="0"/>
              </a:rPr>
              <a:t>= 3</a:t>
            </a:r>
            <a:r>
              <a:rPr lang="en-US" altLang="en-US">
                <a:latin typeface="Symbol" pitchFamily="18" charset="2"/>
              </a:rPr>
              <a:t>×</a:t>
            </a:r>
            <a:r>
              <a:rPr lang="en-US" altLang="en-US" sz="2400">
                <a:latin typeface="Arial Rounded MT Bold" pitchFamily="34" charset="0"/>
              </a:rPr>
              <a:t>n/2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7073900" y="1689100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 Rounded MT Bold" pitchFamily="34" charset="0"/>
              </a:rPr>
              <a:t>= 9</a:t>
            </a:r>
            <a:r>
              <a:rPr lang="en-US" altLang="en-US">
                <a:latin typeface="Symbol" pitchFamily="18" charset="2"/>
              </a:rPr>
              <a:t>×</a:t>
            </a:r>
            <a:r>
              <a:rPr lang="en-US" altLang="en-US" sz="2400">
                <a:latin typeface="Arial Rounded MT Bold" pitchFamily="34" charset="0"/>
              </a:rPr>
              <a:t>n/4</a:t>
            </a: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7239000" y="2844800"/>
            <a:ext cx="1739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 Rounded MT Bold" pitchFamily="34" charset="0"/>
              </a:rPr>
              <a:t>= 3</a:t>
            </a:r>
            <a:r>
              <a:rPr lang="en-US" altLang="en-US" sz="2400" baseline="30000">
                <a:latin typeface="Arial Rounded MT Bold" pitchFamily="34" charset="0"/>
              </a:rPr>
              <a:t>i </a:t>
            </a:r>
            <a:r>
              <a:rPr lang="en-US" altLang="en-US">
                <a:latin typeface="Symbol" pitchFamily="18" charset="2"/>
              </a:rPr>
              <a:t>×</a:t>
            </a:r>
            <a:r>
              <a:rPr lang="en-US" altLang="en-US" sz="2400">
                <a:latin typeface="Arial Rounded MT Bold" pitchFamily="34" charset="0"/>
              </a:rPr>
              <a:t>n/2</a:t>
            </a:r>
            <a:r>
              <a:rPr lang="en-US" altLang="en-US" sz="2400" baseline="30000">
                <a:latin typeface="Arial Rounded MT Bold" pitchFamily="34" charset="0"/>
              </a:rPr>
              <a:t>i</a:t>
            </a:r>
          </a:p>
        </p:txBody>
      </p:sp>
      <p:graphicFrame>
        <p:nvGraphicFramePr>
          <p:cNvPr id="107526" name="Object 6"/>
          <p:cNvGraphicFramePr>
            <a:graphicFrameLocks noChangeAspect="1"/>
          </p:cNvGraphicFramePr>
          <p:nvPr/>
        </p:nvGraphicFramePr>
        <p:xfrm>
          <a:off x="0" y="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7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858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7010400" y="4495800"/>
            <a:ext cx="2590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 Rounded MT Bold" pitchFamily="34" charset="0"/>
              </a:rPr>
              <a:t>= 3</a:t>
            </a:r>
            <a:r>
              <a:rPr lang="en-US" altLang="en-US" sz="2400" baseline="30000">
                <a:latin typeface="Arial Rounded MT Bold" pitchFamily="34" charset="0"/>
              </a:rPr>
              <a:t>logn</a:t>
            </a:r>
            <a:r>
              <a:rPr lang="en-US" altLang="en-US">
                <a:latin typeface="Symbol" pitchFamily="18" charset="2"/>
              </a:rPr>
              <a:t>×</a:t>
            </a:r>
            <a:r>
              <a:rPr lang="en-US" altLang="en-US" sz="2400">
                <a:latin typeface="Arial Rounded MT Bold" pitchFamily="34" charset="0"/>
              </a:rPr>
              <a:t>n/2</a:t>
            </a:r>
            <a:r>
              <a:rPr lang="en-US" altLang="en-US" sz="2400" baseline="30000">
                <a:latin typeface="Arial Rounded MT Bold" pitchFamily="34" charset="0"/>
              </a:rPr>
              <a:t>logn</a:t>
            </a:r>
            <a:r>
              <a:rPr lang="en-US" altLang="en-US" sz="2400">
                <a:latin typeface="Arial Rounded MT Bold" pitchFamily="34" charset="0"/>
              </a:rPr>
              <a:t> =n</a:t>
            </a:r>
            <a:r>
              <a:rPr lang="en-US" altLang="en-US" sz="2400" baseline="30000">
                <a:latin typeface="Arial Rounded MT Bold" pitchFamily="34" charset="0"/>
              </a:rPr>
              <a:t>log3</a:t>
            </a:r>
            <a:r>
              <a:rPr lang="en-US" altLang="en-US">
                <a:latin typeface="Symbol" pitchFamily="18" charset="2"/>
              </a:rPr>
              <a:t>×</a:t>
            </a:r>
            <a:r>
              <a:rPr lang="en-US" altLang="en-US" sz="2400">
                <a:latin typeface="Arial Rounded MT Bold" pitchFamily="34" charset="0"/>
              </a:rPr>
              <a:t>1</a:t>
            </a:r>
          </a:p>
        </p:txBody>
      </p:sp>
      <p:sp>
        <p:nvSpPr>
          <p:cNvPr id="107528" name="Line 8"/>
          <p:cNvSpPr>
            <a:spLocks noChangeShapeType="1"/>
          </p:cNvSpPr>
          <p:nvPr/>
        </p:nvSpPr>
        <p:spPr bwMode="auto">
          <a:xfrm>
            <a:off x="6172200" y="5562600"/>
            <a:ext cx="2971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41325" y="533400"/>
            <a:ext cx="8702675" cy="5932488"/>
            <a:chOff x="278" y="336"/>
            <a:chExt cx="5482" cy="3737"/>
          </a:xfrm>
        </p:grpSpPr>
        <p:sp>
          <p:nvSpPr>
            <p:cNvPr id="107530" name="Text Box 10"/>
            <p:cNvSpPr txBox="1">
              <a:spLocks noChangeArrowheads="1"/>
            </p:cNvSpPr>
            <p:nvPr/>
          </p:nvSpPr>
          <p:spPr bwMode="auto">
            <a:xfrm>
              <a:off x="3072" y="3707"/>
              <a:ext cx="26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  <a:cs typeface="Times New Roman" pitchFamily="18" charset="0"/>
                </a:rPr>
                <a:t>Total: </a:t>
              </a:r>
              <a:r>
                <a:rPr lang="en-CA" altLang="en-US">
                  <a:solidFill>
                    <a:schemeClr val="tx2"/>
                  </a:solidFill>
                  <a:cs typeface="Times New Roman" pitchFamily="18" charset="0"/>
                </a:rPr>
                <a:t>θ</a:t>
              </a:r>
              <a:r>
                <a:rPr lang="en-US" altLang="en-US">
                  <a:solidFill>
                    <a:schemeClr val="tx2"/>
                  </a:solidFill>
                  <a:cs typeface="Times New Roman" pitchFamily="18" charset="0"/>
                </a:rPr>
                <a:t>(</a:t>
              </a:r>
              <a:r>
                <a:rPr lang="en-US" altLang="en-US" sz="2800">
                  <a:solidFill>
                    <a:schemeClr val="tx2"/>
                  </a:solidFill>
                  <a:latin typeface="Arial Rounded MT Bold" pitchFamily="34" charset="0"/>
                </a:rPr>
                <a:t>n</a:t>
              </a:r>
              <a:r>
                <a:rPr lang="en-US" altLang="en-US" sz="2800" baseline="30000">
                  <a:solidFill>
                    <a:schemeClr val="tx2"/>
                  </a:solidFill>
                  <a:latin typeface="Arial Rounded MT Bold" pitchFamily="34" charset="0"/>
                </a:rPr>
                <a:t>log3</a:t>
              </a:r>
              <a:r>
                <a:rPr lang="en-US" altLang="en-US" sz="2800">
                  <a:solidFill>
                    <a:schemeClr val="tx2"/>
                  </a:solidFill>
                  <a:latin typeface="Arial Rounded MT Bold" pitchFamily="34" charset="0"/>
                </a:rPr>
                <a:t>) = </a:t>
              </a:r>
              <a:r>
                <a:rPr lang="en-CA" altLang="en-US">
                  <a:solidFill>
                    <a:schemeClr val="tx2"/>
                  </a:solidFill>
                  <a:cs typeface="Times New Roman" pitchFamily="18" charset="0"/>
                </a:rPr>
                <a:t>θ</a:t>
              </a:r>
              <a:r>
                <a:rPr lang="en-US" altLang="en-US">
                  <a:solidFill>
                    <a:schemeClr val="tx2"/>
                  </a:solidFill>
                  <a:cs typeface="Times New Roman" pitchFamily="18" charset="0"/>
                </a:rPr>
                <a:t>(</a:t>
              </a:r>
              <a:r>
                <a:rPr lang="en-US" altLang="en-US" sz="2800">
                  <a:solidFill>
                    <a:schemeClr val="tx2"/>
                  </a:solidFill>
                  <a:latin typeface="Arial Rounded MT Bold" pitchFamily="34" charset="0"/>
                </a:rPr>
                <a:t>n</a:t>
              </a:r>
              <a:r>
                <a:rPr lang="en-US" altLang="en-US" sz="2800" baseline="30000">
                  <a:solidFill>
                    <a:schemeClr val="tx2"/>
                  </a:solidFill>
                  <a:latin typeface="Arial Rounded MT Bold" pitchFamily="34" charset="0"/>
                </a:rPr>
                <a:t>1.58..</a:t>
              </a:r>
              <a:r>
                <a:rPr lang="en-US" altLang="en-US" sz="2800">
                  <a:solidFill>
                    <a:schemeClr val="tx2"/>
                  </a:solidFill>
                  <a:latin typeface="Arial Rounded MT Bold" pitchFamily="34" charset="0"/>
                </a:rPr>
                <a:t>) </a:t>
              </a:r>
            </a:p>
          </p:txBody>
        </p:sp>
        <p:grpSp>
          <p:nvGrpSpPr>
            <p:cNvPr id="107531" name="Group 11"/>
            <p:cNvGrpSpPr>
              <a:grpSpLocks/>
            </p:cNvGrpSpPr>
            <p:nvPr/>
          </p:nvGrpSpPr>
          <p:grpSpPr bwMode="auto">
            <a:xfrm>
              <a:off x="278" y="336"/>
              <a:ext cx="5146" cy="3737"/>
              <a:chOff x="278" y="336"/>
              <a:chExt cx="5146" cy="3737"/>
            </a:xfrm>
          </p:grpSpPr>
          <p:sp>
            <p:nvSpPr>
              <p:cNvPr id="107532" name="Oval 12"/>
              <p:cNvSpPr>
                <a:spLocks noChangeArrowheads="1"/>
              </p:cNvSpPr>
              <p:nvPr/>
            </p:nvSpPr>
            <p:spPr bwMode="auto">
              <a:xfrm>
                <a:off x="4320" y="3120"/>
                <a:ext cx="912" cy="432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07533" name="Oval 13"/>
              <p:cNvSpPr>
                <a:spLocks noChangeArrowheads="1"/>
              </p:cNvSpPr>
              <p:nvPr/>
            </p:nvSpPr>
            <p:spPr bwMode="auto">
              <a:xfrm>
                <a:off x="4512" y="336"/>
                <a:ext cx="912" cy="432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07534" name="Text Box 14"/>
              <p:cNvSpPr txBox="1">
                <a:spLocks noChangeArrowheads="1"/>
              </p:cNvSpPr>
              <p:nvPr/>
            </p:nvSpPr>
            <p:spPr bwMode="auto">
              <a:xfrm>
                <a:off x="278" y="3708"/>
                <a:ext cx="1668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solidFill>
                      <a:schemeClr val="hlink"/>
                    </a:solidFill>
                  </a:rPr>
                  <a:t>Total = biggest</a:t>
                </a:r>
              </a:p>
            </p:txBody>
          </p:sp>
          <p:sp>
            <p:nvSpPr>
              <p:cNvPr id="107535" name="Line 15"/>
              <p:cNvSpPr>
                <a:spLocks noChangeShapeType="1"/>
              </p:cNvSpPr>
              <p:nvPr/>
            </p:nvSpPr>
            <p:spPr bwMode="auto">
              <a:xfrm flipV="1">
                <a:off x="1920" y="3408"/>
                <a:ext cx="2400" cy="48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36" name="Line 16"/>
              <p:cNvSpPr>
                <a:spLocks noChangeShapeType="1"/>
              </p:cNvSpPr>
              <p:nvPr/>
            </p:nvSpPr>
            <p:spPr bwMode="auto">
              <a:xfrm flipV="1">
                <a:off x="1920" y="672"/>
                <a:ext cx="2640" cy="321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Evaluating</a:t>
            </a:r>
            <a:r>
              <a:rPr lang="en-US" altLang="en-US" smtClean="0"/>
              <a:t>: </a:t>
            </a:r>
            <a:r>
              <a:rPr lang="en-CA" altLang="en-US" sz="3600" smtClean="0">
                <a:solidFill>
                  <a:schemeClr val="accent2"/>
                </a:solidFill>
              </a:rPr>
              <a:t>T(n) =</a:t>
            </a:r>
            <a:r>
              <a:rPr lang="en-US" altLang="en-US" sz="3600" smtClean="0">
                <a:solidFill>
                  <a:schemeClr val="accent2"/>
                </a:solidFill>
              </a:rPr>
              <a:t> </a:t>
            </a:r>
            <a:r>
              <a:rPr lang="en-CA" altLang="en-US" sz="3600" smtClean="0">
                <a:solidFill>
                  <a:schemeClr val="accent2"/>
                </a:solidFill>
              </a:rPr>
              <a:t>aT(n/b)+f(n)</a:t>
            </a:r>
          </a:p>
        </p:txBody>
      </p:sp>
      <p:graphicFrame>
        <p:nvGraphicFramePr>
          <p:cNvPr id="460803" name="Group 3"/>
          <p:cNvGraphicFramePr>
            <a:graphicFrameLocks noGrp="1"/>
          </p:cNvGraphicFramePr>
          <p:nvPr/>
        </p:nvGraphicFramePr>
        <p:xfrm>
          <a:off x="76200" y="1219200"/>
          <a:ext cx="8991600" cy="4535488"/>
        </p:xfrm>
        <a:graphic>
          <a:graphicData uri="http://schemas.openxmlformats.org/drawingml/2006/table">
            <a:tbl>
              <a:tblPr/>
              <a:tblGrid>
                <a:gridCol w="1219200"/>
                <a:gridCol w="1317625"/>
                <a:gridCol w="1527175"/>
                <a:gridCol w="1701800"/>
                <a:gridCol w="1411288"/>
                <a:gridCol w="1814512"/>
              </a:tblGrid>
              <a:tr h="1335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Level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Instance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size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 stack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# stack frames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Work in Level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f(n)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1 </a:t>
                      </a:r>
                      <a:r>
                        <a:rPr kumimoji="0" lang="en-C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·</a:t>
                      </a:r>
                      <a:r>
                        <a:rPr kumimoji="0" lang="en-C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f(n)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f(n/b)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a </a:t>
                      </a:r>
                      <a:r>
                        <a:rPr kumimoji="0" lang="en-C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·</a:t>
                      </a:r>
                      <a:r>
                        <a:rPr kumimoji="0" lang="en-C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f(n/b)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f(n/b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)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a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</a:t>
                      </a:r>
                      <a:endParaRPr kumimoji="0" lang="en-CA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  </a:t>
                      </a:r>
                      <a:r>
                        <a:rPr kumimoji="0" lang="en-C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·</a:t>
                      </a:r>
                      <a:r>
                        <a:rPr kumimoji="0" lang="en-C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f(n/b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)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i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f(n/b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)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a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i</a:t>
                      </a:r>
                      <a:endParaRPr kumimoji="0" lang="en-CA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i  </a:t>
                      </a:r>
                      <a:r>
                        <a:rPr kumimoji="0" lang="en-C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·</a:t>
                      </a:r>
                      <a:r>
                        <a:rPr kumimoji="0" lang="en-C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f(n/b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)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 = 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log n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log b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h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T(1)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P MathA" pitchFamily="2" charset="2"/>
                        </a:rPr>
                        <a:t>      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08612" name="Group 68"/>
          <p:cNvGrpSpPr>
            <a:grpSpLocks/>
          </p:cNvGrpSpPr>
          <p:nvPr/>
        </p:nvGrpSpPr>
        <p:grpSpPr bwMode="auto">
          <a:xfrm>
            <a:off x="1419225" y="3148013"/>
            <a:ext cx="1031875" cy="168275"/>
            <a:chOff x="260" y="1787"/>
            <a:chExt cx="942" cy="147"/>
          </a:xfrm>
        </p:grpSpPr>
        <p:sp>
          <p:nvSpPr>
            <p:cNvPr id="108678" name="Oval 69"/>
            <p:cNvSpPr>
              <a:spLocks noChangeArrowheads="1"/>
            </p:cNvSpPr>
            <p:nvPr/>
          </p:nvSpPr>
          <p:spPr bwMode="auto">
            <a:xfrm>
              <a:off x="805" y="1787"/>
              <a:ext cx="103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8679" name="Oval 70"/>
            <p:cNvSpPr>
              <a:spLocks noChangeArrowheads="1"/>
            </p:cNvSpPr>
            <p:nvPr/>
          </p:nvSpPr>
          <p:spPr bwMode="auto">
            <a:xfrm>
              <a:off x="533" y="1792"/>
              <a:ext cx="102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108680" name="Oval 71"/>
            <p:cNvSpPr>
              <a:spLocks noChangeArrowheads="1"/>
            </p:cNvSpPr>
            <p:nvPr/>
          </p:nvSpPr>
          <p:spPr bwMode="auto">
            <a:xfrm>
              <a:off x="1100" y="1787"/>
              <a:ext cx="102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8681" name="Oval 72"/>
            <p:cNvSpPr>
              <a:spLocks noChangeArrowheads="1"/>
            </p:cNvSpPr>
            <p:nvPr/>
          </p:nvSpPr>
          <p:spPr bwMode="auto">
            <a:xfrm>
              <a:off x="260" y="1787"/>
              <a:ext cx="103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</p:grpSp>
      <p:sp>
        <p:nvSpPr>
          <p:cNvPr id="108613" name="Oval 73"/>
          <p:cNvSpPr>
            <a:spLocks noChangeArrowheads="1"/>
          </p:cNvSpPr>
          <p:nvPr/>
        </p:nvSpPr>
        <p:spPr bwMode="auto">
          <a:xfrm>
            <a:off x="1868488" y="2741613"/>
            <a:ext cx="112712" cy="161925"/>
          </a:xfrm>
          <a:prstGeom prst="ellipse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pSp>
        <p:nvGrpSpPr>
          <p:cNvPr id="108614" name="Group 74"/>
          <p:cNvGrpSpPr>
            <a:grpSpLocks/>
          </p:cNvGrpSpPr>
          <p:nvPr/>
        </p:nvGrpSpPr>
        <p:grpSpPr bwMode="auto">
          <a:xfrm>
            <a:off x="1316038" y="4583113"/>
            <a:ext cx="1235075" cy="90487"/>
            <a:chOff x="530" y="1115"/>
            <a:chExt cx="3575" cy="182"/>
          </a:xfrm>
        </p:grpSpPr>
        <p:sp>
          <p:nvSpPr>
            <p:cNvPr id="108661" name="Oval 75"/>
            <p:cNvSpPr>
              <a:spLocks noChangeArrowheads="1"/>
            </p:cNvSpPr>
            <p:nvPr/>
          </p:nvSpPr>
          <p:spPr bwMode="auto">
            <a:xfrm>
              <a:off x="2326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8662" name="Oval 76"/>
            <p:cNvSpPr>
              <a:spLocks noChangeArrowheads="1"/>
            </p:cNvSpPr>
            <p:nvPr/>
          </p:nvSpPr>
          <p:spPr bwMode="auto">
            <a:xfrm>
              <a:off x="3925" y="1115"/>
              <a:ext cx="180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8663" name="Oval 77"/>
            <p:cNvSpPr>
              <a:spLocks noChangeArrowheads="1"/>
            </p:cNvSpPr>
            <p:nvPr/>
          </p:nvSpPr>
          <p:spPr bwMode="auto">
            <a:xfrm>
              <a:off x="530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8664" name="Oval 78"/>
            <p:cNvSpPr>
              <a:spLocks noChangeArrowheads="1"/>
            </p:cNvSpPr>
            <p:nvPr/>
          </p:nvSpPr>
          <p:spPr bwMode="auto">
            <a:xfrm>
              <a:off x="746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8665" name="Oval 79"/>
            <p:cNvSpPr>
              <a:spLocks noChangeArrowheads="1"/>
            </p:cNvSpPr>
            <p:nvPr/>
          </p:nvSpPr>
          <p:spPr bwMode="auto">
            <a:xfrm>
              <a:off x="9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8666" name="Oval 80"/>
            <p:cNvSpPr>
              <a:spLocks noChangeArrowheads="1"/>
            </p:cNvSpPr>
            <p:nvPr/>
          </p:nvSpPr>
          <p:spPr bwMode="auto">
            <a:xfrm>
              <a:off x="1199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8667" name="Oval 81"/>
            <p:cNvSpPr>
              <a:spLocks noChangeArrowheads="1"/>
            </p:cNvSpPr>
            <p:nvPr/>
          </p:nvSpPr>
          <p:spPr bwMode="auto">
            <a:xfrm>
              <a:off x="1429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8668" name="Oval 82"/>
            <p:cNvSpPr>
              <a:spLocks noChangeArrowheads="1"/>
            </p:cNvSpPr>
            <p:nvPr/>
          </p:nvSpPr>
          <p:spPr bwMode="auto">
            <a:xfrm>
              <a:off x="166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8669" name="Oval 83"/>
            <p:cNvSpPr>
              <a:spLocks noChangeArrowheads="1"/>
            </p:cNvSpPr>
            <p:nvPr/>
          </p:nvSpPr>
          <p:spPr bwMode="auto">
            <a:xfrm>
              <a:off x="1877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8670" name="Oval 84"/>
            <p:cNvSpPr>
              <a:spLocks noChangeArrowheads="1"/>
            </p:cNvSpPr>
            <p:nvPr/>
          </p:nvSpPr>
          <p:spPr bwMode="auto">
            <a:xfrm>
              <a:off x="2093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8671" name="Oval 85"/>
            <p:cNvSpPr>
              <a:spLocks noChangeArrowheads="1"/>
            </p:cNvSpPr>
            <p:nvPr/>
          </p:nvSpPr>
          <p:spPr bwMode="auto">
            <a:xfrm>
              <a:off x="2550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8672" name="Oval 86"/>
            <p:cNvSpPr>
              <a:spLocks noChangeArrowheads="1"/>
            </p:cNvSpPr>
            <p:nvPr/>
          </p:nvSpPr>
          <p:spPr bwMode="auto">
            <a:xfrm>
              <a:off x="27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8673" name="Oval 87"/>
            <p:cNvSpPr>
              <a:spLocks noChangeArrowheads="1"/>
            </p:cNvSpPr>
            <p:nvPr/>
          </p:nvSpPr>
          <p:spPr bwMode="auto">
            <a:xfrm>
              <a:off x="3008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8674" name="Oval 88"/>
            <p:cNvSpPr>
              <a:spLocks noChangeArrowheads="1"/>
            </p:cNvSpPr>
            <p:nvPr/>
          </p:nvSpPr>
          <p:spPr bwMode="auto">
            <a:xfrm>
              <a:off x="3240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8675" name="Oval 89"/>
            <p:cNvSpPr>
              <a:spLocks noChangeArrowheads="1"/>
            </p:cNvSpPr>
            <p:nvPr/>
          </p:nvSpPr>
          <p:spPr bwMode="auto">
            <a:xfrm>
              <a:off x="3456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8676" name="Oval 90"/>
            <p:cNvSpPr>
              <a:spLocks noChangeArrowheads="1"/>
            </p:cNvSpPr>
            <p:nvPr/>
          </p:nvSpPr>
          <p:spPr bwMode="auto">
            <a:xfrm>
              <a:off x="36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8677" name="Rectangle 91"/>
            <p:cNvSpPr>
              <a:spLocks noChangeArrowheads="1"/>
            </p:cNvSpPr>
            <p:nvPr/>
          </p:nvSpPr>
          <p:spPr bwMode="auto">
            <a:xfrm>
              <a:off x="2130" y="1141"/>
              <a:ext cx="35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  <p:grpSp>
        <p:nvGrpSpPr>
          <p:cNvPr id="108615" name="Group 92"/>
          <p:cNvGrpSpPr>
            <a:grpSpLocks/>
          </p:cNvGrpSpPr>
          <p:nvPr/>
        </p:nvGrpSpPr>
        <p:grpSpPr bwMode="auto">
          <a:xfrm>
            <a:off x="1282700" y="5532438"/>
            <a:ext cx="1308100" cy="30162"/>
            <a:chOff x="626" y="3456"/>
            <a:chExt cx="3790" cy="58"/>
          </a:xfrm>
        </p:grpSpPr>
        <p:sp>
          <p:nvSpPr>
            <p:cNvPr id="108627" name="Oval 93"/>
            <p:cNvSpPr>
              <a:spLocks noChangeArrowheads="1"/>
            </p:cNvSpPr>
            <p:nvPr/>
          </p:nvSpPr>
          <p:spPr bwMode="auto">
            <a:xfrm flipV="1">
              <a:off x="1565" y="3456"/>
              <a:ext cx="96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8628" name="Oval 94"/>
            <p:cNvSpPr>
              <a:spLocks noChangeArrowheads="1"/>
            </p:cNvSpPr>
            <p:nvPr/>
          </p:nvSpPr>
          <p:spPr bwMode="auto">
            <a:xfrm flipV="1">
              <a:off x="2402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8629" name="Oval 95"/>
            <p:cNvSpPr>
              <a:spLocks noChangeArrowheads="1"/>
            </p:cNvSpPr>
            <p:nvPr/>
          </p:nvSpPr>
          <p:spPr bwMode="auto">
            <a:xfrm flipV="1">
              <a:off x="62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8630" name="Oval 96"/>
            <p:cNvSpPr>
              <a:spLocks noChangeArrowheads="1"/>
            </p:cNvSpPr>
            <p:nvPr/>
          </p:nvSpPr>
          <p:spPr bwMode="auto">
            <a:xfrm flipV="1">
              <a:off x="73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8631" name="Oval 97"/>
            <p:cNvSpPr>
              <a:spLocks noChangeArrowheads="1"/>
            </p:cNvSpPr>
            <p:nvPr/>
          </p:nvSpPr>
          <p:spPr bwMode="auto">
            <a:xfrm flipV="1">
              <a:off x="85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8632" name="Oval 98"/>
            <p:cNvSpPr>
              <a:spLocks noChangeArrowheads="1"/>
            </p:cNvSpPr>
            <p:nvPr/>
          </p:nvSpPr>
          <p:spPr bwMode="auto">
            <a:xfrm flipV="1">
              <a:off x="97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8633" name="Oval 99"/>
            <p:cNvSpPr>
              <a:spLocks noChangeArrowheads="1"/>
            </p:cNvSpPr>
            <p:nvPr/>
          </p:nvSpPr>
          <p:spPr bwMode="auto">
            <a:xfrm flipV="1">
              <a:off x="109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8634" name="Oval 100"/>
            <p:cNvSpPr>
              <a:spLocks noChangeArrowheads="1"/>
            </p:cNvSpPr>
            <p:nvPr/>
          </p:nvSpPr>
          <p:spPr bwMode="auto">
            <a:xfrm flipV="1">
              <a:off x="121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8635" name="Oval 101"/>
            <p:cNvSpPr>
              <a:spLocks noChangeArrowheads="1"/>
            </p:cNvSpPr>
            <p:nvPr/>
          </p:nvSpPr>
          <p:spPr bwMode="auto">
            <a:xfrm flipV="1">
              <a:off x="1331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8636" name="Oval 102"/>
            <p:cNvSpPr>
              <a:spLocks noChangeArrowheads="1"/>
            </p:cNvSpPr>
            <p:nvPr/>
          </p:nvSpPr>
          <p:spPr bwMode="auto">
            <a:xfrm flipV="1">
              <a:off x="144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8637" name="Oval 103"/>
            <p:cNvSpPr>
              <a:spLocks noChangeArrowheads="1"/>
            </p:cNvSpPr>
            <p:nvPr/>
          </p:nvSpPr>
          <p:spPr bwMode="auto">
            <a:xfrm flipV="1">
              <a:off x="1683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8638" name="Oval 104"/>
            <p:cNvSpPr>
              <a:spLocks noChangeArrowheads="1"/>
            </p:cNvSpPr>
            <p:nvPr/>
          </p:nvSpPr>
          <p:spPr bwMode="auto">
            <a:xfrm flipV="1">
              <a:off x="179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8639" name="Oval 105"/>
            <p:cNvSpPr>
              <a:spLocks noChangeArrowheads="1"/>
            </p:cNvSpPr>
            <p:nvPr/>
          </p:nvSpPr>
          <p:spPr bwMode="auto">
            <a:xfrm flipV="1">
              <a:off x="1922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8640" name="Oval 106"/>
            <p:cNvSpPr>
              <a:spLocks noChangeArrowheads="1"/>
            </p:cNvSpPr>
            <p:nvPr/>
          </p:nvSpPr>
          <p:spPr bwMode="auto">
            <a:xfrm flipV="1">
              <a:off x="204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8641" name="Oval 107"/>
            <p:cNvSpPr>
              <a:spLocks noChangeArrowheads="1"/>
            </p:cNvSpPr>
            <p:nvPr/>
          </p:nvSpPr>
          <p:spPr bwMode="auto">
            <a:xfrm flipV="1">
              <a:off x="215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8642" name="Oval 108"/>
            <p:cNvSpPr>
              <a:spLocks noChangeArrowheads="1"/>
            </p:cNvSpPr>
            <p:nvPr/>
          </p:nvSpPr>
          <p:spPr bwMode="auto">
            <a:xfrm flipV="1">
              <a:off x="226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8643" name="Rectangle 109"/>
            <p:cNvSpPr>
              <a:spLocks noChangeArrowheads="1"/>
            </p:cNvSpPr>
            <p:nvPr/>
          </p:nvSpPr>
          <p:spPr bwMode="auto">
            <a:xfrm flipV="1">
              <a:off x="1463" y="3459"/>
              <a:ext cx="183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8644" name="Oval 110"/>
            <p:cNvSpPr>
              <a:spLocks noChangeArrowheads="1"/>
            </p:cNvSpPr>
            <p:nvPr/>
          </p:nvSpPr>
          <p:spPr bwMode="auto">
            <a:xfrm flipV="1">
              <a:off x="3485" y="3456"/>
              <a:ext cx="96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8645" name="Oval 111"/>
            <p:cNvSpPr>
              <a:spLocks noChangeArrowheads="1"/>
            </p:cNvSpPr>
            <p:nvPr/>
          </p:nvSpPr>
          <p:spPr bwMode="auto">
            <a:xfrm flipV="1">
              <a:off x="4322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8646" name="Oval 112"/>
            <p:cNvSpPr>
              <a:spLocks noChangeArrowheads="1"/>
            </p:cNvSpPr>
            <p:nvPr/>
          </p:nvSpPr>
          <p:spPr bwMode="auto">
            <a:xfrm flipV="1">
              <a:off x="254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8647" name="Oval 113"/>
            <p:cNvSpPr>
              <a:spLocks noChangeArrowheads="1"/>
            </p:cNvSpPr>
            <p:nvPr/>
          </p:nvSpPr>
          <p:spPr bwMode="auto">
            <a:xfrm flipV="1">
              <a:off x="265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8648" name="Oval 114"/>
            <p:cNvSpPr>
              <a:spLocks noChangeArrowheads="1"/>
            </p:cNvSpPr>
            <p:nvPr/>
          </p:nvSpPr>
          <p:spPr bwMode="auto">
            <a:xfrm flipV="1">
              <a:off x="277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8649" name="Oval 115"/>
            <p:cNvSpPr>
              <a:spLocks noChangeArrowheads="1"/>
            </p:cNvSpPr>
            <p:nvPr/>
          </p:nvSpPr>
          <p:spPr bwMode="auto">
            <a:xfrm flipV="1">
              <a:off x="289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8650" name="Oval 116"/>
            <p:cNvSpPr>
              <a:spLocks noChangeArrowheads="1"/>
            </p:cNvSpPr>
            <p:nvPr/>
          </p:nvSpPr>
          <p:spPr bwMode="auto">
            <a:xfrm flipV="1">
              <a:off x="301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8651" name="Oval 117"/>
            <p:cNvSpPr>
              <a:spLocks noChangeArrowheads="1"/>
            </p:cNvSpPr>
            <p:nvPr/>
          </p:nvSpPr>
          <p:spPr bwMode="auto">
            <a:xfrm flipV="1">
              <a:off x="313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8652" name="Oval 118"/>
            <p:cNvSpPr>
              <a:spLocks noChangeArrowheads="1"/>
            </p:cNvSpPr>
            <p:nvPr/>
          </p:nvSpPr>
          <p:spPr bwMode="auto">
            <a:xfrm flipV="1">
              <a:off x="3251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8653" name="Oval 119"/>
            <p:cNvSpPr>
              <a:spLocks noChangeArrowheads="1"/>
            </p:cNvSpPr>
            <p:nvPr/>
          </p:nvSpPr>
          <p:spPr bwMode="auto">
            <a:xfrm flipV="1">
              <a:off x="336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8654" name="Oval 120"/>
            <p:cNvSpPr>
              <a:spLocks noChangeArrowheads="1"/>
            </p:cNvSpPr>
            <p:nvPr/>
          </p:nvSpPr>
          <p:spPr bwMode="auto">
            <a:xfrm flipV="1">
              <a:off x="3603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8655" name="Oval 121"/>
            <p:cNvSpPr>
              <a:spLocks noChangeArrowheads="1"/>
            </p:cNvSpPr>
            <p:nvPr/>
          </p:nvSpPr>
          <p:spPr bwMode="auto">
            <a:xfrm flipV="1">
              <a:off x="371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8656" name="Oval 122"/>
            <p:cNvSpPr>
              <a:spLocks noChangeArrowheads="1"/>
            </p:cNvSpPr>
            <p:nvPr/>
          </p:nvSpPr>
          <p:spPr bwMode="auto">
            <a:xfrm flipV="1">
              <a:off x="3842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8657" name="Oval 123"/>
            <p:cNvSpPr>
              <a:spLocks noChangeArrowheads="1"/>
            </p:cNvSpPr>
            <p:nvPr/>
          </p:nvSpPr>
          <p:spPr bwMode="auto">
            <a:xfrm flipV="1">
              <a:off x="396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8658" name="Oval 124"/>
            <p:cNvSpPr>
              <a:spLocks noChangeArrowheads="1"/>
            </p:cNvSpPr>
            <p:nvPr/>
          </p:nvSpPr>
          <p:spPr bwMode="auto">
            <a:xfrm flipV="1">
              <a:off x="407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8659" name="Oval 125"/>
            <p:cNvSpPr>
              <a:spLocks noChangeArrowheads="1"/>
            </p:cNvSpPr>
            <p:nvPr/>
          </p:nvSpPr>
          <p:spPr bwMode="auto">
            <a:xfrm flipV="1">
              <a:off x="418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8660" name="Rectangle 126"/>
            <p:cNvSpPr>
              <a:spLocks noChangeArrowheads="1"/>
            </p:cNvSpPr>
            <p:nvPr/>
          </p:nvSpPr>
          <p:spPr bwMode="auto">
            <a:xfrm flipV="1">
              <a:off x="3383" y="3459"/>
              <a:ext cx="183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  <p:grpSp>
        <p:nvGrpSpPr>
          <p:cNvPr id="108616" name="Group 127"/>
          <p:cNvGrpSpPr>
            <a:grpSpLocks/>
          </p:cNvGrpSpPr>
          <p:nvPr/>
        </p:nvGrpSpPr>
        <p:grpSpPr bwMode="auto">
          <a:xfrm>
            <a:off x="6064250" y="5257800"/>
            <a:ext cx="1022350" cy="549275"/>
            <a:chOff x="2860" y="3974"/>
            <a:chExt cx="644" cy="346"/>
          </a:xfrm>
        </p:grpSpPr>
        <p:sp>
          <p:nvSpPr>
            <p:cNvPr id="108625" name="Text Box 128"/>
            <p:cNvSpPr txBox="1">
              <a:spLocks noChangeArrowheads="1"/>
            </p:cNvSpPr>
            <p:nvPr/>
          </p:nvSpPr>
          <p:spPr bwMode="auto">
            <a:xfrm>
              <a:off x="2860" y="403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n</a:t>
              </a:r>
              <a:endParaRPr lang="en-CA" altLang="en-US" sz="2400" baseline="-25000"/>
            </a:p>
          </p:txBody>
        </p:sp>
        <p:sp>
          <p:nvSpPr>
            <p:cNvPr id="108626" name="Text Box 129"/>
            <p:cNvSpPr txBox="1">
              <a:spLocks noChangeArrowheads="1"/>
            </p:cNvSpPr>
            <p:nvPr/>
          </p:nvSpPr>
          <p:spPr bwMode="auto">
            <a:xfrm>
              <a:off x="2928" y="3974"/>
              <a:ext cx="5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aseline="30000"/>
                <a:t>log a</a:t>
              </a:r>
              <a:r>
                <a:rPr lang="en-US" altLang="en-US" sz="2000"/>
                <a:t>/</a:t>
              </a:r>
              <a:r>
                <a:rPr lang="en-US" altLang="en-US" sz="2000" baseline="-25000"/>
                <a:t>log b</a:t>
              </a:r>
              <a:endParaRPr lang="en-CA" altLang="en-US" sz="2000"/>
            </a:p>
          </p:txBody>
        </p:sp>
      </p:grpSp>
      <p:grpSp>
        <p:nvGrpSpPr>
          <p:cNvPr id="108617" name="Group 130"/>
          <p:cNvGrpSpPr>
            <a:grpSpLocks/>
          </p:cNvGrpSpPr>
          <p:nvPr/>
        </p:nvGrpSpPr>
        <p:grpSpPr bwMode="auto">
          <a:xfrm>
            <a:off x="7315200" y="5257800"/>
            <a:ext cx="1728788" cy="549275"/>
            <a:chOff x="2860" y="3974"/>
            <a:chExt cx="1089" cy="346"/>
          </a:xfrm>
        </p:grpSpPr>
        <p:sp>
          <p:nvSpPr>
            <p:cNvPr id="108623" name="Text Box 131"/>
            <p:cNvSpPr txBox="1">
              <a:spLocks noChangeArrowheads="1"/>
            </p:cNvSpPr>
            <p:nvPr/>
          </p:nvSpPr>
          <p:spPr bwMode="auto">
            <a:xfrm>
              <a:off x="2860" y="4032"/>
              <a:ext cx="10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n          </a:t>
              </a:r>
              <a:r>
                <a:rPr lang="en-CA" altLang="en-US" sz="2000"/>
                <a:t>·</a:t>
              </a:r>
              <a:r>
                <a:rPr lang="en-US" altLang="en-US" sz="2400"/>
                <a:t> </a:t>
              </a:r>
              <a:r>
                <a:rPr lang="en-US" altLang="en-US" sz="2000">
                  <a:latin typeface="Arial Rounded MT Bold" pitchFamily="34" charset="0"/>
                </a:rPr>
                <a:t>T(1)</a:t>
              </a:r>
              <a:endParaRPr lang="en-CA" altLang="en-US" sz="2000">
                <a:latin typeface="Arial Rounded MT Bold" pitchFamily="34" charset="0"/>
              </a:endParaRPr>
            </a:p>
          </p:txBody>
        </p:sp>
        <p:sp>
          <p:nvSpPr>
            <p:cNvPr id="108624" name="Text Box 132"/>
            <p:cNvSpPr txBox="1">
              <a:spLocks noChangeArrowheads="1"/>
            </p:cNvSpPr>
            <p:nvPr/>
          </p:nvSpPr>
          <p:spPr bwMode="auto">
            <a:xfrm>
              <a:off x="2928" y="3974"/>
              <a:ext cx="60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aseline="30000"/>
                <a:t>log a</a:t>
              </a:r>
              <a:r>
                <a:rPr lang="en-US" altLang="en-US" sz="2000"/>
                <a:t>/</a:t>
              </a:r>
              <a:r>
                <a:rPr lang="en-US" altLang="en-US" sz="2000" baseline="-25000"/>
                <a:t>log b </a:t>
              </a:r>
              <a:endParaRPr lang="en-CA" altLang="en-US" sz="2000"/>
            </a:p>
          </p:txBody>
        </p:sp>
      </p:grpSp>
      <p:sp>
        <p:nvSpPr>
          <p:cNvPr id="108618" name="Oval 133"/>
          <p:cNvSpPr>
            <a:spLocks noChangeArrowheads="1"/>
          </p:cNvSpPr>
          <p:nvPr/>
        </p:nvSpPr>
        <p:spPr bwMode="auto">
          <a:xfrm>
            <a:off x="7162800" y="5257800"/>
            <a:ext cx="1981200" cy="6096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08619" name="Oval 134"/>
          <p:cNvSpPr>
            <a:spLocks noChangeArrowheads="1"/>
          </p:cNvSpPr>
          <p:nvPr/>
        </p:nvSpPr>
        <p:spPr bwMode="auto">
          <a:xfrm>
            <a:off x="7162800" y="2449513"/>
            <a:ext cx="1981200" cy="6096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08620" name="Text Box 135"/>
          <p:cNvSpPr txBox="1">
            <a:spLocks noChangeArrowheads="1"/>
          </p:cNvSpPr>
          <p:nvPr/>
        </p:nvSpPr>
        <p:spPr bwMode="auto">
          <a:xfrm>
            <a:off x="746125" y="5995988"/>
            <a:ext cx="572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Dominated by</a:t>
            </a:r>
            <a:r>
              <a:rPr lang="en-US" altLang="en-US" sz="2400">
                <a:solidFill>
                  <a:schemeClr val="hlink"/>
                </a:solidFill>
              </a:rPr>
              <a:t>    Top Level   </a:t>
            </a:r>
            <a:r>
              <a:rPr lang="en-US" altLang="en-US" sz="2400"/>
              <a:t>or </a:t>
            </a:r>
            <a:r>
              <a:rPr lang="en-US" altLang="en-US" sz="2400">
                <a:solidFill>
                  <a:schemeClr val="hlink"/>
                </a:solidFill>
              </a:rPr>
              <a:t>  Base Cases  </a:t>
            </a:r>
            <a:endParaRPr lang="en-CA" altLang="en-US" sz="2400">
              <a:solidFill>
                <a:schemeClr val="hlink"/>
              </a:solidFill>
            </a:endParaRPr>
          </a:p>
        </p:txBody>
      </p:sp>
      <p:sp>
        <p:nvSpPr>
          <p:cNvPr id="108621" name="Freeform 136"/>
          <p:cNvSpPr>
            <a:spLocks/>
          </p:cNvSpPr>
          <p:nvPr/>
        </p:nvSpPr>
        <p:spPr bwMode="auto">
          <a:xfrm>
            <a:off x="3657600" y="2830513"/>
            <a:ext cx="3429000" cy="3276600"/>
          </a:xfrm>
          <a:custGeom>
            <a:avLst/>
            <a:gdLst>
              <a:gd name="T0" fmla="*/ 0 w 2160"/>
              <a:gd name="T1" fmla="*/ 2147483647 h 2064"/>
              <a:gd name="T2" fmla="*/ 2147483647 w 2160"/>
              <a:gd name="T3" fmla="*/ 2147483647 h 2064"/>
              <a:gd name="T4" fmla="*/ 2147483647 w 2160"/>
              <a:gd name="T5" fmla="*/ 0 h 2064"/>
              <a:gd name="T6" fmla="*/ 0 60000 65536"/>
              <a:gd name="T7" fmla="*/ 0 60000 65536"/>
              <a:gd name="T8" fmla="*/ 0 60000 65536"/>
              <a:gd name="T9" fmla="*/ 0 w 2160"/>
              <a:gd name="T10" fmla="*/ 0 h 2064"/>
              <a:gd name="T11" fmla="*/ 2160 w 2160"/>
              <a:gd name="T12" fmla="*/ 2064 h 20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064">
                <a:moveTo>
                  <a:pt x="0" y="2064"/>
                </a:moveTo>
                <a:cubicBezTo>
                  <a:pt x="252" y="1492"/>
                  <a:pt x="504" y="920"/>
                  <a:pt x="864" y="576"/>
                </a:cubicBezTo>
                <a:cubicBezTo>
                  <a:pt x="1224" y="232"/>
                  <a:pt x="1692" y="116"/>
                  <a:pt x="2160" y="0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622" name="Freeform 137"/>
          <p:cNvSpPr>
            <a:spLocks/>
          </p:cNvSpPr>
          <p:nvPr/>
        </p:nvSpPr>
        <p:spPr bwMode="auto">
          <a:xfrm>
            <a:off x="5486400" y="5562600"/>
            <a:ext cx="1600200" cy="533400"/>
          </a:xfrm>
          <a:custGeom>
            <a:avLst/>
            <a:gdLst>
              <a:gd name="T0" fmla="*/ 0 w 1008"/>
              <a:gd name="T1" fmla="*/ 2147483647 h 336"/>
              <a:gd name="T2" fmla="*/ 2147483647 w 1008"/>
              <a:gd name="T3" fmla="*/ 2147483647 h 336"/>
              <a:gd name="T4" fmla="*/ 2147483647 w 1008"/>
              <a:gd name="T5" fmla="*/ 0 h 336"/>
              <a:gd name="T6" fmla="*/ 0 60000 65536"/>
              <a:gd name="T7" fmla="*/ 0 60000 65536"/>
              <a:gd name="T8" fmla="*/ 0 60000 65536"/>
              <a:gd name="T9" fmla="*/ 0 w 1008"/>
              <a:gd name="T10" fmla="*/ 0 h 336"/>
              <a:gd name="T11" fmla="*/ 1008 w 1008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336">
                <a:moveTo>
                  <a:pt x="0" y="336"/>
                </a:moveTo>
                <a:cubicBezTo>
                  <a:pt x="61" y="295"/>
                  <a:pt x="197" y="147"/>
                  <a:pt x="365" y="91"/>
                </a:cubicBezTo>
                <a:cubicBezTo>
                  <a:pt x="533" y="35"/>
                  <a:pt x="874" y="19"/>
                  <a:pt x="1008" y="0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5750" y="1981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Time for top level:</a:t>
            </a:r>
            <a:endParaRPr lang="en-US" altLang="en-US" sz="400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800" smtClean="0"/>
              <a:t>Time for base cases: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Do</a:t>
            </a:r>
            <a:r>
              <a:rPr lang="en-CA" altLang="en-US" sz="2800" smtClean="0"/>
              <a:t>minated</a:t>
            </a:r>
            <a:r>
              <a:rPr lang="en-US" altLang="en-US" sz="2800" smtClean="0"/>
              <a:t>?: </a:t>
            </a:r>
            <a:r>
              <a:rPr lang="en-US" altLang="en-US" sz="2800" smtClean="0">
                <a:solidFill>
                  <a:schemeClr val="accent2"/>
                </a:solidFill>
                <a:latin typeface="Arial Rounded MT Bold" pitchFamily="34" charset="0"/>
              </a:rPr>
              <a:t>c = 1 &lt; </a:t>
            </a:r>
            <a:r>
              <a:rPr lang="en-US" altLang="en-US" sz="2800" smtClean="0">
                <a:solidFill>
                  <a:schemeClr val="accent2"/>
                </a:solidFill>
              </a:rPr>
              <a:t>1.58</a:t>
            </a:r>
            <a:r>
              <a:rPr lang="en-US" altLang="en-US" sz="2800" smtClean="0">
                <a:solidFill>
                  <a:schemeClr val="accent2"/>
                </a:solidFill>
                <a:latin typeface="Arial Rounded MT Bold" pitchFamily="34" charset="0"/>
              </a:rPr>
              <a:t> = </a:t>
            </a:r>
            <a:r>
              <a:rPr lang="en-CA" altLang="en-US" sz="2800" baseline="30000" smtClean="0">
                <a:solidFill>
                  <a:schemeClr val="accent2"/>
                </a:solidFill>
              </a:rPr>
              <a:t>log</a:t>
            </a:r>
            <a:r>
              <a:rPr lang="en-US" altLang="en-US" sz="2800" baseline="30000" smtClean="0">
                <a:solidFill>
                  <a:schemeClr val="accent2"/>
                </a:solidFill>
              </a:rPr>
              <a:t> </a:t>
            </a:r>
            <a:r>
              <a:rPr lang="en-CA" altLang="en-US" sz="2800" baseline="30000" smtClean="0">
                <a:solidFill>
                  <a:schemeClr val="accent2"/>
                </a:solidFill>
              </a:rPr>
              <a:t>a</a:t>
            </a:r>
            <a:r>
              <a:rPr lang="en-US" altLang="en-US" sz="2800" smtClean="0">
                <a:solidFill>
                  <a:schemeClr val="accent2"/>
                </a:solidFill>
              </a:rPr>
              <a:t>/</a:t>
            </a:r>
            <a:r>
              <a:rPr lang="en-US" altLang="en-US" sz="2800" baseline="-25000" smtClean="0">
                <a:solidFill>
                  <a:schemeClr val="accent2"/>
                </a:solidFill>
              </a:rPr>
              <a:t>l</a:t>
            </a:r>
            <a:r>
              <a:rPr lang="en-CA" altLang="en-US" sz="2800" baseline="-25000" smtClean="0">
                <a:solidFill>
                  <a:schemeClr val="accent2"/>
                </a:solidFill>
              </a:rPr>
              <a:t>og b</a:t>
            </a:r>
            <a:r>
              <a:rPr lang="en-CA" altLang="en-US" sz="2800" smtClean="0">
                <a:solidFill>
                  <a:schemeClr val="accent2"/>
                </a:solidFill>
              </a:rPr>
              <a:t> </a:t>
            </a:r>
            <a:endParaRPr lang="en-US" altLang="en-US" sz="280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en-US" altLang="en-US" sz="360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en-US" altLang="en-US" sz="280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CA" altLang="en-US" sz="3600" smtClean="0"/>
              <a:t/>
            </a:r>
            <a:br>
              <a:rPr lang="en-CA" altLang="en-US" sz="3600" smtClean="0"/>
            </a:br>
            <a:endParaRPr lang="en-US" altLang="en-US" sz="360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352800" y="2362200"/>
            <a:ext cx="1893888" cy="641350"/>
            <a:chOff x="2112" y="1488"/>
            <a:chExt cx="1193" cy="404"/>
          </a:xfrm>
        </p:grpSpPr>
        <p:sp>
          <p:nvSpPr>
            <p:cNvPr id="109585" name="Text Box 4"/>
            <p:cNvSpPr txBox="1">
              <a:spLocks noChangeArrowheads="1"/>
            </p:cNvSpPr>
            <p:nvPr/>
          </p:nvSpPr>
          <p:spPr bwMode="auto">
            <a:xfrm>
              <a:off x="2112" y="1527"/>
              <a:ext cx="119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>
                  <a:solidFill>
                    <a:schemeClr val="accent2"/>
                  </a:solidFill>
                </a:rPr>
                <a:t>θ(</a:t>
              </a:r>
              <a:r>
                <a:rPr lang="en-US" altLang="en-US">
                  <a:solidFill>
                    <a:schemeClr val="accent2"/>
                  </a:solidFill>
                </a:rPr>
                <a:t>n       ) =</a:t>
              </a:r>
              <a:endParaRPr lang="en-CA" altLang="en-US">
                <a:solidFill>
                  <a:schemeClr val="accent2"/>
                </a:solidFill>
              </a:endParaRPr>
            </a:p>
          </p:txBody>
        </p:sp>
        <p:sp>
          <p:nvSpPr>
            <p:cNvPr id="109586" name="Text Box 5"/>
            <p:cNvSpPr txBox="1">
              <a:spLocks noChangeArrowheads="1"/>
            </p:cNvSpPr>
            <p:nvPr/>
          </p:nvSpPr>
          <p:spPr bwMode="auto">
            <a:xfrm>
              <a:off x="2448" y="1488"/>
              <a:ext cx="56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aseline="30000">
                  <a:solidFill>
                    <a:schemeClr val="accent2"/>
                  </a:solidFill>
                </a:rPr>
                <a:t>log a</a:t>
              </a:r>
              <a:r>
                <a:rPr lang="en-US" altLang="en-US" sz="1800">
                  <a:solidFill>
                    <a:schemeClr val="accent2"/>
                  </a:solidFill>
                </a:rPr>
                <a:t>/</a:t>
              </a:r>
              <a:r>
                <a:rPr lang="en-US" altLang="en-US" sz="1800" baseline="-25000">
                  <a:solidFill>
                    <a:schemeClr val="accent2"/>
                  </a:solidFill>
                </a:rPr>
                <a:t>log b </a:t>
              </a:r>
              <a:endParaRPr lang="en-CA" altLang="en-US" sz="1800">
                <a:solidFill>
                  <a:schemeClr val="accent2"/>
                </a:solidFill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410200" y="2330450"/>
            <a:ext cx="3130550" cy="641350"/>
            <a:chOff x="3408" y="1468"/>
            <a:chExt cx="1972" cy="404"/>
          </a:xfrm>
        </p:grpSpPr>
        <p:sp>
          <p:nvSpPr>
            <p:cNvPr id="109583" name="Text Box 7"/>
            <p:cNvSpPr txBox="1">
              <a:spLocks noChangeArrowheads="1"/>
            </p:cNvSpPr>
            <p:nvPr/>
          </p:nvSpPr>
          <p:spPr bwMode="auto">
            <a:xfrm>
              <a:off x="3408" y="1507"/>
              <a:ext cx="19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>
                  <a:solidFill>
                    <a:schemeClr val="accent2"/>
                  </a:solidFill>
                </a:rPr>
                <a:t>θ(</a:t>
              </a:r>
              <a:r>
                <a:rPr lang="en-US" altLang="en-US">
                  <a:solidFill>
                    <a:schemeClr val="accent2"/>
                  </a:solidFill>
                </a:rPr>
                <a:t>n       ) = </a:t>
              </a:r>
              <a:r>
                <a:rPr lang="en-CA" altLang="en-US">
                  <a:solidFill>
                    <a:schemeClr val="accent2"/>
                  </a:solidFill>
                </a:rPr>
                <a:t>θ</a:t>
              </a:r>
              <a:r>
                <a:rPr lang="en-US" altLang="en-US">
                  <a:solidFill>
                    <a:schemeClr val="accent2"/>
                  </a:solidFill>
                </a:rPr>
                <a:t>(n</a:t>
              </a:r>
              <a:r>
                <a:rPr lang="en-US" altLang="en-US" baseline="30000">
                  <a:solidFill>
                    <a:schemeClr val="accent2"/>
                  </a:solidFill>
                </a:rPr>
                <a:t>1.58</a:t>
              </a:r>
              <a:r>
                <a:rPr lang="en-US" altLang="en-US">
                  <a:solidFill>
                    <a:schemeClr val="accent2"/>
                  </a:solidFill>
                </a:rPr>
                <a:t>)</a:t>
              </a:r>
              <a:endParaRPr lang="en-CA" altLang="en-US">
                <a:solidFill>
                  <a:schemeClr val="accent2"/>
                </a:solidFill>
              </a:endParaRPr>
            </a:p>
          </p:txBody>
        </p:sp>
        <p:sp>
          <p:nvSpPr>
            <p:cNvPr id="109584" name="Text Box 8"/>
            <p:cNvSpPr txBox="1">
              <a:spLocks noChangeArrowheads="1"/>
            </p:cNvSpPr>
            <p:nvPr/>
          </p:nvSpPr>
          <p:spPr bwMode="auto">
            <a:xfrm>
              <a:off x="3744" y="1468"/>
              <a:ext cx="57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aseline="30000">
                  <a:solidFill>
                    <a:schemeClr val="accent2"/>
                  </a:solidFill>
                </a:rPr>
                <a:t>log 3</a:t>
              </a:r>
              <a:r>
                <a:rPr lang="en-US" altLang="en-US" sz="1800">
                  <a:solidFill>
                    <a:schemeClr val="accent2"/>
                  </a:solidFill>
                </a:rPr>
                <a:t>/</a:t>
              </a:r>
              <a:r>
                <a:rPr lang="en-US" altLang="en-US" sz="1800" baseline="-25000">
                  <a:solidFill>
                    <a:schemeClr val="accent2"/>
                  </a:solidFill>
                </a:rPr>
                <a:t>log 2 </a:t>
              </a:r>
              <a:endParaRPr lang="en-CA" altLang="en-US" sz="1800">
                <a:solidFill>
                  <a:schemeClr val="accent2"/>
                </a:solidFill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14325" y="3505200"/>
            <a:ext cx="7835900" cy="641350"/>
            <a:chOff x="198" y="2208"/>
            <a:chExt cx="4936" cy="404"/>
          </a:xfrm>
        </p:grpSpPr>
        <p:sp>
          <p:nvSpPr>
            <p:cNvPr id="109579" name="Rectangle 10"/>
            <p:cNvSpPr>
              <a:spLocks noChangeArrowheads="1"/>
            </p:cNvSpPr>
            <p:nvPr/>
          </p:nvSpPr>
          <p:spPr bwMode="auto">
            <a:xfrm>
              <a:off x="198" y="2276"/>
              <a:ext cx="153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2800"/>
                <a:t>Hence, </a:t>
              </a:r>
              <a:r>
                <a:rPr lang="en-CA" altLang="en-US" sz="2800">
                  <a:solidFill>
                    <a:schemeClr val="accent2"/>
                  </a:solidFill>
                </a:rPr>
                <a:t>T(n) = </a:t>
              </a:r>
              <a:r>
                <a:rPr lang="en-CA" altLang="en-US" sz="2800">
                  <a:solidFill>
                    <a:schemeClr val="hlink"/>
                  </a:solidFill>
                </a:rPr>
                <a:t>?</a:t>
              </a:r>
              <a:endParaRPr lang="en-US" altLang="en-US" sz="2800">
                <a:solidFill>
                  <a:schemeClr val="hlink"/>
                </a:solidFill>
              </a:endParaRPr>
            </a:p>
          </p:txBody>
        </p:sp>
        <p:grpSp>
          <p:nvGrpSpPr>
            <p:cNvPr id="109580" name="Group 11"/>
            <p:cNvGrpSpPr>
              <a:grpSpLocks/>
            </p:cNvGrpSpPr>
            <p:nvPr/>
          </p:nvGrpSpPr>
          <p:grpSpPr bwMode="auto">
            <a:xfrm>
              <a:off x="1377" y="2208"/>
              <a:ext cx="3757" cy="404"/>
              <a:chOff x="1372" y="2188"/>
              <a:chExt cx="3757" cy="404"/>
            </a:xfrm>
          </p:grpSpPr>
          <p:sp useBgFill="1">
            <p:nvSpPr>
              <p:cNvPr id="109581" name="Text Box 12"/>
              <p:cNvSpPr txBox="1">
                <a:spLocks noChangeArrowheads="1"/>
              </p:cNvSpPr>
              <p:nvPr/>
            </p:nvSpPr>
            <p:spPr bwMode="auto">
              <a:xfrm>
                <a:off x="1372" y="2227"/>
                <a:ext cx="3757" cy="365"/>
              </a:xfrm>
              <a:prstGeom prst="rect">
                <a:avLst/>
              </a:prstGeom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>
                    <a:solidFill>
                      <a:schemeClr val="accent2"/>
                    </a:solidFill>
                  </a:rPr>
                  <a:t>= θ(base cases) = θ(</a:t>
                </a:r>
                <a:r>
                  <a:rPr lang="en-US" altLang="en-US">
                    <a:solidFill>
                      <a:schemeClr val="accent2"/>
                    </a:solidFill>
                  </a:rPr>
                  <a:t>n       ) </a:t>
                </a:r>
                <a:r>
                  <a:rPr lang="en-CA" altLang="en-US" sz="2800">
                    <a:solidFill>
                      <a:schemeClr val="accent2"/>
                    </a:solidFill>
                  </a:rPr>
                  <a:t>= θ(n</a:t>
                </a:r>
                <a:r>
                  <a:rPr lang="en-US" altLang="en-US" sz="2800" baseline="30000">
                    <a:solidFill>
                      <a:schemeClr val="accent2"/>
                    </a:solidFill>
                  </a:rPr>
                  <a:t>1.58</a:t>
                </a:r>
                <a:r>
                  <a:rPr lang="en-CA" altLang="en-US" sz="2800">
                    <a:solidFill>
                      <a:schemeClr val="accent2"/>
                    </a:solidFill>
                  </a:rPr>
                  <a:t>).</a:t>
                </a:r>
              </a:p>
            </p:txBody>
          </p:sp>
          <p:sp>
            <p:nvSpPr>
              <p:cNvPr id="109582" name="Text Box 13"/>
              <p:cNvSpPr txBox="1">
                <a:spLocks noChangeArrowheads="1"/>
              </p:cNvSpPr>
              <p:nvPr/>
            </p:nvSpPr>
            <p:spPr bwMode="auto">
              <a:xfrm>
                <a:off x="3552" y="2188"/>
                <a:ext cx="56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aseline="30000">
                    <a:solidFill>
                      <a:schemeClr val="accent2"/>
                    </a:solidFill>
                  </a:rPr>
                  <a:t>log a</a:t>
                </a:r>
                <a:r>
                  <a:rPr lang="en-US" altLang="en-US" sz="1800">
                    <a:solidFill>
                      <a:schemeClr val="accent2"/>
                    </a:solidFill>
                  </a:rPr>
                  <a:t>/</a:t>
                </a:r>
                <a:r>
                  <a:rPr lang="en-US" altLang="en-US" sz="1800" baseline="-25000">
                    <a:solidFill>
                      <a:schemeClr val="accent2"/>
                    </a:solidFill>
                  </a:rPr>
                  <a:t>log b </a:t>
                </a:r>
                <a:endParaRPr lang="en-CA" altLang="en-US" sz="1800">
                  <a:solidFill>
                    <a:schemeClr val="accent2"/>
                  </a:solidFill>
                </a:endParaRPr>
              </a:p>
            </p:txBody>
          </p:sp>
        </p:grpSp>
      </p:grpSp>
      <p:sp>
        <p:nvSpPr>
          <p:cNvPr id="109574" name="Rectangle 14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noFill/>
        </p:spPr>
        <p:txBody>
          <a:bodyPr/>
          <a:lstStyle/>
          <a:p>
            <a:pPr algn="l" eaLnBrk="1" hangingPunct="1"/>
            <a:r>
              <a:rPr lang="en-CA" altLang="en-US" sz="4000" smtClean="0"/>
              <a:t>Evaluating</a:t>
            </a:r>
            <a:r>
              <a:rPr lang="en-US" altLang="en-US" sz="4000" smtClean="0"/>
              <a:t>: </a:t>
            </a:r>
            <a:r>
              <a:rPr lang="en-CA" altLang="en-US" sz="4000" smtClean="0">
                <a:solidFill>
                  <a:schemeClr val="accent2"/>
                </a:solidFill>
              </a:rPr>
              <a:t>T(n) =</a:t>
            </a:r>
            <a:r>
              <a:rPr lang="en-US" altLang="en-US" sz="4000" smtClean="0">
                <a:solidFill>
                  <a:schemeClr val="accent2"/>
                </a:solidFill>
              </a:rPr>
              <a:t> aT(n/b) + n</a:t>
            </a:r>
            <a:r>
              <a:rPr lang="en-US" altLang="en-US" sz="4000" baseline="30000" smtClean="0">
                <a:solidFill>
                  <a:schemeClr val="accent2"/>
                </a:solidFill>
              </a:rPr>
              <a:t>c</a:t>
            </a:r>
            <a:r>
              <a:rPr lang="en-US" altLang="en-US" sz="4000" smtClean="0">
                <a:solidFill>
                  <a:schemeClr val="accent2"/>
                </a:solidFill>
              </a:rPr>
              <a:t/>
            </a:r>
            <a:br>
              <a:rPr lang="en-US" altLang="en-US" sz="4000" smtClean="0">
                <a:solidFill>
                  <a:schemeClr val="accent2"/>
                </a:solidFill>
              </a:rPr>
            </a:br>
            <a:r>
              <a:rPr lang="en-US" altLang="en-US" sz="4000" smtClean="0">
                <a:solidFill>
                  <a:schemeClr val="accent2"/>
                </a:solidFill>
              </a:rPr>
              <a:t>                           = 3</a:t>
            </a:r>
            <a:r>
              <a:rPr lang="en-CA" altLang="en-US" sz="4000" smtClean="0">
                <a:solidFill>
                  <a:schemeClr val="accent2"/>
                </a:solidFill>
              </a:rPr>
              <a:t>T(n/</a:t>
            </a:r>
            <a:r>
              <a:rPr lang="en-US" altLang="en-US" sz="4000" smtClean="0">
                <a:solidFill>
                  <a:schemeClr val="accent2"/>
                </a:solidFill>
              </a:rPr>
              <a:t>2</a:t>
            </a:r>
            <a:r>
              <a:rPr lang="en-CA" altLang="en-US" sz="4000" smtClean="0">
                <a:solidFill>
                  <a:schemeClr val="accent2"/>
                </a:solidFill>
              </a:rPr>
              <a:t>) + n</a:t>
            </a:r>
            <a:r>
              <a:rPr lang="en-CA" altLang="en-US" sz="4000" smtClean="0"/>
              <a:t> </a:t>
            </a:r>
            <a:endParaRPr lang="en-US" altLang="en-US" sz="4000" smtClean="0"/>
          </a:p>
        </p:txBody>
      </p:sp>
      <p:sp>
        <p:nvSpPr>
          <p:cNvPr id="461839" name="Rectangle 15"/>
          <p:cNvSpPr>
            <a:spLocks noChangeArrowheads="1"/>
          </p:cNvSpPr>
          <p:nvPr/>
        </p:nvSpPr>
        <p:spPr bwMode="auto">
          <a:xfrm>
            <a:off x="3200400" y="1952625"/>
            <a:ext cx="2117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n            c =</a:t>
            </a:r>
            <a:endParaRPr lang="en-US" altLang="en-US" baseline="30000">
              <a:solidFill>
                <a:schemeClr val="accent2"/>
              </a:solidFill>
            </a:endParaRP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3517900" y="1905000"/>
            <a:ext cx="2236788" cy="609600"/>
            <a:chOff x="2216" y="1200"/>
            <a:chExt cx="1409" cy="384"/>
          </a:xfrm>
        </p:grpSpPr>
        <p:sp>
          <p:nvSpPr>
            <p:cNvPr id="109577" name="Rectangle 17"/>
            <p:cNvSpPr>
              <a:spLocks noChangeArrowheads="1"/>
            </p:cNvSpPr>
            <p:nvPr/>
          </p:nvSpPr>
          <p:spPr bwMode="auto">
            <a:xfrm>
              <a:off x="2216" y="1219"/>
              <a:ext cx="5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accent2"/>
                  </a:solidFill>
                </a:rPr>
                <a:t>= n</a:t>
              </a:r>
              <a:r>
                <a:rPr lang="en-US" altLang="en-US" baseline="300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109578" name="Rectangle 18"/>
            <p:cNvSpPr>
              <a:spLocks noChangeArrowheads="1"/>
            </p:cNvSpPr>
            <p:nvPr/>
          </p:nvSpPr>
          <p:spPr bwMode="auto">
            <a:xfrm>
              <a:off x="3381" y="1200"/>
              <a:ext cx="24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accent2"/>
                  </a:solidFill>
                </a:rPr>
                <a:t>1</a:t>
              </a:r>
              <a:endParaRPr lang="en-US" altLang="en-US" baseline="3000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1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1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1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1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1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1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1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1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6" grpId="0" build="p"/>
      <p:bldP spid="461839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77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Dramatic improvement for large n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2066925" y="2528888"/>
            <a:ext cx="6007100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>
                <a:cs typeface="Times New Roman" pitchFamily="18" charset="0"/>
              </a:rPr>
              <a:t>Not just a 25% savings!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cs typeface="Times New Roman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4800">
                <a:cs typeface="Times New Roman" pitchFamily="18" charset="0"/>
              </a:rPr>
              <a:t>θ</a:t>
            </a:r>
            <a:r>
              <a:rPr lang="en-US" altLang="en-US" sz="4800">
                <a:cs typeface="Times New Roman" pitchFamily="18" charset="0"/>
              </a:rPr>
              <a:t>(</a:t>
            </a:r>
            <a:r>
              <a:rPr lang="en-US" altLang="en-US" sz="4400">
                <a:latin typeface="Arial Rounded MT Bold" pitchFamily="34" charset="0"/>
              </a:rPr>
              <a:t>n</a:t>
            </a:r>
            <a:r>
              <a:rPr lang="en-US" altLang="en-US" sz="4400" baseline="30000">
                <a:latin typeface="Arial Rounded MT Bold" pitchFamily="34" charset="0"/>
              </a:rPr>
              <a:t>2</a:t>
            </a:r>
            <a:r>
              <a:rPr lang="en-US" altLang="en-US" sz="4400">
                <a:latin typeface="Arial Rounded MT Bold" pitchFamily="34" charset="0"/>
              </a:rPr>
              <a:t>) vs </a:t>
            </a:r>
            <a:r>
              <a:rPr lang="en-CA" altLang="en-US" sz="4800">
                <a:cs typeface="Times New Roman" pitchFamily="18" charset="0"/>
              </a:rPr>
              <a:t>θ</a:t>
            </a:r>
            <a:r>
              <a:rPr lang="en-US" altLang="en-US" sz="4800">
                <a:cs typeface="Times New Roman" pitchFamily="18" charset="0"/>
              </a:rPr>
              <a:t>(</a:t>
            </a:r>
            <a:r>
              <a:rPr lang="en-US" altLang="en-US" sz="4400">
                <a:latin typeface="Arial Rounded MT Bold" pitchFamily="34" charset="0"/>
              </a:rPr>
              <a:t>n</a:t>
            </a:r>
            <a:r>
              <a:rPr lang="en-US" altLang="en-US" sz="4400" baseline="30000">
                <a:latin typeface="Arial Rounded MT Bold" pitchFamily="34" charset="0"/>
              </a:rPr>
              <a:t>1.58..</a:t>
            </a:r>
            <a:r>
              <a:rPr lang="en-US" altLang="en-US" sz="4400">
                <a:latin typeface="Arial Rounded MT Bold" pitchFamily="34" charset="0"/>
              </a:rPr>
              <a:t>) </a:t>
            </a:r>
            <a:endParaRPr lang="en-CA" altLang="en-US" sz="440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Cutting into d pieces.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3048000"/>
            <a:ext cx="4419600" cy="83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smtClean="0"/>
              <a:t>      X = </a:t>
            </a:r>
            <a:r>
              <a:rPr lang="en-US" altLang="en-US" sz="3600" smtClean="0">
                <a:sym typeface="Symbol" pitchFamily="18" charset="2"/>
              </a:rPr>
              <a:t></a:t>
            </a:r>
            <a:r>
              <a:rPr lang="en-US" altLang="en-US" sz="3600" baseline="-25000" smtClean="0">
                <a:sym typeface="Symbol" pitchFamily="18" charset="2"/>
              </a:rPr>
              <a:t>i=0..d-1</a:t>
            </a:r>
            <a:r>
              <a:rPr lang="en-US" altLang="en-US" sz="3600" smtClean="0">
                <a:solidFill>
                  <a:schemeClr val="folHlink"/>
                </a:solidFill>
              </a:rPr>
              <a:t>a</a:t>
            </a:r>
            <a:r>
              <a:rPr lang="en-US" altLang="en-US" sz="3600" baseline="-25000" smtClean="0">
                <a:solidFill>
                  <a:schemeClr val="folHlink"/>
                </a:solidFill>
              </a:rPr>
              <a:t>i</a:t>
            </a:r>
            <a:r>
              <a:rPr lang="en-US" altLang="en-US" sz="3600" smtClean="0"/>
              <a:t> 2</a:t>
            </a:r>
            <a:r>
              <a:rPr lang="en-US" altLang="en-US" sz="3600" baseline="30000" smtClean="0"/>
              <a:t>i/d</a:t>
            </a:r>
            <a:endParaRPr lang="en-US" altLang="en-US" sz="3600" smtClean="0"/>
          </a:p>
        </p:txBody>
      </p:sp>
      <p:sp>
        <p:nvSpPr>
          <p:cNvPr id="177176" name="Rectangle 3"/>
          <p:cNvSpPr>
            <a:spLocks noChangeArrowheads="1"/>
          </p:cNvSpPr>
          <p:nvPr/>
        </p:nvSpPr>
        <p:spPr bwMode="auto">
          <a:xfrm>
            <a:off x="4724400" y="3060700"/>
            <a:ext cx="411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/>
              <a:t>Y = </a:t>
            </a:r>
            <a:r>
              <a:rPr lang="en-US" altLang="en-US" sz="3600">
                <a:sym typeface="Symbol" pitchFamily="18" charset="2"/>
              </a:rPr>
              <a:t></a:t>
            </a:r>
            <a:r>
              <a:rPr lang="en-US" altLang="en-US" sz="3600" baseline="-25000">
                <a:sym typeface="Symbol" pitchFamily="18" charset="2"/>
              </a:rPr>
              <a:t>j=0..d-1</a:t>
            </a:r>
            <a:r>
              <a:rPr lang="en-US" altLang="en-US" sz="3600">
                <a:solidFill>
                  <a:schemeClr val="folHlink"/>
                </a:solidFill>
              </a:rPr>
              <a:t>b</a:t>
            </a:r>
            <a:r>
              <a:rPr lang="en-US" altLang="en-US" sz="3600" baseline="-25000">
                <a:solidFill>
                  <a:schemeClr val="folHlink"/>
                </a:solidFill>
              </a:rPr>
              <a:t>j</a:t>
            </a:r>
            <a:r>
              <a:rPr lang="en-US" altLang="en-US" sz="3600"/>
              <a:t> 2</a:t>
            </a:r>
            <a:r>
              <a:rPr lang="en-US" altLang="en-US" sz="3600" baseline="30000"/>
              <a:t>j/d</a:t>
            </a:r>
            <a:r>
              <a:rPr lang="en-US" altLang="en-US" sz="3600"/>
              <a:t> </a:t>
            </a:r>
          </a:p>
          <a:p>
            <a:pPr eaLnBrk="1" hangingPunct="1">
              <a:buFontTx/>
              <a:buNone/>
            </a:pPr>
            <a:endParaRPr lang="en-US" altLang="en-US" sz="3600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066800" y="1379538"/>
            <a:ext cx="5791200" cy="1354137"/>
            <a:chOff x="1066800" y="1380146"/>
            <a:chExt cx="5791200" cy="1353529"/>
          </a:xfrm>
        </p:grpSpPr>
        <p:sp>
          <p:nvSpPr>
            <p:cNvPr id="111625" name="Rectangle 4"/>
            <p:cNvSpPr>
              <a:spLocks noChangeArrowheads="1"/>
            </p:cNvSpPr>
            <p:nvPr/>
          </p:nvSpPr>
          <p:spPr bwMode="auto">
            <a:xfrm>
              <a:off x="2184400" y="1524000"/>
              <a:ext cx="1016000" cy="4572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folHlink"/>
                  </a:solidFill>
                  <a:latin typeface="Arial Rounded MT Bold" pitchFamily="34" charset="0"/>
                </a:rPr>
                <a:t>a</a:t>
              </a:r>
              <a:r>
                <a:rPr lang="en-US" altLang="en-US" baseline="-25000">
                  <a:solidFill>
                    <a:schemeClr val="folHlink"/>
                  </a:solidFill>
                  <a:latin typeface="Arial Rounded MT Bold" pitchFamily="34" charset="0"/>
                </a:rPr>
                <a:t>d-1</a:t>
              </a:r>
            </a:p>
          </p:txBody>
        </p:sp>
        <p:sp>
          <p:nvSpPr>
            <p:cNvPr id="111626" name="Rectangle 4"/>
            <p:cNvSpPr>
              <a:spLocks noChangeArrowheads="1"/>
            </p:cNvSpPr>
            <p:nvPr/>
          </p:nvSpPr>
          <p:spPr bwMode="auto">
            <a:xfrm>
              <a:off x="3657600" y="1524000"/>
              <a:ext cx="1016000" cy="4572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folHlink"/>
                  </a:solidFill>
                  <a:latin typeface="Arial Rounded MT Bold" pitchFamily="34" charset="0"/>
                </a:rPr>
                <a:t>a</a:t>
              </a:r>
              <a:r>
                <a:rPr lang="en-US" altLang="en-US" baseline="-25000">
                  <a:solidFill>
                    <a:schemeClr val="folHlink"/>
                  </a:solidFill>
                  <a:latin typeface="Arial Rounded MT Bold" pitchFamily="34" charset="0"/>
                </a:rPr>
                <a:t>2</a:t>
              </a:r>
            </a:p>
          </p:txBody>
        </p:sp>
        <p:sp>
          <p:nvSpPr>
            <p:cNvPr id="111627" name="Rectangle 4"/>
            <p:cNvSpPr>
              <a:spLocks noChangeArrowheads="1"/>
            </p:cNvSpPr>
            <p:nvPr/>
          </p:nvSpPr>
          <p:spPr bwMode="auto">
            <a:xfrm>
              <a:off x="4724400" y="1524000"/>
              <a:ext cx="1016000" cy="4572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folHlink"/>
                  </a:solidFill>
                  <a:latin typeface="Arial Rounded MT Bold" pitchFamily="34" charset="0"/>
                </a:rPr>
                <a:t>a</a:t>
              </a:r>
              <a:r>
                <a:rPr lang="en-US" altLang="en-US" baseline="-25000">
                  <a:solidFill>
                    <a:schemeClr val="folHlink"/>
                  </a:solidFill>
                  <a:latin typeface="Arial Rounded MT Bold" pitchFamily="34" charset="0"/>
                </a:rPr>
                <a:t>1</a:t>
              </a:r>
            </a:p>
          </p:txBody>
        </p:sp>
        <p:sp>
          <p:nvSpPr>
            <p:cNvPr id="111628" name="Rectangle 4"/>
            <p:cNvSpPr>
              <a:spLocks noChangeArrowheads="1"/>
            </p:cNvSpPr>
            <p:nvPr/>
          </p:nvSpPr>
          <p:spPr bwMode="auto">
            <a:xfrm>
              <a:off x="5791200" y="1524000"/>
              <a:ext cx="1016000" cy="4572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folHlink"/>
                  </a:solidFill>
                  <a:latin typeface="Arial Rounded MT Bold" pitchFamily="34" charset="0"/>
                </a:rPr>
                <a:t>a</a:t>
              </a:r>
              <a:r>
                <a:rPr lang="en-US" altLang="en-US" baseline="-25000">
                  <a:solidFill>
                    <a:schemeClr val="folHlink"/>
                  </a:solidFill>
                  <a:latin typeface="Arial Rounded MT Bold" pitchFamily="34" charset="0"/>
                </a:rPr>
                <a:t>0</a:t>
              </a:r>
            </a:p>
          </p:txBody>
        </p:sp>
        <p:sp>
          <p:nvSpPr>
            <p:cNvPr id="111629" name="Rectangle 4"/>
            <p:cNvSpPr>
              <a:spLocks noChangeArrowheads="1"/>
            </p:cNvSpPr>
            <p:nvPr/>
          </p:nvSpPr>
          <p:spPr bwMode="auto">
            <a:xfrm>
              <a:off x="2235200" y="2209800"/>
              <a:ext cx="1016000" cy="4572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folHlink"/>
                  </a:solidFill>
                  <a:latin typeface="Arial Rounded MT Bold" pitchFamily="34" charset="0"/>
                </a:rPr>
                <a:t>b</a:t>
              </a:r>
              <a:r>
                <a:rPr lang="en-US" altLang="en-US" baseline="-25000">
                  <a:solidFill>
                    <a:schemeClr val="folHlink"/>
                  </a:solidFill>
                  <a:latin typeface="Arial Rounded MT Bold" pitchFamily="34" charset="0"/>
                </a:rPr>
                <a:t>d-1</a:t>
              </a:r>
            </a:p>
          </p:txBody>
        </p:sp>
        <p:sp>
          <p:nvSpPr>
            <p:cNvPr id="111630" name="Rectangle 4"/>
            <p:cNvSpPr>
              <a:spLocks noChangeArrowheads="1"/>
            </p:cNvSpPr>
            <p:nvPr/>
          </p:nvSpPr>
          <p:spPr bwMode="auto">
            <a:xfrm>
              <a:off x="3708400" y="2209800"/>
              <a:ext cx="1016000" cy="4572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folHlink"/>
                  </a:solidFill>
                  <a:latin typeface="Arial Rounded MT Bold" pitchFamily="34" charset="0"/>
                </a:rPr>
                <a:t>b</a:t>
              </a:r>
              <a:r>
                <a:rPr lang="en-US" altLang="en-US" baseline="-25000">
                  <a:solidFill>
                    <a:schemeClr val="folHlink"/>
                  </a:solidFill>
                  <a:latin typeface="Arial Rounded MT Bold" pitchFamily="34" charset="0"/>
                </a:rPr>
                <a:t>2</a:t>
              </a:r>
            </a:p>
          </p:txBody>
        </p:sp>
        <p:sp>
          <p:nvSpPr>
            <p:cNvPr id="111631" name="Rectangle 4"/>
            <p:cNvSpPr>
              <a:spLocks noChangeArrowheads="1"/>
            </p:cNvSpPr>
            <p:nvPr/>
          </p:nvSpPr>
          <p:spPr bwMode="auto">
            <a:xfrm>
              <a:off x="4775200" y="2209800"/>
              <a:ext cx="1016000" cy="4572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folHlink"/>
                  </a:solidFill>
                  <a:latin typeface="Arial Rounded MT Bold" pitchFamily="34" charset="0"/>
                </a:rPr>
                <a:t>b</a:t>
              </a:r>
              <a:r>
                <a:rPr lang="en-US" altLang="en-US" baseline="-25000">
                  <a:solidFill>
                    <a:schemeClr val="folHlink"/>
                  </a:solidFill>
                  <a:latin typeface="Arial Rounded MT Bold" pitchFamily="34" charset="0"/>
                </a:rPr>
                <a:t>1</a:t>
              </a:r>
            </a:p>
          </p:txBody>
        </p:sp>
        <p:sp>
          <p:nvSpPr>
            <p:cNvPr id="111632" name="Rectangle 4"/>
            <p:cNvSpPr>
              <a:spLocks noChangeArrowheads="1"/>
            </p:cNvSpPr>
            <p:nvPr/>
          </p:nvSpPr>
          <p:spPr bwMode="auto">
            <a:xfrm>
              <a:off x="5842000" y="2209800"/>
              <a:ext cx="1016000" cy="4572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folHlink"/>
                  </a:solidFill>
                  <a:latin typeface="Arial Rounded MT Bold" pitchFamily="34" charset="0"/>
                </a:rPr>
                <a:t>b</a:t>
              </a:r>
              <a:r>
                <a:rPr lang="en-US" altLang="en-US" baseline="-25000">
                  <a:solidFill>
                    <a:schemeClr val="folHlink"/>
                  </a:solidFill>
                  <a:latin typeface="Arial Rounded MT Bold" pitchFamily="34" charset="0"/>
                </a:rPr>
                <a:t>0</a:t>
              </a:r>
            </a:p>
          </p:txBody>
        </p:sp>
        <p:sp>
          <p:nvSpPr>
            <p:cNvPr id="111633" name="Rectangle 21"/>
            <p:cNvSpPr>
              <a:spLocks noChangeArrowheads="1"/>
            </p:cNvSpPr>
            <p:nvPr/>
          </p:nvSpPr>
          <p:spPr bwMode="auto">
            <a:xfrm>
              <a:off x="1098550" y="1425575"/>
              <a:ext cx="88582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/>
                <a:t>X =</a:t>
              </a:r>
            </a:p>
          </p:txBody>
        </p:sp>
        <p:sp>
          <p:nvSpPr>
            <p:cNvPr id="111634" name="Rectangle 22"/>
            <p:cNvSpPr>
              <a:spLocks noChangeArrowheads="1"/>
            </p:cNvSpPr>
            <p:nvPr/>
          </p:nvSpPr>
          <p:spPr bwMode="auto">
            <a:xfrm>
              <a:off x="1066800" y="2092325"/>
              <a:ext cx="88582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/>
                <a:t>Y =</a:t>
              </a:r>
            </a:p>
          </p:txBody>
        </p:sp>
        <p:sp>
          <p:nvSpPr>
            <p:cNvPr id="111635" name="Rectangle 25"/>
            <p:cNvSpPr>
              <a:spLocks noChangeArrowheads="1"/>
            </p:cNvSpPr>
            <p:nvPr/>
          </p:nvSpPr>
          <p:spPr bwMode="auto">
            <a:xfrm>
              <a:off x="3174762" y="1380146"/>
              <a:ext cx="5437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…</a:t>
              </a:r>
              <a:endParaRPr lang="en-CA" altLang="en-US" sz="2800"/>
            </a:p>
          </p:txBody>
        </p:sp>
        <p:sp>
          <p:nvSpPr>
            <p:cNvPr id="111636" name="Rectangle 26"/>
            <p:cNvSpPr>
              <a:spLocks noChangeArrowheads="1"/>
            </p:cNvSpPr>
            <p:nvPr/>
          </p:nvSpPr>
          <p:spPr bwMode="auto">
            <a:xfrm>
              <a:off x="3183308" y="2041942"/>
              <a:ext cx="5437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…</a:t>
              </a:r>
              <a:endParaRPr lang="en-CA" altLang="en-US" sz="2800"/>
            </a:p>
          </p:txBody>
        </p:sp>
      </p:grp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822325" y="5810250"/>
            <a:ext cx="32734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Instances for friends?</a:t>
            </a:r>
            <a:endParaRPr lang="en-US" altLang="en-US" sz="2800" baseline="30000"/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2743200" y="4970463"/>
            <a:ext cx="6400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>
                <a:sym typeface="Symbol" pitchFamily="18" charset="2"/>
              </a:rPr>
              <a:t></a:t>
            </a:r>
            <a:r>
              <a:rPr lang="en-US" altLang="en-US" sz="3600" baseline="-25000">
                <a:sym typeface="Symbol" pitchFamily="18" charset="2"/>
              </a:rPr>
              <a:t>i=0..d-1</a:t>
            </a:r>
            <a:r>
              <a:rPr lang="en-US" altLang="en-US" sz="3600">
                <a:sym typeface="Symbol" pitchFamily="18" charset="2"/>
              </a:rPr>
              <a:t></a:t>
            </a:r>
            <a:r>
              <a:rPr lang="en-US" altLang="en-US" sz="3600" baseline="-25000">
                <a:sym typeface="Symbol" pitchFamily="18" charset="2"/>
              </a:rPr>
              <a:t>j=0,d-1.</a:t>
            </a:r>
            <a:r>
              <a:rPr lang="en-US" altLang="en-US" sz="3600">
                <a:solidFill>
                  <a:schemeClr val="folHlink"/>
                </a:solidFill>
              </a:rPr>
              <a:t>a</a:t>
            </a:r>
            <a:r>
              <a:rPr lang="en-US" altLang="en-US" sz="3600" baseline="-25000">
                <a:solidFill>
                  <a:schemeClr val="folHlink"/>
                </a:solidFill>
              </a:rPr>
              <a:t>i</a:t>
            </a:r>
            <a:r>
              <a:rPr lang="en-US" altLang="en-US" sz="3600">
                <a:solidFill>
                  <a:schemeClr val="folHlink"/>
                </a:solidFill>
              </a:rPr>
              <a:t>b</a:t>
            </a:r>
            <a:r>
              <a:rPr lang="en-US" altLang="en-US" sz="3600" baseline="-25000">
                <a:solidFill>
                  <a:schemeClr val="folHlink"/>
                </a:solidFill>
              </a:rPr>
              <a:t>j</a:t>
            </a:r>
            <a:r>
              <a:rPr lang="en-US" altLang="en-US" sz="3600"/>
              <a:t> 2</a:t>
            </a:r>
            <a:r>
              <a:rPr lang="en-US" altLang="en-US" sz="3600" baseline="30000"/>
              <a:t>(i+j)/d</a:t>
            </a:r>
            <a:r>
              <a:rPr lang="en-US" altLang="en-US" sz="3600"/>
              <a:t> 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778000" y="5003800"/>
            <a:ext cx="1325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XY = </a:t>
            </a:r>
            <a:endParaRPr lang="en-CA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/>
      <p:bldP spid="177176" grpId="0"/>
      <p:bldP spid="32" grpId="0"/>
      <p:bldP spid="33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1600200" y="1600200"/>
          <a:ext cx="7315200" cy="3505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5029"/>
                <a:gridCol w="1045029"/>
                <a:gridCol w="1045029"/>
                <a:gridCol w="1045029"/>
                <a:gridCol w="1045029"/>
                <a:gridCol w="1045029"/>
                <a:gridCol w="1045029"/>
              </a:tblGrid>
              <a:tr h="500743"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00743"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00743"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00743"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00743"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00743"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00743"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127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Cutting into d pieces.</a:t>
            </a:r>
          </a:p>
        </p:txBody>
      </p:sp>
      <p:sp>
        <p:nvSpPr>
          <p:cNvPr id="112709" name="Rectangle 17"/>
          <p:cNvSpPr>
            <a:spLocks noChangeArrowheads="1"/>
          </p:cNvSpPr>
          <p:nvPr/>
        </p:nvSpPr>
        <p:spPr bwMode="auto">
          <a:xfrm>
            <a:off x="822325" y="5810250"/>
            <a:ext cx="31146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Instances for friends</a:t>
            </a:r>
            <a:endParaRPr lang="en-US" altLang="en-US" sz="2800" baseline="30000"/>
          </a:p>
        </p:txBody>
      </p:sp>
      <p:sp>
        <p:nvSpPr>
          <p:cNvPr id="177177" name="Rectangle 25"/>
          <p:cNvSpPr>
            <a:spLocks noChangeArrowheads="1"/>
          </p:cNvSpPr>
          <p:nvPr/>
        </p:nvSpPr>
        <p:spPr bwMode="auto">
          <a:xfrm>
            <a:off x="825500" y="6186488"/>
            <a:ext cx="3136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Number of friends is</a:t>
            </a:r>
            <a:endParaRPr lang="en-US" altLang="en-US" sz="2800" baseline="30000"/>
          </a:p>
        </p:txBody>
      </p:sp>
      <p:sp>
        <p:nvSpPr>
          <p:cNvPr id="177179" name="Rectangle 27"/>
          <p:cNvSpPr>
            <a:spLocks noChangeArrowheads="1"/>
          </p:cNvSpPr>
          <p:nvPr/>
        </p:nvSpPr>
        <p:spPr bwMode="auto">
          <a:xfrm>
            <a:off x="3862388" y="6189663"/>
            <a:ext cx="574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d</a:t>
            </a:r>
            <a:r>
              <a:rPr lang="en-US" altLang="en-US" sz="2800" baseline="30000"/>
              <a:t>2</a:t>
            </a:r>
            <a:r>
              <a:rPr lang="en-US" altLang="en-US" sz="2800"/>
              <a:t>.</a:t>
            </a:r>
            <a:endParaRPr lang="en-US" altLang="en-US" sz="2800" baseline="30000"/>
          </a:p>
        </p:txBody>
      </p:sp>
      <p:sp>
        <p:nvSpPr>
          <p:cNvPr id="112712" name="Rectangle 3"/>
          <p:cNvSpPr>
            <a:spLocks noChangeArrowheads="1"/>
          </p:cNvSpPr>
          <p:nvPr/>
        </p:nvSpPr>
        <p:spPr bwMode="auto">
          <a:xfrm>
            <a:off x="2743200" y="4970463"/>
            <a:ext cx="6400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>
                <a:sym typeface="Symbol" pitchFamily="18" charset="2"/>
              </a:rPr>
              <a:t></a:t>
            </a:r>
            <a:r>
              <a:rPr lang="en-US" altLang="en-US" sz="3600" baseline="-25000">
                <a:sym typeface="Symbol" pitchFamily="18" charset="2"/>
              </a:rPr>
              <a:t>i=0..d-1</a:t>
            </a:r>
            <a:r>
              <a:rPr lang="en-US" altLang="en-US" sz="3600">
                <a:sym typeface="Symbol" pitchFamily="18" charset="2"/>
              </a:rPr>
              <a:t></a:t>
            </a:r>
            <a:r>
              <a:rPr lang="en-US" altLang="en-US" sz="3600" baseline="-25000">
                <a:sym typeface="Symbol" pitchFamily="18" charset="2"/>
              </a:rPr>
              <a:t>j=0,d-1.</a:t>
            </a:r>
            <a:r>
              <a:rPr lang="en-US" altLang="en-US" sz="3600">
                <a:solidFill>
                  <a:schemeClr val="folHlink"/>
                </a:solidFill>
              </a:rPr>
              <a:t>a</a:t>
            </a:r>
            <a:r>
              <a:rPr lang="en-US" altLang="en-US" sz="3600" baseline="-25000">
                <a:solidFill>
                  <a:schemeClr val="folHlink"/>
                </a:solidFill>
              </a:rPr>
              <a:t>i</a:t>
            </a:r>
            <a:r>
              <a:rPr lang="en-US" altLang="en-US" sz="3600">
                <a:solidFill>
                  <a:schemeClr val="folHlink"/>
                </a:solidFill>
              </a:rPr>
              <a:t>b</a:t>
            </a:r>
            <a:r>
              <a:rPr lang="en-US" altLang="en-US" sz="3600" baseline="-25000">
                <a:solidFill>
                  <a:schemeClr val="folHlink"/>
                </a:solidFill>
              </a:rPr>
              <a:t>j</a:t>
            </a:r>
            <a:r>
              <a:rPr lang="en-US" altLang="en-US" sz="3600"/>
              <a:t> 2</a:t>
            </a:r>
            <a:r>
              <a:rPr lang="en-US" altLang="en-US" sz="3600" baseline="30000"/>
              <a:t>(i+j)/d</a:t>
            </a:r>
            <a:r>
              <a:rPr lang="en-US" altLang="en-US" sz="3600"/>
              <a:t> </a:t>
            </a:r>
          </a:p>
        </p:txBody>
      </p:sp>
      <p:sp>
        <p:nvSpPr>
          <p:cNvPr id="112713" name="Rectangle 43"/>
          <p:cNvSpPr>
            <a:spLocks noChangeArrowheads="1"/>
          </p:cNvSpPr>
          <p:nvPr/>
        </p:nvSpPr>
        <p:spPr bwMode="auto">
          <a:xfrm>
            <a:off x="1778000" y="5003800"/>
            <a:ext cx="1325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XY = </a:t>
            </a:r>
            <a:endParaRPr lang="en-CA" altLang="en-US" sz="3600"/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371475" y="762000"/>
            <a:ext cx="8467725" cy="5105400"/>
            <a:chOff x="371978" y="762000"/>
            <a:chExt cx="8467222" cy="5105400"/>
          </a:xfrm>
        </p:grpSpPr>
        <p:grpSp>
          <p:nvGrpSpPr>
            <p:cNvPr id="112715" name="Group 39"/>
            <p:cNvGrpSpPr>
              <a:grpSpLocks/>
            </p:cNvGrpSpPr>
            <p:nvPr/>
          </p:nvGrpSpPr>
          <p:grpSpPr bwMode="auto">
            <a:xfrm>
              <a:off x="371978" y="762000"/>
              <a:ext cx="8467222" cy="5105400"/>
              <a:chOff x="371978" y="762000"/>
              <a:chExt cx="8467222" cy="5105400"/>
            </a:xfrm>
          </p:grpSpPr>
          <p:sp>
            <p:nvSpPr>
              <p:cNvPr id="112718" name="Oval 18"/>
              <p:cNvSpPr>
                <a:spLocks noChangeArrowheads="1"/>
              </p:cNvSpPr>
              <p:nvPr/>
            </p:nvSpPr>
            <p:spPr bwMode="auto">
              <a:xfrm>
                <a:off x="3810000" y="2609838"/>
                <a:ext cx="838200" cy="540000"/>
              </a:xfrm>
              <a:prstGeom prst="ellipse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800"/>
              </a:p>
            </p:txBody>
          </p:sp>
          <p:sp>
            <p:nvSpPr>
              <p:cNvPr id="112719" name="Line 19"/>
              <p:cNvSpPr>
                <a:spLocks noChangeShapeType="1"/>
              </p:cNvSpPr>
              <p:nvPr/>
            </p:nvSpPr>
            <p:spPr bwMode="auto">
              <a:xfrm flipH="1">
                <a:off x="1667854" y="3124200"/>
                <a:ext cx="2294546" cy="274320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2720" name="Rectangle 4"/>
              <p:cNvSpPr>
                <a:spLocks noChangeArrowheads="1"/>
              </p:cNvSpPr>
              <p:nvPr/>
            </p:nvSpPr>
            <p:spPr bwMode="auto">
              <a:xfrm>
                <a:off x="1566254" y="998041"/>
                <a:ext cx="1016000" cy="45720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solidFill>
                      <a:schemeClr val="folHlink"/>
                    </a:solidFill>
                    <a:latin typeface="Arial Rounded MT Bold" pitchFamily="34" charset="0"/>
                  </a:rPr>
                  <a:t>a</a:t>
                </a:r>
                <a:r>
                  <a:rPr lang="en-US" altLang="en-US" baseline="-25000">
                    <a:solidFill>
                      <a:schemeClr val="folHlink"/>
                    </a:solidFill>
                    <a:latin typeface="Arial Rounded MT Bold" pitchFamily="34" charset="0"/>
                  </a:rPr>
                  <a:t>d-1</a:t>
                </a:r>
              </a:p>
            </p:txBody>
          </p:sp>
          <p:sp>
            <p:nvSpPr>
              <p:cNvPr id="112721" name="Rectangle 4"/>
              <p:cNvSpPr>
                <a:spLocks noChangeArrowheads="1"/>
              </p:cNvSpPr>
              <p:nvPr/>
            </p:nvSpPr>
            <p:spPr bwMode="auto">
              <a:xfrm>
                <a:off x="5740162" y="998041"/>
                <a:ext cx="1016000" cy="45720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solidFill>
                      <a:schemeClr val="folHlink"/>
                    </a:solidFill>
                    <a:latin typeface="Arial Rounded MT Bold" pitchFamily="34" charset="0"/>
                  </a:rPr>
                  <a:t>a</a:t>
                </a:r>
                <a:r>
                  <a:rPr lang="en-US" altLang="en-US" baseline="-25000">
                    <a:solidFill>
                      <a:schemeClr val="folHlink"/>
                    </a:solidFill>
                    <a:latin typeface="Arial Rounded MT Bold" pitchFamily="34" charset="0"/>
                  </a:rPr>
                  <a:t>2</a:t>
                </a:r>
              </a:p>
            </p:txBody>
          </p:sp>
          <p:sp>
            <p:nvSpPr>
              <p:cNvPr id="112722" name="Rectangle 4"/>
              <p:cNvSpPr>
                <a:spLocks noChangeArrowheads="1"/>
              </p:cNvSpPr>
              <p:nvPr/>
            </p:nvSpPr>
            <p:spPr bwMode="auto">
              <a:xfrm>
                <a:off x="6781324" y="998041"/>
                <a:ext cx="1016000" cy="45720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solidFill>
                      <a:schemeClr val="folHlink"/>
                    </a:solidFill>
                    <a:latin typeface="Arial Rounded MT Bold" pitchFamily="34" charset="0"/>
                  </a:rPr>
                  <a:t>a</a:t>
                </a:r>
                <a:r>
                  <a:rPr lang="en-US" altLang="en-US" baseline="-25000">
                    <a:solidFill>
                      <a:schemeClr val="folHlink"/>
                    </a:solidFill>
                    <a:latin typeface="Arial Rounded MT Bold" pitchFamily="34" charset="0"/>
                  </a:rPr>
                  <a:t>1</a:t>
                </a:r>
              </a:p>
            </p:txBody>
          </p:sp>
          <p:sp>
            <p:nvSpPr>
              <p:cNvPr id="112723" name="Rectangle 4"/>
              <p:cNvSpPr>
                <a:spLocks noChangeArrowheads="1"/>
              </p:cNvSpPr>
              <p:nvPr/>
            </p:nvSpPr>
            <p:spPr bwMode="auto">
              <a:xfrm>
                <a:off x="7823200" y="998041"/>
                <a:ext cx="1016000" cy="45720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solidFill>
                      <a:schemeClr val="folHlink"/>
                    </a:solidFill>
                    <a:latin typeface="Arial Rounded MT Bold" pitchFamily="34" charset="0"/>
                  </a:rPr>
                  <a:t>a</a:t>
                </a:r>
                <a:r>
                  <a:rPr lang="en-US" altLang="en-US" baseline="-25000">
                    <a:solidFill>
                      <a:schemeClr val="folHlink"/>
                    </a:solidFill>
                    <a:latin typeface="Arial Rounded MT Bold" pitchFamily="34" charset="0"/>
                  </a:rPr>
                  <a:t>0</a:t>
                </a:r>
              </a:p>
            </p:txBody>
          </p:sp>
          <p:sp>
            <p:nvSpPr>
              <p:cNvPr id="112724" name="Rectangle 4"/>
              <p:cNvSpPr>
                <a:spLocks noChangeArrowheads="1"/>
              </p:cNvSpPr>
              <p:nvPr/>
            </p:nvSpPr>
            <p:spPr bwMode="auto">
              <a:xfrm>
                <a:off x="372454" y="1607641"/>
                <a:ext cx="1016000" cy="45720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solidFill>
                      <a:schemeClr val="folHlink"/>
                    </a:solidFill>
                    <a:latin typeface="Arial Rounded MT Bold" pitchFamily="34" charset="0"/>
                  </a:rPr>
                  <a:t>b</a:t>
                </a:r>
                <a:r>
                  <a:rPr lang="en-US" altLang="en-US" baseline="-25000">
                    <a:solidFill>
                      <a:schemeClr val="folHlink"/>
                    </a:solidFill>
                    <a:latin typeface="Arial Rounded MT Bold" pitchFamily="34" charset="0"/>
                  </a:rPr>
                  <a:t>d-1</a:t>
                </a:r>
              </a:p>
            </p:txBody>
          </p:sp>
          <p:sp>
            <p:nvSpPr>
              <p:cNvPr id="112725" name="Rectangle 4"/>
              <p:cNvSpPr>
                <a:spLocks noChangeArrowheads="1"/>
              </p:cNvSpPr>
              <p:nvPr/>
            </p:nvSpPr>
            <p:spPr bwMode="auto">
              <a:xfrm>
                <a:off x="372454" y="3613765"/>
                <a:ext cx="1016000" cy="45720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solidFill>
                      <a:schemeClr val="folHlink"/>
                    </a:solidFill>
                    <a:latin typeface="Arial Rounded MT Bold" pitchFamily="34" charset="0"/>
                  </a:rPr>
                  <a:t>b</a:t>
                </a:r>
                <a:r>
                  <a:rPr lang="en-US" altLang="en-US" baseline="-25000">
                    <a:solidFill>
                      <a:schemeClr val="folHlink"/>
                    </a:solidFill>
                    <a:latin typeface="Arial Rounded MT Bold" pitchFamily="34" charset="0"/>
                  </a:rPr>
                  <a:t>2</a:t>
                </a:r>
              </a:p>
            </p:txBody>
          </p:sp>
          <p:sp>
            <p:nvSpPr>
              <p:cNvPr id="112726" name="Rectangle 4"/>
              <p:cNvSpPr>
                <a:spLocks noChangeArrowheads="1"/>
              </p:cNvSpPr>
              <p:nvPr/>
            </p:nvSpPr>
            <p:spPr bwMode="auto">
              <a:xfrm>
                <a:off x="372454" y="4113695"/>
                <a:ext cx="1016000" cy="45720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solidFill>
                      <a:schemeClr val="folHlink"/>
                    </a:solidFill>
                    <a:latin typeface="Arial Rounded MT Bold" pitchFamily="34" charset="0"/>
                  </a:rPr>
                  <a:t>b</a:t>
                </a:r>
                <a:r>
                  <a:rPr lang="en-US" altLang="en-US" baseline="-25000">
                    <a:solidFill>
                      <a:schemeClr val="folHlink"/>
                    </a:solidFill>
                    <a:latin typeface="Arial Rounded MT Bold" pitchFamily="34" charset="0"/>
                  </a:rPr>
                  <a:t>1</a:t>
                </a:r>
              </a:p>
            </p:txBody>
          </p:sp>
          <p:sp>
            <p:nvSpPr>
              <p:cNvPr id="112727" name="Rectangle 4"/>
              <p:cNvSpPr>
                <a:spLocks noChangeArrowheads="1"/>
              </p:cNvSpPr>
              <p:nvPr/>
            </p:nvSpPr>
            <p:spPr bwMode="auto">
              <a:xfrm>
                <a:off x="372454" y="4612911"/>
                <a:ext cx="1016000" cy="45720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solidFill>
                      <a:schemeClr val="folHlink"/>
                    </a:solidFill>
                    <a:latin typeface="Arial Rounded MT Bold" pitchFamily="34" charset="0"/>
                  </a:rPr>
                  <a:t>b</a:t>
                </a:r>
                <a:r>
                  <a:rPr lang="en-US" altLang="en-US" baseline="-25000">
                    <a:solidFill>
                      <a:schemeClr val="folHlink"/>
                    </a:solidFill>
                    <a:latin typeface="Arial Rounded MT Bold" pitchFamily="34" charset="0"/>
                  </a:rPr>
                  <a:t>0</a:t>
                </a:r>
              </a:p>
            </p:txBody>
          </p:sp>
          <p:sp>
            <p:nvSpPr>
              <p:cNvPr id="112728" name="Rectangle 21"/>
              <p:cNvSpPr>
                <a:spLocks noChangeArrowheads="1"/>
              </p:cNvSpPr>
              <p:nvPr/>
            </p:nvSpPr>
            <p:spPr bwMode="auto">
              <a:xfrm>
                <a:off x="601054" y="762000"/>
                <a:ext cx="883576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400" baseline="-25000"/>
                  <a:t>Y</a:t>
                </a:r>
                <a:r>
                  <a:rPr lang="en-US" altLang="en-US" sz="4400"/>
                  <a:t>\</a:t>
                </a:r>
                <a:r>
                  <a:rPr lang="en-US" altLang="en-US" sz="4400" baseline="30000"/>
                  <a:t>X</a:t>
                </a:r>
              </a:p>
            </p:txBody>
          </p:sp>
          <p:sp>
            <p:nvSpPr>
              <p:cNvPr id="112729" name="Rectangle 26"/>
              <p:cNvSpPr>
                <a:spLocks noChangeArrowheads="1"/>
              </p:cNvSpPr>
              <p:nvPr/>
            </p:nvSpPr>
            <p:spPr bwMode="auto">
              <a:xfrm>
                <a:off x="3810000" y="2590800"/>
                <a:ext cx="75052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solidFill>
                      <a:schemeClr val="folHlink"/>
                    </a:solidFill>
                    <a:latin typeface="Arial Rounded MT Bold" pitchFamily="34" charset="0"/>
                  </a:rPr>
                  <a:t>a</a:t>
                </a:r>
                <a:r>
                  <a:rPr lang="en-US" altLang="en-US" sz="2800" baseline="-25000">
                    <a:solidFill>
                      <a:schemeClr val="folHlink"/>
                    </a:solidFill>
                    <a:latin typeface="Arial Rounded MT Bold" pitchFamily="34" charset="0"/>
                  </a:rPr>
                  <a:t>i</a:t>
                </a:r>
                <a:r>
                  <a:rPr lang="en-US" altLang="en-US" sz="2800">
                    <a:solidFill>
                      <a:schemeClr val="folHlink"/>
                    </a:solidFill>
                    <a:latin typeface="Arial Rounded MT Bold" pitchFamily="34" charset="0"/>
                  </a:rPr>
                  <a:t>b</a:t>
                </a:r>
                <a:r>
                  <a:rPr lang="en-US" altLang="en-US" sz="2800" baseline="-25000">
                    <a:solidFill>
                      <a:schemeClr val="folHlink"/>
                    </a:solidFill>
                    <a:latin typeface="Arial Rounded MT Bold" pitchFamily="34" charset="0"/>
                  </a:rPr>
                  <a:t>j</a:t>
                </a:r>
              </a:p>
            </p:txBody>
          </p:sp>
          <p:sp>
            <p:nvSpPr>
              <p:cNvPr id="112730" name="Rectangle 4"/>
              <p:cNvSpPr>
                <a:spLocks noChangeArrowheads="1"/>
              </p:cNvSpPr>
              <p:nvPr/>
            </p:nvSpPr>
            <p:spPr bwMode="auto">
              <a:xfrm>
                <a:off x="372454" y="2115403"/>
                <a:ext cx="1016000" cy="45720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baseline="-25000">
                  <a:solidFill>
                    <a:schemeClr val="folHlink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112731" name="Rectangle 4"/>
              <p:cNvSpPr>
                <a:spLocks noChangeArrowheads="1"/>
              </p:cNvSpPr>
              <p:nvPr/>
            </p:nvSpPr>
            <p:spPr bwMode="auto">
              <a:xfrm>
                <a:off x="2616438" y="998041"/>
                <a:ext cx="1016000" cy="45720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baseline="-25000">
                  <a:solidFill>
                    <a:schemeClr val="folHlink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895953" y="990600"/>
                <a:ext cx="441299" cy="400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solidFill>
                      <a:schemeClr val="tx1">
                        <a:lumMod val="75000"/>
                      </a:schemeClr>
                    </a:solidFill>
                  </a:rPr>
                  <a:t>…</a:t>
                </a:r>
                <a:endParaRPr lang="en-CA" sz="20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2733" name="Rectangle 4"/>
              <p:cNvSpPr>
                <a:spLocks noChangeArrowheads="1"/>
              </p:cNvSpPr>
              <p:nvPr/>
            </p:nvSpPr>
            <p:spPr bwMode="auto">
              <a:xfrm>
                <a:off x="371978" y="2615333"/>
                <a:ext cx="1016000" cy="45720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baseline="-25000">
                  <a:solidFill>
                    <a:schemeClr val="folHlink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112734" name="Rectangle 4"/>
              <p:cNvSpPr>
                <a:spLocks noChangeArrowheads="1"/>
              </p:cNvSpPr>
              <p:nvPr/>
            </p:nvSpPr>
            <p:spPr bwMode="auto">
              <a:xfrm>
                <a:off x="381000" y="3114549"/>
                <a:ext cx="1016000" cy="45720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baseline="-25000">
                  <a:solidFill>
                    <a:schemeClr val="folHlink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112735" name="Rectangle 4"/>
              <p:cNvSpPr>
                <a:spLocks noChangeArrowheads="1"/>
              </p:cNvSpPr>
              <p:nvPr/>
            </p:nvSpPr>
            <p:spPr bwMode="auto">
              <a:xfrm>
                <a:off x="3657124" y="998041"/>
                <a:ext cx="1016000" cy="45720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baseline="-25000">
                  <a:solidFill>
                    <a:schemeClr val="folHlink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112736" name="Rectangle 4"/>
              <p:cNvSpPr>
                <a:spLocks noChangeArrowheads="1"/>
              </p:cNvSpPr>
              <p:nvPr/>
            </p:nvSpPr>
            <p:spPr bwMode="auto">
              <a:xfrm>
                <a:off x="4698762" y="998041"/>
                <a:ext cx="1016000" cy="45720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baseline="-25000">
                  <a:solidFill>
                    <a:schemeClr val="folHlink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 rot="5400000">
                <a:off x="722781" y="3144850"/>
                <a:ext cx="441325" cy="4000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solidFill>
                      <a:schemeClr val="tx1">
                        <a:lumMod val="75000"/>
                      </a:schemeClr>
                    </a:solidFill>
                  </a:rPr>
                  <a:t>…</a:t>
                </a:r>
                <a:endParaRPr lang="en-CA" sz="20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 rot="5400000">
                <a:off x="698970" y="2154250"/>
                <a:ext cx="441325" cy="4000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solidFill>
                      <a:schemeClr val="tx1">
                        <a:lumMod val="75000"/>
                      </a:schemeClr>
                    </a:solidFill>
                  </a:rPr>
                  <a:t>…</a:t>
                </a:r>
                <a:endParaRPr lang="en-CA" sz="20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4969105" y="971550"/>
                <a:ext cx="441299" cy="400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solidFill>
                      <a:schemeClr val="tx1">
                        <a:lumMod val="75000"/>
                      </a:schemeClr>
                    </a:solidFill>
                  </a:rPr>
                  <a:t>…</a:t>
                </a:r>
                <a:endParaRPr lang="en-CA" sz="20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12716" name="Rectangle 44"/>
            <p:cNvSpPr>
              <a:spLocks noChangeArrowheads="1"/>
            </p:cNvSpPr>
            <p:nvPr/>
          </p:nvSpPr>
          <p:spPr bwMode="auto">
            <a:xfrm>
              <a:off x="609600" y="2514600"/>
              <a:ext cx="47320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folHlink"/>
                  </a:solidFill>
                  <a:latin typeface="Arial Rounded MT Bold" pitchFamily="34" charset="0"/>
                </a:rPr>
                <a:t>b</a:t>
              </a:r>
              <a:r>
                <a:rPr lang="en-US" altLang="en-US" sz="2800" baseline="-25000">
                  <a:solidFill>
                    <a:schemeClr val="folHlink"/>
                  </a:solidFill>
                  <a:latin typeface="Arial Rounded MT Bold" pitchFamily="34" charset="0"/>
                </a:rPr>
                <a:t>j</a:t>
              </a:r>
            </a:p>
          </p:txBody>
        </p:sp>
        <p:sp>
          <p:nvSpPr>
            <p:cNvPr id="112717" name="Rectangle 45"/>
            <p:cNvSpPr>
              <a:spLocks noChangeArrowheads="1"/>
            </p:cNvSpPr>
            <p:nvPr/>
          </p:nvSpPr>
          <p:spPr bwMode="auto">
            <a:xfrm>
              <a:off x="3962400" y="898942"/>
              <a:ext cx="46198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folHlink"/>
                  </a:solidFill>
                  <a:latin typeface="Arial Rounded MT Bold" pitchFamily="34" charset="0"/>
                </a:rPr>
                <a:t>a</a:t>
              </a:r>
              <a:r>
                <a:rPr lang="en-US" altLang="en-US" sz="2800" baseline="-25000">
                  <a:solidFill>
                    <a:schemeClr val="folHlink"/>
                  </a:solidFill>
                  <a:latin typeface="Arial Rounded MT Bold" pitchFamily="34" charset="0"/>
                </a:rPr>
                <a:t>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77" grpId="0"/>
      <p:bldP spid="1771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638425" y="58738"/>
            <a:ext cx="4527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u="sng">
                <a:solidFill>
                  <a:schemeClr val="tx2"/>
                </a:solidFill>
              </a:rPr>
              <a:t>Recursion on Trees</a:t>
            </a:r>
          </a:p>
        </p:txBody>
      </p:sp>
      <p:pic>
        <p:nvPicPr>
          <p:cNvPr id="12291" name="Picture 3" descr="cap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6389688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38150" y="28194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Time for top level:</a:t>
            </a:r>
            <a:endParaRPr lang="en-US" altLang="en-US" sz="400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800" smtClean="0"/>
              <a:t>Time for base cases: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Do</a:t>
            </a:r>
            <a:r>
              <a:rPr lang="en-CA" altLang="en-US" sz="2800" smtClean="0"/>
              <a:t>minated</a:t>
            </a:r>
            <a:r>
              <a:rPr lang="en-US" altLang="en-US" sz="2800" smtClean="0"/>
              <a:t>?: </a:t>
            </a:r>
            <a:r>
              <a:rPr lang="en-US" altLang="en-US" sz="2800" smtClean="0">
                <a:solidFill>
                  <a:schemeClr val="accent2"/>
                </a:solidFill>
                <a:latin typeface="Arial Rounded MT Bold" pitchFamily="34" charset="0"/>
              </a:rPr>
              <a:t>c = 1 &lt; </a:t>
            </a:r>
            <a:r>
              <a:rPr lang="en-US" altLang="en-US" sz="2800" smtClean="0">
                <a:solidFill>
                  <a:schemeClr val="accent2"/>
                </a:solidFill>
              </a:rPr>
              <a:t>2</a:t>
            </a:r>
            <a:r>
              <a:rPr lang="en-US" altLang="en-US" sz="2800" smtClean="0">
                <a:solidFill>
                  <a:schemeClr val="accent2"/>
                </a:solidFill>
                <a:latin typeface="Arial Rounded MT Bold" pitchFamily="34" charset="0"/>
              </a:rPr>
              <a:t> = </a:t>
            </a:r>
            <a:r>
              <a:rPr lang="en-CA" altLang="en-US" sz="2800" baseline="30000" smtClean="0">
                <a:solidFill>
                  <a:schemeClr val="accent2"/>
                </a:solidFill>
              </a:rPr>
              <a:t>log</a:t>
            </a:r>
            <a:r>
              <a:rPr lang="en-US" altLang="en-US" sz="2800" baseline="30000" smtClean="0">
                <a:solidFill>
                  <a:schemeClr val="accent2"/>
                </a:solidFill>
              </a:rPr>
              <a:t> </a:t>
            </a:r>
            <a:r>
              <a:rPr lang="en-CA" altLang="en-US" sz="2800" baseline="30000" smtClean="0">
                <a:solidFill>
                  <a:schemeClr val="accent2"/>
                </a:solidFill>
              </a:rPr>
              <a:t>a</a:t>
            </a:r>
            <a:r>
              <a:rPr lang="en-US" altLang="en-US" sz="2800" smtClean="0">
                <a:solidFill>
                  <a:schemeClr val="accent2"/>
                </a:solidFill>
              </a:rPr>
              <a:t>/</a:t>
            </a:r>
            <a:r>
              <a:rPr lang="en-US" altLang="en-US" sz="2800" baseline="-25000" smtClean="0">
                <a:solidFill>
                  <a:schemeClr val="accent2"/>
                </a:solidFill>
              </a:rPr>
              <a:t>l</a:t>
            </a:r>
            <a:r>
              <a:rPr lang="en-CA" altLang="en-US" sz="2800" baseline="-25000" smtClean="0">
                <a:solidFill>
                  <a:schemeClr val="accent2"/>
                </a:solidFill>
              </a:rPr>
              <a:t>og b</a:t>
            </a:r>
            <a:r>
              <a:rPr lang="en-CA" altLang="en-US" sz="2800" smtClean="0">
                <a:solidFill>
                  <a:schemeClr val="accent2"/>
                </a:solidFill>
              </a:rPr>
              <a:t> </a:t>
            </a:r>
            <a:endParaRPr lang="en-US" altLang="en-US" sz="280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en-US" altLang="en-US" sz="360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en-US" altLang="en-US" sz="280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CA" altLang="en-US" sz="3600" smtClean="0"/>
              <a:t/>
            </a:r>
            <a:br>
              <a:rPr lang="en-CA" altLang="en-US" sz="3600" smtClean="0"/>
            </a:br>
            <a:endParaRPr lang="en-US" altLang="en-US" sz="360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05200" y="3200400"/>
            <a:ext cx="1893888" cy="641350"/>
            <a:chOff x="2112" y="1488"/>
            <a:chExt cx="1193" cy="404"/>
          </a:xfrm>
        </p:grpSpPr>
        <p:sp>
          <p:nvSpPr>
            <p:cNvPr id="113686" name="Text Box 4"/>
            <p:cNvSpPr txBox="1">
              <a:spLocks noChangeArrowheads="1"/>
            </p:cNvSpPr>
            <p:nvPr/>
          </p:nvSpPr>
          <p:spPr bwMode="auto">
            <a:xfrm>
              <a:off x="2112" y="1527"/>
              <a:ext cx="119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>
                  <a:solidFill>
                    <a:schemeClr val="accent2"/>
                  </a:solidFill>
                </a:rPr>
                <a:t>θ(</a:t>
              </a:r>
              <a:r>
                <a:rPr lang="en-US" altLang="en-US">
                  <a:solidFill>
                    <a:schemeClr val="accent2"/>
                  </a:solidFill>
                </a:rPr>
                <a:t>n       ) =</a:t>
              </a:r>
              <a:endParaRPr lang="en-CA" altLang="en-US">
                <a:solidFill>
                  <a:schemeClr val="accent2"/>
                </a:solidFill>
              </a:endParaRPr>
            </a:p>
          </p:txBody>
        </p:sp>
        <p:sp>
          <p:nvSpPr>
            <p:cNvPr id="113687" name="Text Box 5"/>
            <p:cNvSpPr txBox="1">
              <a:spLocks noChangeArrowheads="1"/>
            </p:cNvSpPr>
            <p:nvPr/>
          </p:nvSpPr>
          <p:spPr bwMode="auto">
            <a:xfrm>
              <a:off x="2448" y="1488"/>
              <a:ext cx="56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aseline="30000">
                  <a:solidFill>
                    <a:schemeClr val="accent2"/>
                  </a:solidFill>
                </a:rPr>
                <a:t>log a</a:t>
              </a:r>
              <a:r>
                <a:rPr lang="en-US" altLang="en-US" sz="1800">
                  <a:solidFill>
                    <a:schemeClr val="accent2"/>
                  </a:solidFill>
                </a:rPr>
                <a:t>/</a:t>
              </a:r>
              <a:r>
                <a:rPr lang="en-US" altLang="en-US" sz="1800" baseline="-25000">
                  <a:solidFill>
                    <a:schemeClr val="accent2"/>
                  </a:solidFill>
                </a:rPr>
                <a:t>log b </a:t>
              </a:r>
              <a:endParaRPr lang="en-CA" altLang="en-US" sz="1800">
                <a:solidFill>
                  <a:schemeClr val="accent2"/>
                </a:solidFill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562600" y="3200400"/>
            <a:ext cx="1766888" cy="641350"/>
            <a:chOff x="3408" y="1468"/>
            <a:chExt cx="1113" cy="404"/>
          </a:xfrm>
        </p:grpSpPr>
        <p:sp>
          <p:nvSpPr>
            <p:cNvPr id="113684" name="Text Box 7"/>
            <p:cNvSpPr txBox="1">
              <a:spLocks noChangeArrowheads="1"/>
            </p:cNvSpPr>
            <p:nvPr/>
          </p:nvSpPr>
          <p:spPr bwMode="auto">
            <a:xfrm>
              <a:off x="3408" y="1507"/>
              <a:ext cx="111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>
                  <a:solidFill>
                    <a:schemeClr val="accent2"/>
                  </a:solidFill>
                </a:rPr>
                <a:t>θ(</a:t>
              </a:r>
              <a:r>
                <a:rPr lang="en-US" altLang="en-US">
                  <a:solidFill>
                    <a:schemeClr val="accent2"/>
                  </a:solidFill>
                </a:rPr>
                <a:t>n         )</a:t>
              </a:r>
              <a:endParaRPr lang="en-CA" altLang="en-US">
                <a:solidFill>
                  <a:schemeClr val="accent2"/>
                </a:solidFill>
              </a:endParaRPr>
            </a:p>
          </p:txBody>
        </p:sp>
        <p:sp>
          <p:nvSpPr>
            <p:cNvPr id="113685" name="Text Box 8"/>
            <p:cNvSpPr txBox="1">
              <a:spLocks noChangeArrowheads="1"/>
            </p:cNvSpPr>
            <p:nvPr/>
          </p:nvSpPr>
          <p:spPr bwMode="auto">
            <a:xfrm>
              <a:off x="3744" y="1468"/>
              <a:ext cx="66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aseline="30000">
                  <a:solidFill>
                    <a:schemeClr val="accent2"/>
                  </a:solidFill>
                </a:rPr>
                <a:t>log d^2</a:t>
              </a:r>
              <a:r>
                <a:rPr lang="en-US" altLang="en-US" sz="1800">
                  <a:solidFill>
                    <a:schemeClr val="accent2"/>
                  </a:solidFill>
                </a:rPr>
                <a:t>/</a:t>
              </a:r>
              <a:r>
                <a:rPr lang="en-US" altLang="en-US" sz="1800" baseline="-25000">
                  <a:solidFill>
                    <a:schemeClr val="accent2"/>
                  </a:solidFill>
                </a:rPr>
                <a:t>log d </a:t>
              </a:r>
              <a:endParaRPr lang="en-CA" altLang="en-US" sz="1800">
                <a:solidFill>
                  <a:schemeClr val="accent2"/>
                </a:solidFill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66725" y="4343400"/>
            <a:ext cx="7534275" cy="641350"/>
            <a:chOff x="198" y="2208"/>
            <a:chExt cx="4746" cy="404"/>
          </a:xfrm>
        </p:grpSpPr>
        <p:sp>
          <p:nvSpPr>
            <p:cNvPr id="113680" name="Rectangle 10"/>
            <p:cNvSpPr>
              <a:spLocks noChangeArrowheads="1"/>
            </p:cNvSpPr>
            <p:nvPr/>
          </p:nvSpPr>
          <p:spPr bwMode="auto">
            <a:xfrm>
              <a:off x="198" y="2276"/>
              <a:ext cx="153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2800"/>
                <a:t>Hence, </a:t>
              </a:r>
              <a:r>
                <a:rPr lang="en-CA" altLang="en-US" sz="2800">
                  <a:solidFill>
                    <a:schemeClr val="accent2"/>
                  </a:solidFill>
                </a:rPr>
                <a:t>T(n) = </a:t>
              </a:r>
              <a:r>
                <a:rPr lang="en-CA" altLang="en-US" sz="2800">
                  <a:solidFill>
                    <a:schemeClr val="hlink"/>
                  </a:solidFill>
                </a:rPr>
                <a:t>?</a:t>
              </a:r>
              <a:endParaRPr lang="en-US" altLang="en-US" sz="2800">
                <a:solidFill>
                  <a:schemeClr val="hlink"/>
                </a:solidFill>
              </a:endParaRPr>
            </a:p>
          </p:txBody>
        </p:sp>
        <p:grpSp>
          <p:nvGrpSpPr>
            <p:cNvPr id="113681" name="Group 11"/>
            <p:cNvGrpSpPr>
              <a:grpSpLocks/>
            </p:cNvGrpSpPr>
            <p:nvPr/>
          </p:nvGrpSpPr>
          <p:grpSpPr bwMode="auto">
            <a:xfrm>
              <a:off x="1377" y="2208"/>
              <a:ext cx="3567" cy="404"/>
              <a:chOff x="1372" y="2188"/>
              <a:chExt cx="3567" cy="404"/>
            </a:xfrm>
          </p:grpSpPr>
          <p:sp useBgFill="1">
            <p:nvSpPr>
              <p:cNvPr id="113682" name="Text Box 12"/>
              <p:cNvSpPr txBox="1">
                <a:spLocks noChangeArrowheads="1"/>
              </p:cNvSpPr>
              <p:nvPr/>
            </p:nvSpPr>
            <p:spPr bwMode="auto">
              <a:xfrm>
                <a:off x="1372" y="2227"/>
                <a:ext cx="3567" cy="365"/>
              </a:xfrm>
              <a:prstGeom prst="rect">
                <a:avLst/>
              </a:prstGeom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>
                    <a:solidFill>
                      <a:schemeClr val="accent2"/>
                    </a:solidFill>
                  </a:rPr>
                  <a:t>= θ(base cases) = θ(</a:t>
                </a:r>
                <a:r>
                  <a:rPr lang="en-US" altLang="en-US">
                    <a:solidFill>
                      <a:schemeClr val="accent2"/>
                    </a:solidFill>
                  </a:rPr>
                  <a:t>n       ) </a:t>
                </a:r>
                <a:r>
                  <a:rPr lang="en-CA" altLang="en-US" sz="2800">
                    <a:solidFill>
                      <a:schemeClr val="accent2"/>
                    </a:solidFill>
                  </a:rPr>
                  <a:t>= θ(n</a:t>
                </a:r>
                <a:r>
                  <a:rPr lang="en-US" altLang="en-US" sz="2800" baseline="30000">
                    <a:solidFill>
                      <a:schemeClr val="accent2"/>
                    </a:solidFill>
                  </a:rPr>
                  <a:t>2</a:t>
                </a:r>
                <a:r>
                  <a:rPr lang="en-CA" altLang="en-US" sz="2800">
                    <a:solidFill>
                      <a:schemeClr val="accent2"/>
                    </a:solidFill>
                  </a:rPr>
                  <a:t>).</a:t>
                </a:r>
              </a:p>
            </p:txBody>
          </p:sp>
          <p:sp>
            <p:nvSpPr>
              <p:cNvPr id="113683" name="Text Box 13"/>
              <p:cNvSpPr txBox="1">
                <a:spLocks noChangeArrowheads="1"/>
              </p:cNvSpPr>
              <p:nvPr/>
            </p:nvSpPr>
            <p:spPr bwMode="auto">
              <a:xfrm>
                <a:off x="3552" y="2188"/>
                <a:ext cx="56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aseline="30000">
                    <a:solidFill>
                      <a:schemeClr val="accent2"/>
                    </a:solidFill>
                  </a:rPr>
                  <a:t>log a</a:t>
                </a:r>
                <a:r>
                  <a:rPr lang="en-US" altLang="en-US" sz="1800">
                    <a:solidFill>
                      <a:schemeClr val="accent2"/>
                    </a:solidFill>
                  </a:rPr>
                  <a:t>/</a:t>
                </a:r>
                <a:r>
                  <a:rPr lang="en-US" altLang="en-US" sz="1800" baseline="-25000">
                    <a:solidFill>
                      <a:schemeClr val="accent2"/>
                    </a:solidFill>
                  </a:rPr>
                  <a:t>log b </a:t>
                </a:r>
                <a:endParaRPr lang="en-CA" altLang="en-US" sz="1800">
                  <a:solidFill>
                    <a:schemeClr val="accent2"/>
                  </a:solidFill>
                </a:endParaRPr>
              </a:p>
            </p:txBody>
          </p:sp>
        </p:grpSp>
      </p:grpSp>
      <p:sp>
        <p:nvSpPr>
          <p:cNvPr id="113670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371600"/>
            <a:ext cx="7772400" cy="1143000"/>
          </a:xfrm>
          <a:noFill/>
        </p:spPr>
        <p:txBody>
          <a:bodyPr/>
          <a:lstStyle/>
          <a:p>
            <a:pPr algn="l" eaLnBrk="1" hangingPunct="1"/>
            <a:r>
              <a:rPr lang="en-CA" altLang="en-US" sz="4000" smtClean="0"/>
              <a:t>Evaluating</a:t>
            </a:r>
            <a:r>
              <a:rPr lang="en-US" altLang="en-US" sz="4000" smtClean="0"/>
              <a:t>: </a:t>
            </a:r>
            <a:r>
              <a:rPr lang="en-CA" altLang="en-US" sz="4000" smtClean="0">
                <a:solidFill>
                  <a:schemeClr val="accent2"/>
                </a:solidFill>
              </a:rPr>
              <a:t>T(n) =</a:t>
            </a:r>
            <a:r>
              <a:rPr lang="en-US" altLang="en-US" sz="4000" smtClean="0">
                <a:solidFill>
                  <a:schemeClr val="accent2"/>
                </a:solidFill>
              </a:rPr>
              <a:t> aT(n/b) + n</a:t>
            </a:r>
            <a:r>
              <a:rPr lang="en-US" altLang="en-US" sz="4000" baseline="30000" smtClean="0">
                <a:solidFill>
                  <a:schemeClr val="accent2"/>
                </a:solidFill>
              </a:rPr>
              <a:t>c</a:t>
            </a:r>
            <a:r>
              <a:rPr lang="en-US" altLang="en-US" sz="4000" smtClean="0">
                <a:solidFill>
                  <a:schemeClr val="accent2"/>
                </a:solidFill>
              </a:rPr>
              <a:t/>
            </a:r>
            <a:br>
              <a:rPr lang="en-US" altLang="en-US" sz="4000" smtClean="0">
                <a:solidFill>
                  <a:schemeClr val="accent2"/>
                </a:solidFill>
              </a:rPr>
            </a:br>
            <a:r>
              <a:rPr lang="en-US" altLang="en-US" sz="4000" smtClean="0">
                <a:solidFill>
                  <a:schemeClr val="accent2"/>
                </a:solidFill>
              </a:rPr>
              <a:t>                           =     </a:t>
            </a:r>
            <a:r>
              <a:rPr lang="en-CA" altLang="en-US" sz="4000" smtClean="0">
                <a:solidFill>
                  <a:schemeClr val="accent2"/>
                </a:solidFill>
              </a:rPr>
              <a:t>T(n/</a:t>
            </a:r>
            <a:r>
              <a:rPr lang="en-US" altLang="en-US" sz="4000" smtClean="0">
                <a:solidFill>
                  <a:schemeClr val="accent2"/>
                </a:solidFill>
              </a:rPr>
              <a:t>  </a:t>
            </a:r>
            <a:r>
              <a:rPr lang="en-CA" altLang="en-US" sz="4000" smtClean="0">
                <a:solidFill>
                  <a:schemeClr val="accent2"/>
                </a:solidFill>
              </a:rPr>
              <a:t>) +</a:t>
            </a:r>
            <a:endParaRPr lang="en-US" altLang="en-US" sz="4000" smtClean="0"/>
          </a:p>
        </p:txBody>
      </p:sp>
      <p:sp>
        <p:nvSpPr>
          <p:cNvPr id="461839" name="Rectangle 15"/>
          <p:cNvSpPr>
            <a:spLocks noChangeArrowheads="1"/>
          </p:cNvSpPr>
          <p:nvPr/>
        </p:nvSpPr>
        <p:spPr bwMode="auto">
          <a:xfrm>
            <a:off x="3352800" y="2790825"/>
            <a:ext cx="2117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n            c =</a:t>
            </a:r>
            <a:endParaRPr lang="en-US" altLang="en-US" baseline="30000">
              <a:solidFill>
                <a:schemeClr val="accent2"/>
              </a:solidFill>
            </a:endParaRP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3670300" y="2743200"/>
            <a:ext cx="2236788" cy="609600"/>
            <a:chOff x="2216" y="1200"/>
            <a:chExt cx="1409" cy="384"/>
          </a:xfrm>
        </p:grpSpPr>
        <p:sp>
          <p:nvSpPr>
            <p:cNvPr id="113678" name="Rectangle 17"/>
            <p:cNvSpPr>
              <a:spLocks noChangeArrowheads="1"/>
            </p:cNvSpPr>
            <p:nvPr/>
          </p:nvSpPr>
          <p:spPr bwMode="auto">
            <a:xfrm>
              <a:off x="2216" y="1219"/>
              <a:ext cx="5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accent2"/>
                  </a:solidFill>
                </a:rPr>
                <a:t>= n</a:t>
              </a:r>
              <a:r>
                <a:rPr lang="en-US" altLang="en-US" baseline="300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113679" name="Rectangle 18"/>
            <p:cNvSpPr>
              <a:spLocks noChangeArrowheads="1"/>
            </p:cNvSpPr>
            <p:nvPr/>
          </p:nvSpPr>
          <p:spPr bwMode="auto">
            <a:xfrm>
              <a:off x="3381" y="1200"/>
              <a:ext cx="24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accent2"/>
                  </a:solidFill>
                </a:rPr>
                <a:t>1</a:t>
              </a:r>
              <a:endParaRPr lang="en-US" altLang="en-US" baseline="30000">
                <a:solidFill>
                  <a:schemeClr val="accent2"/>
                </a:solidFill>
              </a:endParaRPr>
            </a:p>
          </p:txBody>
        </p:sp>
      </p:grpSp>
      <p:sp>
        <p:nvSpPr>
          <p:cNvPr id="174099" name="Rectangle 19"/>
          <p:cNvSpPr>
            <a:spLocks noChangeArrowheads="1"/>
          </p:cNvSpPr>
          <p:nvPr/>
        </p:nvSpPr>
        <p:spPr bwMode="auto">
          <a:xfrm>
            <a:off x="4692650" y="1958975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hlink"/>
                </a:solidFill>
              </a:rPr>
              <a:t>d</a:t>
            </a:r>
            <a:r>
              <a:rPr lang="en-US" altLang="en-US" sz="3600" baseline="3000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74100" name="Rectangle 20"/>
          <p:cNvSpPr>
            <a:spLocks noChangeArrowheads="1"/>
          </p:cNvSpPr>
          <p:nvPr/>
        </p:nvSpPr>
        <p:spPr bwMode="auto">
          <a:xfrm>
            <a:off x="6107113" y="1958975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hlink"/>
                </a:solidFill>
              </a:rPr>
              <a:t>d</a:t>
            </a:r>
            <a:endParaRPr lang="en-US" altLang="en-US" sz="3600" baseline="30000">
              <a:solidFill>
                <a:schemeClr val="hlink"/>
              </a:solidFill>
            </a:endParaRPr>
          </a:p>
        </p:txBody>
      </p:sp>
      <p:sp>
        <p:nvSpPr>
          <p:cNvPr id="174101" name="Rectangle 21"/>
          <p:cNvSpPr>
            <a:spLocks noChangeArrowheads="1"/>
          </p:cNvSpPr>
          <p:nvPr/>
        </p:nvSpPr>
        <p:spPr bwMode="auto">
          <a:xfrm>
            <a:off x="7086600" y="1873250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3600">
                <a:solidFill>
                  <a:schemeClr val="hlink"/>
                </a:solidFill>
              </a:rPr>
              <a:t>n</a:t>
            </a:r>
            <a:r>
              <a:rPr lang="en-CA" altLang="en-US" sz="3600" baseline="30000">
                <a:solidFill>
                  <a:schemeClr val="hlink"/>
                </a:solidFill>
              </a:rPr>
              <a:t>1</a:t>
            </a:r>
            <a:endParaRPr lang="en-US" altLang="en-US" sz="3600" baseline="30000">
              <a:solidFill>
                <a:schemeClr val="hlink"/>
              </a:solidFill>
            </a:endParaRPr>
          </a:p>
        </p:txBody>
      </p:sp>
      <p:sp>
        <p:nvSpPr>
          <p:cNvPr id="174102" name="Text Box 7"/>
          <p:cNvSpPr txBox="1">
            <a:spLocks noChangeArrowheads="1"/>
          </p:cNvSpPr>
          <p:nvPr/>
        </p:nvSpPr>
        <p:spPr bwMode="auto">
          <a:xfrm>
            <a:off x="7216775" y="3240088"/>
            <a:ext cx="13160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= </a:t>
            </a:r>
            <a:r>
              <a:rPr lang="en-CA" altLang="en-US">
                <a:solidFill>
                  <a:schemeClr val="accent2"/>
                </a:solidFill>
              </a:rPr>
              <a:t>θ</a:t>
            </a:r>
            <a:r>
              <a:rPr lang="en-US" altLang="en-US">
                <a:solidFill>
                  <a:schemeClr val="accent2"/>
                </a:solidFill>
              </a:rPr>
              <a:t>(n</a:t>
            </a:r>
            <a:r>
              <a:rPr lang="en-US" altLang="en-US" baseline="30000">
                <a:solidFill>
                  <a:schemeClr val="accent2"/>
                </a:solidFill>
              </a:rPr>
              <a:t>2</a:t>
            </a:r>
            <a:r>
              <a:rPr lang="en-US" altLang="en-US">
                <a:solidFill>
                  <a:schemeClr val="accent2"/>
                </a:solidFill>
              </a:rPr>
              <a:t>)</a:t>
            </a:r>
            <a:endParaRPr lang="en-CA" altLang="en-US">
              <a:solidFill>
                <a:schemeClr val="accent2"/>
              </a:solidFill>
            </a:endParaRPr>
          </a:p>
        </p:txBody>
      </p:sp>
      <p:sp>
        <p:nvSpPr>
          <p:cNvPr id="113677" name="Rectangle 2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Cutting into d pieces.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1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1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1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1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1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1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1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61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6" grpId="0" build="p"/>
      <p:bldP spid="461839" grpId="0"/>
      <p:bldP spid="174099" grpId="0"/>
      <p:bldP spid="174100" grpId="0"/>
      <p:bldP spid="174101" grpId="0"/>
      <p:bldP spid="174102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AutoShape 3"/>
          <p:cNvSpPr>
            <a:spLocks noChangeArrowheads="1"/>
          </p:cNvSpPr>
          <p:nvPr/>
        </p:nvSpPr>
        <p:spPr bwMode="auto">
          <a:xfrm>
            <a:off x="1995488" y="2136775"/>
            <a:ext cx="6843712" cy="987425"/>
          </a:xfrm>
          <a:prstGeom prst="wedgeRoundRectCallout">
            <a:avLst>
              <a:gd name="adj1" fmla="val -53667"/>
              <a:gd name="adj2" fmla="val 127009"/>
              <a:gd name="adj3" fmla="val 1666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i="1">
                <a:latin typeface="Arial Rounded MT Bold" pitchFamily="34" charset="0"/>
              </a:rPr>
              <a:t>All that work for nothing!</a:t>
            </a:r>
          </a:p>
        </p:txBody>
      </p:sp>
      <p:grpSp>
        <p:nvGrpSpPr>
          <p:cNvPr id="114691" name="Group 4"/>
          <p:cNvGrpSpPr>
            <a:grpSpLocks/>
          </p:cNvGrpSpPr>
          <p:nvPr/>
        </p:nvGrpSpPr>
        <p:grpSpPr bwMode="auto">
          <a:xfrm flipH="1">
            <a:off x="361950" y="3124200"/>
            <a:ext cx="1785938" cy="3657600"/>
            <a:chOff x="2308" y="1513"/>
            <a:chExt cx="1162" cy="2570"/>
          </a:xfrm>
        </p:grpSpPr>
        <p:grpSp>
          <p:nvGrpSpPr>
            <p:cNvPr id="114693" name="Group 5"/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114701" name="Freeform 6"/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02" name="Freeform 7"/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03" name="Freeform 8"/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04" name="Freeform 9"/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05" name="Freeform 10"/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06" name="Freeform 11"/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694" name="Freeform 12"/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95" name="Freeform 13"/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96" name="Oval 14"/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14697" name="Oval 15"/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14698" name="Oval 16"/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14699" name="Oval 17"/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14700" name="Oval 18"/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 Rounded MT Bold" pitchFamily="34" charset="0"/>
              </a:endParaRPr>
            </a:p>
          </p:txBody>
        </p:sp>
      </p:grpSp>
      <p:sp>
        <p:nvSpPr>
          <p:cNvPr id="114692" name="Rectangle 2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Cutting into d pieces.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1600200" y="1600200"/>
          <a:ext cx="7315200" cy="3505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5029"/>
                <a:gridCol w="1045029"/>
                <a:gridCol w="1045029"/>
                <a:gridCol w="1045029"/>
                <a:gridCol w="1045029"/>
                <a:gridCol w="1045029"/>
                <a:gridCol w="1045029"/>
              </a:tblGrid>
              <a:tr h="500743"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00743"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00743"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00743"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00743"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00743"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00743"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157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Cutting into d pieces.</a:t>
            </a:r>
          </a:p>
        </p:txBody>
      </p:sp>
      <p:sp>
        <p:nvSpPr>
          <p:cNvPr id="115781" name="Rectangle 3"/>
          <p:cNvSpPr>
            <a:spLocks noChangeArrowheads="1"/>
          </p:cNvSpPr>
          <p:nvPr/>
        </p:nvSpPr>
        <p:spPr bwMode="auto">
          <a:xfrm>
            <a:off x="2751138" y="4995863"/>
            <a:ext cx="6400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>
                <a:sym typeface="Symbol" pitchFamily="18" charset="2"/>
              </a:rPr>
              <a:t></a:t>
            </a:r>
            <a:r>
              <a:rPr lang="en-US" altLang="en-US" sz="2800" baseline="-25000">
                <a:sym typeface="Symbol" pitchFamily="18" charset="2"/>
              </a:rPr>
              <a:t>i=0..d-1</a:t>
            </a:r>
            <a:r>
              <a:rPr lang="en-US" altLang="en-US" sz="2800">
                <a:sym typeface="Symbol" pitchFamily="18" charset="2"/>
              </a:rPr>
              <a:t></a:t>
            </a:r>
            <a:r>
              <a:rPr lang="en-US" altLang="en-US" sz="2800" baseline="-25000">
                <a:sym typeface="Symbol" pitchFamily="18" charset="2"/>
              </a:rPr>
              <a:t>j=0,d-1.</a:t>
            </a:r>
            <a:r>
              <a:rPr lang="en-US" altLang="en-US" sz="2800">
                <a:solidFill>
                  <a:schemeClr val="folHlink"/>
                </a:solidFill>
              </a:rPr>
              <a:t>a</a:t>
            </a:r>
            <a:r>
              <a:rPr lang="en-US" altLang="en-US" sz="2800" baseline="-25000">
                <a:solidFill>
                  <a:schemeClr val="folHlink"/>
                </a:solidFill>
              </a:rPr>
              <a:t>i</a:t>
            </a:r>
            <a:r>
              <a:rPr lang="en-US" altLang="en-US" sz="2800">
                <a:solidFill>
                  <a:schemeClr val="folHlink"/>
                </a:solidFill>
              </a:rPr>
              <a:t>b</a:t>
            </a:r>
            <a:r>
              <a:rPr lang="en-US" altLang="en-US" sz="2800" baseline="-25000">
                <a:solidFill>
                  <a:schemeClr val="folHlink"/>
                </a:solidFill>
              </a:rPr>
              <a:t>j</a:t>
            </a:r>
            <a:r>
              <a:rPr lang="en-US" altLang="en-US" sz="2800"/>
              <a:t> 2</a:t>
            </a:r>
            <a:r>
              <a:rPr lang="en-US" altLang="en-US" sz="2800" baseline="30000"/>
              <a:t>(i+j)/d</a:t>
            </a:r>
            <a:r>
              <a:rPr lang="en-US" altLang="en-US" sz="2800"/>
              <a:t> </a:t>
            </a:r>
          </a:p>
        </p:txBody>
      </p:sp>
      <p:sp>
        <p:nvSpPr>
          <p:cNvPr id="115782" name="Rectangle 43"/>
          <p:cNvSpPr>
            <a:spLocks noChangeArrowheads="1"/>
          </p:cNvSpPr>
          <p:nvPr/>
        </p:nvSpPr>
        <p:spPr bwMode="auto">
          <a:xfrm>
            <a:off x="1912938" y="5029200"/>
            <a:ext cx="1073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XY = </a:t>
            </a:r>
            <a:endParaRPr lang="en-CA" altLang="en-US" sz="2800"/>
          </a:p>
        </p:txBody>
      </p:sp>
      <p:sp>
        <p:nvSpPr>
          <p:cNvPr id="115783" name="Rectangle 4"/>
          <p:cNvSpPr>
            <a:spLocks noChangeArrowheads="1"/>
          </p:cNvSpPr>
          <p:nvPr/>
        </p:nvSpPr>
        <p:spPr bwMode="auto">
          <a:xfrm>
            <a:off x="1566863" y="998538"/>
            <a:ext cx="10160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folHlink"/>
                </a:solidFill>
                <a:latin typeface="Arial Rounded MT Bold" pitchFamily="34" charset="0"/>
              </a:rPr>
              <a:t>a</a:t>
            </a:r>
            <a:r>
              <a:rPr lang="en-US" altLang="en-US" baseline="-25000">
                <a:solidFill>
                  <a:schemeClr val="folHlink"/>
                </a:solidFill>
                <a:latin typeface="Arial Rounded MT Bold" pitchFamily="34" charset="0"/>
              </a:rPr>
              <a:t>d-1</a:t>
            </a:r>
          </a:p>
        </p:txBody>
      </p:sp>
      <p:sp>
        <p:nvSpPr>
          <p:cNvPr id="115784" name="Rectangle 4"/>
          <p:cNvSpPr>
            <a:spLocks noChangeArrowheads="1"/>
          </p:cNvSpPr>
          <p:nvPr/>
        </p:nvSpPr>
        <p:spPr bwMode="auto">
          <a:xfrm>
            <a:off x="5740400" y="998538"/>
            <a:ext cx="10160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folHlink"/>
                </a:solidFill>
                <a:latin typeface="Arial Rounded MT Bold" pitchFamily="34" charset="0"/>
              </a:rPr>
              <a:t>a</a:t>
            </a:r>
            <a:r>
              <a:rPr lang="en-US" altLang="en-US" baseline="-25000">
                <a:solidFill>
                  <a:schemeClr val="folHlink"/>
                </a:solidFill>
                <a:latin typeface="Arial Rounded MT Bold" pitchFamily="34" charset="0"/>
              </a:rPr>
              <a:t>2</a:t>
            </a:r>
          </a:p>
        </p:txBody>
      </p:sp>
      <p:sp>
        <p:nvSpPr>
          <p:cNvPr id="115785" name="Rectangle 4"/>
          <p:cNvSpPr>
            <a:spLocks noChangeArrowheads="1"/>
          </p:cNvSpPr>
          <p:nvPr/>
        </p:nvSpPr>
        <p:spPr bwMode="auto">
          <a:xfrm>
            <a:off x="6781800" y="998538"/>
            <a:ext cx="10160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folHlink"/>
                </a:solidFill>
                <a:latin typeface="Arial Rounded MT Bold" pitchFamily="34" charset="0"/>
              </a:rPr>
              <a:t>a</a:t>
            </a:r>
            <a:r>
              <a:rPr lang="en-US" altLang="en-US" baseline="-25000">
                <a:solidFill>
                  <a:schemeClr val="folHlink"/>
                </a:solidFill>
                <a:latin typeface="Arial Rounded MT Bold" pitchFamily="34" charset="0"/>
              </a:rPr>
              <a:t>1</a:t>
            </a:r>
          </a:p>
        </p:txBody>
      </p:sp>
      <p:sp>
        <p:nvSpPr>
          <p:cNvPr id="115786" name="Rectangle 4"/>
          <p:cNvSpPr>
            <a:spLocks noChangeArrowheads="1"/>
          </p:cNvSpPr>
          <p:nvPr/>
        </p:nvSpPr>
        <p:spPr bwMode="auto">
          <a:xfrm>
            <a:off x="7823200" y="998538"/>
            <a:ext cx="10160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folHlink"/>
                </a:solidFill>
                <a:latin typeface="Arial Rounded MT Bold" pitchFamily="34" charset="0"/>
              </a:rPr>
              <a:t>a</a:t>
            </a:r>
            <a:r>
              <a:rPr lang="en-US" altLang="en-US" baseline="-25000">
                <a:solidFill>
                  <a:schemeClr val="folHlink"/>
                </a:solidFill>
                <a:latin typeface="Arial Rounded MT Bold" pitchFamily="34" charset="0"/>
              </a:rPr>
              <a:t>0</a:t>
            </a:r>
          </a:p>
        </p:txBody>
      </p:sp>
      <p:sp>
        <p:nvSpPr>
          <p:cNvPr id="115787" name="Rectangle 4"/>
          <p:cNvSpPr>
            <a:spLocks noChangeArrowheads="1"/>
          </p:cNvSpPr>
          <p:nvPr/>
        </p:nvSpPr>
        <p:spPr bwMode="auto">
          <a:xfrm>
            <a:off x="373063" y="1608138"/>
            <a:ext cx="10160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folHlink"/>
                </a:solidFill>
                <a:latin typeface="Arial Rounded MT Bold" pitchFamily="34" charset="0"/>
              </a:rPr>
              <a:t>b</a:t>
            </a:r>
            <a:r>
              <a:rPr lang="en-US" altLang="en-US" baseline="-25000">
                <a:solidFill>
                  <a:schemeClr val="folHlink"/>
                </a:solidFill>
                <a:latin typeface="Arial Rounded MT Bold" pitchFamily="34" charset="0"/>
              </a:rPr>
              <a:t>d-1</a:t>
            </a:r>
          </a:p>
        </p:txBody>
      </p:sp>
      <p:sp>
        <p:nvSpPr>
          <p:cNvPr id="115788" name="Rectangle 4"/>
          <p:cNvSpPr>
            <a:spLocks noChangeArrowheads="1"/>
          </p:cNvSpPr>
          <p:nvPr/>
        </p:nvSpPr>
        <p:spPr bwMode="auto">
          <a:xfrm>
            <a:off x="373063" y="3613150"/>
            <a:ext cx="10160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folHlink"/>
                </a:solidFill>
                <a:latin typeface="Arial Rounded MT Bold" pitchFamily="34" charset="0"/>
              </a:rPr>
              <a:t>b</a:t>
            </a:r>
            <a:r>
              <a:rPr lang="en-US" altLang="en-US" baseline="-25000">
                <a:solidFill>
                  <a:schemeClr val="folHlink"/>
                </a:solidFill>
                <a:latin typeface="Arial Rounded MT Bold" pitchFamily="34" charset="0"/>
              </a:rPr>
              <a:t>2</a:t>
            </a:r>
          </a:p>
        </p:txBody>
      </p:sp>
      <p:sp>
        <p:nvSpPr>
          <p:cNvPr id="115789" name="Rectangle 4"/>
          <p:cNvSpPr>
            <a:spLocks noChangeArrowheads="1"/>
          </p:cNvSpPr>
          <p:nvPr/>
        </p:nvSpPr>
        <p:spPr bwMode="auto">
          <a:xfrm>
            <a:off x="373063" y="4113213"/>
            <a:ext cx="10160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folHlink"/>
                </a:solidFill>
                <a:latin typeface="Arial Rounded MT Bold" pitchFamily="34" charset="0"/>
              </a:rPr>
              <a:t>b</a:t>
            </a:r>
            <a:r>
              <a:rPr lang="en-US" altLang="en-US" sz="2800" baseline="-25000">
                <a:solidFill>
                  <a:schemeClr val="folHlink"/>
                </a:solidFill>
                <a:latin typeface="Arial Rounded MT Bold" pitchFamily="34" charset="0"/>
              </a:rPr>
              <a:t>1</a:t>
            </a:r>
          </a:p>
        </p:txBody>
      </p:sp>
      <p:sp>
        <p:nvSpPr>
          <p:cNvPr id="115790" name="Rectangle 4"/>
          <p:cNvSpPr>
            <a:spLocks noChangeArrowheads="1"/>
          </p:cNvSpPr>
          <p:nvPr/>
        </p:nvSpPr>
        <p:spPr bwMode="auto">
          <a:xfrm>
            <a:off x="373063" y="4613275"/>
            <a:ext cx="10160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folHlink"/>
                </a:solidFill>
                <a:latin typeface="Arial Rounded MT Bold" pitchFamily="34" charset="0"/>
              </a:rPr>
              <a:t>b</a:t>
            </a:r>
            <a:r>
              <a:rPr lang="en-US" altLang="en-US" sz="2800" baseline="-25000">
                <a:solidFill>
                  <a:schemeClr val="folHlink"/>
                </a:solidFill>
                <a:latin typeface="Arial Rounded MT Bold" pitchFamily="34" charset="0"/>
              </a:rPr>
              <a:t>0</a:t>
            </a:r>
          </a:p>
        </p:txBody>
      </p:sp>
      <p:sp>
        <p:nvSpPr>
          <p:cNvPr id="115791" name="Rectangle 21"/>
          <p:cNvSpPr>
            <a:spLocks noChangeArrowheads="1"/>
          </p:cNvSpPr>
          <p:nvPr/>
        </p:nvSpPr>
        <p:spPr bwMode="auto">
          <a:xfrm>
            <a:off x="601663" y="762000"/>
            <a:ext cx="8826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-25000"/>
              <a:t>Y</a:t>
            </a:r>
            <a:r>
              <a:rPr lang="en-US" altLang="en-US" sz="4400"/>
              <a:t>\</a:t>
            </a:r>
            <a:r>
              <a:rPr lang="en-US" altLang="en-US" sz="4400" baseline="30000"/>
              <a:t>X</a:t>
            </a:r>
          </a:p>
        </p:txBody>
      </p:sp>
      <p:sp>
        <p:nvSpPr>
          <p:cNvPr id="115792" name="Rectangle 4"/>
          <p:cNvSpPr>
            <a:spLocks noChangeArrowheads="1"/>
          </p:cNvSpPr>
          <p:nvPr/>
        </p:nvSpPr>
        <p:spPr bwMode="auto">
          <a:xfrm>
            <a:off x="373063" y="2116138"/>
            <a:ext cx="10160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baseline="-25000">
              <a:solidFill>
                <a:schemeClr val="folHlink"/>
              </a:solidFill>
              <a:latin typeface="Arial Rounded MT Bold" pitchFamily="34" charset="0"/>
            </a:endParaRPr>
          </a:p>
        </p:txBody>
      </p:sp>
      <p:sp>
        <p:nvSpPr>
          <p:cNvPr id="115793" name="Rectangle 4"/>
          <p:cNvSpPr>
            <a:spLocks noChangeArrowheads="1"/>
          </p:cNvSpPr>
          <p:nvPr/>
        </p:nvSpPr>
        <p:spPr bwMode="auto">
          <a:xfrm>
            <a:off x="2616200" y="998538"/>
            <a:ext cx="10160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baseline="-25000">
              <a:solidFill>
                <a:schemeClr val="folHlink"/>
              </a:solidFill>
              <a:latin typeface="Arial Rounded MT Bold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95600" y="990600"/>
            <a:ext cx="4413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…</a:t>
            </a:r>
            <a:endParaRPr lang="en-CA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5795" name="Rectangle 4"/>
          <p:cNvSpPr>
            <a:spLocks noChangeArrowheads="1"/>
          </p:cNvSpPr>
          <p:nvPr/>
        </p:nvSpPr>
        <p:spPr bwMode="auto">
          <a:xfrm>
            <a:off x="371475" y="2614613"/>
            <a:ext cx="10160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baseline="-25000">
              <a:solidFill>
                <a:schemeClr val="folHlink"/>
              </a:solidFill>
              <a:latin typeface="Arial Rounded MT Bold" pitchFamily="34" charset="0"/>
            </a:endParaRPr>
          </a:p>
        </p:txBody>
      </p:sp>
      <p:sp>
        <p:nvSpPr>
          <p:cNvPr id="115796" name="Rectangle 4"/>
          <p:cNvSpPr>
            <a:spLocks noChangeArrowheads="1"/>
          </p:cNvSpPr>
          <p:nvPr/>
        </p:nvSpPr>
        <p:spPr bwMode="auto">
          <a:xfrm>
            <a:off x="381000" y="3114675"/>
            <a:ext cx="10160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baseline="-25000">
              <a:solidFill>
                <a:schemeClr val="folHlink"/>
              </a:solidFill>
              <a:latin typeface="Arial Rounded MT Bold" pitchFamily="34" charset="0"/>
            </a:endParaRPr>
          </a:p>
        </p:txBody>
      </p:sp>
      <p:sp>
        <p:nvSpPr>
          <p:cNvPr id="115797" name="Rectangle 4"/>
          <p:cNvSpPr>
            <a:spLocks noChangeArrowheads="1"/>
          </p:cNvSpPr>
          <p:nvPr/>
        </p:nvSpPr>
        <p:spPr bwMode="auto">
          <a:xfrm>
            <a:off x="3657600" y="998538"/>
            <a:ext cx="10160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baseline="-25000">
              <a:solidFill>
                <a:schemeClr val="folHlink"/>
              </a:solidFill>
              <a:latin typeface="Arial Rounded MT Bold" pitchFamily="34" charset="0"/>
            </a:endParaRPr>
          </a:p>
        </p:txBody>
      </p:sp>
      <p:sp>
        <p:nvSpPr>
          <p:cNvPr id="115798" name="Rectangle 4"/>
          <p:cNvSpPr>
            <a:spLocks noChangeArrowheads="1"/>
          </p:cNvSpPr>
          <p:nvPr/>
        </p:nvSpPr>
        <p:spPr bwMode="auto">
          <a:xfrm>
            <a:off x="4699000" y="998538"/>
            <a:ext cx="10160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baseline="-25000">
              <a:solidFill>
                <a:schemeClr val="folHlink"/>
              </a:solidFill>
              <a:latin typeface="Arial Rounded MT Bold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 rot="5400000">
            <a:off x="722312" y="3144838"/>
            <a:ext cx="4413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…</a:t>
            </a:r>
            <a:endParaRPr lang="en-CA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 rot="5400000">
            <a:off x="700087" y="2154238"/>
            <a:ext cx="4413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…</a:t>
            </a:r>
            <a:endParaRPr lang="en-CA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968875" y="971550"/>
            <a:ext cx="4413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…</a:t>
            </a:r>
            <a:endParaRPr lang="en-CA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5802" name="Rectangle 44"/>
          <p:cNvSpPr>
            <a:spLocks noChangeArrowheads="1"/>
          </p:cNvSpPr>
          <p:nvPr/>
        </p:nvSpPr>
        <p:spPr bwMode="auto">
          <a:xfrm>
            <a:off x="609600" y="2514600"/>
            <a:ext cx="473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folHlink"/>
                </a:solidFill>
                <a:latin typeface="Arial Rounded MT Bold" pitchFamily="34" charset="0"/>
              </a:rPr>
              <a:t>b</a:t>
            </a:r>
            <a:r>
              <a:rPr lang="en-US" altLang="en-US" sz="2800" baseline="-25000">
                <a:solidFill>
                  <a:schemeClr val="folHlink"/>
                </a:solidFill>
                <a:latin typeface="Arial Rounded MT Bold" pitchFamily="34" charset="0"/>
              </a:rPr>
              <a:t>j</a:t>
            </a:r>
          </a:p>
        </p:txBody>
      </p:sp>
      <p:sp>
        <p:nvSpPr>
          <p:cNvPr id="115803" name="Rectangle 45"/>
          <p:cNvSpPr>
            <a:spLocks noChangeArrowheads="1"/>
          </p:cNvSpPr>
          <p:nvPr/>
        </p:nvSpPr>
        <p:spPr bwMode="auto">
          <a:xfrm>
            <a:off x="3962400" y="898525"/>
            <a:ext cx="461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folHlink"/>
                </a:solidFill>
                <a:latin typeface="Arial Rounded MT Bold" pitchFamily="34" charset="0"/>
              </a:rPr>
              <a:t>a</a:t>
            </a:r>
            <a:r>
              <a:rPr lang="en-US" altLang="en-US" sz="2800" baseline="-25000">
                <a:solidFill>
                  <a:schemeClr val="folHlink"/>
                </a:solidFill>
                <a:latin typeface="Arial Rounded MT Bold" pitchFamily="34" charset="0"/>
              </a:rPr>
              <a:t>i</a:t>
            </a:r>
          </a:p>
        </p:txBody>
      </p:sp>
      <p:sp>
        <p:nvSpPr>
          <p:cNvPr id="77" name="Rectangle 20"/>
          <p:cNvSpPr>
            <a:spLocks noChangeArrowheads="1"/>
          </p:cNvSpPr>
          <p:nvPr/>
        </p:nvSpPr>
        <p:spPr bwMode="auto">
          <a:xfrm>
            <a:off x="830263" y="5486400"/>
            <a:ext cx="2263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Values needed</a:t>
            </a:r>
            <a:endParaRPr lang="en-US" altLang="en-US" sz="2800" baseline="30000"/>
          </a:p>
        </p:txBody>
      </p:sp>
      <p:sp>
        <p:nvSpPr>
          <p:cNvPr id="78" name="Rectangle 28"/>
          <p:cNvSpPr>
            <a:spLocks noChangeArrowheads="1"/>
          </p:cNvSpPr>
          <p:nvPr/>
        </p:nvSpPr>
        <p:spPr bwMode="auto">
          <a:xfrm>
            <a:off x="825500" y="5957888"/>
            <a:ext cx="3136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Number of friends is</a:t>
            </a:r>
            <a:endParaRPr lang="en-US" altLang="en-US" sz="2800" baseline="30000"/>
          </a:p>
        </p:txBody>
      </p:sp>
      <p:sp>
        <p:nvSpPr>
          <p:cNvPr id="79" name="Rectangle 29"/>
          <p:cNvSpPr>
            <a:spLocks noChangeArrowheads="1"/>
          </p:cNvSpPr>
          <p:nvPr/>
        </p:nvSpPr>
        <p:spPr bwMode="auto">
          <a:xfrm>
            <a:off x="847725" y="6415088"/>
            <a:ext cx="2809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Instance for friend</a:t>
            </a:r>
            <a:endParaRPr lang="en-US" altLang="en-US" sz="2800" baseline="30000"/>
          </a:p>
        </p:txBody>
      </p:sp>
      <p:sp>
        <p:nvSpPr>
          <p:cNvPr id="80" name="Rectangle 32"/>
          <p:cNvSpPr>
            <a:spLocks noChangeArrowheads="1"/>
          </p:cNvSpPr>
          <p:nvPr/>
        </p:nvSpPr>
        <p:spPr bwMode="auto">
          <a:xfrm>
            <a:off x="3708400" y="6389688"/>
            <a:ext cx="31829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Fancy Gaussian trick</a:t>
            </a:r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1820863" y="1735138"/>
            <a:ext cx="6942137" cy="4437062"/>
            <a:chOff x="1820254" y="1735508"/>
            <a:chExt cx="6942746" cy="4436692"/>
          </a:xfrm>
        </p:grpSpPr>
        <p:cxnSp>
          <p:nvCxnSpPr>
            <p:cNvPr id="115811" name="Straight Connector 58"/>
            <p:cNvCxnSpPr>
              <a:cxnSpLocks noChangeShapeType="1"/>
            </p:cNvCxnSpPr>
            <p:nvPr/>
          </p:nvCxnSpPr>
          <p:spPr bwMode="auto">
            <a:xfrm flipV="1">
              <a:off x="1828800" y="1752600"/>
              <a:ext cx="3733800" cy="1693492"/>
            </a:xfrm>
            <a:prstGeom prst="line">
              <a:avLst/>
            </a:prstGeom>
            <a:noFill/>
            <a:ln w="1905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15812" name="Group 82"/>
            <p:cNvGrpSpPr>
              <a:grpSpLocks/>
            </p:cNvGrpSpPr>
            <p:nvPr/>
          </p:nvGrpSpPr>
          <p:grpSpPr bwMode="auto">
            <a:xfrm>
              <a:off x="1820254" y="1735508"/>
              <a:ext cx="6942746" cy="4436692"/>
              <a:chOff x="1820254" y="1735508"/>
              <a:chExt cx="6942746" cy="4436692"/>
            </a:xfrm>
          </p:grpSpPr>
          <p:grpSp>
            <p:nvGrpSpPr>
              <p:cNvPr id="115813" name="Group 81"/>
              <p:cNvGrpSpPr>
                <a:grpSpLocks/>
              </p:cNvGrpSpPr>
              <p:nvPr/>
            </p:nvGrpSpPr>
            <p:grpSpPr bwMode="auto">
              <a:xfrm>
                <a:off x="1820254" y="1735508"/>
                <a:ext cx="6942746" cy="3293692"/>
                <a:chOff x="1820254" y="1735508"/>
                <a:chExt cx="6942746" cy="3293692"/>
              </a:xfrm>
            </p:grpSpPr>
            <p:cxnSp>
              <p:nvCxnSpPr>
                <p:cNvPr id="115815" name="Straight Connector 41"/>
                <p:cNvCxnSpPr>
                  <a:cxnSpLocks noChangeShapeType="1"/>
                </p:cNvCxnSpPr>
                <p:nvPr/>
              </p:nvCxnSpPr>
              <p:spPr bwMode="auto">
                <a:xfrm flipV="1">
                  <a:off x="1828800" y="1752600"/>
                  <a:ext cx="6934200" cy="3276600"/>
                </a:xfrm>
                <a:prstGeom prst="line">
                  <a:avLst/>
                </a:prstGeom>
                <a:noFill/>
                <a:ln w="1905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115816" name="Group 68"/>
                <p:cNvGrpSpPr>
                  <a:grpSpLocks/>
                </p:cNvGrpSpPr>
                <p:nvPr/>
              </p:nvGrpSpPr>
              <p:grpSpPr bwMode="auto">
                <a:xfrm>
                  <a:off x="1820254" y="1735508"/>
                  <a:ext cx="5833930" cy="2760292"/>
                  <a:chOff x="1820254" y="1735508"/>
                  <a:chExt cx="5833930" cy="2760292"/>
                </a:xfrm>
              </p:grpSpPr>
              <p:cxnSp>
                <p:nvCxnSpPr>
                  <p:cNvPr id="115824" name="Straight Connector 47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828800" y="1735508"/>
                    <a:ext cx="5825384" cy="2760292"/>
                  </a:xfrm>
                  <a:prstGeom prst="line">
                    <a:avLst/>
                  </a:prstGeom>
                  <a:noFill/>
                  <a:ln w="190500" algn="ctr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5825" name="Straight Connector 49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828800" y="1752600"/>
                    <a:ext cx="4800600" cy="2209800"/>
                  </a:xfrm>
                  <a:prstGeom prst="line">
                    <a:avLst/>
                  </a:prstGeom>
                  <a:noFill/>
                  <a:ln w="190500" algn="ctr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5826" name="Straight Connector 6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820254" y="1752600"/>
                    <a:ext cx="2599346" cy="1185016"/>
                  </a:xfrm>
                  <a:prstGeom prst="line">
                    <a:avLst/>
                  </a:prstGeom>
                  <a:noFill/>
                  <a:ln w="190500" algn="ctr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5827" name="Straight Connector 6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828800" y="1752600"/>
                    <a:ext cx="1600200" cy="719270"/>
                  </a:xfrm>
                  <a:prstGeom prst="line">
                    <a:avLst/>
                  </a:prstGeom>
                  <a:noFill/>
                  <a:ln w="190500" algn="ctr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5828" name="Straight Connector 6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828800" y="1752600"/>
                    <a:ext cx="609600" cy="253524"/>
                  </a:xfrm>
                  <a:prstGeom prst="line">
                    <a:avLst/>
                  </a:prstGeom>
                  <a:noFill/>
                  <a:ln w="190500" algn="ctr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15817" name="Group 69"/>
                <p:cNvGrpSpPr>
                  <a:grpSpLocks/>
                </p:cNvGrpSpPr>
                <p:nvPr/>
              </p:nvGrpSpPr>
              <p:grpSpPr bwMode="auto">
                <a:xfrm rot="10800000">
                  <a:off x="2861416" y="2268907"/>
                  <a:ext cx="5833930" cy="2760292"/>
                  <a:chOff x="1820254" y="1735508"/>
                  <a:chExt cx="5833930" cy="2760292"/>
                </a:xfrm>
              </p:grpSpPr>
              <p:cxnSp>
                <p:nvCxnSpPr>
                  <p:cNvPr id="115818" name="Straight Connector 70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828800" y="1735508"/>
                    <a:ext cx="5825384" cy="2760292"/>
                  </a:xfrm>
                  <a:prstGeom prst="line">
                    <a:avLst/>
                  </a:prstGeom>
                  <a:noFill/>
                  <a:ln w="190500" algn="ctr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5819" name="Straight Connector 7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828800" y="1752600"/>
                    <a:ext cx="4800600" cy="2209800"/>
                  </a:xfrm>
                  <a:prstGeom prst="line">
                    <a:avLst/>
                  </a:prstGeom>
                  <a:noFill/>
                  <a:ln w="190500" algn="ctr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5820" name="Straight Connector 7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828800" y="1752600"/>
                    <a:ext cx="3733800" cy="1693492"/>
                  </a:xfrm>
                  <a:prstGeom prst="line">
                    <a:avLst/>
                  </a:prstGeom>
                  <a:noFill/>
                  <a:ln w="190500" algn="ctr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5821" name="Straight Connector 7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820254" y="1752600"/>
                    <a:ext cx="2599346" cy="1185016"/>
                  </a:xfrm>
                  <a:prstGeom prst="line">
                    <a:avLst/>
                  </a:prstGeom>
                  <a:noFill/>
                  <a:ln w="190500" algn="ctr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5822" name="Straight Connector 74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828800" y="1752600"/>
                    <a:ext cx="1600200" cy="719270"/>
                  </a:xfrm>
                  <a:prstGeom prst="line">
                    <a:avLst/>
                  </a:prstGeom>
                  <a:noFill/>
                  <a:ln w="190500" algn="ctr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5823" name="Straight Connector 7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828800" y="1752600"/>
                    <a:ext cx="609600" cy="253524"/>
                  </a:xfrm>
                  <a:prstGeom prst="line">
                    <a:avLst/>
                  </a:prstGeom>
                  <a:noFill/>
                  <a:ln w="190500" algn="ctr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sp>
            <p:nvSpPr>
              <p:cNvPr id="115814" name="Rectangle 3"/>
              <p:cNvSpPr>
                <a:spLocks noChangeArrowheads="1"/>
              </p:cNvSpPr>
              <p:nvPr/>
            </p:nvSpPr>
            <p:spPr bwMode="auto">
              <a:xfrm>
                <a:off x="2971800" y="5486400"/>
                <a:ext cx="5029200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2800"/>
                  <a:t>= </a:t>
                </a:r>
                <a:r>
                  <a:rPr lang="en-US" altLang="en-US" sz="2800">
                    <a:sym typeface="Symbol" pitchFamily="18" charset="2"/>
                  </a:rPr>
                  <a:t></a:t>
                </a:r>
                <a:r>
                  <a:rPr lang="en-US" altLang="en-US" sz="2800" baseline="-25000">
                    <a:sym typeface="Symbol" pitchFamily="18" charset="2"/>
                  </a:rPr>
                  <a:t>k=0..2d-2 </a:t>
                </a:r>
                <a:r>
                  <a:rPr lang="en-US" altLang="en-US" sz="2800">
                    <a:sym typeface="Symbol" pitchFamily="18" charset="2"/>
                  </a:rPr>
                  <a:t>(</a:t>
                </a:r>
                <a:r>
                  <a:rPr lang="en-US" altLang="en-US" sz="2800" baseline="-25000">
                    <a:sym typeface="Symbol" pitchFamily="18" charset="2"/>
                  </a:rPr>
                  <a:t>j </a:t>
                </a:r>
                <a:r>
                  <a:rPr lang="en-US" altLang="en-US" sz="2800">
                    <a:solidFill>
                      <a:schemeClr val="folHlink"/>
                    </a:solidFill>
                  </a:rPr>
                  <a:t>a</a:t>
                </a:r>
                <a:r>
                  <a:rPr lang="en-US" altLang="en-US" sz="2800" baseline="-25000">
                    <a:solidFill>
                      <a:schemeClr val="folHlink"/>
                    </a:solidFill>
                  </a:rPr>
                  <a:t>j </a:t>
                </a:r>
                <a:r>
                  <a:rPr lang="en-US" altLang="en-US" sz="2800">
                    <a:solidFill>
                      <a:schemeClr val="folHlink"/>
                    </a:solidFill>
                  </a:rPr>
                  <a:t>b</a:t>
                </a:r>
                <a:r>
                  <a:rPr lang="en-US" altLang="en-US" sz="2800" baseline="-25000">
                    <a:solidFill>
                      <a:schemeClr val="folHlink"/>
                    </a:solidFill>
                  </a:rPr>
                  <a:t>k-j</a:t>
                </a:r>
                <a:r>
                  <a:rPr lang="en-US" altLang="en-US" sz="2800"/>
                  <a:t>) 2</a:t>
                </a:r>
                <a:r>
                  <a:rPr lang="en-US" altLang="en-US" sz="2800" baseline="30000"/>
                  <a:t>k/d</a:t>
                </a:r>
                <a:endParaRPr lang="en-US" altLang="en-US" sz="2800"/>
              </a:p>
            </p:txBody>
          </p:sp>
        </p:grpSp>
      </p:grpSp>
      <p:sp>
        <p:nvSpPr>
          <p:cNvPr id="84" name="Rectangle 25"/>
          <p:cNvSpPr>
            <a:spLocks noChangeArrowheads="1"/>
          </p:cNvSpPr>
          <p:nvPr/>
        </p:nvSpPr>
        <p:spPr bwMode="auto">
          <a:xfrm>
            <a:off x="3886200" y="5964238"/>
            <a:ext cx="8366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2d-1</a:t>
            </a:r>
            <a:endParaRPr lang="en-US" altLang="en-US" sz="2800" baseline="30000"/>
          </a:p>
        </p:txBody>
      </p:sp>
      <p:sp>
        <p:nvSpPr>
          <p:cNvPr id="115810" name="Rectangle 26"/>
          <p:cNvSpPr>
            <a:spLocks noChangeArrowheads="1"/>
          </p:cNvSpPr>
          <p:nvPr/>
        </p:nvSpPr>
        <p:spPr bwMode="auto">
          <a:xfrm>
            <a:off x="3860800" y="2547938"/>
            <a:ext cx="750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folHlink"/>
                </a:solidFill>
                <a:latin typeface="Arial Rounded MT Bold" pitchFamily="34" charset="0"/>
              </a:rPr>
              <a:t>a</a:t>
            </a:r>
            <a:r>
              <a:rPr lang="en-US" altLang="en-US" sz="2800" baseline="-25000">
                <a:solidFill>
                  <a:schemeClr val="folHlink"/>
                </a:solidFill>
                <a:latin typeface="Arial Rounded MT Bold" pitchFamily="34" charset="0"/>
              </a:rPr>
              <a:t>i</a:t>
            </a:r>
            <a:r>
              <a:rPr lang="en-US" altLang="en-US" sz="2800">
                <a:solidFill>
                  <a:schemeClr val="folHlink"/>
                </a:solidFill>
                <a:latin typeface="Arial Rounded MT Bold" pitchFamily="34" charset="0"/>
              </a:rPr>
              <a:t>b</a:t>
            </a:r>
            <a:r>
              <a:rPr lang="en-US" altLang="en-US" sz="2800" baseline="-25000">
                <a:solidFill>
                  <a:schemeClr val="folHlink"/>
                </a:solidFill>
                <a:latin typeface="Arial Rounded MT Bold" pitchFamily="34" charset="0"/>
              </a:rPr>
              <a:t>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4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2667000"/>
            <a:ext cx="2133600" cy="91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baseline="30000" smtClean="0">
                <a:solidFill>
                  <a:schemeClr val="accent2"/>
                </a:solidFill>
              </a:rPr>
              <a:t>log a</a:t>
            </a:r>
            <a:r>
              <a:rPr lang="en-US" altLang="en-US" sz="3600" smtClean="0">
                <a:solidFill>
                  <a:schemeClr val="accent2"/>
                </a:solidFill>
              </a:rPr>
              <a:t>/</a:t>
            </a:r>
            <a:r>
              <a:rPr lang="en-US" altLang="en-US" sz="3600" baseline="-25000" smtClean="0">
                <a:solidFill>
                  <a:schemeClr val="accent2"/>
                </a:solidFill>
              </a:rPr>
              <a:t>log b</a:t>
            </a:r>
            <a:r>
              <a:rPr lang="en-US" altLang="en-US" sz="3600" smtClean="0">
                <a:solidFill>
                  <a:schemeClr val="accent2"/>
                </a:solidFill>
              </a:rPr>
              <a:t> = </a:t>
            </a:r>
            <a:endParaRPr lang="en-US" altLang="en-US" sz="4400" smtClean="0"/>
          </a:p>
        </p:txBody>
      </p:sp>
      <p:sp>
        <p:nvSpPr>
          <p:cNvPr id="116739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371600"/>
            <a:ext cx="7772400" cy="1143000"/>
          </a:xfrm>
          <a:noFill/>
        </p:spPr>
        <p:txBody>
          <a:bodyPr/>
          <a:lstStyle/>
          <a:p>
            <a:pPr algn="l" eaLnBrk="1" hangingPunct="1"/>
            <a:r>
              <a:rPr lang="en-CA" altLang="en-US" sz="4000" smtClean="0"/>
              <a:t>Evaluating</a:t>
            </a:r>
            <a:r>
              <a:rPr lang="en-US" altLang="en-US" sz="4000" smtClean="0"/>
              <a:t>: </a:t>
            </a:r>
            <a:r>
              <a:rPr lang="en-CA" altLang="en-US" sz="4000" smtClean="0">
                <a:solidFill>
                  <a:schemeClr val="accent2"/>
                </a:solidFill>
              </a:rPr>
              <a:t>T(n) =</a:t>
            </a:r>
            <a:r>
              <a:rPr lang="en-US" altLang="en-US" sz="4000" smtClean="0">
                <a:solidFill>
                  <a:schemeClr val="accent2"/>
                </a:solidFill>
              </a:rPr>
              <a:t> aT(n/b) + n</a:t>
            </a:r>
            <a:r>
              <a:rPr lang="en-US" altLang="en-US" sz="4000" baseline="30000" smtClean="0">
                <a:solidFill>
                  <a:schemeClr val="accent2"/>
                </a:solidFill>
              </a:rPr>
              <a:t>c</a:t>
            </a:r>
            <a:r>
              <a:rPr lang="en-US" altLang="en-US" sz="4000" smtClean="0">
                <a:solidFill>
                  <a:schemeClr val="accent2"/>
                </a:solidFill>
              </a:rPr>
              <a:t/>
            </a:r>
            <a:br>
              <a:rPr lang="en-US" altLang="en-US" sz="4000" smtClean="0">
                <a:solidFill>
                  <a:schemeClr val="accent2"/>
                </a:solidFill>
              </a:rPr>
            </a:br>
            <a:r>
              <a:rPr lang="en-US" altLang="en-US" sz="4000" smtClean="0">
                <a:solidFill>
                  <a:schemeClr val="accent2"/>
                </a:solidFill>
              </a:rPr>
              <a:t>                           =       </a:t>
            </a:r>
            <a:r>
              <a:rPr lang="en-CA" altLang="en-US" sz="4000" smtClean="0">
                <a:solidFill>
                  <a:schemeClr val="accent2"/>
                </a:solidFill>
              </a:rPr>
              <a:t>T(n/</a:t>
            </a:r>
            <a:r>
              <a:rPr lang="en-US" altLang="en-US" sz="4000" smtClean="0">
                <a:solidFill>
                  <a:schemeClr val="accent2"/>
                </a:solidFill>
              </a:rPr>
              <a:t>  </a:t>
            </a:r>
            <a:r>
              <a:rPr lang="en-CA" altLang="en-US" sz="4000" smtClean="0">
                <a:solidFill>
                  <a:schemeClr val="accent2"/>
                </a:solidFill>
              </a:rPr>
              <a:t>) +</a:t>
            </a:r>
            <a:endParaRPr lang="en-US" altLang="en-US" sz="4000" smtClean="0"/>
          </a:p>
        </p:txBody>
      </p:sp>
      <p:sp>
        <p:nvSpPr>
          <p:cNvPr id="179219" name="Rectangle 19"/>
          <p:cNvSpPr>
            <a:spLocks noChangeArrowheads="1"/>
          </p:cNvSpPr>
          <p:nvPr/>
        </p:nvSpPr>
        <p:spPr bwMode="auto">
          <a:xfrm>
            <a:off x="4616450" y="1958975"/>
            <a:ext cx="102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hlink"/>
                </a:solidFill>
              </a:rPr>
              <a:t>2d-1</a:t>
            </a:r>
            <a:endParaRPr lang="en-US" altLang="en-US" sz="3600" baseline="30000">
              <a:solidFill>
                <a:schemeClr val="hlink"/>
              </a:solidFill>
            </a:endParaRPr>
          </a:p>
        </p:txBody>
      </p:sp>
      <p:sp>
        <p:nvSpPr>
          <p:cNvPr id="116741" name="Rectangle 20"/>
          <p:cNvSpPr>
            <a:spLocks noChangeArrowheads="1"/>
          </p:cNvSpPr>
          <p:nvPr/>
        </p:nvSpPr>
        <p:spPr bwMode="auto">
          <a:xfrm>
            <a:off x="6324600" y="1958975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hlink"/>
                </a:solidFill>
              </a:rPr>
              <a:t>d</a:t>
            </a:r>
            <a:endParaRPr lang="en-US" altLang="en-US" sz="3600" baseline="30000">
              <a:solidFill>
                <a:schemeClr val="hlink"/>
              </a:solidFill>
            </a:endParaRPr>
          </a:p>
        </p:txBody>
      </p:sp>
      <p:sp>
        <p:nvSpPr>
          <p:cNvPr id="116742" name="Rectangle 21"/>
          <p:cNvSpPr>
            <a:spLocks noChangeArrowheads="1"/>
          </p:cNvSpPr>
          <p:nvPr/>
        </p:nvSpPr>
        <p:spPr bwMode="auto">
          <a:xfrm>
            <a:off x="7294563" y="1884363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3600">
                <a:solidFill>
                  <a:schemeClr val="hlink"/>
                </a:solidFill>
              </a:rPr>
              <a:t>n</a:t>
            </a:r>
            <a:r>
              <a:rPr lang="en-CA" altLang="en-US" sz="3600" baseline="30000">
                <a:solidFill>
                  <a:schemeClr val="hlink"/>
                </a:solidFill>
              </a:rPr>
              <a:t>1</a:t>
            </a:r>
            <a:endParaRPr lang="en-US" altLang="en-US" sz="3600" baseline="30000">
              <a:solidFill>
                <a:schemeClr val="hlink"/>
              </a:solidFill>
            </a:endParaRPr>
          </a:p>
        </p:txBody>
      </p:sp>
      <p:sp>
        <p:nvSpPr>
          <p:cNvPr id="116743" name="Rectangle 2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Cutting into d pieces.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65425" y="2579688"/>
            <a:ext cx="2362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 baseline="30000">
                <a:solidFill>
                  <a:schemeClr val="accent2"/>
                </a:solidFill>
              </a:rPr>
              <a:t>log 2d-1</a:t>
            </a:r>
            <a:r>
              <a:rPr lang="en-US" altLang="en-US" sz="3600">
                <a:solidFill>
                  <a:schemeClr val="accent2"/>
                </a:solidFill>
              </a:rPr>
              <a:t>/</a:t>
            </a:r>
            <a:r>
              <a:rPr lang="en-US" altLang="en-US" sz="3600" baseline="-25000">
                <a:solidFill>
                  <a:schemeClr val="accent2"/>
                </a:solidFill>
              </a:rPr>
              <a:t>log d</a:t>
            </a:r>
            <a:endParaRPr lang="en-US" altLang="en-US" sz="440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49513" y="3211513"/>
            <a:ext cx="2362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>
                <a:solidFill>
                  <a:schemeClr val="accent2"/>
                </a:solidFill>
                <a:cs typeface="Times New Roman" pitchFamily="18" charset="0"/>
              </a:rPr>
              <a:t>≈</a:t>
            </a:r>
            <a:r>
              <a:rPr lang="en-US" altLang="en-US" sz="3600">
                <a:solidFill>
                  <a:schemeClr val="accent2"/>
                </a:solidFill>
              </a:rPr>
              <a:t> </a:t>
            </a:r>
            <a:r>
              <a:rPr lang="en-US" altLang="en-US" sz="3600" baseline="30000">
                <a:solidFill>
                  <a:schemeClr val="accent2"/>
                </a:solidFill>
              </a:rPr>
              <a:t>log 2d</a:t>
            </a:r>
            <a:r>
              <a:rPr lang="en-US" altLang="en-US" sz="3600">
                <a:solidFill>
                  <a:schemeClr val="accent2"/>
                </a:solidFill>
              </a:rPr>
              <a:t>/</a:t>
            </a:r>
            <a:r>
              <a:rPr lang="en-US" altLang="en-US" sz="3600" baseline="-25000">
                <a:solidFill>
                  <a:schemeClr val="accent2"/>
                </a:solidFill>
              </a:rPr>
              <a:t>log d</a:t>
            </a:r>
            <a:endParaRPr lang="en-US" altLang="en-US" sz="440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71738" y="3962400"/>
            <a:ext cx="25574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>
                <a:solidFill>
                  <a:schemeClr val="accent2"/>
                </a:solidFill>
                <a:cs typeface="Times New Roman" pitchFamily="18" charset="0"/>
              </a:rPr>
              <a:t>=</a:t>
            </a:r>
            <a:r>
              <a:rPr lang="en-US" altLang="en-US" sz="3600">
                <a:solidFill>
                  <a:schemeClr val="accent2"/>
                </a:solidFill>
              </a:rPr>
              <a:t> </a:t>
            </a:r>
            <a:r>
              <a:rPr lang="en-US" altLang="en-US" sz="3600" baseline="30000">
                <a:solidFill>
                  <a:schemeClr val="accent2"/>
                </a:solidFill>
              </a:rPr>
              <a:t>log(d) +1</a:t>
            </a:r>
            <a:r>
              <a:rPr lang="en-US" altLang="en-US" sz="3600">
                <a:solidFill>
                  <a:schemeClr val="accent2"/>
                </a:solidFill>
              </a:rPr>
              <a:t>/</a:t>
            </a:r>
            <a:r>
              <a:rPr lang="en-US" altLang="en-US" sz="3600" baseline="-25000">
                <a:solidFill>
                  <a:schemeClr val="accent2"/>
                </a:solidFill>
              </a:rPr>
              <a:t>log d</a:t>
            </a:r>
            <a:endParaRPr lang="en-US" altLang="en-US" sz="440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471738" y="4572000"/>
            <a:ext cx="25574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cs typeface="Times New Roman" pitchFamily="18" charset="0"/>
              </a:rPr>
              <a:t>→ 1</a:t>
            </a:r>
            <a:endParaRPr lang="en-US" altLang="en-US" sz="3600"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76400" y="5181600"/>
            <a:ext cx="25574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>
                <a:cs typeface="Times New Roman" pitchFamily="18" charset="0"/>
              </a:rPr>
              <a:t>Say</a:t>
            </a:r>
            <a:r>
              <a:rPr lang="en-US" altLang="en-US" sz="2800">
                <a:solidFill>
                  <a:schemeClr val="accent2"/>
                </a:solidFill>
                <a:cs typeface="Times New Roman" pitchFamily="18" charset="0"/>
              </a:rPr>
              <a:t>  d=logn</a:t>
            </a:r>
            <a:endParaRPr lang="en-US" altLang="en-US" sz="36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1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1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6" grpId="0" build="p"/>
      <p:bldP spid="179219" grpId="0"/>
      <p:bldP spid="2" grpId="0" build="p"/>
      <p:bldP spid="3" grpId="0" build="p"/>
      <p:bldP spid="4" grpId="0" build="p"/>
      <p:bldP spid="5" grpId="0" build="p"/>
      <p:bldP spid="6" grpId="0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38150" y="2819400"/>
            <a:ext cx="7562850" cy="2209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Time for top level:</a:t>
            </a:r>
            <a:endParaRPr lang="en-US" altLang="en-US" sz="400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800" smtClean="0"/>
              <a:t>Time for base cases: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Do</a:t>
            </a:r>
            <a:r>
              <a:rPr lang="en-CA" altLang="en-US" sz="2800" smtClean="0"/>
              <a:t>minated</a:t>
            </a:r>
            <a:r>
              <a:rPr lang="en-US" altLang="en-US" sz="2800" smtClean="0"/>
              <a:t>?: </a:t>
            </a:r>
            <a:r>
              <a:rPr lang="en-US" altLang="en-US" sz="2800" smtClean="0">
                <a:solidFill>
                  <a:schemeClr val="accent2"/>
                </a:solidFill>
              </a:rPr>
              <a:t>c = 1 ≈ </a:t>
            </a:r>
            <a:r>
              <a:rPr lang="en-CA" altLang="en-US" sz="2800" baseline="30000" smtClean="0">
                <a:solidFill>
                  <a:schemeClr val="accent2"/>
                </a:solidFill>
              </a:rPr>
              <a:t>log</a:t>
            </a:r>
            <a:r>
              <a:rPr lang="en-US" altLang="en-US" sz="2800" baseline="30000" smtClean="0">
                <a:solidFill>
                  <a:schemeClr val="accent2"/>
                </a:solidFill>
              </a:rPr>
              <a:t> </a:t>
            </a:r>
            <a:r>
              <a:rPr lang="en-CA" altLang="en-US" sz="2800" baseline="30000" smtClean="0">
                <a:solidFill>
                  <a:schemeClr val="accent2"/>
                </a:solidFill>
              </a:rPr>
              <a:t>a</a:t>
            </a:r>
            <a:r>
              <a:rPr lang="en-US" altLang="en-US" sz="2800" smtClean="0">
                <a:solidFill>
                  <a:schemeClr val="accent2"/>
                </a:solidFill>
              </a:rPr>
              <a:t>/</a:t>
            </a:r>
            <a:r>
              <a:rPr lang="en-US" altLang="en-US" sz="2800" baseline="-25000" smtClean="0">
                <a:solidFill>
                  <a:schemeClr val="accent2"/>
                </a:solidFill>
              </a:rPr>
              <a:t>l</a:t>
            </a:r>
            <a:r>
              <a:rPr lang="en-CA" altLang="en-US" sz="2800" baseline="-25000" smtClean="0">
                <a:solidFill>
                  <a:schemeClr val="accent2"/>
                </a:solidFill>
              </a:rPr>
              <a:t>og b</a:t>
            </a:r>
            <a:r>
              <a:rPr lang="en-CA" altLang="en-US" sz="2800" smtClean="0">
                <a:solidFill>
                  <a:schemeClr val="accent2"/>
                </a:solidFill>
              </a:rPr>
              <a:t> </a:t>
            </a:r>
            <a:endParaRPr lang="en-US" altLang="en-US" sz="280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en-US" altLang="en-US" sz="360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en-US" altLang="en-US" sz="280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CA" altLang="en-US" sz="3600" smtClean="0"/>
              <a:t/>
            </a:r>
            <a:br>
              <a:rPr lang="en-CA" altLang="en-US" sz="3600" smtClean="0"/>
            </a:br>
            <a:endParaRPr lang="en-US" altLang="en-US" sz="360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05200" y="3200400"/>
            <a:ext cx="1563688" cy="641350"/>
            <a:chOff x="2112" y="1488"/>
            <a:chExt cx="985" cy="404"/>
          </a:xfrm>
        </p:grpSpPr>
        <p:sp>
          <p:nvSpPr>
            <p:cNvPr id="117777" name="Text Box 4"/>
            <p:cNvSpPr txBox="1">
              <a:spLocks noChangeArrowheads="1"/>
            </p:cNvSpPr>
            <p:nvPr/>
          </p:nvSpPr>
          <p:spPr bwMode="auto">
            <a:xfrm>
              <a:off x="2112" y="1527"/>
              <a:ext cx="98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>
                  <a:solidFill>
                    <a:schemeClr val="accent2"/>
                  </a:solidFill>
                </a:rPr>
                <a:t>θ(</a:t>
              </a:r>
              <a:r>
                <a:rPr lang="en-US" altLang="en-US">
                  <a:solidFill>
                    <a:schemeClr val="accent2"/>
                  </a:solidFill>
                </a:rPr>
                <a:t>n       )</a:t>
              </a:r>
              <a:endParaRPr lang="en-CA" altLang="en-US">
                <a:solidFill>
                  <a:schemeClr val="accent2"/>
                </a:solidFill>
              </a:endParaRPr>
            </a:p>
          </p:txBody>
        </p:sp>
        <p:sp>
          <p:nvSpPr>
            <p:cNvPr id="117778" name="Text Box 5"/>
            <p:cNvSpPr txBox="1">
              <a:spLocks noChangeArrowheads="1"/>
            </p:cNvSpPr>
            <p:nvPr/>
          </p:nvSpPr>
          <p:spPr bwMode="auto">
            <a:xfrm>
              <a:off x="2448" y="1488"/>
              <a:ext cx="56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aseline="30000">
                  <a:solidFill>
                    <a:schemeClr val="accent2"/>
                  </a:solidFill>
                </a:rPr>
                <a:t>log a</a:t>
              </a:r>
              <a:r>
                <a:rPr lang="en-US" altLang="en-US" sz="1800">
                  <a:solidFill>
                    <a:schemeClr val="accent2"/>
                  </a:solidFill>
                </a:rPr>
                <a:t>/</a:t>
              </a:r>
              <a:r>
                <a:rPr lang="en-US" altLang="en-US" sz="1800" baseline="-25000">
                  <a:solidFill>
                    <a:schemeClr val="accent2"/>
                  </a:solidFill>
                </a:rPr>
                <a:t>log b </a:t>
              </a:r>
              <a:endParaRPr lang="en-CA" altLang="en-US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176138" name="Rectangle 10"/>
          <p:cNvSpPr>
            <a:spLocks noChangeArrowheads="1"/>
          </p:cNvSpPr>
          <p:nvPr/>
        </p:nvSpPr>
        <p:spPr bwMode="auto">
          <a:xfrm>
            <a:off x="466725" y="4451350"/>
            <a:ext cx="2436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CA" altLang="en-US" sz="2800"/>
              <a:t>Hence, </a:t>
            </a:r>
            <a:r>
              <a:rPr lang="en-CA" altLang="en-US" sz="2800">
                <a:solidFill>
                  <a:schemeClr val="accent2"/>
                </a:solidFill>
              </a:rPr>
              <a:t>T(n) = </a:t>
            </a:r>
            <a:r>
              <a:rPr lang="en-CA" altLang="en-US" sz="2800">
                <a:solidFill>
                  <a:schemeClr val="hlink"/>
                </a:solidFill>
              </a:rPr>
              <a:t>?</a:t>
            </a:r>
            <a:endParaRPr lang="en-US" altLang="en-US" sz="2800">
              <a:solidFill>
                <a:schemeClr val="hlink"/>
              </a:solidFill>
            </a:endParaRPr>
          </a:p>
        </p:txBody>
      </p:sp>
      <p:sp useBgFill="1">
        <p:nvSpPr>
          <p:cNvPr id="176140" name="Text Box 12"/>
          <p:cNvSpPr txBox="1">
            <a:spLocks noChangeArrowheads="1"/>
          </p:cNvSpPr>
          <p:nvPr/>
        </p:nvSpPr>
        <p:spPr bwMode="auto">
          <a:xfrm>
            <a:off x="2338388" y="4405313"/>
            <a:ext cx="1998662" cy="57943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accent2"/>
                </a:solidFill>
              </a:rPr>
              <a:t>= </a:t>
            </a:r>
            <a:r>
              <a:rPr lang="en-CA" altLang="en-US" sz="2800">
                <a:solidFill>
                  <a:schemeClr val="accent2"/>
                </a:solidFill>
              </a:rPr>
              <a:t>θ(n log n).</a:t>
            </a:r>
          </a:p>
        </p:txBody>
      </p:sp>
      <p:sp>
        <p:nvSpPr>
          <p:cNvPr id="117766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371600"/>
            <a:ext cx="7772400" cy="1143000"/>
          </a:xfrm>
          <a:noFill/>
        </p:spPr>
        <p:txBody>
          <a:bodyPr/>
          <a:lstStyle/>
          <a:p>
            <a:pPr algn="l" eaLnBrk="1" hangingPunct="1"/>
            <a:r>
              <a:rPr lang="en-CA" altLang="en-US" sz="4000" smtClean="0"/>
              <a:t>Evaluating</a:t>
            </a:r>
            <a:r>
              <a:rPr lang="en-US" altLang="en-US" sz="4000" smtClean="0"/>
              <a:t>: </a:t>
            </a:r>
            <a:r>
              <a:rPr lang="en-CA" altLang="en-US" sz="4000" smtClean="0">
                <a:solidFill>
                  <a:schemeClr val="accent2"/>
                </a:solidFill>
              </a:rPr>
              <a:t>T(n) =</a:t>
            </a:r>
            <a:r>
              <a:rPr lang="en-US" altLang="en-US" sz="4000" smtClean="0">
                <a:solidFill>
                  <a:schemeClr val="accent2"/>
                </a:solidFill>
              </a:rPr>
              <a:t> aT(n/b) + n</a:t>
            </a:r>
            <a:r>
              <a:rPr lang="en-US" altLang="en-US" sz="4000" baseline="30000" smtClean="0">
                <a:solidFill>
                  <a:schemeClr val="accent2"/>
                </a:solidFill>
              </a:rPr>
              <a:t>c</a:t>
            </a:r>
            <a:r>
              <a:rPr lang="en-US" altLang="en-US" sz="4000" smtClean="0">
                <a:solidFill>
                  <a:schemeClr val="accent2"/>
                </a:solidFill>
              </a:rPr>
              <a:t/>
            </a:r>
            <a:br>
              <a:rPr lang="en-US" altLang="en-US" sz="4000" smtClean="0">
                <a:solidFill>
                  <a:schemeClr val="accent2"/>
                </a:solidFill>
              </a:rPr>
            </a:br>
            <a:r>
              <a:rPr lang="en-US" altLang="en-US" sz="4000" smtClean="0">
                <a:solidFill>
                  <a:schemeClr val="accent2"/>
                </a:solidFill>
              </a:rPr>
              <a:t>                           =       </a:t>
            </a:r>
            <a:r>
              <a:rPr lang="en-CA" altLang="en-US" sz="4000" smtClean="0">
                <a:solidFill>
                  <a:schemeClr val="accent2"/>
                </a:solidFill>
              </a:rPr>
              <a:t>T(n/</a:t>
            </a:r>
            <a:r>
              <a:rPr lang="en-US" altLang="en-US" sz="4000" smtClean="0">
                <a:solidFill>
                  <a:schemeClr val="accent2"/>
                </a:solidFill>
              </a:rPr>
              <a:t>  </a:t>
            </a:r>
            <a:r>
              <a:rPr lang="en-CA" altLang="en-US" sz="4000" smtClean="0">
                <a:solidFill>
                  <a:schemeClr val="accent2"/>
                </a:solidFill>
              </a:rPr>
              <a:t>) +</a:t>
            </a:r>
            <a:endParaRPr lang="en-US" altLang="en-US" sz="4000" smtClean="0"/>
          </a:p>
        </p:txBody>
      </p:sp>
      <p:sp>
        <p:nvSpPr>
          <p:cNvPr id="461839" name="Rectangle 15"/>
          <p:cNvSpPr>
            <a:spLocks noChangeArrowheads="1"/>
          </p:cNvSpPr>
          <p:nvPr/>
        </p:nvSpPr>
        <p:spPr bwMode="auto">
          <a:xfrm>
            <a:off x="3352800" y="2790825"/>
            <a:ext cx="2117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n            c =</a:t>
            </a:r>
            <a:endParaRPr lang="en-US" altLang="en-US" baseline="30000">
              <a:solidFill>
                <a:schemeClr val="accent2"/>
              </a:solidFill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670300" y="2743200"/>
            <a:ext cx="2236788" cy="609600"/>
            <a:chOff x="2216" y="1200"/>
            <a:chExt cx="1409" cy="384"/>
          </a:xfrm>
        </p:grpSpPr>
        <p:sp>
          <p:nvSpPr>
            <p:cNvPr id="117775" name="Rectangle 17"/>
            <p:cNvSpPr>
              <a:spLocks noChangeArrowheads="1"/>
            </p:cNvSpPr>
            <p:nvPr/>
          </p:nvSpPr>
          <p:spPr bwMode="auto">
            <a:xfrm>
              <a:off x="2216" y="1219"/>
              <a:ext cx="5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accent2"/>
                  </a:solidFill>
                </a:rPr>
                <a:t>= n</a:t>
              </a:r>
              <a:r>
                <a:rPr lang="en-US" altLang="en-US" baseline="300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117776" name="Rectangle 18"/>
            <p:cNvSpPr>
              <a:spLocks noChangeArrowheads="1"/>
            </p:cNvSpPr>
            <p:nvPr/>
          </p:nvSpPr>
          <p:spPr bwMode="auto">
            <a:xfrm>
              <a:off x="3381" y="1200"/>
              <a:ext cx="24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accent2"/>
                  </a:solidFill>
                </a:rPr>
                <a:t>1</a:t>
              </a:r>
              <a:endParaRPr lang="en-US" altLang="en-US" baseline="30000">
                <a:solidFill>
                  <a:schemeClr val="accent2"/>
                </a:solidFill>
              </a:endParaRPr>
            </a:p>
          </p:txBody>
        </p:sp>
      </p:grpSp>
      <p:sp>
        <p:nvSpPr>
          <p:cNvPr id="117769" name="Rectangle 19"/>
          <p:cNvSpPr>
            <a:spLocks noChangeArrowheads="1"/>
          </p:cNvSpPr>
          <p:nvPr/>
        </p:nvSpPr>
        <p:spPr bwMode="auto">
          <a:xfrm>
            <a:off x="4616450" y="1958975"/>
            <a:ext cx="102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hlink"/>
                </a:solidFill>
              </a:rPr>
              <a:t>2d-1</a:t>
            </a:r>
            <a:endParaRPr lang="en-US" altLang="en-US" sz="3600" baseline="30000">
              <a:solidFill>
                <a:schemeClr val="hlink"/>
              </a:solidFill>
            </a:endParaRPr>
          </a:p>
        </p:txBody>
      </p:sp>
      <p:sp>
        <p:nvSpPr>
          <p:cNvPr id="117770" name="Rectangle 20"/>
          <p:cNvSpPr>
            <a:spLocks noChangeArrowheads="1"/>
          </p:cNvSpPr>
          <p:nvPr/>
        </p:nvSpPr>
        <p:spPr bwMode="auto">
          <a:xfrm>
            <a:off x="6324600" y="1958975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hlink"/>
                </a:solidFill>
              </a:rPr>
              <a:t>d</a:t>
            </a:r>
            <a:endParaRPr lang="en-US" altLang="en-US" sz="3600" baseline="30000">
              <a:solidFill>
                <a:schemeClr val="hlink"/>
              </a:solidFill>
            </a:endParaRPr>
          </a:p>
        </p:txBody>
      </p:sp>
      <p:sp>
        <p:nvSpPr>
          <p:cNvPr id="117771" name="Rectangle 21"/>
          <p:cNvSpPr>
            <a:spLocks noChangeArrowheads="1"/>
          </p:cNvSpPr>
          <p:nvPr/>
        </p:nvSpPr>
        <p:spPr bwMode="auto">
          <a:xfrm>
            <a:off x="7294563" y="1884363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3600">
                <a:solidFill>
                  <a:schemeClr val="hlink"/>
                </a:solidFill>
              </a:rPr>
              <a:t>n</a:t>
            </a:r>
            <a:r>
              <a:rPr lang="en-CA" altLang="en-US" sz="3600" baseline="30000">
                <a:solidFill>
                  <a:schemeClr val="hlink"/>
                </a:solidFill>
              </a:rPr>
              <a:t>1</a:t>
            </a:r>
            <a:endParaRPr lang="en-US" altLang="en-US" sz="3600" baseline="30000">
              <a:solidFill>
                <a:schemeClr val="hlink"/>
              </a:solidFill>
            </a:endParaRPr>
          </a:p>
        </p:txBody>
      </p:sp>
      <p:sp>
        <p:nvSpPr>
          <p:cNvPr id="176150" name="Text Box 7"/>
          <p:cNvSpPr txBox="1">
            <a:spLocks noChangeArrowheads="1"/>
          </p:cNvSpPr>
          <p:nvPr/>
        </p:nvSpPr>
        <p:spPr bwMode="auto">
          <a:xfrm>
            <a:off x="5181600" y="3276600"/>
            <a:ext cx="127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≈</a:t>
            </a:r>
            <a:r>
              <a:rPr lang="en-US" altLang="en-US" sz="2800"/>
              <a:t> </a:t>
            </a:r>
            <a:r>
              <a:rPr lang="en-CA" altLang="en-US">
                <a:solidFill>
                  <a:schemeClr val="accent2"/>
                </a:solidFill>
              </a:rPr>
              <a:t>θ</a:t>
            </a:r>
            <a:r>
              <a:rPr lang="en-US" altLang="en-US">
                <a:solidFill>
                  <a:schemeClr val="accent2"/>
                </a:solidFill>
              </a:rPr>
              <a:t>(n</a:t>
            </a:r>
            <a:r>
              <a:rPr lang="en-US" altLang="en-US" baseline="30000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2"/>
                </a:solidFill>
              </a:rPr>
              <a:t>)</a:t>
            </a:r>
            <a:endParaRPr lang="en-CA" altLang="en-US">
              <a:solidFill>
                <a:schemeClr val="accent2"/>
              </a:solidFill>
            </a:endParaRPr>
          </a:p>
        </p:txBody>
      </p:sp>
      <p:sp>
        <p:nvSpPr>
          <p:cNvPr id="117773" name="Rectangle 2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Cutting into d pieces.</a:t>
            </a:r>
          </a:p>
        </p:txBody>
      </p:sp>
      <p:sp useBgFill="1">
        <p:nvSpPr>
          <p:cNvPr id="176153" name="Text Box 12"/>
          <p:cNvSpPr txBox="1">
            <a:spLocks noChangeArrowheads="1"/>
          </p:cNvSpPr>
          <p:nvPr/>
        </p:nvSpPr>
        <p:spPr bwMode="auto">
          <a:xfrm>
            <a:off x="533400" y="5029200"/>
            <a:ext cx="4522788" cy="57943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/>
              <a:t>Actually</a:t>
            </a:r>
            <a:r>
              <a:rPr lang="en-CA" altLang="en-US">
                <a:solidFill>
                  <a:schemeClr val="accent2"/>
                </a:solidFill>
              </a:rPr>
              <a:t> </a:t>
            </a:r>
            <a:r>
              <a:rPr lang="en-CA" altLang="en-US" sz="2800">
                <a:solidFill>
                  <a:schemeClr val="accent2"/>
                </a:solidFill>
              </a:rPr>
              <a:t>θ(n log n log log 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1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1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1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1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1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1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1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1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6" grpId="0" build="p"/>
      <p:bldP spid="176138" grpId="0"/>
      <p:bldP spid="176140" grpId="0" animBg="1"/>
      <p:bldP spid="461839" grpId="0"/>
      <p:bldP spid="176150" grpId="0"/>
      <p:bldP spid="176153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Multiplication Algorithms</a:t>
            </a:r>
          </a:p>
        </p:txBody>
      </p:sp>
      <p:graphicFrame>
        <p:nvGraphicFramePr>
          <p:cNvPr id="575491" name="Group 3"/>
          <p:cNvGraphicFramePr>
            <a:graphicFrameLocks noGrp="1"/>
          </p:cNvGraphicFramePr>
          <p:nvPr>
            <p:ph type="tbl" idx="4294967295"/>
          </p:nvPr>
        </p:nvGraphicFramePr>
        <p:xfrm>
          <a:off x="685800" y="1981200"/>
          <a:ext cx="7772400" cy="4116388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1030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8838" algn="l"/>
                        </a:tabLst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Kindergarten 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8838" algn="l"/>
                        </a:tabLst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8838" algn="l"/>
                        </a:tabLst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8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endParaRPr kumimoji="0" 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8838" algn="l"/>
                        </a:tabLst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Grade School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8838" algn="l"/>
                        </a:tabLst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8838" algn="l"/>
                        </a:tabLst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Karatsuba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8838" algn="l"/>
                        </a:tabLst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1.58…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8838" algn="l"/>
                        </a:tabLst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Fastest Known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8838" algn="l"/>
                        </a:tabLst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log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loglog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8804" name="Text Box 20"/>
          <p:cNvSpPr txBox="1">
            <a:spLocks noChangeArrowheads="1"/>
          </p:cNvSpPr>
          <p:nvPr/>
        </p:nvSpPr>
        <p:spPr bwMode="auto">
          <a:xfrm>
            <a:off x="1828800" y="2438400"/>
            <a:ext cx="1644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3*4=3+3+3+3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7"/>
          <p:cNvSpPr txBox="1">
            <a:spLocks noChangeArrowheads="1"/>
          </p:cNvSpPr>
          <p:nvPr/>
        </p:nvSpPr>
        <p:spPr bwMode="auto">
          <a:xfrm>
            <a:off x="76200" y="857250"/>
            <a:ext cx="11541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Input:</a:t>
            </a:r>
          </a:p>
        </p:txBody>
      </p:sp>
      <p:sp>
        <p:nvSpPr>
          <p:cNvPr id="119811" name="Text Box 8"/>
          <p:cNvSpPr txBox="1">
            <a:spLocks noChangeArrowheads="1"/>
          </p:cNvSpPr>
          <p:nvPr/>
        </p:nvSpPr>
        <p:spPr bwMode="auto">
          <a:xfrm>
            <a:off x="76200" y="1401763"/>
            <a:ext cx="1425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Output: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6200" y="2057400"/>
            <a:ext cx="9067800" cy="2682875"/>
            <a:chOff x="48" y="1814"/>
            <a:chExt cx="5712" cy="1690"/>
          </a:xfrm>
        </p:grpSpPr>
        <p:sp>
          <p:nvSpPr>
            <p:cNvPr id="119815" name="Rectangle 14"/>
            <p:cNvSpPr>
              <a:spLocks noChangeArrowheads="1"/>
            </p:cNvSpPr>
            <p:nvPr/>
          </p:nvSpPr>
          <p:spPr bwMode="auto">
            <a:xfrm>
              <a:off x="48" y="1824"/>
              <a:ext cx="5712" cy="16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pic>
          <p:nvPicPr>
            <p:cNvPr id="119816" name="Picture 12" descr="pars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814"/>
              <a:ext cx="5616" cy="1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9813" name="Text Box 16"/>
          <p:cNvSpPr txBox="1">
            <a:spLocks noChangeArrowheads="1"/>
          </p:cNvSpPr>
          <p:nvPr/>
        </p:nvSpPr>
        <p:spPr bwMode="auto">
          <a:xfrm>
            <a:off x="1371600" y="882650"/>
            <a:ext cx="6503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s=6*8+((2+42)*(5+12)+987*7*123+15*54)</a:t>
            </a:r>
          </a:p>
        </p:txBody>
      </p:sp>
      <p:sp>
        <p:nvSpPr>
          <p:cNvPr id="119814" name="Rectangle 18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Parsing/Compiling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7"/>
          <p:cNvSpPr txBox="1">
            <a:spLocks noChangeArrowheads="1"/>
          </p:cNvSpPr>
          <p:nvPr/>
        </p:nvSpPr>
        <p:spPr bwMode="auto">
          <a:xfrm>
            <a:off x="76200" y="857250"/>
            <a:ext cx="11541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Input:</a:t>
            </a:r>
          </a:p>
        </p:txBody>
      </p:sp>
      <p:sp>
        <p:nvSpPr>
          <p:cNvPr id="123909" name="Text Box 16"/>
          <p:cNvSpPr txBox="1">
            <a:spLocks noChangeArrowheads="1"/>
          </p:cNvSpPr>
          <p:nvPr/>
        </p:nvSpPr>
        <p:spPr bwMode="auto">
          <a:xfrm>
            <a:off x="1371600" y="882650"/>
            <a:ext cx="1666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Java Code</a:t>
            </a:r>
          </a:p>
        </p:txBody>
      </p:sp>
      <p:sp>
        <p:nvSpPr>
          <p:cNvPr id="120836" name="Rectangle 18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Parsing/Compiling</a:t>
            </a:r>
          </a:p>
        </p:txBody>
      </p:sp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57450"/>
            <a:ext cx="664527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8" name="Text Box 8"/>
          <p:cNvSpPr txBox="1">
            <a:spLocks noChangeArrowheads="1"/>
          </p:cNvSpPr>
          <p:nvPr/>
        </p:nvSpPr>
        <p:spPr bwMode="auto">
          <a:xfrm>
            <a:off x="76200" y="1401763"/>
            <a:ext cx="1425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Output: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524000" y="1447800"/>
            <a:ext cx="38877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MARIE Machine Code</a:t>
            </a:r>
            <a:br>
              <a:rPr lang="en-US" altLang="en-US" sz="2800"/>
            </a:br>
            <a:r>
              <a:rPr lang="en-US" altLang="en-US" sz="2800"/>
              <a:t>simulating the Java code.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9" grpId="0"/>
      <p:bldP spid="11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7"/>
          <p:cNvSpPr txBox="1">
            <a:spLocks noChangeArrowheads="1"/>
          </p:cNvSpPr>
          <p:nvPr/>
        </p:nvSpPr>
        <p:spPr bwMode="auto">
          <a:xfrm>
            <a:off x="76200" y="857250"/>
            <a:ext cx="11541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Input:</a:t>
            </a:r>
          </a:p>
        </p:txBody>
      </p:sp>
      <p:sp>
        <p:nvSpPr>
          <p:cNvPr id="121859" name="Text Box 16"/>
          <p:cNvSpPr txBox="1">
            <a:spLocks noChangeArrowheads="1"/>
          </p:cNvSpPr>
          <p:nvPr/>
        </p:nvSpPr>
        <p:spPr bwMode="auto">
          <a:xfrm>
            <a:off x="1371600" y="882650"/>
            <a:ext cx="1666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Java Code</a:t>
            </a:r>
          </a:p>
        </p:txBody>
      </p:sp>
      <p:sp>
        <p:nvSpPr>
          <p:cNvPr id="121860" name="Rectangle 18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Parsing/Compiling</a:t>
            </a:r>
          </a:p>
        </p:txBody>
      </p:sp>
      <p:sp>
        <p:nvSpPr>
          <p:cNvPr id="121861" name="Text Box 8"/>
          <p:cNvSpPr txBox="1">
            <a:spLocks noChangeArrowheads="1"/>
          </p:cNvSpPr>
          <p:nvPr/>
        </p:nvSpPr>
        <p:spPr bwMode="auto">
          <a:xfrm>
            <a:off x="76200" y="1401763"/>
            <a:ext cx="1425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Output:</a:t>
            </a:r>
          </a:p>
        </p:txBody>
      </p:sp>
      <p:sp>
        <p:nvSpPr>
          <p:cNvPr id="121862" name="Text Box 16"/>
          <p:cNvSpPr txBox="1">
            <a:spLocks noChangeArrowheads="1"/>
          </p:cNvSpPr>
          <p:nvPr/>
        </p:nvSpPr>
        <p:spPr bwMode="auto">
          <a:xfrm>
            <a:off x="1524000" y="1447800"/>
            <a:ext cx="38877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MARIE Machine Code</a:t>
            </a:r>
            <a:br>
              <a:rPr lang="en-US" altLang="en-US" sz="2800"/>
            </a:br>
            <a:r>
              <a:rPr lang="en-US" altLang="en-US" sz="2800"/>
              <a:t>simulating the Java code.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457200" y="2743200"/>
            <a:ext cx="85582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Challenge: Keep track of three algorithms simultaneously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/>
              <a:t> The compiler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/>
              <a:t> The Java code being compiled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/>
              <a:t>  The MARIE code being produced.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Parsing/Compiling</a:t>
            </a:r>
          </a:p>
        </p:txBody>
      </p:sp>
      <p:pic>
        <p:nvPicPr>
          <p:cNvPr id="122883" name="Picture 10" descr="capt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8839200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275013" y="-50800"/>
            <a:ext cx="229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Derivatives</a:t>
            </a:r>
          </a:p>
        </p:txBody>
      </p:sp>
      <p:pic>
        <p:nvPicPr>
          <p:cNvPr id="13315" name="Picture 3" descr="captur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855788"/>
            <a:ext cx="2449512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9284" name="Picture 4" descr="capture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800225"/>
            <a:ext cx="862012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57200" y="600075"/>
            <a:ext cx="2849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Input: a function f.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364038" y="557213"/>
            <a:ext cx="39417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Output: Its derivative </a:t>
            </a:r>
            <a:r>
              <a:rPr lang="en-US" altLang="en-US" sz="2800" baseline="30000"/>
              <a:t>df</a:t>
            </a:r>
            <a:r>
              <a:rPr lang="en-US" altLang="en-US" sz="2800"/>
              <a:t>/</a:t>
            </a:r>
            <a:r>
              <a:rPr lang="en-US" altLang="en-US" sz="2800" baseline="-25000"/>
              <a:t>dx</a:t>
            </a:r>
            <a:r>
              <a:rPr lang="en-US" altLang="en-US" sz="28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9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9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9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09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Parsing/Compiling</a:t>
            </a:r>
          </a:p>
        </p:txBody>
      </p:sp>
      <p:pic>
        <p:nvPicPr>
          <p:cNvPr id="123907" name="Picture 4" descr="cap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33563"/>
            <a:ext cx="8986838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Parsing/Compiling</a:t>
            </a:r>
          </a:p>
        </p:txBody>
      </p:sp>
      <p:sp>
        <p:nvSpPr>
          <p:cNvPr id="124931" name="Text Box 6"/>
          <p:cNvSpPr txBox="1">
            <a:spLocks noChangeArrowheads="1"/>
          </p:cNvSpPr>
          <p:nvPr/>
        </p:nvSpPr>
        <p:spPr bwMode="auto">
          <a:xfrm>
            <a:off x="76200" y="1905000"/>
            <a:ext cx="89154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Algorithm: </a:t>
            </a:r>
            <a:r>
              <a:rPr lang="en-US" altLang="en-US">
                <a:solidFill>
                  <a:srgbClr val="00FFFF"/>
                </a:solidFill>
              </a:rPr>
              <a:t>GetExp</a:t>
            </a:r>
            <a:r>
              <a:rPr lang="en-US" altLang="en-US">
                <a:solidFill>
                  <a:schemeClr val="accent2"/>
                </a:solidFill>
              </a:rPr>
              <a:t>(</a:t>
            </a:r>
            <a:r>
              <a:rPr lang="en-US" altLang="en-US"/>
              <a:t> </a:t>
            </a:r>
            <a:r>
              <a:rPr lang="en-US" altLang="en-US">
                <a:solidFill>
                  <a:schemeClr val="tx2"/>
                </a:solidFill>
              </a:rPr>
              <a:t>s</a:t>
            </a:r>
            <a:r>
              <a:rPr lang="en-US" altLang="en-US"/>
              <a:t>, </a:t>
            </a:r>
            <a:r>
              <a:rPr lang="en-US" altLang="en-US">
                <a:solidFill>
                  <a:schemeClr val="accent2"/>
                </a:solidFill>
              </a:rPr>
              <a:t>i</a:t>
            </a:r>
            <a:r>
              <a:rPr lang="en-US" altLang="en-US"/>
              <a:t> </a:t>
            </a:r>
            <a:r>
              <a:rPr lang="en-US" altLang="en-US">
                <a:solidFill>
                  <a:schemeClr val="accent2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Input:    s is a string of tokens </a:t>
            </a:r>
            <a:br>
              <a:rPr lang="en-US" altLang="en-US"/>
            </a:br>
            <a:r>
              <a:rPr lang="en-US" altLang="en-US"/>
              <a:t>              </a:t>
            </a:r>
            <a:r>
              <a:rPr lang="en-US" altLang="en-US">
                <a:solidFill>
                  <a:schemeClr val="accent2"/>
                </a:solidFill>
              </a:rPr>
              <a:t>i</a:t>
            </a:r>
            <a:r>
              <a:rPr lang="en-US" altLang="en-US"/>
              <a:t> is a start index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Output: </a:t>
            </a:r>
            <a:r>
              <a:rPr lang="en-US" altLang="en-US">
                <a:solidFill>
                  <a:schemeClr val="accent2"/>
                </a:solidFill>
              </a:rPr>
              <a:t>p</a:t>
            </a:r>
            <a:r>
              <a:rPr lang="en-US" altLang="en-US"/>
              <a:t> is a parsing of the longest valid </a:t>
            </a:r>
            <a:r>
              <a:rPr lang="en-US" altLang="en-US">
                <a:solidFill>
                  <a:schemeClr val="accent2"/>
                </a:solidFill>
              </a:rPr>
              <a:t>expression</a:t>
            </a:r>
            <a:r>
              <a:rPr lang="en-US" altLang="en-US"/>
              <a:t> </a:t>
            </a:r>
            <a:br>
              <a:rPr lang="en-US" altLang="en-US"/>
            </a:br>
            <a:r>
              <a:rPr lang="en-US" altLang="en-US"/>
              <a:t>              </a:t>
            </a:r>
            <a:r>
              <a:rPr lang="en-US" altLang="en-US">
                <a:solidFill>
                  <a:schemeClr val="accent2"/>
                </a:solidFill>
              </a:rPr>
              <a:t>j</a:t>
            </a:r>
            <a:r>
              <a:rPr lang="en-US" altLang="en-US"/>
              <a:t> is the end index </a:t>
            </a:r>
          </a:p>
        </p:txBody>
      </p:sp>
      <p:pic>
        <p:nvPicPr>
          <p:cNvPr id="124932" name="Picture 8" descr="cap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838200"/>
            <a:ext cx="60483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4139" name="Text Box 11"/>
          <p:cNvSpPr txBox="1">
            <a:spLocks noChangeArrowheads="1"/>
          </p:cNvSpPr>
          <p:nvPr/>
        </p:nvSpPr>
        <p:spPr bwMode="auto">
          <a:xfrm>
            <a:off x="990600" y="4856163"/>
            <a:ext cx="65039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s=6*8+((2+42)*(5+12)+987*7*123+15*54)</a:t>
            </a:r>
          </a:p>
        </p:txBody>
      </p:sp>
      <p:sp>
        <p:nvSpPr>
          <p:cNvPr id="304140" name="Line 12"/>
          <p:cNvSpPr>
            <a:spLocks noChangeShapeType="1"/>
          </p:cNvSpPr>
          <p:nvPr/>
        </p:nvSpPr>
        <p:spPr bwMode="auto">
          <a:xfrm>
            <a:off x="2286000" y="4648200"/>
            <a:ext cx="0" cy="1066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41" name="Rectangle 13"/>
          <p:cNvSpPr>
            <a:spLocks noChangeArrowheads="1"/>
          </p:cNvSpPr>
          <p:nvPr/>
        </p:nvSpPr>
        <p:spPr bwMode="auto">
          <a:xfrm>
            <a:off x="2286000" y="4876800"/>
            <a:ext cx="5029200" cy="5334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04142" name="Line 14"/>
          <p:cNvSpPr>
            <a:spLocks noChangeShapeType="1"/>
          </p:cNvSpPr>
          <p:nvPr/>
        </p:nvSpPr>
        <p:spPr bwMode="auto">
          <a:xfrm>
            <a:off x="2386013" y="4648200"/>
            <a:ext cx="0" cy="1066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43" name="Rectangle 15"/>
          <p:cNvSpPr>
            <a:spLocks noChangeArrowheads="1"/>
          </p:cNvSpPr>
          <p:nvPr/>
        </p:nvSpPr>
        <p:spPr bwMode="auto">
          <a:xfrm>
            <a:off x="2378075" y="4876800"/>
            <a:ext cx="746125" cy="5334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tx2"/>
              </a:solidFill>
            </a:endParaRPr>
          </a:p>
        </p:txBody>
      </p:sp>
      <p:sp>
        <p:nvSpPr>
          <p:cNvPr id="304144" name="Line 16"/>
          <p:cNvSpPr>
            <a:spLocks noChangeShapeType="1"/>
          </p:cNvSpPr>
          <p:nvPr/>
        </p:nvSpPr>
        <p:spPr bwMode="auto">
          <a:xfrm>
            <a:off x="1439863" y="4648200"/>
            <a:ext cx="14287" cy="1066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45" name="Rectangle 17"/>
          <p:cNvSpPr>
            <a:spLocks noChangeArrowheads="1"/>
          </p:cNvSpPr>
          <p:nvPr/>
        </p:nvSpPr>
        <p:spPr bwMode="auto">
          <a:xfrm>
            <a:off x="1439863" y="4876800"/>
            <a:ext cx="6027737" cy="5334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04146" name="Line 18"/>
          <p:cNvSpPr>
            <a:spLocks noChangeShapeType="1"/>
          </p:cNvSpPr>
          <p:nvPr/>
        </p:nvSpPr>
        <p:spPr bwMode="auto">
          <a:xfrm>
            <a:off x="3116263" y="4648200"/>
            <a:ext cx="3175" cy="1066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47" name="Rectangle 19"/>
          <p:cNvSpPr>
            <a:spLocks noChangeArrowheads="1"/>
          </p:cNvSpPr>
          <p:nvPr/>
        </p:nvSpPr>
        <p:spPr bwMode="auto">
          <a:xfrm>
            <a:off x="3116263" y="4876800"/>
            <a:ext cx="84137" cy="5334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4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4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4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4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4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4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4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4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4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4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9" grpId="0"/>
      <p:bldP spid="304140" grpId="0" animBg="1"/>
      <p:bldP spid="304140" grpId="1" animBg="1"/>
      <p:bldP spid="304141" grpId="0" animBg="1"/>
      <p:bldP spid="304141" grpId="1" animBg="1"/>
      <p:bldP spid="304142" grpId="0" animBg="1"/>
      <p:bldP spid="304142" grpId="1" animBg="1"/>
      <p:bldP spid="304143" grpId="0" animBg="1"/>
      <p:bldP spid="304143" grpId="1" animBg="1"/>
      <p:bldP spid="304144" grpId="0" animBg="1"/>
      <p:bldP spid="304144" grpId="1" animBg="1"/>
      <p:bldP spid="304145" grpId="0" animBg="1"/>
      <p:bldP spid="304145" grpId="1" animBg="1"/>
      <p:bldP spid="304146" grpId="0" animBg="1"/>
      <p:bldP spid="304147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Parsing/Compiling</a:t>
            </a: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76200" y="1905000"/>
            <a:ext cx="89154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Algorithm: </a:t>
            </a:r>
            <a:r>
              <a:rPr lang="en-US" altLang="en-US">
                <a:solidFill>
                  <a:schemeClr val="accent1"/>
                </a:solidFill>
              </a:rPr>
              <a:t>GetTerm( </a:t>
            </a:r>
            <a:r>
              <a:rPr lang="en-US" altLang="en-US">
                <a:solidFill>
                  <a:schemeClr val="tx2"/>
                </a:solidFill>
              </a:rPr>
              <a:t>s</a:t>
            </a:r>
            <a:r>
              <a:rPr lang="en-US" altLang="en-US"/>
              <a:t>, </a:t>
            </a:r>
            <a:r>
              <a:rPr lang="en-US" altLang="en-US">
                <a:solidFill>
                  <a:schemeClr val="accent1"/>
                </a:solidFill>
              </a:rPr>
              <a:t>i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Input:    s is a string of tokens </a:t>
            </a:r>
            <a:br>
              <a:rPr lang="en-US" altLang="en-US"/>
            </a:br>
            <a:r>
              <a:rPr lang="en-US" altLang="en-US"/>
              <a:t>              </a:t>
            </a:r>
            <a:r>
              <a:rPr lang="en-US" altLang="en-US">
                <a:solidFill>
                  <a:schemeClr val="accent1"/>
                </a:solidFill>
              </a:rPr>
              <a:t>i</a:t>
            </a:r>
            <a:r>
              <a:rPr lang="en-US" altLang="en-US"/>
              <a:t> is a start index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Output: </a:t>
            </a:r>
            <a:r>
              <a:rPr lang="en-US" altLang="en-US">
                <a:solidFill>
                  <a:schemeClr val="accent1"/>
                </a:solidFill>
              </a:rPr>
              <a:t>p</a:t>
            </a:r>
            <a:r>
              <a:rPr lang="en-US" altLang="en-US"/>
              <a:t> is a parsing of the longest valid </a:t>
            </a:r>
            <a:r>
              <a:rPr lang="en-US" altLang="en-US">
                <a:solidFill>
                  <a:schemeClr val="accent1"/>
                </a:solidFill>
              </a:rPr>
              <a:t>term</a:t>
            </a:r>
            <a:r>
              <a:rPr lang="en-US" altLang="en-US"/>
              <a:t> </a:t>
            </a:r>
            <a:br>
              <a:rPr lang="en-US" altLang="en-US"/>
            </a:br>
            <a:r>
              <a:rPr lang="en-US" altLang="en-US"/>
              <a:t>              </a:t>
            </a:r>
            <a:r>
              <a:rPr lang="en-US" altLang="en-US">
                <a:solidFill>
                  <a:schemeClr val="accent1"/>
                </a:solidFill>
              </a:rPr>
              <a:t>j</a:t>
            </a:r>
            <a:r>
              <a:rPr lang="en-US" altLang="en-US"/>
              <a:t> is the end index </a:t>
            </a:r>
          </a:p>
        </p:txBody>
      </p:sp>
      <p:pic>
        <p:nvPicPr>
          <p:cNvPr id="125956" name="Picture 7" descr="captur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5867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8344" name="Text Box 8"/>
          <p:cNvSpPr txBox="1">
            <a:spLocks noChangeArrowheads="1"/>
          </p:cNvSpPr>
          <p:nvPr/>
        </p:nvSpPr>
        <p:spPr bwMode="auto">
          <a:xfrm>
            <a:off x="990600" y="4856163"/>
            <a:ext cx="65039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s=6*8+((2+42)*(5+12)+987*7*123+15*54)</a:t>
            </a:r>
          </a:p>
        </p:txBody>
      </p:sp>
      <p:sp>
        <p:nvSpPr>
          <p:cNvPr id="398345" name="Line 9"/>
          <p:cNvSpPr>
            <a:spLocks noChangeShapeType="1"/>
          </p:cNvSpPr>
          <p:nvPr/>
        </p:nvSpPr>
        <p:spPr bwMode="auto">
          <a:xfrm>
            <a:off x="2286000" y="4648200"/>
            <a:ext cx="0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8346" name="Rectangle 10"/>
          <p:cNvSpPr>
            <a:spLocks noChangeArrowheads="1"/>
          </p:cNvSpPr>
          <p:nvPr/>
        </p:nvSpPr>
        <p:spPr bwMode="auto">
          <a:xfrm>
            <a:off x="2286000" y="4876800"/>
            <a:ext cx="2133600" cy="5334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98347" name="Line 11"/>
          <p:cNvSpPr>
            <a:spLocks noChangeShapeType="1"/>
          </p:cNvSpPr>
          <p:nvPr/>
        </p:nvSpPr>
        <p:spPr bwMode="auto">
          <a:xfrm>
            <a:off x="2386013" y="4648200"/>
            <a:ext cx="0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8348" name="Rectangle 12"/>
          <p:cNvSpPr>
            <a:spLocks noChangeArrowheads="1"/>
          </p:cNvSpPr>
          <p:nvPr/>
        </p:nvSpPr>
        <p:spPr bwMode="auto">
          <a:xfrm>
            <a:off x="2378075" y="4876800"/>
            <a:ext cx="212725" cy="5334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98349" name="Line 13"/>
          <p:cNvSpPr>
            <a:spLocks noChangeShapeType="1"/>
          </p:cNvSpPr>
          <p:nvPr/>
        </p:nvSpPr>
        <p:spPr bwMode="auto">
          <a:xfrm>
            <a:off x="1439863" y="4648200"/>
            <a:ext cx="14287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8350" name="Rectangle 14"/>
          <p:cNvSpPr>
            <a:spLocks noChangeArrowheads="1"/>
          </p:cNvSpPr>
          <p:nvPr/>
        </p:nvSpPr>
        <p:spPr bwMode="auto">
          <a:xfrm>
            <a:off x="1439863" y="4876800"/>
            <a:ext cx="541337" cy="5334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98351" name="Line 15"/>
          <p:cNvSpPr>
            <a:spLocks noChangeShapeType="1"/>
          </p:cNvSpPr>
          <p:nvPr/>
        </p:nvSpPr>
        <p:spPr bwMode="auto">
          <a:xfrm>
            <a:off x="3116263" y="4648200"/>
            <a:ext cx="3175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8352" name="Rectangle 16"/>
          <p:cNvSpPr>
            <a:spLocks noChangeArrowheads="1"/>
          </p:cNvSpPr>
          <p:nvPr/>
        </p:nvSpPr>
        <p:spPr bwMode="auto">
          <a:xfrm>
            <a:off x="3116263" y="4876800"/>
            <a:ext cx="84137" cy="5334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8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8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8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8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8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8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44" grpId="0"/>
      <p:bldP spid="398345" grpId="0" animBg="1"/>
      <p:bldP spid="398345" grpId="1" animBg="1"/>
      <p:bldP spid="398346" grpId="0" animBg="1"/>
      <p:bldP spid="398346" grpId="1" animBg="1"/>
      <p:bldP spid="398347" grpId="0" animBg="1"/>
      <p:bldP spid="398347" grpId="1" animBg="1"/>
      <p:bldP spid="398348" grpId="0" animBg="1"/>
      <p:bldP spid="398348" grpId="1" animBg="1"/>
      <p:bldP spid="398349" grpId="0" animBg="1"/>
      <p:bldP spid="398349" grpId="1" animBg="1"/>
      <p:bldP spid="398350" grpId="0" animBg="1"/>
      <p:bldP spid="398350" grpId="1" animBg="1"/>
      <p:bldP spid="398351" grpId="0" animBg="1"/>
      <p:bldP spid="398352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Parsing/Compiling</a:t>
            </a: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76200" y="1905000"/>
            <a:ext cx="89154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Algorithm: </a:t>
            </a:r>
            <a:r>
              <a:rPr lang="en-US" altLang="en-US">
                <a:solidFill>
                  <a:schemeClr val="hlink"/>
                </a:solidFill>
              </a:rPr>
              <a:t>GetFact( </a:t>
            </a:r>
            <a:r>
              <a:rPr lang="en-US" altLang="en-US">
                <a:solidFill>
                  <a:schemeClr val="tx2"/>
                </a:solidFill>
              </a:rPr>
              <a:t>s</a:t>
            </a:r>
            <a:r>
              <a:rPr lang="en-US" altLang="en-US"/>
              <a:t>,</a:t>
            </a:r>
            <a:r>
              <a:rPr lang="en-US" altLang="en-US">
                <a:solidFill>
                  <a:schemeClr val="hlink"/>
                </a:solidFill>
              </a:rPr>
              <a:t> i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Input:    s is a string of tokens </a:t>
            </a:r>
            <a:br>
              <a:rPr lang="en-US" altLang="en-US"/>
            </a:br>
            <a:r>
              <a:rPr lang="en-US" altLang="en-US"/>
              <a:t>              </a:t>
            </a:r>
            <a:r>
              <a:rPr lang="en-US" altLang="en-US">
                <a:solidFill>
                  <a:schemeClr val="hlink"/>
                </a:solidFill>
              </a:rPr>
              <a:t>i</a:t>
            </a:r>
            <a:r>
              <a:rPr lang="en-US" altLang="en-US"/>
              <a:t> is a start index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Output: </a:t>
            </a:r>
            <a:r>
              <a:rPr lang="en-US" altLang="en-US">
                <a:solidFill>
                  <a:schemeClr val="hlink"/>
                </a:solidFill>
              </a:rPr>
              <a:t>p</a:t>
            </a:r>
            <a:r>
              <a:rPr lang="en-US" altLang="en-US"/>
              <a:t> is a parsing of the longest valid </a:t>
            </a:r>
            <a:r>
              <a:rPr lang="en-US" altLang="en-US">
                <a:solidFill>
                  <a:schemeClr val="hlink"/>
                </a:solidFill>
              </a:rPr>
              <a:t>factor</a:t>
            </a:r>
            <a:r>
              <a:rPr lang="en-US" altLang="en-US"/>
              <a:t> </a:t>
            </a:r>
            <a:br>
              <a:rPr lang="en-US" altLang="en-US"/>
            </a:br>
            <a:r>
              <a:rPr lang="en-US" altLang="en-US"/>
              <a:t>              </a:t>
            </a:r>
            <a:r>
              <a:rPr lang="en-US" altLang="en-US">
                <a:solidFill>
                  <a:schemeClr val="hlink"/>
                </a:solidFill>
              </a:rPr>
              <a:t>j</a:t>
            </a:r>
            <a:r>
              <a:rPr lang="en-US" altLang="en-US"/>
              <a:t> is the end index </a:t>
            </a:r>
          </a:p>
        </p:txBody>
      </p:sp>
      <p:pic>
        <p:nvPicPr>
          <p:cNvPr id="126980" name="Picture 7" descr="captur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838200"/>
            <a:ext cx="56102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69" name="Line 9"/>
          <p:cNvSpPr>
            <a:spLocks noChangeShapeType="1"/>
          </p:cNvSpPr>
          <p:nvPr/>
        </p:nvSpPr>
        <p:spPr bwMode="auto">
          <a:xfrm>
            <a:off x="2286000" y="4648200"/>
            <a:ext cx="0" cy="10668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70" name="Rectangle 10"/>
          <p:cNvSpPr>
            <a:spLocks noChangeArrowheads="1"/>
          </p:cNvSpPr>
          <p:nvPr/>
        </p:nvSpPr>
        <p:spPr bwMode="auto">
          <a:xfrm>
            <a:off x="2286000" y="4876800"/>
            <a:ext cx="990600" cy="5334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99371" name="Line 11"/>
          <p:cNvSpPr>
            <a:spLocks noChangeShapeType="1"/>
          </p:cNvSpPr>
          <p:nvPr/>
        </p:nvSpPr>
        <p:spPr bwMode="auto">
          <a:xfrm>
            <a:off x="2386013" y="4648200"/>
            <a:ext cx="0" cy="10668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72" name="Rectangle 12"/>
          <p:cNvSpPr>
            <a:spLocks noChangeArrowheads="1"/>
          </p:cNvSpPr>
          <p:nvPr/>
        </p:nvSpPr>
        <p:spPr bwMode="auto">
          <a:xfrm>
            <a:off x="2378075" y="4876800"/>
            <a:ext cx="212725" cy="5334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99373" name="Line 13"/>
          <p:cNvSpPr>
            <a:spLocks noChangeShapeType="1"/>
          </p:cNvSpPr>
          <p:nvPr/>
        </p:nvSpPr>
        <p:spPr bwMode="auto">
          <a:xfrm>
            <a:off x="1439863" y="4648200"/>
            <a:ext cx="14287" cy="10668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74" name="Rectangle 14"/>
          <p:cNvSpPr>
            <a:spLocks noChangeArrowheads="1"/>
          </p:cNvSpPr>
          <p:nvPr/>
        </p:nvSpPr>
        <p:spPr bwMode="auto">
          <a:xfrm>
            <a:off x="1439863" y="4876800"/>
            <a:ext cx="160337" cy="5334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>
            <a:off x="3116263" y="4648200"/>
            <a:ext cx="3175" cy="10668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76" name="Rectangle 16"/>
          <p:cNvSpPr>
            <a:spLocks noChangeArrowheads="1"/>
          </p:cNvSpPr>
          <p:nvPr/>
        </p:nvSpPr>
        <p:spPr bwMode="auto">
          <a:xfrm>
            <a:off x="3116263" y="4876800"/>
            <a:ext cx="84137" cy="5334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99377" name="Line 17"/>
          <p:cNvSpPr>
            <a:spLocks noChangeShapeType="1"/>
          </p:cNvSpPr>
          <p:nvPr/>
        </p:nvSpPr>
        <p:spPr bwMode="auto">
          <a:xfrm>
            <a:off x="2141538" y="4648200"/>
            <a:ext cx="0" cy="10668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78" name="Rectangle 18"/>
          <p:cNvSpPr>
            <a:spLocks noChangeArrowheads="1"/>
          </p:cNvSpPr>
          <p:nvPr/>
        </p:nvSpPr>
        <p:spPr bwMode="auto">
          <a:xfrm>
            <a:off x="2133600" y="4876800"/>
            <a:ext cx="5334000" cy="5334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99379" name="Text Box 19"/>
          <p:cNvSpPr txBox="1">
            <a:spLocks noChangeArrowheads="1"/>
          </p:cNvSpPr>
          <p:nvPr/>
        </p:nvSpPr>
        <p:spPr bwMode="auto">
          <a:xfrm>
            <a:off x="990600" y="4856163"/>
            <a:ext cx="65039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s=6*8+((2+42)*(5+12)+987*7*123+15*54)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9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9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9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9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9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9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9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9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9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9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99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9" grpId="0" animBg="1"/>
      <p:bldP spid="399369" grpId="1" animBg="1"/>
      <p:bldP spid="399370" grpId="0" animBg="1"/>
      <p:bldP spid="399370" grpId="1" animBg="1"/>
      <p:bldP spid="399371" grpId="0" animBg="1"/>
      <p:bldP spid="399371" grpId="1" animBg="1"/>
      <p:bldP spid="399372" grpId="0" animBg="1"/>
      <p:bldP spid="399372" grpId="1" animBg="1"/>
      <p:bldP spid="399373" grpId="0" animBg="1"/>
      <p:bldP spid="399373" grpId="1" animBg="1"/>
      <p:bldP spid="399374" grpId="0" animBg="1"/>
      <p:bldP spid="399374" grpId="1" animBg="1"/>
      <p:bldP spid="399375" grpId="0" animBg="1"/>
      <p:bldP spid="399376" grpId="0" animBg="1"/>
      <p:bldP spid="399377" grpId="0" animBg="1"/>
      <p:bldP spid="399377" grpId="1" animBg="1"/>
      <p:bldP spid="399378" grpId="0" animBg="1"/>
      <p:bldP spid="399378" grpId="1" animBg="1"/>
      <p:bldP spid="399379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4" descr="cap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4300"/>
            <a:ext cx="60483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3" name="Picture 9" descr="capture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270000"/>
            <a:ext cx="82010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4" name="Rectangle 10"/>
          <p:cNvSpPr>
            <a:spLocks noChangeArrowheads="1"/>
          </p:cNvSpPr>
          <p:nvPr/>
        </p:nvSpPr>
        <p:spPr bwMode="auto">
          <a:xfrm>
            <a:off x="381000" y="762000"/>
            <a:ext cx="4279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Algorithm: </a:t>
            </a:r>
            <a:r>
              <a:rPr lang="en-US" altLang="en-US">
                <a:solidFill>
                  <a:srgbClr val="00FFFF"/>
                </a:solidFill>
              </a:rPr>
              <a:t>GetExp( </a:t>
            </a:r>
            <a:r>
              <a:rPr lang="en-US" altLang="en-US">
                <a:solidFill>
                  <a:schemeClr val="tx2"/>
                </a:solidFill>
              </a:rPr>
              <a:t>s</a:t>
            </a:r>
            <a:r>
              <a:rPr lang="en-US" altLang="en-US"/>
              <a:t>, </a:t>
            </a:r>
            <a:r>
              <a:rPr lang="en-US" altLang="en-US">
                <a:solidFill>
                  <a:schemeClr val="accent2"/>
                </a:solidFill>
              </a:rPr>
              <a:t>i</a:t>
            </a:r>
            <a:r>
              <a:rPr lang="en-US" altLang="en-US">
                <a:solidFill>
                  <a:srgbClr val="00FFFF"/>
                </a:solidFill>
              </a:rPr>
              <a:t> )</a:t>
            </a:r>
          </a:p>
        </p:txBody>
      </p:sp>
      <p:sp>
        <p:nvSpPr>
          <p:cNvPr id="395275" name="Line 11"/>
          <p:cNvSpPr>
            <a:spLocks noChangeShapeType="1"/>
          </p:cNvSpPr>
          <p:nvPr/>
        </p:nvSpPr>
        <p:spPr bwMode="auto">
          <a:xfrm>
            <a:off x="2263775" y="5003800"/>
            <a:ext cx="0" cy="1066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5276" name="Rectangle 12"/>
          <p:cNvSpPr>
            <a:spLocks noChangeArrowheads="1"/>
          </p:cNvSpPr>
          <p:nvPr/>
        </p:nvSpPr>
        <p:spPr bwMode="auto">
          <a:xfrm>
            <a:off x="2286000" y="5232400"/>
            <a:ext cx="2133600" cy="5334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95278" name="Text Box 14"/>
          <p:cNvSpPr txBox="1">
            <a:spLocks noChangeArrowheads="1"/>
          </p:cNvSpPr>
          <p:nvPr/>
        </p:nvSpPr>
        <p:spPr bwMode="auto">
          <a:xfrm>
            <a:off x="990600" y="5232400"/>
            <a:ext cx="6503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s=6*8+((2+42)*(5+12)+987*7*123+15*54)</a:t>
            </a:r>
          </a:p>
        </p:txBody>
      </p:sp>
      <p:sp>
        <p:nvSpPr>
          <p:cNvPr id="395279" name="Rectangle 15"/>
          <p:cNvSpPr>
            <a:spLocks noChangeArrowheads="1"/>
          </p:cNvSpPr>
          <p:nvPr/>
        </p:nvSpPr>
        <p:spPr bwMode="auto">
          <a:xfrm>
            <a:off x="3200400" y="1803400"/>
            <a:ext cx="1371600" cy="3048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95285" name="Line 21"/>
          <p:cNvSpPr>
            <a:spLocks noChangeShapeType="1"/>
          </p:cNvSpPr>
          <p:nvPr/>
        </p:nvSpPr>
        <p:spPr bwMode="auto">
          <a:xfrm>
            <a:off x="2298700" y="5003800"/>
            <a:ext cx="0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5286" name="Rectangle 22"/>
          <p:cNvSpPr>
            <a:spLocks noChangeArrowheads="1"/>
          </p:cNvSpPr>
          <p:nvPr/>
        </p:nvSpPr>
        <p:spPr bwMode="auto">
          <a:xfrm>
            <a:off x="2514600" y="2946400"/>
            <a:ext cx="1752600" cy="3302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95287" name="Oval 23"/>
          <p:cNvSpPr>
            <a:spLocks noChangeArrowheads="1"/>
          </p:cNvSpPr>
          <p:nvPr/>
        </p:nvSpPr>
        <p:spPr bwMode="auto">
          <a:xfrm>
            <a:off x="4343400" y="5308600"/>
            <a:ext cx="304800" cy="381000"/>
          </a:xfrm>
          <a:prstGeom prst="ellips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95288" name="Rectangle 24"/>
          <p:cNvSpPr>
            <a:spLocks noChangeArrowheads="1"/>
          </p:cNvSpPr>
          <p:nvPr/>
        </p:nvSpPr>
        <p:spPr bwMode="auto">
          <a:xfrm>
            <a:off x="4622800" y="5232400"/>
            <a:ext cx="1549400" cy="5334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95289" name="Line 25"/>
          <p:cNvSpPr>
            <a:spLocks noChangeShapeType="1"/>
          </p:cNvSpPr>
          <p:nvPr/>
        </p:nvSpPr>
        <p:spPr bwMode="auto">
          <a:xfrm>
            <a:off x="4635500" y="5003800"/>
            <a:ext cx="0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5290" name="Rectangle 26"/>
          <p:cNvSpPr>
            <a:spLocks noChangeArrowheads="1"/>
          </p:cNvSpPr>
          <p:nvPr/>
        </p:nvSpPr>
        <p:spPr bwMode="auto">
          <a:xfrm>
            <a:off x="4229100" y="3213100"/>
            <a:ext cx="2463800" cy="3556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95291" name="Oval 27"/>
          <p:cNvSpPr>
            <a:spLocks noChangeArrowheads="1"/>
          </p:cNvSpPr>
          <p:nvPr/>
        </p:nvSpPr>
        <p:spPr bwMode="auto">
          <a:xfrm>
            <a:off x="6134100" y="5308600"/>
            <a:ext cx="304800" cy="381000"/>
          </a:xfrm>
          <a:prstGeom prst="ellips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95293" name="Rectangle 29"/>
          <p:cNvSpPr>
            <a:spLocks noChangeArrowheads="1"/>
          </p:cNvSpPr>
          <p:nvPr/>
        </p:nvSpPr>
        <p:spPr bwMode="auto">
          <a:xfrm>
            <a:off x="6451600" y="5232400"/>
            <a:ext cx="863600" cy="5334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95294" name="Line 30"/>
          <p:cNvSpPr>
            <a:spLocks noChangeShapeType="1"/>
          </p:cNvSpPr>
          <p:nvPr/>
        </p:nvSpPr>
        <p:spPr bwMode="auto">
          <a:xfrm>
            <a:off x="6464300" y="5003800"/>
            <a:ext cx="0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5295" name="Oval 31"/>
          <p:cNvSpPr>
            <a:spLocks noChangeArrowheads="1"/>
          </p:cNvSpPr>
          <p:nvPr/>
        </p:nvSpPr>
        <p:spPr bwMode="auto">
          <a:xfrm>
            <a:off x="7226300" y="5308600"/>
            <a:ext cx="304800" cy="381000"/>
          </a:xfrm>
          <a:prstGeom prst="ellips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95298" name="Rectangle 34"/>
          <p:cNvSpPr>
            <a:spLocks noChangeArrowheads="1"/>
          </p:cNvSpPr>
          <p:nvPr/>
        </p:nvSpPr>
        <p:spPr bwMode="auto">
          <a:xfrm>
            <a:off x="2286000" y="5156200"/>
            <a:ext cx="5029200" cy="6858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1600200" y="139700"/>
            <a:ext cx="1219200" cy="457200"/>
            <a:chOff x="1008" y="88"/>
            <a:chExt cx="768" cy="288"/>
          </a:xfrm>
        </p:grpSpPr>
        <p:sp>
          <p:nvSpPr>
            <p:cNvPr id="128041" name="Rectangle 40"/>
            <p:cNvSpPr>
              <a:spLocks noChangeArrowheads="1"/>
            </p:cNvSpPr>
            <p:nvPr/>
          </p:nvSpPr>
          <p:spPr bwMode="auto">
            <a:xfrm>
              <a:off x="1448" y="88"/>
              <a:ext cx="328" cy="288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28042" name="Rectangle 41"/>
            <p:cNvSpPr>
              <a:spLocks noChangeArrowheads="1"/>
            </p:cNvSpPr>
            <p:nvPr/>
          </p:nvSpPr>
          <p:spPr bwMode="auto">
            <a:xfrm>
              <a:off x="1008" y="88"/>
              <a:ext cx="240" cy="144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  <p:sp>
        <p:nvSpPr>
          <p:cNvPr id="395308" name="Rectangle 44"/>
          <p:cNvSpPr>
            <a:spLocks noChangeArrowheads="1"/>
          </p:cNvSpPr>
          <p:nvPr/>
        </p:nvSpPr>
        <p:spPr bwMode="auto">
          <a:xfrm>
            <a:off x="2832100" y="139700"/>
            <a:ext cx="215900" cy="4572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95311" name="Rectangle 47"/>
          <p:cNvSpPr>
            <a:spLocks noChangeArrowheads="1"/>
          </p:cNvSpPr>
          <p:nvPr/>
        </p:nvSpPr>
        <p:spPr bwMode="auto">
          <a:xfrm>
            <a:off x="3048000" y="355600"/>
            <a:ext cx="444500" cy="2413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914400" y="4013200"/>
            <a:ext cx="4343400" cy="381000"/>
            <a:chOff x="576" y="2688"/>
            <a:chExt cx="2736" cy="240"/>
          </a:xfrm>
        </p:grpSpPr>
        <p:grpSp>
          <p:nvGrpSpPr>
            <p:cNvPr id="128033" name="Group 39"/>
            <p:cNvGrpSpPr>
              <a:grpSpLocks/>
            </p:cNvGrpSpPr>
            <p:nvPr/>
          </p:nvGrpSpPr>
          <p:grpSpPr bwMode="auto">
            <a:xfrm>
              <a:off x="576" y="2688"/>
              <a:ext cx="2736" cy="240"/>
              <a:chOff x="576" y="2688"/>
              <a:chExt cx="2736" cy="240"/>
            </a:xfrm>
          </p:grpSpPr>
          <p:sp>
            <p:nvSpPr>
              <p:cNvPr id="128037" name="Rectangle 33"/>
              <p:cNvSpPr>
                <a:spLocks noChangeArrowheads="1"/>
              </p:cNvSpPr>
              <p:nvPr/>
            </p:nvSpPr>
            <p:spPr bwMode="auto">
              <a:xfrm>
                <a:off x="576" y="2688"/>
                <a:ext cx="2736" cy="240"/>
              </a:xfrm>
              <a:prstGeom prst="rect">
                <a:avLst/>
              </a:prstGeom>
              <a:noFill/>
              <a:ln w="25400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28038" name="Rectangle 35"/>
              <p:cNvSpPr>
                <a:spLocks noChangeArrowheads="1"/>
              </p:cNvSpPr>
              <p:nvPr/>
            </p:nvSpPr>
            <p:spPr bwMode="auto">
              <a:xfrm>
                <a:off x="1083" y="2736"/>
                <a:ext cx="501" cy="144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28039" name="Rectangle 37"/>
              <p:cNvSpPr>
                <a:spLocks noChangeArrowheads="1"/>
              </p:cNvSpPr>
              <p:nvPr/>
            </p:nvSpPr>
            <p:spPr bwMode="auto">
              <a:xfrm>
                <a:off x="1735" y="2736"/>
                <a:ext cx="501" cy="144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28040" name="Rectangle 38"/>
              <p:cNvSpPr>
                <a:spLocks noChangeArrowheads="1"/>
              </p:cNvSpPr>
              <p:nvPr/>
            </p:nvSpPr>
            <p:spPr bwMode="auto">
              <a:xfrm>
                <a:off x="2736" y="2736"/>
                <a:ext cx="501" cy="144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</p:grpSp>
        <p:sp>
          <p:nvSpPr>
            <p:cNvPr id="128034" name="Oval 50"/>
            <p:cNvSpPr>
              <a:spLocks noChangeArrowheads="1"/>
            </p:cNvSpPr>
            <p:nvPr/>
          </p:nvSpPr>
          <p:spPr bwMode="auto">
            <a:xfrm>
              <a:off x="1592" y="2728"/>
              <a:ext cx="144" cy="144"/>
            </a:xfrm>
            <a:prstGeom prst="ellips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28035" name="Oval 51"/>
            <p:cNvSpPr>
              <a:spLocks noChangeArrowheads="1"/>
            </p:cNvSpPr>
            <p:nvPr/>
          </p:nvSpPr>
          <p:spPr bwMode="auto">
            <a:xfrm>
              <a:off x="2264" y="2728"/>
              <a:ext cx="144" cy="144"/>
            </a:xfrm>
            <a:prstGeom prst="ellips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28036" name="Oval 52"/>
            <p:cNvSpPr>
              <a:spLocks noChangeArrowheads="1"/>
            </p:cNvSpPr>
            <p:nvPr/>
          </p:nvSpPr>
          <p:spPr bwMode="auto">
            <a:xfrm>
              <a:off x="2584" y="2728"/>
              <a:ext cx="144" cy="144"/>
            </a:xfrm>
            <a:prstGeom prst="ellips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2514600" y="5994400"/>
            <a:ext cx="1676400" cy="762000"/>
            <a:chOff x="960" y="3792"/>
            <a:chExt cx="1056" cy="480"/>
          </a:xfrm>
        </p:grpSpPr>
        <p:sp>
          <p:nvSpPr>
            <p:cNvPr id="128031" name="Text Box 55"/>
            <p:cNvSpPr txBox="1">
              <a:spLocks noChangeArrowheads="1"/>
            </p:cNvSpPr>
            <p:nvPr/>
          </p:nvSpPr>
          <p:spPr bwMode="auto">
            <a:xfrm>
              <a:off x="1119" y="3909"/>
              <a:ext cx="79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accent1"/>
                  </a:solidFill>
                </a:rPr>
                <a:t>p</a:t>
              </a:r>
              <a:r>
                <a:rPr lang="en-US" altLang="en-US" sz="2800" baseline="-25000">
                  <a:solidFill>
                    <a:schemeClr val="accent1"/>
                  </a:solidFill>
                </a:rPr>
                <a:t>&lt;term,1&gt;</a:t>
              </a:r>
            </a:p>
          </p:txBody>
        </p:sp>
        <p:sp>
          <p:nvSpPr>
            <p:cNvPr id="128032" name="AutoShape 56"/>
            <p:cNvSpPr>
              <a:spLocks noChangeArrowheads="1"/>
            </p:cNvSpPr>
            <p:nvPr/>
          </p:nvSpPr>
          <p:spPr bwMode="auto">
            <a:xfrm>
              <a:off x="960" y="3792"/>
              <a:ext cx="1056" cy="480"/>
            </a:xfrm>
            <a:prstGeom prst="flowChartExtract">
              <a:avLst/>
            </a:prstGeom>
            <a:noFill/>
            <a:ln w="25400" algn="ctr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4343400" y="5994400"/>
            <a:ext cx="1676400" cy="762000"/>
            <a:chOff x="960" y="3792"/>
            <a:chExt cx="1056" cy="480"/>
          </a:xfrm>
        </p:grpSpPr>
        <p:sp>
          <p:nvSpPr>
            <p:cNvPr id="128029" name="Text Box 58"/>
            <p:cNvSpPr txBox="1">
              <a:spLocks noChangeArrowheads="1"/>
            </p:cNvSpPr>
            <p:nvPr/>
          </p:nvSpPr>
          <p:spPr bwMode="auto">
            <a:xfrm>
              <a:off x="1119" y="3909"/>
              <a:ext cx="79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accent1"/>
                  </a:solidFill>
                </a:rPr>
                <a:t>p</a:t>
              </a:r>
              <a:r>
                <a:rPr lang="en-US" altLang="en-US" sz="2800" baseline="-25000">
                  <a:solidFill>
                    <a:schemeClr val="accent1"/>
                  </a:solidFill>
                </a:rPr>
                <a:t>&lt;term,2&gt;</a:t>
              </a:r>
            </a:p>
          </p:txBody>
        </p:sp>
        <p:sp>
          <p:nvSpPr>
            <p:cNvPr id="128030" name="AutoShape 59"/>
            <p:cNvSpPr>
              <a:spLocks noChangeArrowheads="1"/>
            </p:cNvSpPr>
            <p:nvPr/>
          </p:nvSpPr>
          <p:spPr bwMode="auto">
            <a:xfrm>
              <a:off x="960" y="3792"/>
              <a:ext cx="1056" cy="480"/>
            </a:xfrm>
            <a:prstGeom prst="flowChartExtract">
              <a:avLst/>
            </a:prstGeom>
            <a:noFill/>
            <a:ln w="25400" algn="ctr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6096000" y="5994400"/>
            <a:ext cx="1676400" cy="762000"/>
            <a:chOff x="960" y="3792"/>
            <a:chExt cx="1056" cy="480"/>
          </a:xfrm>
        </p:grpSpPr>
        <p:sp>
          <p:nvSpPr>
            <p:cNvPr id="128027" name="Text Box 61"/>
            <p:cNvSpPr txBox="1">
              <a:spLocks noChangeArrowheads="1"/>
            </p:cNvSpPr>
            <p:nvPr/>
          </p:nvSpPr>
          <p:spPr bwMode="auto">
            <a:xfrm>
              <a:off x="1119" y="3909"/>
              <a:ext cx="79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accent1"/>
                  </a:solidFill>
                </a:rPr>
                <a:t>p</a:t>
              </a:r>
              <a:r>
                <a:rPr lang="en-US" altLang="en-US" sz="2800" baseline="-25000">
                  <a:solidFill>
                    <a:schemeClr val="accent1"/>
                  </a:solidFill>
                </a:rPr>
                <a:t>&lt;term,3&gt;</a:t>
              </a:r>
            </a:p>
          </p:txBody>
        </p:sp>
        <p:sp>
          <p:nvSpPr>
            <p:cNvPr id="128028" name="AutoShape 62"/>
            <p:cNvSpPr>
              <a:spLocks noChangeArrowheads="1"/>
            </p:cNvSpPr>
            <p:nvPr/>
          </p:nvSpPr>
          <p:spPr bwMode="auto">
            <a:xfrm>
              <a:off x="960" y="3792"/>
              <a:ext cx="1056" cy="480"/>
            </a:xfrm>
            <a:prstGeom prst="flowChartExtract">
              <a:avLst/>
            </a:prstGeom>
            <a:noFill/>
            <a:ln w="25400" algn="ctr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5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5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5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5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5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5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5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5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5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5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5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5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5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5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5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5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5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5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5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5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5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5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95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5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95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5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95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5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95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5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9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75" grpId="0" animBg="1"/>
      <p:bldP spid="395276" grpId="0" animBg="1" autoUpdateAnimBg="0"/>
      <p:bldP spid="395278" grpId="0" autoUpdateAnimBg="0"/>
      <p:bldP spid="395279" grpId="0" animBg="1" autoUpdateAnimBg="0"/>
      <p:bldP spid="395279" grpId="1" animBg="1"/>
      <p:bldP spid="395285" grpId="0" animBg="1"/>
      <p:bldP spid="395286" grpId="0" animBg="1" autoUpdateAnimBg="0"/>
      <p:bldP spid="395286" grpId="1" animBg="1"/>
      <p:bldP spid="395287" grpId="0" animBg="1"/>
      <p:bldP spid="395288" grpId="0" animBg="1" autoUpdateAnimBg="0"/>
      <p:bldP spid="395289" grpId="0" animBg="1"/>
      <p:bldP spid="395290" grpId="0" animBg="1" autoUpdateAnimBg="0"/>
      <p:bldP spid="395291" grpId="0" animBg="1"/>
      <p:bldP spid="395293" grpId="0" animBg="1" autoUpdateAnimBg="0"/>
      <p:bldP spid="395294" grpId="0" animBg="1"/>
      <p:bldP spid="395295" grpId="0" animBg="1"/>
      <p:bldP spid="395295" grpId="1" animBg="1"/>
      <p:bldP spid="395298" grpId="0" animBg="1" autoUpdateAnimBg="0"/>
      <p:bldP spid="395308" grpId="0" animBg="1" autoUpdateAnimBg="0"/>
      <p:bldP spid="395311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cap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4300"/>
            <a:ext cx="60483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7" name="Picture 3" descr="capture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270000"/>
            <a:ext cx="82010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381000" y="762000"/>
            <a:ext cx="4279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Algorithm: </a:t>
            </a:r>
            <a:r>
              <a:rPr lang="en-US" altLang="en-US">
                <a:solidFill>
                  <a:srgbClr val="00FFFF"/>
                </a:solidFill>
              </a:rPr>
              <a:t>GetExp( </a:t>
            </a:r>
            <a:r>
              <a:rPr lang="en-US" altLang="en-US">
                <a:solidFill>
                  <a:schemeClr val="tx2"/>
                </a:solidFill>
              </a:rPr>
              <a:t>s</a:t>
            </a:r>
            <a:r>
              <a:rPr lang="en-US" altLang="en-US"/>
              <a:t>, </a:t>
            </a:r>
            <a:r>
              <a:rPr lang="en-US" altLang="en-US">
                <a:solidFill>
                  <a:schemeClr val="accent2"/>
                </a:solidFill>
              </a:rPr>
              <a:t>i</a:t>
            </a:r>
            <a:r>
              <a:rPr lang="en-US" altLang="en-US">
                <a:solidFill>
                  <a:srgbClr val="00FFFF"/>
                </a:solidFill>
              </a:rPr>
              <a:t> )</a:t>
            </a:r>
          </a:p>
        </p:txBody>
      </p:sp>
      <p:grpSp>
        <p:nvGrpSpPr>
          <p:cNvPr id="129029" name="Group 20"/>
          <p:cNvGrpSpPr>
            <a:grpSpLocks/>
          </p:cNvGrpSpPr>
          <p:nvPr/>
        </p:nvGrpSpPr>
        <p:grpSpPr bwMode="auto">
          <a:xfrm>
            <a:off x="1600200" y="139700"/>
            <a:ext cx="1219200" cy="457200"/>
            <a:chOff x="1008" y="88"/>
            <a:chExt cx="768" cy="288"/>
          </a:xfrm>
        </p:grpSpPr>
        <p:sp>
          <p:nvSpPr>
            <p:cNvPr id="129066" name="Rectangle 21"/>
            <p:cNvSpPr>
              <a:spLocks noChangeArrowheads="1"/>
            </p:cNvSpPr>
            <p:nvPr/>
          </p:nvSpPr>
          <p:spPr bwMode="auto">
            <a:xfrm>
              <a:off x="1448" y="88"/>
              <a:ext cx="328" cy="288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29067" name="Rectangle 22"/>
            <p:cNvSpPr>
              <a:spLocks noChangeArrowheads="1"/>
            </p:cNvSpPr>
            <p:nvPr/>
          </p:nvSpPr>
          <p:spPr bwMode="auto">
            <a:xfrm>
              <a:off x="1008" y="88"/>
              <a:ext cx="240" cy="144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  <p:sp>
        <p:nvSpPr>
          <p:cNvPr id="129030" name="Rectangle 23"/>
          <p:cNvSpPr>
            <a:spLocks noChangeArrowheads="1"/>
          </p:cNvSpPr>
          <p:nvPr/>
        </p:nvSpPr>
        <p:spPr bwMode="auto">
          <a:xfrm>
            <a:off x="2832100" y="139700"/>
            <a:ext cx="215900" cy="4572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29031" name="Rectangle 24"/>
          <p:cNvSpPr>
            <a:spLocks noChangeArrowheads="1"/>
          </p:cNvSpPr>
          <p:nvPr/>
        </p:nvSpPr>
        <p:spPr bwMode="auto">
          <a:xfrm>
            <a:off x="3048000" y="355600"/>
            <a:ext cx="444500" cy="2413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grpSp>
        <p:nvGrpSpPr>
          <p:cNvPr id="129032" name="Group 25"/>
          <p:cNvGrpSpPr>
            <a:grpSpLocks/>
          </p:cNvGrpSpPr>
          <p:nvPr/>
        </p:nvGrpSpPr>
        <p:grpSpPr bwMode="auto">
          <a:xfrm>
            <a:off x="914400" y="4013200"/>
            <a:ext cx="4343400" cy="381000"/>
            <a:chOff x="576" y="2688"/>
            <a:chExt cx="2736" cy="240"/>
          </a:xfrm>
        </p:grpSpPr>
        <p:grpSp>
          <p:nvGrpSpPr>
            <p:cNvPr id="129058" name="Group 26"/>
            <p:cNvGrpSpPr>
              <a:grpSpLocks/>
            </p:cNvGrpSpPr>
            <p:nvPr/>
          </p:nvGrpSpPr>
          <p:grpSpPr bwMode="auto">
            <a:xfrm>
              <a:off x="576" y="2688"/>
              <a:ext cx="2736" cy="240"/>
              <a:chOff x="576" y="2688"/>
              <a:chExt cx="2736" cy="240"/>
            </a:xfrm>
          </p:grpSpPr>
          <p:sp>
            <p:nvSpPr>
              <p:cNvPr id="129062" name="Rectangle 27"/>
              <p:cNvSpPr>
                <a:spLocks noChangeArrowheads="1"/>
              </p:cNvSpPr>
              <p:nvPr/>
            </p:nvSpPr>
            <p:spPr bwMode="auto">
              <a:xfrm>
                <a:off x="576" y="2688"/>
                <a:ext cx="2736" cy="240"/>
              </a:xfrm>
              <a:prstGeom prst="rect">
                <a:avLst/>
              </a:prstGeom>
              <a:noFill/>
              <a:ln w="25400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29063" name="Rectangle 28"/>
              <p:cNvSpPr>
                <a:spLocks noChangeArrowheads="1"/>
              </p:cNvSpPr>
              <p:nvPr/>
            </p:nvSpPr>
            <p:spPr bwMode="auto">
              <a:xfrm>
                <a:off x="1083" y="2736"/>
                <a:ext cx="501" cy="144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29064" name="Rectangle 29"/>
              <p:cNvSpPr>
                <a:spLocks noChangeArrowheads="1"/>
              </p:cNvSpPr>
              <p:nvPr/>
            </p:nvSpPr>
            <p:spPr bwMode="auto">
              <a:xfrm>
                <a:off x="1735" y="2736"/>
                <a:ext cx="501" cy="144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29065" name="Rectangle 30"/>
              <p:cNvSpPr>
                <a:spLocks noChangeArrowheads="1"/>
              </p:cNvSpPr>
              <p:nvPr/>
            </p:nvSpPr>
            <p:spPr bwMode="auto">
              <a:xfrm>
                <a:off x="2736" y="2736"/>
                <a:ext cx="501" cy="144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</p:grpSp>
        <p:sp>
          <p:nvSpPr>
            <p:cNvPr id="129059" name="Oval 31"/>
            <p:cNvSpPr>
              <a:spLocks noChangeArrowheads="1"/>
            </p:cNvSpPr>
            <p:nvPr/>
          </p:nvSpPr>
          <p:spPr bwMode="auto">
            <a:xfrm>
              <a:off x="1592" y="2728"/>
              <a:ext cx="144" cy="144"/>
            </a:xfrm>
            <a:prstGeom prst="ellips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29060" name="Oval 32"/>
            <p:cNvSpPr>
              <a:spLocks noChangeArrowheads="1"/>
            </p:cNvSpPr>
            <p:nvPr/>
          </p:nvSpPr>
          <p:spPr bwMode="auto">
            <a:xfrm>
              <a:off x="2264" y="2728"/>
              <a:ext cx="144" cy="144"/>
            </a:xfrm>
            <a:prstGeom prst="ellips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29061" name="Oval 33"/>
            <p:cNvSpPr>
              <a:spLocks noChangeArrowheads="1"/>
            </p:cNvSpPr>
            <p:nvPr/>
          </p:nvSpPr>
          <p:spPr bwMode="auto">
            <a:xfrm>
              <a:off x="2584" y="2728"/>
              <a:ext cx="144" cy="144"/>
            </a:xfrm>
            <a:prstGeom prst="ellips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  <p:grpSp>
        <p:nvGrpSpPr>
          <p:cNvPr id="5" name="Group 68"/>
          <p:cNvGrpSpPr>
            <a:grpSpLocks/>
          </p:cNvGrpSpPr>
          <p:nvPr/>
        </p:nvGrpSpPr>
        <p:grpSpPr bwMode="auto">
          <a:xfrm>
            <a:off x="457200" y="4533900"/>
            <a:ext cx="8216900" cy="2324100"/>
            <a:chOff x="288" y="2856"/>
            <a:chExt cx="5176" cy="1464"/>
          </a:xfrm>
        </p:grpSpPr>
        <p:sp>
          <p:nvSpPr>
            <p:cNvPr id="129034" name="Rectangle 44"/>
            <p:cNvSpPr>
              <a:spLocks noChangeArrowheads="1"/>
            </p:cNvSpPr>
            <p:nvPr/>
          </p:nvSpPr>
          <p:spPr bwMode="auto">
            <a:xfrm>
              <a:off x="288" y="3168"/>
              <a:ext cx="5176" cy="11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29035" name="Text Box 45"/>
            <p:cNvSpPr txBox="1">
              <a:spLocks noChangeArrowheads="1"/>
            </p:cNvSpPr>
            <p:nvPr/>
          </p:nvSpPr>
          <p:spPr bwMode="auto">
            <a:xfrm>
              <a:off x="2915" y="2856"/>
              <a:ext cx="493" cy="343"/>
            </a:xfrm>
            <a:prstGeom prst="rect">
              <a:avLst/>
            </a:prstGeom>
            <a:noFill/>
            <a:ln w="25400" algn="ctr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accent2"/>
                  </a:solidFill>
                </a:rPr>
                <a:t>Exp</a:t>
              </a:r>
            </a:p>
          </p:txBody>
        </p:sp>
        <p:sp>
          <p:nvSpPr>
            <p:cNvPr id="129036" name="Text Box 46"/>
            <p:cNvSpPr txBox="1">
              <a:spLocks noChangeArrowheads="1"/>
            </p:cNvSpPr>
            <p:nvPr/>
          </p:nvSpPr>
          <p:spPr bwMode="auto">
            <a:xfrm>
              <a:off x="3740" y="3727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accent1"/>
                  </a:solidFill>
                </a:rPr>
                <a:t>…</a:t>
              </a:r>
            </a:p>
          </p:txBody>
        </p:sp>
        <p:sp>
          <p:nvSpPr>
            <p:cNvPr id="129037" name="Line 47"/>
            <p:cNvSpPr>
              <a:spLocks noChangeShapeType="1"/>
            </p:cNvSpPr>
            <p:nvPr/>
          </p:nvSpPr>
          <p:spPr bwMode="auto">
            <a:xfrm flipH="1">
              <a:off x="1440" y="3199"/>
              <a:ext cx="1488" cy="48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38" name="Line 48"/>
            <p:cNvSpPr>
              <a:spLocks noChangeShapeType="1"/>
            </p:cNvSpPr>
            <p:nvPr/>
          </p:nvSpPr>
          <p:spPr bwMode="auto">
            <a:xfrm flipH="1">
              <a:off x="2880" y="3199"/>
              <a:ext cx="192" cy="48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39" name="Line 49"/>
            <p:cNvSpPr>
              <a:spLocks noChangeShapeType="1"/>
            </p:cNvSpPr>
            <p:nvPr/>
          </p:nvSpPr>
          <p:spPr bwMode="auto">
            <a:xfrm>
              <a:off x="3408" y="3199"/>
              <a:ext cx="1440" cy="48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9040" name="Group 50"/>
            <p:cNvGrpSpPr>
              <a:grpSpLocks/>
            </p:cNvGrpSpPr>
            <p:nvPr/>
          </p:nvGrpSpPr>
          <p:grpSpPr bwMode="auto">
            <a:xfrm>
              <a:off x="912" y="3679"/>
              <a:ext cx="1056" cy="480"/>
              <a:chOff x="960" y="3792"/>
              <a:chExt cx="1056" cy="480"/>
            </a:xfrm>
          </p:grpSpPr>
          <p:sp>
            <p:nvSpPr>
              <p:cNvPr id="129056" name="Text Box 51"/>
              <p:cNvSpPr txBox="1">
                <a:spLocks noChangeArrowheads="1"/>
              </p:cNvSpPr>
              <p:nvPr/>
            </p:nvSpPr>
            <p:spPr bwMode="auto">
              <a:xfrm>
                <a:off x="1119" y="3909"/>
                <a:ext cx="79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solidFill>
                      <a:schemeClr val="accent1"/>
                    </a:solidFill>
                  </a:rPr>
                  <a:t>p</a:t>
                </a:r>
                <a:r>
                  <a:rPr lang="en-US" altLang="en-US" sz="2800" baseline="-25000">
                    <a:solidFill>
                      <a:schemeClr val="accent1"/>
                    </a:solidFill>
                  </a:rPr>
                  <a:t>&lt;term,1&gt;</a:t>
                </a:r>
              </a:p>
            </p:txBody>
          </p:sp>
          <p:sp>
            <p:nvSpPr>
              <p:cNvPr id="129057" name="AutoShape 52"/>
              <p:cNvSpPr>
                <a:spLocks noChangeArrowheads="1"/>
              </p:cNvSpPr>
              <p:nvPr/>
            </p:nvSpPr>
            <p:spPr bwMode="auto">
              <a:xfrm>
                <a:off x="960" y="3792"/>
                <a:ext cx="1056" cy="480"/>
              </a:xfrm>
              <a:prstGeom prst="flowChartExtract">
                <a:avLst/>
              </a:prstGeom>
              <a:noFill/>
              <a:ln w="25400" algn="ctr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</p:grpSp>
        <p:grpSp>
          <p:nvGrpSpPr>
            <p:cNvPr id="129041" name="Group 53"/>
            <p:cNvGrpSpPr>
              <a:grpSpLocks/>
            </p:cNvGrpSpPr>
            <p:nvPr/>
          </p:nvGrpSpPr>
          <p:grpSpPr bwMode="auto">
            <a:xfrm>
              <a:off x="2331" y="3679"/>
              <a:ext cx="1056" cy="480"/>
              <a:chOff x="960" y="3792"/>
              <a:chExt cx="1056" cy="480"/>
            </a:xfrm>
          </p:grpSpPr>
          <p:sp>
            <p:nvSpPr>
              <p:cNvPr id="129054" name="Text Box 54"/>
              <p:cNvSpPr txBox="1">
                <a:spLocks noChangeArrowheads="1"/>
              </p:cNvSpPr>
              <p:nvPr/>
            </p:nvSpPr>
            <p:spPr bwMode="auto">
              <a:xfrm>
                <a:off x="1119" y="3909"/>
                <a:ext cx="79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solidFill>
                      <a:schemeClr val="accent1"/>
                    </a:solidFill>
                  </a:rPr>
                  <a:t>p</a:t>
                </a:r>
                <a:r>
                  <a:rPr lang="en-US" altLang="en-US" sz="2800" baseline="-25000">
                    <a:solidFill>
                      <a:schemeClr val="accent1"/>
                    </a:solidFill>
                  </a:rPr>
                  <a:t>&lt;term,2&gt;</a:t>
                </a:r>
              </a:p>
            </p:txBody>
          </p:sp>
          <p:sp>
            <p:nvSpPr>
              <p:cNvPr id="129055" name="AutoShape 55"/>
              <p:cNvSpPr>
                <a:spLocks noChangeArrowheads="1"/>
              </p:cNvSpPr>
              <p:nvPr/>
            </p:nvSpPr>
            <p:spPr bwMode="auto">
              <a:xfrm>
                <a:off x="960" y="3792"/>
                <a:ext cx="1056" cy="480"/>
              </a:xfrm>
              <a:prstGeom prst="flowChartExtract">
                <a:avLst/>
              </a:prstGeom>
              <a:noFill/>
              <a:ln w="25400" algn="ctr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</p:grpSp>
        <p:grpSp>
          <p:nvGrpSpPr>
            <p:cNvPr id="129042" name="Group 56"/>
            <p:cNvGrpSpPr>
              <a:grpSpLocks/>
            </p:cNvGrpSpPr>
            <p:nvPr/>
          </p:nvGrpSpPr>
          <p:grpSpPr bwMode="auto">
            <a:xfrm>
              <a:off x="4320" y="3679"/>
              <a:ext cx="1056" cy="480"/>
              <a:chOff x="960" y="3792"/>
              <a:chExt cx="1056" cy="480"/>
            </a:xfrm>
          </p:grpSpPr>
          <p:sp>
            <p:nvSpPr>
              <p:cNvPr id="129052" name="Text Box 57"/>
              <p:cNvSpPr txBox="1">
                <a:spLocks noChangeArrowheads="1"/>
              </p:cNvSpPr>
              <p:nvPr/>
            </p:nvSpPr>
            <p:spPr bwMode="auto">
              <a:xfrm>
                <a:off x="1119" y="3909"/>
                <a:ext cx="79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solidFill>
                      <a:schemeClr val="accent1"/>
                    </a:solidFill>
                  </a:rPr>
                  <a:t>p</a:t>
                </a:r>
                <a:r>
                  <a:rPr lang="en-US" altLang="en-US" sz="2800" baseline="-25000">
                    <a:solidFill>
                      <a:schemeClr val="accent1"/>
                    </a:solidFill>
                  </a:rPr>
                  <a:t>&lt;term,k&gt;</a:t>
                </a:r>
              </a:p>
            </p:txBody>
          </p:sp>
          <p:sp>
            <p:nvSpPr>
              <p:cNvPr id="129053" name="AutoShape 58"/>
              <p:cNvSpPr>
                <a:spLocks noChangeArrowheads="1"/>
              </p:cNvSpPr>
              <p:nvPr/>
            </p:nvSpPr>
            <p:spPr bwMode="auto">
              <a:xfrm>
                <a:off x="960" y="3792"/>
                <a:ext cx="1056" cy="480"/>
              </a:xfrm>
              <a:prstGeom prst="flowChartExtract">
                <a:avLst/>
              </a:prstGeom>
              <a:noFill/>
              <a:ln w="25400" algn="ctr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</p:grpSp>
        <p:sp>
          <p:nvSpPr>
            <p:cNvPr id="129043" name="Line 59"/>
            <p:cNvSpPr>
              <a:spLocks noChangeShapeType="1"/>
            </p:cNvSpPr>
            <p:nvPr/>
          </p:nvSpPr>
          <p:spPr bwMode="auto">
            <a:xfrm>
              <a:off x="3312" y="3199"/>
              <a:ext cx="480" cy="19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44" name="Line 60"/>
            <p:cNvSpPr>
              <a:spLocks noChangeShapeType="1"/>
            </p:cNvSpPr>
            <p:nvPr/>
          </p:nvSpPr>
          <p:spPr bwMode="auto">
            <a:xfrm>
              <a:off x="3288" y="3199"/>
              <a:ext cx="480" cy="24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45" name="Line 61"/>
            <p:cNvSpPr>
              <a:spLocks noChangeShapeType="1"/>
            </p:cNvSpPr>
            <p:nvPr/>
          </p:nvSpPr>
          <p:spPr bwMode="auto">
            <a:xfrm>
              <a:off x="3264" y="3199"/>
              <a:ext cx="384" cy="24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46" name="Text Box 62"/>
            <p:cNvSpPr txBox="1">
              <a:spLocks noChangeArrowheads="1"/>
            </p:cNvSpPr>
            <p:nvPr/>
          </p:nvSpPr>
          <p:spPr bwMode="auto">
            <a:xfrm>
              <a:off x="2022" y="3816"/>
              <a:ext cx="244" cy="330"/>
            </a:xfrm>
            <a:prstGeom prst="rect">
              <a:avLst/>
            </a:prstGeom>
            <a:noFill/>
            <a:ln w="25400" algn="ctr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tx2"/>
                  </a:solidFill>
                </a:rPr>
                <a:t>+</a:t>
              </a:r>
            </a:p>
          </p:txBody>
        </p:sp>
        <p:sp>
          <p:nvSpPr>
            <p:cNvPr id="129047" name="Text Box 63"/>
            <p:cNvSpPr txBox="1">
              <a:spLocks noChangeArrowheads="1"/>
            </p:cNvSpPr>
            <p:nvPr/>
          </p:nvSpPr>
          <p:spPr bwMode="auto">
            <a:xfrm>
              <a:off x="3462" y="3823"/>
              <a:ext cx="244" cy="330"/>
            </a:xfrm>
            <a:prstGeom prst="rect">
              <a:avLst/>
            </a:prstGeom>
            <a:noFill/>
            <a:ln w="25400" algn="ctr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tx2"/>
                  </a:solidFill>
                </a:rPr>
                <a:t>+</a:t>
              </a:r>
            </a:p>
          </p:txBody>
        </p:sp>
        <p:sp>
          <p:nvSpPr>
            <p:cNvPr id="129048" name="Text Box 64"/>
            <p:cNvSpPr txBox="1">
              <a:spLocks noChangeArrowheads="1"/>
            </p:cNvSpPr>
            <p:nvPr/>
          </p:nvSpPr>
          <p:spPr bwMode="auto">
            <a:xfrm>
              <a:off x="4038" y="3830"/>
              <a:ext cx="244" cy="330"/>
            </a:xfrm>
            <a:prstGeom prst="rect">
              <a:avLst/>
            </a:prstGeom>
            <a:noFill/>
            <a:ln w="25400" algn="ctr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tx2"/>
                  </a:solidFill>
                </a:rPr>
                <a:t>+</a:t>
              </a:r>
            </a:p>
          </p:txBody>
        </p:sp>
        <p:sp>
          <p:nvSpPr>
            <p:cNvPr id="129049" name="Line 65"/>
            <p:cNvSpPr>
              <a:spLocks noChangeShapeType="1"/>
            </p:cNvSpPr>
            <p:nvPr/>
          </p:nvSpPr>
          <p:spPr bwMode="auto">
            <a:xfrm flipH="1">
              <a:off x="2160" y="3199"/>
              <a:ext cx="864" cy="62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50" name="Line 66"/>
            <p:cNvSpPr>
              <a:spLocks noChangeShapeType="1"/>
            </p:cNvSpPr>
            <p:nvPr/>
          </p:nvSpPr>
          <p:spPr bwMode="auto">
            <a:xfrm>
              <a:off x="3120" y="3199"/>
              <a:ext cx="480" cy="62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51" name="Line 67"/>
            <p:cNvSpPr>
              <a:spLocks noChangeShapeType="1"/>
            </p:cNvSpPr>
            <p:nvPr/>
          </p:nvSpPr>
          <p:spPr bwMode="auto">
            <a:xfrm>
              <a:off x="3168" y="3199"/>
              <a:ext cx="984" cy="62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cap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4300"/>
            <a:ext cx="60483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1" name="Rectangle 4"/>
          <p:cNvSpPr>
            <a:spLocks noChangeArrowheads="1"/>
          </p:cNvSpPr>
          <p:nvPr/>
        </p:nvSpPr>
        <p:spPr bwMode="auto">
          <a:xfrm>
            <a:off x="381000" y="762000"/>
            <a:ext cx="4160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Algorithm: </a:t>
            </a:r>
            <a:r>
              <a:rPr lang="en-US" altLang="en-US">
                <a:solidFill>
                  <a:srgbClr val="00FFFF"/>
                </a:solidFill>
              </a:rPr>
              <a:t>GetExp( </a:t>
            </a:r>
            <a:r>
              <a:rPr lang="en-US" altLang="en-US">
                <a:solidFill>
                  <a:schemeClr val="tx2"/>
                </a:solidFill>
              </a:rPr>
              <a:t>m</a:t>
            </a:r>
            <a:r>
              <a:rPr lang="en-US" altLang="en-US">
                <a:solidFill>
                  <a:srgbClr val="00FFFF"/>
                </a:solidFill>
              </a:rPr>
              <a:t> )</a:t>
            </a: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1524000" y="1560513"/>
            <a:ext cx="64865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MARIE Machine Code that</a:t>
            </a:r>
            <a:br>
              <a:rPr lang="en-US" altLang="en-US" sz="2800"/>
            </a:br>
            <a:r>
              <a:rPr lang="en-CA" altLang="en-US" sz="2800"/>
              <a:t>evaluates an </a:t>
            </a:r>
            <a:r>
              <a:rPr lang="en-CA" altLang="en-US" sz="2800">
                <a:solidFill>
                  <a:schemeClr val="accent2"/>
                </a:solidFill>
              </a:rPr>
              <a:t>expression</a:t>
            </a:r>
            <a:r>
              <a:rPr lang="en-CA" altLang="en-US" sz="2800"/>
              <a:t> and stores its value </a:t>
            </a:r>
            <a:br>
              <a:rPr lang="en-CA" altLang="en-US" sz="2800"/>
            </a:br>
            <a:r>
              <a:rPr lang="en-CA" altLang="en-US" sz="2800"/>
              <a:t>in memory cell indexed by </a:t>
            </a:r>
            <a:r>
              <a:rPr lang="en-CA" altLang="en-US" sz="2800">
                <a:solidFill>
                  <a:schemeClr val="tx2"/>
                </a:solidFill>
              </a:rPr>
              <a:t>m</a:t>
            </a:r>
            <a:r>
              <a:rPr lang="en-CA" altLang="en-US" sz="2800"/>
              <a:t>.</a:t>
            </a:r>
            <a:endParaRPr lang="en-US" altLang="en-US" sz="280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76200" y="1554163"/>
            <a:ext cx="1425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Output:</a:t>
            </a:r>
          </a:p>
        </p:txBody>
      </p:sp>
      <p:pic>
        <p:nvPicPr>
          <p:cNvPr id="2140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3200400"/>
            <a:ext cx="9034463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4" descr="captur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"/>
            <a:ext cx="5867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5" name="Picture 6" descr="capture16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371600"/>
            <a:ext cx="76390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6" name="Rectangle 7"/>
          <p:cNvSpPr>
            <a:spLocks noChangeArrowheads="1"/>
          </p:cNvSpPr>
          <p:nvPr/>
        </p:nvSpPr>
        <p:spPr bwMode="auto">
          <a:xfrm>
            <a:off x="381000" y="792163"/>
            <a:ext cx="4505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Algorithm: </a:t>
            </a:r>
            <a:r>
              <a:rPr lang="en-US" altLang="en-US">
                <a:solidFill>
                  <a:schemeClr val="accent1"/>
                </a:solidFill>
              </a:rPr>
              <a:t>GetTerm( </a:t>
            </a:r>
            <a:r>
              <a:rPr lang="en-US" altLang="en-US">
                <a:solidFill>
                  <a:schemeClr val="tx2"/>
                </a:solidFill>
              </a:rPr>
              <a:t>s</a:t>
            </a:r>
            <a:r>
              <a:rPr lang="en-US" altLang="en-US">
                <a:solidFill>
                  <a:schemeClr val="accent1"/>
                </a:solidFill>
              </a:rPr>
              <a:t>, i )</a:t>
            </a:r>
          </a:p>
        </p:txBody>
      </p:sp>
      <p:sp>
        <p:nvSpPr>
          <p:cNvPr id="396297" name="Line 9"/>
          <p:cNvSpPr>
            <a:spLocks noChangeShapeType="1"/>
          </p:cNvSpPr>
          <p:nvPr/>
        </p:nvSpPr>
        <p:spPr bwMode="auto">
          <a:xfrm>
            <a:off x="2263775" y="5156200"/>
            <a:ext cx="0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6298" name="Rectangle 10"/>
          <p:cNvSpPr>
            <a:spLocks noChangeArrowheads="1"/>
          </p:cNvSpPr>
          <p:nvPr/>
        </p:nvSpPr>
        <p:spPr bwMode="auto">
          <a:xfrm>
            <a:off x="2286000" y="5384800"/>
            <a:ext cx="960438" cy="5334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96299" name="Text Box 11"/>
          <p:cNvSpPr txBox="1">
            <a:spLocks noChangeArrowheads="1"/>
          </p:cNvSpPr>
          <p:nvPr/>
        </p:nvSpPr>
        <p:spPr bwMode="auto">
          <a:xfrm>
            <a:off x="990600" y="5384800"/>
            <a:ext cx="6503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s=6*8+((2+42)*(5+12)+987*7*123+15*54)</a:t>
            </a:r>
          </a:p>
        </p:txBody>
      </p:sp>
      <p:sp>
        <p:nvSpPr>
          <p:cNvPr id="396300" name="Rectangle 12"/>
          <p:cNvSpPr>
            <a:spLocks noChangeArrowheads="1"/>
          </p:cNvSpPr>
          <p:nvPr/>
        </p:nvSpPr>
        <p:spPr bwMode="auto">
          <a:xfrm>
            <a:off x="3124200" y="1892300"/>
            <a:ext cx="1371600" cy="3048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96301" name="Line 13"/>
          <p:cNvSpPr>
            <a:spLocks noChangeShapeType="1"/>
          </p:cNvSpPr>
          <p:nvPr/>
        </p:nvSpPr>
        <p:spPr bwMode="auto">
          <a:xfrm>
            <a:off x="2298700" y="5156200"/>
            <a:ext cx="0" cy="10668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6302" name="Rectangle 14"/>
          <p:cNvSpPr>
            <a:spLocks noChangeArrowheads="1"/>
          </p:cNvSpPr>
          <p:nvPr/>
        </p:nvSpPr>
        <p:spPr bwMode="auto">
          <a:xfrm>
            <a:off x="2514600" y="3048000"/>
            <a:ext cx="1752600" cy="3302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96303" name="Oval 15"/>
          <p:cNvSpPr>
            <a:spLocks noChangeArrowheads="1"/>
          </p:cNvSpPr>
          <p:nvPr/>
        </p:nvSpPr>
        <p:spPr bwMode="auto">
          <a:xfrm>
            <a:off x="3175000" y="5461000"/>
            <a:ext cx="304800" cy="381000"/>
          </a:xfrm>
          <a:prstGeom prst="ellips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96304" name="Rectangle 16"/>
          <p:cNvSpPr>
            <a:spLocks noChangeArrowheads="1"/>
          </p:cNvSpPr>
          <p:nvPr/>
        </p:nvSpPr>
        <p:spPr bwMode="auto">
          <a:xfrm>
            <a:off x="3429000" y="5384800"/>
            <a:ext cx="942975" cy="5334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96305" name="Line 17"/>
          <p:cNvSpPr>
            <a:spLocks noChangeShapeType="1"/>
          </p:cNvSpPr>
          <p:nvPr/>
        </p:nvSpPr>
        <p:spPr bwMode="auto">
          <a:xfrm>
            <a:off x="3441700" y="5156200"/>
            <a:ext cx="0" cy="10668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6306" name="Rectangle 18"/>
          <p:cNvSpPr>
            <a:spLocks noChangeArrowheads="1"/>
          </p:cNvSpPr>
          <p:nvPr/>
        </p:nvSpPr>
        <p:spPr bwMode="auto">
          <a:xfrm>
            <a:off x="4229100" y="3302000"/>
            <a:ext cx="2463800" cy="3556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96310" name="Oval 22"/>
          <p:cNvSpPr>
            <a:spLocks noChangeArrowheads="1"/>
          </p:cNvSpPr>
          <p:nvPr/>
        </p:nvSpPr>
        <p:spPr bwMode="auto">
          <a:xfrm>
            <a:off x="4343400" y="5461000"/>
            <a:ext cx="304800" cy="381000"/>
          </a:xfrm>
          <a:prstGeom prst="ellips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96312" name="Rectangle 24"/>
          <p:cNvSpPr>
            <a:spLocks noChangeArrowheads="1"/>
          </p:cNvSpPr>
          <p:nvPr/>
        </p:nvSpPr>
        <p:spPr bwMode="auto">
          <a:xfrm>
            <a:off x="2286000" y="5308600"/>
            <a:ext cx="2133600" cy="6858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689100" y="76200"/>
            <a:ext cx="1130300" cy="457200"/>
            <a:chOff x="1064" y="144"/>
            <a:chExt cx="712" cy="288"/>
          </a:xfrm>
        </p:grpSpPr>
        <p:sp>
          <p:nvSpPr>
            <p:cNvPr id="131108" name="Rectangle 25"/>
            <p:cNvSpPr>
              <a:spLocks noChangeArrowheads="1"/>
            </p:cNvSpPr>
            <p:nvPr/>
          </p:nvSpPr>
          <p:spPr bwMode="auto">
            <a:xfrm>
              <a:off x="1496" y="144"/>
              <a:ext cx="280" cy="288"/>
            </a:xfrm>
            <a:prstGeom prst="rect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31109" name="Rectangle 26"/>
            <p:cNvSpPr>
              <a:spLocks noChangeArrowheads="1"/>
            </p:cNvSpPr>
            <p:nvPr/>
          </p:nvSpPr>
          <p:spPr bwMode="auto">
            <a:xfrm>
              <a:off x="1064" y="144"/>
              <a:ext cx="296" cy="144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  <p:sp>
        <p:nvSpPr>
          <p:cNvPr id="396315" name="Rectangle 27"/>
          <p:cNvSpPr>
            <a:spLocks noChangeArrowheads="1"/>
          </p:cNvSpPr>
          <p:nvPr/>
        </p:nvSpPr>
        <p:spPr bwMode="auto">
          <a:xfrm>
            <a:off x="2841625" y="76200"/>
            <a:ext cx="152400" cy="4572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96316" name="Rectangle 28"/>
          <p:cNvSpPr>
            <a:spLocks noChangeArrowheads="1"/>
          </p:cNvSpPr>
          <p:nvPr/>
        </p:nvSpPr>
        <p:spPr bwMode="auto">
          <a:xfrm>
            <a:off x="3025775" y="292100"/>
            <a:ext cx="381000" cy="2413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96325" name="Rectangle 37"/>
          <p:cNvSpPr>
            <a:spLocks noChangeArrowheads="1"/>
          </p:cNvSpPr>
          <p:nvPr/>
        </p:nvSpPr>
        <p:spPr bwMode="auto">
          <a:xfrm>
            <a:off x="3441700" y="76200"/>
            <a:ext cx="152400" cy="4572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914400" y="4114800"/>
            <a:ext cx="4343400" cy="381000"/>
            <a:chOff x="576" y="2736"/>
            <a:chExt cx="2736" cy="240"/>
          </a:xfrm>
        </p:grpSpPr>
        <p:grpSp>
          <p:nvGrpSpPr>
            <p:cNvPr id="131100" name="Group 36"/>
            <p:cNvGrpSpPr>
              <a:grpSpLocks/>
            </p:cNvGrpSpPr>
            <p:nvPr/>
          </p:nvGrpSpPr>
          <p:grpSpPr bwMode="auto">
            <a:xfrm>
              <a:off x="576" y="2736"/>
              <a:ext cx="2736" cy="240"/>
              <a:chOff x="576" y="2736"/>
              <a:chExt cx="2736" cy="240"/>
            </a:xfrm>
          </p:grpSpPr>
          <p:sp>
            <p:nvSpPr>
              <p:cNvPr id="131104" name="Rectangle 23"/>
              <p:cNvSpPr>
                <a:spLocks noChangeArrowheads="1"/>
              </p:cNvSpPr>
              <p:nvPr/>
            </p:nvSpPr>
            <p:spPr bwMode="auto">
              <a:xfrm>
                <a:off x="576" y="2736"/>
                <a:ext cx="2736" cy="240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31105" name="Rectangle 33"/>
              <p:cNvSpPr>
                <a:spLocks noChangeArrowheads="1"/>
              </p:cNvSpPr>
              <p:nvPr/>
            </p:nvSpPr>
            <p:spPr bwMode="auto">
              <a:xfrm>
                <a:off x="1186" y="2791"/>
                <a:ext cx="501" cy="144"/>
              </a:xfrm>
              <a:prstGeom prst="rect">
                <a:avLst/>
              </a:prstGeom>
              <a:noFill/>
              <a:ln w="25400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31106" name="Rectangle 34"/>
              <p:cNvSpPr>
                <a:spLocks noChangeArrowheads="1"/>
              </p:cNvSpPr>
              <p:nvPr/>
            </p:nvSpPr>
            <p:spPr bwMode="auto">
              <a:xfrm>
                <a:off x="1769" y="2791"/>
                <a:ext cx="501" cy="144"/>
              </a:xfrm>
              <a:prstGeom prst="rect">
                <a:avLst/>
              </a:prstGeom>
              <a:noFill/>
              <a:ln w="25400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31107" name="Rectangle 35"/>
              <p:cNvSpPr>
                <a:spLocks noChangeArrowheads="1"/>
              </p:cNvSpPr>
              <p:nvPr/>
            </p:nvSpPr>
            <p:spPr bwMode="auto">
              <a:xfrm>
                <a:off x="2661" y="2791"/>
                <a:ext cx="501" cy="144"/>
              </a:xfrm>
              <a:prstGeom prst="rect">
                <a:avLst/>
              </a:prstGeom>
              <a:noFill/>
              <a:ln w="25400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</p:grpSp>
        <p:sp>
          <p:nvSpPr>
            <p:cNvPr id="131101" name="Oval 38"/>
            <p:cNvSpPr>
              <a:spLocks noChangeArrowheads="1"/>
            </p:cNvSpPr>
            <p:nvPr/>
          </p:nvSpPr>
          <p:spPr bwMode="auto">
            <a:xfrm>
              <a:off x="2520" y="2784"/>
              <a:ext cx="144" cy="144"/>
            </a:xfrm>
            <a:prstGeom prst="ellips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31102" name="Oval 39"/>
            <p:cNvSpPr>
              <a:spLocks noChangeArrowheads="1"/>
            </p:cNvSpPr>
            <p:nvPr/>
          </p:nvSpPr>
          <p:spPr bwMode="auto">
            <a:xfrm>
              <a:off x="1672" y="2784"/>
              <a:ext cx="144" cy="144"/>
            </a:xfrm>
            <a:prstGeom prst="ellips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31103" name="Oval 40"/>
            <p:cNvSpPr>
              <a:spLocks noChangeArrowheads="1"/>
            </p:cNvSpPr>
            <p:nvPr/>
          </p:nvSpPr>
          <p:spPr bwMode="auto">
            <a:xfrm>
              <a:off x="2256" y="2784"/>
              <a:ext cx="144" cy="144"/>
            </a:xfrm>
            <a:prstGeom prst="ellips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1752600" y="6070600"/>
            <a:ext cx="1676400" cy="762000"/>
            <a:chOff x="912" y="3792"/>
            <a:chExt cx="1056" cy="480"/>
          </a:xfrm>
        </p:grpSpPr>
        <p:sp>
          <p:nvSpPr>
            <p:cNvPr id="131098" name="Text Box 43"/>
            <p:cNvSpPr txBox="1">
              <a:spLocks noChangeArrowheads="1"/>
            </p:cNvSpPr>
            <p:nvPr/>
          </p:nvSpPr>
          <p:spPr bwMode="auto">
            <a:xfrm>
              <a:off x="1097" y="3909"/>
              <a:ext cx="7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hlink"/>
                  </a:solidFill>
                </a:rPr>
                <a:t>p</a:t>
              </a:r>
              <a:r>
                <a:rPr lang="en-US" altLang="en-US" sz="2800" baseline="-25000">
                  <a:solidFill>
                    <a:schemeClr val="hlink"/>
                  </a:solidFill>
                </a:rPr>
                <a:t>&lt;fact,1</a:t>
              </a:r>
              <a:r>
                <a:rPr lang="en-US" altLang="en-US" sz="2800" baseline="-25000">
                  <a:solidFill>
                    <a:schemeClr val="accent1"/>
                  </a:solidFill>
                </a:rPr>
                <a:t>&gt;</a:t>
              </a:r>
            </a:p>
          </p:txBody>
        </p:sp>
        <p:sp>
          <p:nvSpPr>
            <p:cNvPr id="131099" name="AutoShape 44"/>
            <p:cNvSpPr>
              <a:spLocks noChangeArrowheads="1"/>
            </p:cNvSpPr>
            <p:nvPr/>
          </p:nvSpPr>
          <p:spPr bwMode="auto">
            <a:xfrm>
              <a:off x="912" y="3792"/>
              <a:ext cx="1056" cy="480"/>
            </a:xfrm>
            <a:prstGeom prst="flowChartExtract">
              <a:avLst/>
            </a:prstGeom>
            <a:noFill/>
            <a:ln w="25400" algn="ctr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3352800" y="6070600"/>
            <a:ext cx="1676400" cy="762000"/>
            <a:chOff x="2331" y="3792"/>
            <a:chExt cx="1056" cy="480"/>
          </a:xfrm>
        </p:grpSpPr>
        <p:sp>
          <p:nvSpPr>
            <p:cNvPr id="131096" name="Text Box 46"/>
            <p:cNvSpPr txBox="1">
              <a:spLocks noChangeArrowheads="1"/>
            </p:cNvSpPr>
            <p:nvPr/>
          </p:nvSpPr>
          <p:spPr bwMode="auto">
            <a:xfrm>
              <a:off x="2516" y="3909"/>
              <a:ext cx="7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hlink"/>
                  </a:solidFill>
                </a:rPr>
                <a:t>p</a:t>
              </a:r>
              <a:r>
                <a:rPr lang="en-US" altLang="en-US" sz="2800" baseline="-25000">
                  <a:solidFill>
                    <a:schemeClr val="hlink"/>
                  </a:solidFill>
                </a:rPr>
                <a:t>&lt;fact,2&gt;</a:t>
              </a:r>
            </a:p>
          </p:txBody>
        </p:sp>
        <p:sp>
          <p:nvSpPr>
            <p:cNvPr id="131097" name="AutoShape 47"/>
            <p:cNvSpPr>
              <a:spLocks noChangeArrowheads="1"/>
            </p:cNvSpPr>
            <p:nvPr/>
          </p:nvSpPr>
          <p:spPr bwMode="auto">
            <a:xfrm>
              <a:off x="2331" y="3792"/>
              <a:ext cx="1056" cy="480"/>
            </a:xfrm>
            <a:prstGeom prst="flowChartExtract">
              <a:avLst/>
            </a:prstGeom>
            <a:noFill/>
            <a:ln w="25400" algn="ctr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6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6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6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6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6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6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6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6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6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6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6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6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6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6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6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6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6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6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6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6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6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6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6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6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6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96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9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96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96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96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96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7" grpId="0" animBg="1"/>
      <p:bldP spid="396298" grpId="0" animBg="1"/>
      <p:bldP spid="396299" grpId="0"/>
      <p:bldP spid="396300" grpId="0" animBg="1"/>
      <p:bldP spid="396300" grpId="1" animBg="1"/>
      <p:bldP spid="396301" grpId="0" animBg="1"/>
      <p:bldP spid="396302" grpId="0" animBg="1"/>
      <p:bldP spid="396302" grpId="1" animBg="1"/>
      <p:bldP spid="396302" grpId="2" animBg="1"/>
      <p:bldP spid="396303" grpId="0" animBg="1"/>
      <p:bldP spid="396304" grpId="0" animBg="1"/>
      <p:bldP spid="396305" grpId="0" animBg="1"/>
      <p:bldP spid="396306" grpId="0" animBg="1"/>
      <p:bldP spid="396306" grpId="1" animBg="1"/>
      <p:bldP spid="396310" grpId="0" animBg="1"/>
      <p:bldP spid="396310" grpId="1" animBg="1"/>
      <p:bldP spid="396315" grpId="0" animBg="1" autoUpdateAnimBg="0"/>
      <p:bldP spid="396316" grpId="0" animBg="1"/>
      <p:bldP spid="396325" grpId="0" animBg="1" autoUpdateAnimBg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captur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"/>
            <a:ext cx="5867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099" name="Picture 3" descr="capture16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371600"/>
            <a:ext cx="76390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381000" y="792163"/>
            <a:ext cx="4505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Algorithm: </a:t>
            </a:r>
            <a:r>
              <a:rPr lang="en-US" altLang="en-US">
                <a:solidFill>
                  <a:schemeClr val="accent1"/>
                </a:solidFill>
              </a:rPr>
              <a:t>GetTerm( </a:t>
            </a:r>
            <a:r>
              <a:rPr lang="en-US" altLang="en-US">
                <a:solidFill>
                  <a:schemeClr val="tx2"/>
                </a:solidFill>
              </a:rPr>
              <a:t>s</a:t>
            </a:r>
            <a:r>
              <a:rPr lang="en-US" altLang="en-US">
                <a:solidFill>
                  <a:schemeClr val="accent1"/>
                </a:solidFill>
              </a:rPr>
              <a:t>, i )</a:t>
            </a:r>
          </a:p>
        </p:txBody>
      </p:sp>
      <p:grpSp>
        <p:nvGrpSpPr>
          <p:cNvPr id="132101" name="Group 17"/>
          <p:cNvGrpSpPr>
            <a:grpSpLocks/>
          </p:cNvGrpSpPr>
          <p:nvPr/>
        </p:nvGrpSpPr>
        <p:grpSpPr bwMode="auto">
          <a:xfrm>
            <a:off x="1689100" y="76200"/>
            <a:ext cx="1130300" cy="457200"/>
            <a:chOff x="1064" y="144"/>
            <a:chExt cx="712" cy="288"/>
          </a:xfrm>
        </p:grpSpPr>
        <p:sp>
          <p:nvSpPr>
            <p:cNvPr id="132138" name="Rectangle 18"/>
            <p:cNvSpPr>
              <a:spLocks noChangeArrowheads="1"/>
            </p:cNvSpPr>
            <p:nvPr/>
          </p:nvSpPr>
          <p:spPr bwMode="auto">
            <a:xfrm>
              <a:off x="1496" y="144"/>
              <a:ext cx="280" cy="288"/>
            </a:xfrm>
            <a:prstGeom prst="rect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32139" name="Rectangle 19"/>
            <p:cNvSpPr>
              <a:spLocks noChangeArrowheads="1"/>
            </p:cNvSpPr>
            <p:nvPr/>
          </p:nvSpPr>
          <p:spPr bwMode="auto">
            <a:xfrm>
              <a:off x="1064" y="144"/>
              <a:ext cx="296" cy="144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  <p:sp>
        <p:nvSpPr>
          <p:cNvPr id="132102" name="Rectangle 20"/>
          <p:cNvSpPr>
            <a:spLocks noChangeArrowheads="1"/>
          </p:cNvSpPr>
          <p:nvPr/>
        </p:nvSpPr>
        <p:spPr bwMode="auto">
          <a:xfrm>
            <a:off x="2841625" y="76200"/>
            <a:ext cx="152400" cy="4572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32103" name="Rectangle 21"/>
          <p:cNvSpPr>
            <a:spLocks noChangeArrowheads="1"/>
          </p:cNvSpPr>
          <p:nvPr/>
        </p:nvSpPr>
        <p:spPr bwMode="auto">
          <a:xfrm>
            <a:off x="3025775" y="292100"/>
            <a:ext cx="381000" cy="2413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32104" name="Rectangle 22"/>
          <p:cNvSpPr>
            <a:spLocks noChangeArrowheads="1"/>
          </p:cNvSpPr>
          <p:nvPr/>
        </p:nvSpPr>
        <p:spPr bwMode="auto">
          <a:xfrm>
            <a:off x="3441700" y="76200"/>
            <a:ext cx="152400" cy="4572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grpSp>
        <p:nvGrpSpPr>
          <p:cNvPr id="132105" name="Group 23"/>
          <p:cNvGrpSpPr>
            <a:grpSpLocks/>
          </p:cNvGrpSpPr>
          <p:nvPr/>
        </p:nvGrpSpPr>
        <p:grpSpPr bwMode="auto">
          <a:xfrm>
            <a:off x="914400" y="4114800"/>
            <a:ext cx="4343400" cy="381000"/>
            <a:chOff x="576" y="2736"/>
            <a:chExt cx="2736" cy="240"/>
          </a:xfrm>
        </p:grpSpPr>
        <p:grpSp>
          <p:nvGrpSpPr>
            <p:cNvPr id="132130" name="Group 24"/>
            <p:cNvGrpSpPr>
              <a:grpSpLocks/>
            </p:cNvGrpSpPr>
            <p:nvPr/>
          </p:nvGrpSpPr>
          <p:grpSpPr bwMode="auto">
            <a:xfrm>
              <a:off x="576" y="2736"/>
              <a:ext cx="2736" cy="240"/>
              <a:chOff x="576" y="2736"/>
              <a:chExt cx="2736" cy="240"/>
            </a:xfrm>
          </p:grpSpPr>
          <p:sp>
            <p:nvSpPr>
              <p:cNvPr id="132134" name="Rectangle 25"/>
              <p:cNvSpPr>
                <a:spLocks noChangeArrowheads="1"/>
              </p:cNvSpPr>
              <p:nvPr/>
            </p:nvSpPr>
            <p:spPr bwMode="auto">
              <a:xfrm>
                <a:off x="576" y="2736"/>
                <a:ext cx="2736" cy="240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32135" name="Rectangle 26"/>
              <p:cNvSpPr>
                <a:spLocks noChangeArrowheads="1"/>
              </p:cNvSpPr>
              <p:nvPr/>
            </p:nvSpPr>
            <p:spPr bwMode="auto">
              <a:xfrm>
                <a:off x="1186" y="2791"/>
                <a:ext cx="501" cy="144"/>
              </a:xfrm>
              <a:prstGeom prst="rect">
                <a:avLst/>
              </a:prstGeom>
              <a:noFill/>
              <a:ln w="25400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32136" name="Rectangle 27"/>
              <p:cNvSpPr>
                <a:spLocks noChangeArrowheads="1"/>
              </p:cNvSpPr>
              <p:nvPr/>
            </p:nvSpPr>
            <p:spPr bwMode="auto">
              <a:xfrm>
                <a:off x="1769" y="2791"/>
                <a:ext cx="501" cy="144"/>
              </a:xfrm>
              <a:prstGeom prst="rect">
                <a:avLst/>
              </a:prstGeom>
              <a:noFill/>
              <a:ln w="25400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32137" name="Rectangle 28"/>
              <p:cNvSpPr>
                <a:spLocks noChangeArrowheads="1"/>
              </p:cNvSpPr>
              <p:nvPr/>
            </p:nvSpPr>
            <p:spPr bwMode="auto">
              <a:xfrm>
                <a:off x="2661" y="2791"/>
                <a:ext cx="501" cy="144"/>
              </a:xfrm>
              <a:prstGeom prst="rect">
                <a:avLst/>
              </a:prstGeom>
              <a:noFill/>
              <a:ln w="25400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</p:grpSp>
        <p:sp>
          <p:nvSpPr>
            <p:cNvPr id="132131" name="Oval 29"/>
            <p:cNvSpPr>
              <a:spLocks noChangeArrowheads="1"/>
            </p:cNvSpPr>
            <p:nvPr/>
          </p:nvSpPr>
          <p:spPr bwMode="auto">
            <a:xfrm>
              <a:off x="2520" y="2784"/>
              <a:ext cx="144" cy="144"/>
            </a:xfrm>
            <a:prstGeom prst="ellips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32132" name="Oval 30"/>
            <p:cNvSpPr>
              <a:spLocks noChangeArrowheads="1"/>
            </p:cNvSpPr>
            <p:nvPr/>
          </p:nvSpPr>
          <p:spPr bwMode="auto">
            <a:xfrm>
              <a:off x="1672" y="2784"/>
              <a:ext cx="144" cy="144"/>
            </a:xfrm>
            <a:prstGeom prst="ellips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32133" name="Oval 31"/>
            <p:cNvSpPr>
              <a:spLocks noChangeArrowheads="1"/>
            </p:cNvSpPr>
            <p:nvPr/>
          </p:nvSpPr>
          <p:spPr bwMode="auto">
            <a:xfrm>
              <a:off x="2256" y="2784"/>
              <a:ext cx="144" cy="144"/>
            </a:xfrm>
            <a:prstGeom prst="ellips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1295400" y="4419600"/>
            <a:ext cx="7429500" cy="2438400"/>
            <a:chOff x="816" y="2880"/>
            <a:chExt cx="4680" cy="1536"/>
          </a:xfrm>
        </p:grpSpPr>
        <p:sp>
          <p:nvSpPr>
            <p:cNvPr id="132107" name="Rectangle 39"/>
            <p:cNvSpPr>
              <a:spLocks noChangeArrowheads="1"/>
            </p:cNvSpPr>
            <p:nvPr/>
          </p:nvSpPr>
          <p:spPr bwMode="auto">
            <a:xfrm>
              <a:off x="4392" y="2880"/>
              <a:ext cx="1104" cy="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grpSp>
          <p:nvGrpSpPr>
            <p:cNvPr id="132108" name="Group 40"/>
            <p:cNvGrpSpPr>
              <a:grpSpLocks/>
            </p:cNvGrpSpPr>
            <p:nvPr/>
          </p:nvGrpSpPr>
          <p:grpSpPr bwMode="auto">
            <a:xfrm>
              <a:off x="816" y="2969"/>
              <a:ext cx="4656" cy="1447"/>
              <a:chOff x="816" y="2969"/>
              <a:chExt cx="4656" cy="1447"/>
            </a:xfrm>
          </p:grpSpPr>
          <p:sp>
            <p:nvSpPr>
              <p:cNvPr id="132109" name="Rectangle 41"/>
              <p:cNvSpPr>
                <a:spLocks noChangeArrowheads="1"/>
              </p:cNvSpPr>
              <p:nvPr/>
            </p:nvSpPr>
            <p:spPr bwMode="auto">
              <a:xfrm>
                <a:off x="816" y="3360"/>
                <a:ext cx="4656" cy="105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32110" name="Text Box 42"/>
              <p:cNvSpPr txBox="1">
                <a:spLocks noChangeArrowheads="1"/>
              </p:cNvSpPr>
              <p:nvPr/>
            </p:nvSpPr>
            <p:spPr bwMode="auto">
              <a:xfrm>
                <a:off x="2854" y="2969"/>
                <a:ext cx="617" cy="343"/>
              </a:xfrm>
              <a:prstGeom prst="rect">
                <a:avLst/>
              </a:prstGeom>
              <a:noFill/>
              <a:ln w="25400" algn="ctr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solidFill>
                      <a:schemeClr val="accent1"/>
                    </a:solidFill>
                  </a:rPr>
                  <a:t>Term</a:t>
                </a:r>
              </a:p>
            </p:txBody>
          </p:sp>
          <p:sp>
            <p:nvSpPr>
              <p:cNvPr id="132111" name="Text Box 43"/>
              <p:cNvSpPr txBox="1">
                <a:spLocks noChangeArrowheads="1"/>
              </p:cNvSpPr>
              <p:nvPr/>
            </p:nvSpPr>
            <p:spPr bwMode="auto">
              <a:xfrm>
                <a:off x="3740" y="3840"/>
                <a:ext cx="3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solidFill>
                      <a:schemeClr val="accent1"/>
                    </a:solidFill>
                  </a:rPr>
                  <a:t>…</a:t>
                </a:r>
              </a:p>
            </p:txBody>
          </p:sp>
          <p:sp>
            <p:nvSpPr>
              <p:cNvPr id="132112" name="Line 44"/>
              <p:cNvSpPr>
                <a:spLocks noChangeShapeType="1"/>
              </p:cNvSpPr>
              <p:nvPr/>
            </p:nvSpPr>
            <p:spPr bwMode="auto">
              <a:xfrm flipH="1">
                <a:off x="1440" y="3312"/>
                <a:ext cx="1488" cy="48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13" name="Line 45"/>
              <p:cNvSpPr>
                <a:spLocks noChangeShapeType="1"/>
              </p:cNvSpPr>
              <p:nvPr/>
            </p:nvSpPr>
            <p:spPr bwMode="auto">
              <a:xfrm flipH="1">
                <a:off x="2880" y="3312"/>
                <a:ext cx="192" cy="48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14" name="Line 46"/>
              <p:cNvSpPr>
                <a:spLocks noChangeShapeType="1"/>
              </p:cNvSpPr>
              <p:nvPr/>
            </p:nvSpPr>
            <p:spPr bwMode="auto">
              <a:xfrm>
                <a:off x="3408" y="3312"/>
                <a:ext cx="1440" cy="48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15" name="Text Box 47"/>
              <p:cNvSpPr txBox="1">
                <a:spLocks noChangeArrowheads="1"/>
              </p:cNvSpPr>
              <p:nvPr/>
            </p:nvSpPr>
            <p:spPr bwMode="auto">
              <a:xfrm>
                <a:off x="1097" y="3909"/>
                <a:ext cx="7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solidFill>
                      <a:schemeClr val="hlink"/>
                    </a:solidFill>
                  </a:rPr>
                  <a:t>p</a:t>
                </a:r>
                <a:r>
                  <a:rPr lang="en-US" altLang="en-US" sz="2800" baseline="-25000">
                    <a:solidFill>
                      <a:schemeClr val="hlink"/>
                    </a:solidFill>
                  </a:rPr>
                  <a:t>&lt;fact,1</a:t>
                </a:r>
                <a:r>
                  <a:rPr lang="en-US" altLang="en-US" sz="2800" baseline="-25000">
                    <a:solidFill>
                      <a:schemeClr val="accent1"/>
                    </a:solidFill>
                  </a:rPr>
                  <a:t>&gt;</a:t>
                </a:r>
              </a:p>
            </p:txBody>
          </p:sp>
          <p:sp>
            <p:nvSpPr>
              <p:cNvPr id="132116" name="AutoShape 48"/>
              <p:cNvSpPr>
                <a:spLocks noChangeArrowheads="1"/>
              </p:cNvSpPr>
              <p:nvPr/>
            </p:nvSpPr>
            <p:spPr bwMode="auto">
              <a:xfrm>
                <a:off x="912" y="3792"/>
                <a:ext cx="1056" cy="480"/>
              </a:xfrm>
              <a:prstGeom prst="flowChartExtract">
                <a:avLst/>
              </a:prstGeom>
              <a:noFill/>
              <a:ln w="25400" algn="ctr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32117" name="Text Box 49"/>
              <p:cNvSpPr txBox="1">
                <a:spLocks noChangeArrowheads="1"/>
              </p:cNvSpPr>
              <p:nvPr/>
            </p:nvSpPr>
            <p:spPr bwMode="auto">
              <a:xfrm>
                <a:off x="2516" y="3909"/>
                <a:ext cx="7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solidFill>
                      <a:schemeClr val="hlink"/>
                    </a:solidFill>
                  </a:rPr>
                  <a:t>p</a:t>
                </a:r>
                <a:r>
                  <a:rPr lang="en-US" altLang="en-US" sz="2800" baseline="-25000">
                    <a:solidFill>
                      <a:schemeClr val="hlink"/>
                    </a:solidFill>
                  </a:rPr>
                  <a:t>&lt;fact,2&gt;</a:t>
                </a:r>
              </a:p>
            </p:txBody>
          </p:sp>
          <p:sp>
            <p:nvSpPr>
              <p:cNvPr id="132118" name="AutoShape 50"/>
              <p:cNvSpPr>
                <a:spLocks noChangeArrowheads="1"/>
              </p:cNvSpPr>
              <p:nvPr/>
            </p:nvSpPr>
            <p:spPr bwMode="auto">
              <a:xfrm>
                <a:off x="2331" y="3792"/>
                <a:ext cx="1056" cy="480"/>
              </a:xfrm>
              <a:prstGeom prst="flowChartExtract">
                <a:avLst/>
              </a:prstGeom>
              <a:noFill/>
              <a:ln w="25400" algn="ctr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32119" name="Text Box 51"/>
              <p:cNvSpPr txBox="1">
                <a:spLocks noChangeArrowheads="1"/>
              </p:cNvSpPr>
              <p:nvPr/>
            </p:nvSpPr>
            <p:spPr bwMode="auto">
              <a:xfrm>
                <a:off x="4505" y="3909"/>
                <a:ext cx="7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solidFill>
                      <a:schemeClr val="hlink"/>
                    </a:solidFill>
                  </a:rPr>
                  <a:t>p</a:t>
                </a:r>
                <a:r>
                  <a:rPr lang="en-US" altLang="en-US" sz="2800" baseline="-25000">
                    <a:solidFill>
                      <a:schemeClr val="hlink"/>
                    </a:solidFill>
                  </a:rPr>
                  <a:t>&lt;fact,k</a:t>
                </a:r>
                <a:r>
                  <a:rPr lang="en-US" altLang="en-US" sz="2800" baseline="-25000">
                    <a:solidFill>
                      <a:schemeClr val="accent1"/>
                    </a:solidFill>
                  </a:rPr>
                  <a:t>&gt;</a:t>
                </a:r>
              </a:p>
            </p:txBody>
          </p:sp>
          <p:sp>
            <p:nvSpPr>
              <p:cNvPr id="132120" name="AutoShape 52"/>
              <p:cNvSpPr>
                <a:spLocks noChangeArrowheads="1"/>
              </p:cNvSpPr>
              <p:nvPr/>
            </p:nvSpPr>
            <p:spPr bwMode="auto">
              <a:xfrm>
                <a:off x="4320" y="3792"/>
                <a:ext cx="1056" cy="480"/>
              </a:xfrm>
              <a:prstGeom prst="flowChartExtract">
                <a:avLst/>
              </a:prstGeom>
              <a:noFill/>
              <a:ln w="25400" algn="ctr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32121" name="Line 53"/>
              <p:cNvSpPr>
                <a:spLocks noChangeShapeType="1"/>
              </p:cNvSpPr>
              <p:nvPr/>
            </p:nvSpPr>
            <p:spPr bwMode="auto">
              <a:xfrm>
                <a:off x="3312" y="3312"/>
                <a:ext cx="480" cy="19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22" name="Line 54"/>
              <p:cNvSpPr>
                <a:spLocks noChangeShapeType="1"/>
              </p:cNvSpPr>
              <p:nvPr/>
            </p:nvSpPr>
            <p:spPr bwMode="auto">
              <a:xfrm>
                <a:off x="3288" y="3312"/>
                <a:ext cx="480" cy="24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23" name="Line 55"/>
              <p:cNvSpPr>
                <a:spLocks noChangeShapeType="1"/>
              </p:cNvSpPr>
              <p:nvPr/>
            </p:nvSpPr>
            <p:spPr bwMode="auto">
              <a:xfrm>
                <a:off x="3264" y="3312"/>
                <a:ext cx="384" cy="24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24" name="Text Box 56"/>
              <p:cNvSpPr txBox="1">
                <a:spLocks noChangeArrowheads="1"/>
              </p:cNvSpPr>
              <p:nvPr/>
            </p:nvSpPr>
            <p:spPr bwMode="auto">
              <a:xfrm>
                <a:off x="2030" y="3929"/>
                <a:ext cx="229" cy="330"/>
              </a:xfrm>
              <a:prstGeom prst="rect">
                <a:avLst/>
              </a:prstGeom>
              <a:noFill/>
              <a:ln w="25400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solidFill>
                      <a:schemeClr val="tx2"/>
                    </a:solidFill>
                  </a:rPr>
                  <a:t>*</a:t>
                </a:r>
              </a:p>
            </p:txBody>
          </p:sp>
          <p:sp>
            <p:nvSpPr>
              <p:cNvPr id="132125" name="Text Box 57"/>
              <p:cNvSpPr txBox="1">
                <a:spLocks noChangeArrowheads="1"/>
              </p:cNvSpPr>
              <p:nvPr/>
            </p:nvSpPr>
            <p:spPr bwMode="auto">
              <a:xfrm>
                <a:off x="3470" y="3936"/>
                <a:ext cx="229" cy="330"/>
              </a:xfrm>
              <a:prstGeom prst="rect">
                <a:avLst/>
              </a:prstGeom>
              <a:noFill/>
              <a:ln w="25400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solidFill>
                      <a:schemeClr val="tx2"/>
                    </a:solidFill>
                  </a:rPr>
                  <a:t>*</a:t>
                </a:r>
              </a:p>
            </p:txBody>
          </p:sp>
          <p:sp>
            <p:nvSpPr>
              <p:cNvPr id="132126" name="Text Box 58"/>
              <p:cNvSpPr txBox="1">
                <a:spLocks noChangeArrowheads="1"/>
              </p:cNvSpPr>
              <p:nvPr/>
            </p:nvSpPr>
            <p:spPr bwMode="auto">
              <a:xfrm>
                <a:off x="4046" y="3943"/>
                <a:ext cx="229" cy="330"/>
              </a:xfrm>
              <a:prstGeom prst="rect">
                <a:avLst/>
              </a:prstGeom>
              <a:noFill/>
              <a:ln w="25400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solidFill>
                      <a:schemeClr val="tx2"/>
                    </a:solidFill>
                  </a:rPr>
                  <a:t>*</a:t>
                </a:r>
              </a:p>
            </p:txBody>
          </p:sp>
          <p:sp>
            <p:nvSpPr>
              <p:cNvPr id="132127" name="Line 59"/>
              <p:cNvSpPr>
                <a:spLocks noChangeShapeType="1"/>
              </p:cNvSpPr>
              <p:nvPr/>
            </p:nvSpPr>
            <p:spPr bwMode="auto">
              <a:xfrm flipH="1">
                <a:off x="2160" y="3312"/>
                <a:ext cx="864" cy="62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28" name="Line 60"/>
              <p:cNvSpPr>
                <a:spLocks noChangeShapeType="1"/>
              </p:cNvSpPr>
              <p:nvPr/>
            </p:nvSpPr>
            <p:spPr bwMode="auto">
              <a:xfrm>
                <a:off x="3120" y="3312"/>
                <a:ext cx="480" cy="62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29" name="Line 61"/>
              <p:cNvSpPr>
                <a:spLocks noChangeShapeType="1"/>
              </p:cNvSpPr>
              <p:nvPr/>
            </p:nvSpPr>
            <p:spPr bwMode="auto">
              <a:xfrm>
                <a:off x="3168" y="3312"/>
                <a:ext cx="984" cy="62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captur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"/>
            <a:ext cx="5867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Rectangle 4"/>
          <p:cNvSpPr>
            <a:spLocks noChangeArrowheads="1"/>
          </p:cNvSpPr>
          <p:nvPr/>
        </p:nvSpPr>
        <p:spPr bwMode="auto">
          <a:xfrm>
            <a:off x="381000" y="792163"/>
            <a:ext cx="4359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Algorithm: </a:t>
            </a:r>
            <a:r>
              <a:rPr lang="en-US" altLang="en-US">
                <a:solidFill>
                  <a:schemeClr val="accent1"/>
                </a:solidFill>
              </a:rPr>
              <a:t>GetTerm( </a:t>
            </a:r>
            <a:r>
              <a:rPr lang="en-US" altLang="en-US">
                <a:solidFill>
                  <a:schemeClr val="tx2"/>
                </a:solidFill>
              </a:rPr>
              <a:t>m</a:t>
            </a:r>
            <a:r>
              <a:rPr lang="en-US" altLang="en-US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1524000" y="1560513"/>
            <a:ext cx="56086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MARIE Machine Code that</a:t>
            </a:r>
            <a:br>
              <a:rPr lang="en-US" altLang="en-US" sz="2800"/>
            </a:br>
            <a:r>
              <a:rPr lang="en-CA" altLang="en-US" sz="2800"/>
              <a:t>evaluates a </a:t>
            </a:r>
            <a:r>
              <a:rPr lang="en-CA" altLang="en-US" sz="2800">
                <a:solidFill>
                  <a:schemeClr val="accent1"/>
                </a:solidFill>
              </a:rPr>
              <a:t>term</a:t>
            </a:r>
            <a:r>
              <a:rPr lang="en-CA" altLang="en-US" sz="2800"/>
              <a:t> and stores its value </a:t>
            </a:r>
            <a:br>
              <a:rPr lang="en-CA" altLang="en-US" sz="2800"/>
            </a:br>
            <a:r>
              <a:rPr lang="en-CA" altLang="en-US" sz="2800"/>
              <a:t>in memory cell indexed by </a:t>
            </a:r>
            <a:r>
              <a:rPr lang="en-CA" altLang="en-US" sz="2800">
                <a:solidFill>
                  <a:schemeClr val="tx2"/>
                </a:solidFill>
              </a:rPr>
              <a:t>m</a:t>
            </a:r>
            <a:r>
              <a:rPr lang="en-CA" altLang="en-US" sz="2800"/>
              <a:t>.</a:t>
            </a:r>
            <a:endParaRPr lang="en-US" altLang="en-US" sz="2800"/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76200" y="1554163"/>
            <a:ext cx="1425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Output:</a:t>
            </a:r>
          </a:p>
        </p:txBody>
      </p:sp>
      <p:pic>
        <p:nvPicPr>
          <p:cNvPr id="215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76600"/>
            <a:ext cx="89630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ap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580438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275013" y="-50800"/>
            <a:ext cx="229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Derivatives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Parsing</a:t>
            </a:r>
          </a:p>
        </p:txBody>
      </p:sp>
      <p:pic>
        <p:nvPicPr>
          <p:cNvPr id="134147" name="Picture 4" descr="captur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525"/>
            <a:ext cx="56102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8" name="Picture 8" descr="capture18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49425"/>
            <a:ext cx="5653088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9" name="Rectangle 9"/>
          <p:cNvSpPr>
            <a:spLocks noChangeArrowheads="1"/>
          </p:cNvSpPr>
          <p:nvPr/>
        </p:nvSpPr>
        <p:spPr bwMode="auto">
          <a:xfrm>
            <a:off x="381000" y="1173163"/>
            <a:ext cx="43259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Algorithm: </a:t>
            </a:r>
            <a:r>
              <a:rPr lang="en-US" altLang="en-US">
                <a:solidFill>
                  <a:schemeClr val="hlink"/>
                </a:solidFill>
              </a:rPr>
              <a:t>GetFact( </a:t>
            </a:r>
            <a:r>
              <a:rPr lang="en-US" altLang="en-US">
                <a:solidFill>
                  <a:schemeClr val="tx2"/>
                </a:solidFill>
              </a:rPr>
              <a:t>s</a:t>
            </a:r>
            <a:r>
              <a:rPr lang="en-US" altLang="en-US">
                <a:solidFill>
                  <a:schemeClr val="hlink"/>
                </a:solidFill>
              </a:rPr>
              <a:t>, i )</a:t>
            </a:r>
          </a:p>
        </p:txBody>
      </p:sp>
      <p:sp>
        <p:nvSpPr>
          <p:cNvPr id="397325" name="Line 13"/>
          <p:cNvSpPr>
            <a:spLocks noChangeShapeType="1"/>
          </p:cNvSpPr>
          <p:nvPr/>
        </p:nvSpPr>
        <p:spPr bwMode="auto">
          <a:xfrm>
            <a:off x="2797175" y="5486400"/>
            <a:ext cx="0" cy="10668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7327" name="Text Box 15"/>
          <p:cNvSpPr txBox="1">
            <a:spLocks noChangeArrowheads="1"/>
          </p:cNvSpPr>
          <p:nvPr/>
        </p:nvSpPr>
        <p:spPr bwMode="auto">
          <a:xfrm>
            <a:off x="990600" y="5715000"/>
            <a:ext cx="6503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s=6*8+((2+42)*(5+12)+987*7*123+15*54)</a:t>
            </a:r>
          </a:p>
        </p:txBody>
      </p:sp>
      <p:sp>
        <p:nvSpPr>
          <p:cNvPr id="397328" name="Rectangle 16"/>
          <p:cNvSpPr>
            <a:spLocks noChangeArrowheads="1"/>
          </p:cNvSpPr>
          <p:nvPr/>
        </p:nvSpPr>
        <p:spPr bwMode="auto">
          <a:xfrm>
            <a:off x="1765300" y="1752600"/>
            <a:ext cx="1371600" cy="3048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97331" name="Oval 19"/>
          <p:cNvSpPr>
            <a:spLocks noChangeArrowheads="1"/>
          </p:cNvSpPr>
          <p:nvPr/>
        </p:nvSpPr>
        <p:spPr bwMode="auto">
          <a:xfrm>
            <a:off x="2743200" y="5816600"/>
            <a:ext cx="457200" cy="381000"/>
          </a:xfrm>
          <a:prstGeom prst="ellips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97337" name="Rectangle 25"/>
          <p:cNvSpPr>
            <a:spLocks noChangeArrowheads="1"/>
          </p:cNvSpPr>
          <p:nvPr/>
        </p:nvSpPr>
        <p:spPr bwMode="auto">
          <a:xfrm>
            <a:off x="2819400" y="5638800"/>
            <a:ext cx="304800" cy="6858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97338" name="Rectangle 26"/>
          <p:cNvSpPr>
            <a:spLocks noChangeArrowheads="1"/>
          </p:cNvSpPr>
          <p:nvPr/>
        </p:nvSpPr>
        <p:spPr bwMode="auto">
          <a:xfrm>
            <a:off x="2019300" y="2006600"/>
            <a:ext cx="1371600" cy="3048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1752600" y="0"/>
            <a:ext cx="838200" cy="533400"/>
            <a:chOff x="1104" y="0"/>
            <a:chExt cx="528" cy="336"/>
          </a:xfrm>
        </p:grpSpPr>
        <p:sp>
          <p:nvSpPr>
            <p:cNvPr id="397347" name="Rectangle 35"/>
            <p:cNvSpPr>
              <a:spLocks noChangeArrowheads="1"/>
            </p:cNvSpPr>
            <p:nvPr/>
          </p:nvSpPr>
          <p:spPr bwMode="auto">
            <a:xfrm>
              <a:off x="1528" y="8"/>
              <a:ext cx="104" cy="328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7348" name="Rectangle 36"/>
            <p:cNvSpPr>
              <a:spLocks noChangeArrowheads="1"/>
            </p:cNvSpPr>
            <p:nvPr/>
          </p:nvSpPr>
          <p:spPr bwMode="auto">
            <a:xfrm>
              <a:off x="1104" y="0"/>
              <a:ext cx="296" cy="144"/>
            </a:xfrm>
            <a:prstGeom prst="rect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7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7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7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7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7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7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7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7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7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7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7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7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25" grpId="0" animBg="1"/>
      <p:bldP spid="397327" grpId="0"/>
      <p:bldP spid="397328" grpId="0" animBg="1"/>
      <p:bldP spid="397328" grpId="1" animBg="1"/>
      <p:bldP spid="397331" grpId="0" animBg="1"/>
      <p:bldP spid="397337" grpId="0" animBg="1"/>
      <p:bldP spid="397338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Parsing</a:t>
            </a:r>
          </a:p>
        </p:txBody>
      </p:sp>
      <p:pic>
        <p:nvPicPr>
          <p:cNvPr id="135171" name="Picture 3" descr="captur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525"/>
            <a:ext cx="56102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2" name="Picture 4" descr="capture18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49425"/>
            <a:ext cx="5653088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381000" y="1173163"/>
            <a:ext cx="43259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Algorithm: </a:t>
            </a:r>
            <a:r>
              <a:rPr lang="en-US" altLang="en-US">
                <a:solidFill>
                  <a:schemeClr val="hlink"/>
                </a:solidFill>
              </a:rPr>
              <a:t>GetFact( </a:t>
            </a:r>
            <a:r>
              <a:rPr lang="en-US" altLang="en-US">
                <a:solidFill>
                  <a:schemeClr val="tx2"/>
                </a:solidFill>
              </a:rPr>
              <a:t>s</a:t>
            </a:r>
            <a:r>
              <a:rPr lang="en-US" altLang="en-US">
                <a:solidFill>
                  <a:schemeClr val="hlink"/>
                </a:solidFill>
              </a:rPr>
              <a:t>, i )</a:t>
            </a:r>
          </a:p>
        </p:txBody>
      </p:sp>
      <p:sp>
        <p:nvSpPr>
          <p:cNvPr id="135174" name="Rectangle 11"/>
          <p:cNvSpPr>
            <a:spLocks noChangeArrowheads="1"/>
          </p:cNvSpPr>
          <p:nvPr/>
        </p:nvSpPr>
        <p:spPr bwMode="auto">
          <a:xfrm>
            <a:off x="2019300" y="2006600"/>
            <a:ext cx="1371600" cy="3048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grpSp>
        <p:nvGrpSpPr>
          <p:cNvPr id="135175" name="Group 12"/>
          <p:cNvGrpSpPr>
            <a:grpSpLocks/>
          </p:cNvGrpSpPr>
          <p:nvPr/>
        </p:nvGrpSpPr>
        <p:grpSpPr bwMode="auto">
          <a:xfrm>
            <a:off x="1752600" y="0"/>
            <a:ext cx="838200" cy="533400"/>
            <a:chOff x="1104" y="0"/>
            <a:chExt cx="528" cy="336"/>
          </a:xfrm>
        </p:grpSpPr>
        <p:sp>
          <p:nvSpPr>
            <p:cNvPr id="595981" name="Rectangle 13"/>
            <p:cNvSpPr>
              <a:spLocks noChangeArrowheads="1"/>
            </p:cNvSpPr>
            <p:nvPr/>
          </p:nvSpPr>
          <p:spPr bwMode="auto">
            <a:xfrm>
              <a:off x="1528" y="8"/>
              <a:ext cx="104" cy="328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95982" name="Rectangle 14"/>
            <p:cNvSpPr>
              <a:spLocks noChangeArrowheads="1"/>
            </p:cNvSpPr>
            <p:nvPr/>
          </p:nvSpPr>
          <p:spPr bwMode="auto">
            <a:xfrm>
              <a:off x="1104" y="0"/>
              <a:ext cx="296" cy="144"/>
            </a:xfrm>
            <a:prstGeom prst="rect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581400" y="5105400"/>
            <a:ext cx="3505200" cy="1752600"/>
            <a:chOff x="2256" y="3216"/>
            <a:chExt cx="2208" cy="1104"/>
          </a:xfrm>
        </p:grpSpPr>
        <p:sp>
          <p:nvSpPr>
            <p:cNvPr id="135177" name="Rectangle 16"/>
            <p:cNvSpPr>
              <a:spLocks noChangeArrowheads="1"/>
            </p:cNvSpPr>
            <p:nvPr/>
          </p:nvSpPr>
          <p:spPr bwMode="auto">
            <a:xfrm>
              <a:off x="2256" y="3216"/>
              <a:ext cx="2208" cy="1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35178" name="Text Box 17"/>
            <p:cNvSpPr txBox="1">
              <a:spLocks noChangeArrowheads="1"/>
            </p:cNvSpPr>
            <p:nvPr/>
          </p:nvSpPr>
          <p:spPr bwMode="auto">
            <a:xfrm>
              <a:off x="2944" y="3216"/>
              <a:ext cx="517" cy="343"/>
            </a:xfrm>
            <a:prstGeom prst="rect">
              <a:avLst/>
            </a:prstGeom>
            <a:noFill/>
            <a:ln w="25400" algn="ctr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hlink"/>
                  </a:solidFill>
                </a:rPr>
                <a:t>Fact</a:t>
              </a:r>
            </a:p>
          </p:txBody>
        </p:sp>
        <p:sp>
          <p:nvSpPr>
            <p:cNvPr id="135179" name="Line 19"/>
            <p:cNvSpPr>
              <a:spLocks noChangeShapeType="1"/>
            </p:cNvSpPr>
            <p:nvPr/>
          </p:nvSpPr>
          <p:spPr bwMode="auto">
            <a:xfrm flipH="1">
              <a:off x="3168" y="3552"/>
              <a:ext cx="0" cy="384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80" name="Text Box 23"/>
            <p:cNvSpPr txBox="1">
              <a:spLocks noChangeArrowheads="1"/>
            </p:cNvSpPr>
            <p:nvPr/>
          </p:nvSpPr>
          <p:spPr bwMode="auto">
            <a:xfrm>
              <a:off x="3004" y="3929"/>
              <a:ext cx="356" cy="343"/>
            </a:xfrm>
            <a:prstGeom prst="rect">
              <a:avLst/>
            </a:prstGeom>
            <a:noFill/>
            <a:ln w="25400" algn="ctr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tx2"/>
                  </a:solidFill>
                </a:rPr>
                <a:t>42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3" descr="captur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525"/>
            <a:ext cx="56102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5" name="Picture 4" descr="capture18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43063"/>
            <a:ext cx="5653088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6" name="Rectangle 5"/>
          <p:cNvSpPr>
            <a:spLocks noChangeArrowheads="1"/>
          </p:cNvSpPr>
          <p:nvPr/>
        </p:nvSpPr>
        <p:spPr bwMode="auto">
          <a:xfrm>
            <a:off x="381000" y="1066800"/>
            <a:ext cx="43259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Algorithm: </a:t>
            </a:r>
            <a:r>
              <a:rPr lang="en-US" altLang="en-US">
                <a:solidFill>
                  <a:schemeClr val="hlink"/>
                </a:solidFill>
              </a:rPr>
              <a:t>GetFact( </a:t>
            </a:r>
            <a:r>
              <a:rPr lang="en-US" altLang="en-US">
                <a:solidFill>
                  <a:schemeClr val="tx2"/>
                </a:solidFill>
              </a:rPr>
              <a:t>s</a:t>
            </a:r>
            <a:r>
              <a:rPr lang="en-US" altLang="en-US">
                <a:solidFill>
                  <a:schemeClr val="hlink"/>
                </a:solidFill>
              </a:rPr>
              <a:t>, i )</a:t>
            </a:r>
          </a:p>
        </p:txBody>
      </p:sp>
      <p:sp>
        <p:nvSpPr>
          <p:cNvPr id="589830" name="Line 6"/>
          <p:cNvSpPr>
            <a:spLocks noChangeShapeType="1"/>
          </p:cNvSpPr>
          <p:nvPr/>
        </p:nvSpPr>
        <p:spPr bwMode="auto">
          <a:xfrm>
            <a:off x="2263775" y="5151438"/>
            <a:ext cx="0" cy="10668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9831" name="Rectangle 7"/>
          <p:cNvSpPr>
            <a:spLocks noChangeArrowheads="1"/>
          </p:cNvSpPr>
          <p:nvPr/>
        </p:nvSpPr>
        <p:spPr bwMode="auto">
          <a:xfrm>
            <a:off x="2387600" y="5380038"/>
            <a:ext cx="736600" cy="533400"/>
          </a:xfrm>
          <a:prstGeom prst="rect">
            <a:avLst/>
          </a:prstGeom>
          <a:noFill/>
          <a:ln w="254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589832" name="Text Box 8"/>
          <p:cNvSpPr txBox="1">
            <a:spLocks noChangeArrowheads="1"/>
          </p:cNvSpPr>
          <p:nvPr/>
        </p:nvSpPr>
        <p:spPr bwMode="auto">
          <a:xfrm>
            <a:off x="990600" y="5380038"/>
            <a:ext cx="65039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s=6*8+((2+42)*(5+12)+987*7*123+15*54)</a:t>
            </a:r>
          </a:p>
        </p:txBody>
      </p:sp>
      <p:sp>
        <p:nvSpPr>
          <p:cNvPr id="589833" name="Rectangle 9"/>
          <p:cNvSpPr>
            <a:spLocks noChangeArrowheads="1"/>
          </p:cNvSpPr>
          <p:nvPr/>
        </p:nvSpPr>
        <p:spPr bwMode="auto">
          <a:xfrm>
            <a:off x="1765300" y="1646238"/>
            <a:ext cx="1371600" cy="3048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589834" name="Line 10"/>
          <p:cNvSpPr>
            <a:spLocks noChangeShapeType="1"/>
          </p:cNvSpPr>
          <p:nvPr/>
        </p:nvSpPr>
        <p:spPr bwMode="auto">
          <a:xfrm>
            <a:off x="2362200" y="5151438"/>
            <a:ext cx="0" cy="1066800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9835" name="Rectangle 11"/>
          <p:cNvSpPr>
            <a:spLocks noChangeArrowheads="1"/>
          </p:cNvSpPr>
          <p:nvPr/>
        </p:nvSpPr>
        <p:spPr bwMode="auto">
          <a:xfrm>
            <a:off x="3429000" y="2941638"/>
            <a:ext cx="1752600" cy="3302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589836" name="Oval 12"/>
          <p:cNvSpPr>
            <a:spLocks noChangeArrowheads="1"/>
          </p:cNvSpPr>
          <p:nvPr/>
        </p:nvSpPr>
        <p:spPr bwMode="auto">
          <a:xfrm>
            <a:off x="2184400" y="5481638"/>
            <a:ext cx="304800" cy="381000"/>
          </a:xfrm>
          <a:prstGeom prst="ellips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589837" name="Rectangle 13"/>
          <p:cNvSpPr>
            <a:spLocks noChangeArrowheads="1"/>
          </p:cNvSpPr>
          <p:nvPr/>
        </p:nvSpPr>
        <p:spPr bwMode="auto">
          <a:xfrm>
            <a:off x="2362200" y="3246438"/>
            <a:ext cx="1219200" cy="3048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589839" name="Rectangle 15"/>
          <p:cNvSpPr>
            <a:spLocks noChangeArrowheads="1"/>
          </p:cNvSpPr>
          <p:nvPr/>
        </p:nvSpPr>
        <p:spPr bwMode="auto">
          <a:xfrm>
            <a:off x="2286000" y="5303838"/>
            <a:ext cx="990600" cy="6858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589840" name="Rectangle 16"/>
          <p:cNvSpPr>
            <a:spLocks noChangeArrowheads="1"/>
          </p:cNvSpPr>
          <p:nvPr/>
        </p:nvSpPr>
        <p:spPr bwMode="auto">
          <a:xfrm>
            <a:off x="2209800" y="2713038"/>
            <a:ext cx="914400" cy="3048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589841" name="Oval 17"/>
          <p:cNvSpPr>
            <a:spLocks noChangeArrowheads="1"/>
          </p:cNvSpPr>
          <p:nvPr/>
        </p:nvSpPr>
        <p:spPr bwMode="auto">
          <a:xfrm>
            <a:off x="3009900" y="5507038"/>
            <a:ext cx="304800" cy="381000"/>
          </a:xfrm>
          <a:prstGeom prst="ellips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752600" y="0"/>
            <a:ext cx="838200" cy="533400"/>
            <a:chOff x="1104" y="0"/>
            <a:chExt cx="528" cy="336"/>
          </a:xfrm>
        </p:grpSpPr>
        <p:sp>
          <p:nvSpPr>
            <p:cNvPr id="589843" name="Rectangle 19"/>
            <p:cNvSpPr>
              <a:spLocks noChangeArrowheads="1"/>
            </p:cNvSpPr>
            <p:nvPr/>
          </p:nvSpPr>
          <p:spPr bwMode="auto">
            <a:xfrm>
              <a:off x="1528" y="8"/>
              <a:ext cx="104" cy="328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89844" name="Rectangle 20"/>
            <p:cNvSpPr>
              <a:spLocks noChangeArrowheads="1"/>
            </p:cNvSpPr>
            <p:nvPr/>
          </p:nvSpPr>
          <p:spPr bwMode="auto">
            <a:xfrm>
              <a:off x="1104" y="0"/>
              <a:ext cx="296" cy="144"/>
            </a:xfrm>
            <a:prstGeom prst="rect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589846" name="Rectangle 22"/>
          <p:cNvSpPr>
            <a:spLocks noChangeArrowheads="1"/>
          </p:cNvSpPr>
          <p:nvPr/>
        </p:nvSpPr>
        <p:spPr bwMode="auto">
          <a:xfrm>
            <a:off x="2628900" y="266700"/>
            <a:ext cx="381000" cy="2413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589847" name="Rectangle 23"/>
          <p:cNvSpPr>
            <a:spLocks noChangeArrowheads="1"/>
          </p:cNvSpPr>
          <p:nvPr/>
        </p:nvSpPr>
        <p:spPr bwMode="auto">
          <a:xfrm>
            <a:off x="3048000" y="279400"/>
            <a:ext cx="152400" cy="2286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590800" y="3525838"/>
            <a:ext cx="1600200" cy="355600"/>
            <a:chOff x="1632" y="2288"/>
            <a:chExt cx="1008" cy="224"/>
          </a:xfrm>
        </p:grpSpPr>
        <p:sp>
          <p:nvSpPr>
            <p:cNvPr id="136215" name="Rectangle 14"/>
            <p:cNvSpPr>
              <a:spLocks noChangeArrowheads="1"/>
            </p:cNvSpPr>
            <p:nvPr/>
          </p:nvSpPr>
          <p:spPr bwMode="auto">
            <a:xfrm>
              <a:off x="1632" y="2288"/>
              <a:ext cx="1008" cy="224"/>
            </a:xfrm>
            <a:prstGeom prst="rect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36216" name="Rectangle 24"/>
            <p:cNvSpPr>
              <a:spLocks noChangeArrowheads="1"/>
            </p:cNvSpPr>
            <p:nvPr/>
          </p:nvSpPr>
          <p:spPr bwMode="auto">
            <a:xfrm>
              <a:off x="2144" y="2328"/>
              <a:ext cx="96" cy="144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36217" name="Rectangle 25"/>
            <p:cNvSpPr>
              <a:spLocks noChangeArrowheads="1"/>
            </p:cNvSpPr>
            <p:nvPr/>
          </p:nvSpPr>
          <p:spPr bwMode="auto">
            <a:xfrm>
              <a:off x="2472" y="2320"/>
              <a:ext cx="96" cy="144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36218" name="Rectangle 27"/>
            <p:cNvSpPr>
              <a:spLocks noChangeArrowheads="1"/>
            </p:cNvSpPr>
            <p:nvPr/>
          </p:nvSpPr>
          <p:spPr bwMode="auto">
            <a:xfrm>
              <a:off x="2224" y="2312"/>
              <a:ext cx="240" cy="152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1905000" y="6083300"/>
            <a:ext cx="1676400" cy="762000"/>
            <a:chOff x="2640" y="1968"/>
            <a:chExt cx="1056" cy="480"/>
          </a:xfrm>
        </p:grpSpPr>
        <p:sp>
          <p:nvSpPr>
            <p:cNvPr id="136213" name="Text Box 31"/>
            <p:cNvSpPr txBox="1">
              <a:spLocks noChangeArrowheads="1"/>
            </p:cNvSpPr>
            <p:nvPr/>
          </p:nvSpPr>
          <p:spPr bwMode="auto">
            <a:xfrm>
              <a:off x="2885" y="2085"/>
              <a:ext cx="61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accent2"/>
                  </a:solidFill>
                </a:rPr>
                <a:t>p</a:t>
              </a:r>
              <a:r>
                <a:rPr lang="en-US" altLang="en-US" sz="2800" baseline="-25000">
                  <a:solidFill>
                    <a:schemeClr val="accent2"/>
                  </a:solidFill>
                </a:rPr>
                <a:t>&lt;exp&gt;</a:t>
              </a:r>
            </a:p>
          </p:txBody>
        </p:sp>
        <p:sp>
          <p:nvSpPr>
            <p:cNvPr id="136214" name="AutoShape 32"/>
            <p:cNvSpPr>
              <a:spLocks noChangeArrowheads="1"/>
            </p:cNvSpPr>
            <p:nvPr/>
          </p:nvSpPr>
          <p:spPr bwMode="auto">
            <a:xfrm>
              <a:off x="2640" y="1968"/>
              <a:ext cx="1056" cy="480"/>
            </a:xfrm>
            <a:prstGeom prst="flowChartExtract">
              <a:avLst/>
            </a:prstGeom>
            <a:noFill/>
            <a:ln w="25400" algn="ctr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9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9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9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9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9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9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9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9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9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9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9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9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9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9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9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9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9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89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89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89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89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89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89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89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89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89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30" grpId="0" animBg="1"/>
      <p:bldP spid="589831" grpId="0" animBg="1"/>
      <p:bldP spid="589832" grpId="0"/>
      <p:bldP spid="589833" grpId="0" animBg="1"/>
      <p:bldP spid="589833" grpId="1" animBg="1"/>
      <p:bldP spid="589834" grpId="0" animBg="1"/>
      <p:bldP spid="589835" grpId="0" animBg="1"/>
      <p:bldP spid="589836" grpId="0" animBg="1"/>
      <p:bldP spid="589839" grpId="0" animBg="1"/>
      <p:bldP spid="589840" grpId="0" animBg="1"/>
      <p:bldP spid="589840" grpId="1" animBg="1"/>
      <p:bldP spid="589841" grpId="0" animBg="1"/>
      <p:bldP spid="589846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captur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525"/>
            <a:ext cx="56102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19" name="Picture 3" descr="capture18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43063"/>
            <a:ext cx="5653088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381000" y="1066800"/>
            <a:ext cx="43259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Algorithm: </a:t>
            </a:r>
            <a:r>
              <a:rPr lang="en-US" altLang="en-US">
                <a:solidFill>
                  <a:schemeClr val="hlink"/>
                </a:solidFill>
              </a:rPr>
              <a:t>GetFact( </a:t>
            </a:r>
            <a:r>
              <a:rPr lang="en-US" altLang="en-US">
                <a:solidFill>
                  <a:schemeClr val="tx2"/>
                </a:solidFill>
              </a:rPr>
              <a:t>s</a:t>
            </a:r>
            <a:r>
              <a:rPr lang="en-US" altLang="en-US">
                <a:solidFill>
                  <a:schemeClr val="hlink"/>
                </a:solidFill>
              </a:rPr>
              <a:t>, i )</a:t>
            </a:r>
          </a:p>
        </p:txBody>
      </p:sp>
      <p:grpSp>
        <p:nvGrpSpPr>
          <p:cNvPr id="137221" name="Group 16"/>
          <p:cNvGrpSpPr>
            <a:grpSpLocks/>
          </p:cNvGrpSpPr>
          <p:nvPr/>
        </p:nvGrpSpPr>
        <p:grpSpPr bwMode="auto">
          <a:xfrm>
            <a:off x="1752600" y="0"/>
            <a:ext cx="838200" cy="533400"/>
            <a:chOff x="1104" y="0"/>
            <a:chExt cx="528" cy="336"/>
          </a:xfrm>
        </p:grpSpPr>
        <p:sp>
          <p:nvSpPr>
            <p:cNvPr id="600081" name="Rectangle 17"/>
            <p:cNvSpPr>
              <a:spLocks noChangeArrowheads="1"/>
            </p:cNvSpPr>
            <p:nvPr/>
          </p:nvSpPr>
          <p:spPr bwMode="auto">
            <a:xfrm>
              <a:off x="1528" y="8"/>
              <a:ext cx="104" cy="328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00082" name="Rectangle 18"/>
            <p:cNvSpPr>
              <a:spLocks noChangeArrowheads="1"/>
            </p:cNvSpPr>
            <p:nvPr/>
          </p:nvSpPr>
          <p:spPr bwMode="auto">
            <a:xfrm>
              <a:off x="1104" y="0"/>
              <a:ext cx="296" cy="144"/>
            </a:xfrm>
            <a:prstGeom prst="rect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37222" name="Rectangle 19"/>
          <p:cNvSpPr>
            <a:spLocks noChangeArrowheads="1"/>
          </p:cNvSpPr>
          <p:nvPr/>
        </p:nvSpPr>
        <p:spPr bwMode="auto">
          <a:xfrm>
            <a:off x="2628900" y="266700"/>
            <a:ext cx="381000" cy="2413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37223" name="Rectangle 20"/>
          <p:cNvSpPr>
            <a:spLocks noChangeArrowheads="1"/>
          </p:cNvSpPr>
          <p:nvPr/>
        </p:nvSpPr>
        <p:spPr bwMode="auto">
          <a:xfrm>
            <a:off x="3048000" y="279400"/>
            <a:ext cx="152400" cy="2286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grpSp>
        <p:nvGrpSpPr>
          <p:cNvPr id="137224" name="Group 21"/>
          <p:cNvGrpSpPr>
            <a:grpSpLocks/>
          </p:cNvGrpSpPr>
          <p:nvPr/>
        </p:nvGrpSpPr>
        <p:grpSpPr bwMode="auto">
          <a:xfrm>
            <a:off x="2590800" y="3525838"/>
            <a:ext cx="1600200" cy="355600"/>
            <a:chOff x="1632" y="2288"/>
            <a:chExt cx="1008" cy="224"/>
          </a:xfrm>
        </p:grpSpPr>
        <p:sp>
          <p:nvSpPr>
            <p:cNvPr id="137235" name="Rectangle 22"/>
            <p:cNvSpPr>
              <a:spLocks noChangeArrowheads="1"/>
            </p:cNvSpPr>
            <p:nvPr/>
          </p:nvSpPr>
          <p:spPr bwMode="auto">
            <a:xfrm>
              <a:off x="1632" y="2288"/>
              <a:ext cx="1008" cy="224"/>
            </a:xfrm>
            <a:prstGeom prst="rect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37236" name="Rectangle 23"/>
            <p:cNvSpPr>
              <a:spLocks noChangeArrowheads="1"/>
            </p:cNvSpPr>
            <p:nvPr/>
          </p:nvSpPr>
          <p:spPr bwMode="auto">
            <a:xfrm>
              <a:off x="2144" y="2328"/>
              <a:ext cx="96" cy="144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37237" name="Rectangle 24"/>
            <p:cNvSpPr>
              <a:spLocks noChangeArrowheads="1"/>
            </p:cNvSpPr>
            <p:nvPr/>
          </p:nvSpPr>
          <p:spPr bwMode="auto">
            <a:xfrm>
              <a:off x="2472" y="2320"/>
              <a:ext cx="96" cy="144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37238" name="Rectangle 25"/>
            <p:cNvSpPr>
              <a:spLocks noChangeArrowheads="1"/>
            </p:cNvSpPr>
            <p:nvPr/>
          </p:nvSpPr>
          <p:spPr bwMode="auto">
            <a:xfrm>
              <a:off x="2224" y="2312"/>
              <a:ext cx="240" cy="152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581400" y="5092700"/>
            <a:ext cx="3505200" cy="1752600"/>
            <a:chOff x="2256" y="3216"/>
            <a:chExt cx="2208" cy="1104"/>
          </a:xfrm>
        </p:grpSpPr>
        <p:sp>
          <p:nvSpPr>
            <p:cNvPr id="137226" name="Rectangle 30"/>
            <p:cNvSpPr>
              <a:spLocks noChangeArrowheads="1"/>
            </p:cNvSpPr>
            <p:nvPr/>
          </p:nvSpPr>
          <p:spPr bwMode="auto">
            <a:xfrm>
              <a:off x="2256" y="3216"/>
              <a:ext cx="2208" cy="1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37227" name="Text Box 31"/>
            <p:cNvSpPr txBox="1">
              <a:spLocks noChangeArrowheads="1"/>
            </p:cNvSpPr>
            <p:nvPr/>
          </p:nvSpPr>
          <p:spPr bwMode="auto">
            <a:xfrm>
              <a:off x="2944" y="3216"/>
              <a:ext cx="517" cy="343"/>
            </a:xfrm>
            <a:prstGeom prst="rect">
              <a:avLst/>
            </a:prstGeom>
            <a:noFill/>
            <a:ln w="25400" algn="ctr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hlink"/>
                  </a:solidFill>
                </a:rPr>
                <a:t>Fact</a:t>
              </a:r>
            </a:p>
          </p:txBody>
        </p:sp>
        <p:sp>
          <p:nvSpPr>
            <p:cNvPr id="137228" name="Line 32"/>
            <p:cNvSpPr>
              <a:spLocks noChangeShapeType="1"/>
            </p:cNvSpPr>
            <p:nvPr/>
          </p:nvSpPr>
          <p:spPr bwMode="auto">
            <a:xfrm flipH="1">
              <a:off x="2496" y="3552"/>
              <a:ext cx="528" cy="384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29" name="Line 33"/>
            <p:cNvSpPr>
              <a:spLocks noChangeShapeType="1"/>
            </p:cNvSpPr>
            <p:nvPr/>
          </p:nvSpPr>
          <p:spPr bwMode="auto">
            <a:xfrm flipH="1">
              <a:off x="3168" y="3552"/>
              <a:ext cx="0" cy="24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30" name="Line 34"/>
            <p:cNvSpPr>
              <a:spLocks noChangeShapeType="1"/>
            </p:cNvSpPr>
            <p:nvPr/>
          </p:nvSpPr>
          <p:spPr bwMode="auto">
            <a:xfrm>
              <a:off x="3360" y="3552"/>
              <a:ext cx="528" cy="384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31" name="Text Box 35"/>
            <p:cNvSpPr txBox="1">
              <a:spLocks noChangeArrowheads="1"/>
            </p:cNvSpPr>
            <p:nvPr/>
          </p:nvSpPr>
          <p:spPr bwMode="auto">
            <a:xfrm>
              <a:off x="2885" y="3909"/>
              <a:ext cx="61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accent2"/>
                  </a:solidFill>
                </a:rPr>
                <a:t>p</a:t>
              </a:r>
              <a:r>
                <a:rPr lang="en-US" altLang="en-US" sz="2800" baseline="-25000">
                  <a:solidFill>
                    <a:schemeClr val="accent2"/>
                  </a:solidFill>
                </a:rPr>
                <a:t>&lt;exp&gt;</a:t>
              </a:r>
            </a:p>
          </p:txBody>
        </p:sp>
        <p:sp>
          <p:nvSpPr>
            <p:cNvPr id="137232" name="AutoShape 36"/>
            <p:cNvSpPr>
              <a:spLocks noChangeArrowheads="1"/>
            </p:cNvSpPr>
            <p:nvPr/>
          </p:nvSpPr>
          <p:spPr bwMode="auto">
            <a:xfrm>
              <a:off x="2640" y="3792"/>
              <a:ext cx="1056" cy="480"/>
            </a:xfrm>
            <a:prstGeom prst="flowChartExtract">
              <a:avLst/>
            </a:prstGeom>
            <a:noFill/>
            <a:ln w="25400" algn="ctr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37233" name="Text Box 37"/>
            <p:cNvSpPr txBox="1">
              <a:spLocks noChangeArrowheads="1"/>
            </p:cNvSpPr>
            <p:nvPr/>
          </p:nvSpPr>
          <p:spPr bwMode="auto">
            <a:xfrm>
              <a:off x="2385" y="3929"/>
              <a:ext cx="207" cy="343"/>
            </a:xfrm>
            <a:prstGeom prst="rect">
              <a:avLst/>
            </a:prstGeom>
            <a:noFill/>
            <a:ln w="25400" algn="ctr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tx2"/>
                  </a:solidFill>
                </a:rPr>
                <a:t>(</a:t>
              </a:r>
            </a:p>
          </p:txBody>
        </p:sp>
        <p:sp>
          <p:nvSpPr>
            <p:cNvPr id="137234" name="Text Box 38"/>
            <p:cNvSpPr txBox="1">
              <a:spLocks noChangeArrowheads="1"/>
            </p:cNvSpPr>
            <p:nvPr/>
          </p:nvSpPr>
          <p:spPr bwMode="auto">
            <a:xfrm>
              <a:off x="3792" y="3929"/>
              <a:ext cx="207" cy="343"/>
            </a:xfrm>
            <a:prstGeom prst="rect">
              <a:avLst/>
            </a:prstGeom>
            <a:noFill/>
            <a:ln w="25400" algn="ctr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tx2"/>
                  </a:solidFill>
                </a:rPr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captur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525"/>
            <a:ext cx="56102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Rectangle 4"/>
          <p:cNvSpPr>
            <a:spLocks noChangeArrowheads="1"/>
          </p:cNvSpPr>
          <p:nvPr/>
        </p:nvSpPr>
        <p:spPr bwMode="auto">
          <a:xfrm>
            <a:off x="381000" y="1066800"/>
            <a:ext cx="4206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Algorithm: </a:t>
            </a:r>
            <a:r>
              <a:rPr lang="en-US" altLang="en-US">
                <a:solidFill>
                  <a:schemeClr val="hlink"/>
                </a:solidFill>
              </a:rPr>
              <a:t>GetFact( </a:t>
            </a:r>
            <a:r>
              <a:rPr lang="en-US" altLang="en-US">
                <a:solidFill>
                  <a:schemeClr val="tx2"/>
                </a:solidFill>
              </a:rPr>
              <a:t>m</a:t>
            </a:r>
            <a:r>
              <a:rPr lang="en-US" altLang="en-US">
                <a:solidFill>
                  <a:schemeClr val="hlink"/>
                </a:solidFill>
              </a:rPr>
              <a:t> )</a:t>
            </a: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1524000" y="1560513"/>
            <a:ext cx="56086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MARIE Machine Code that</a:t>
            </a:r>
            <a:br>
              <a:rPr lang="en-US" altLang="en-US" sz="2800"/>
            </a:br>
            <a:r>
              <a:rPr lang="en-CA" altLang="en-US" sz="2800"/>
              <a:t>evaluates a </a:t>
            </a:r>
            <a:r>
              <a:rPr lang="en-CA" altLang="en-US" sz="2800">
                <a:solidFill>
                  <a:srgbClr val="FF0000"/>
                </a:solidFill>
              </a:rPr>
              <a:t>factor</a:t>
            </a:r>
            <a:r>
              <a:rPr lang="en-CA" altLang="en-US" sz="2800"/>
              <a:t> and stores its value </a:t>
            </a:r>
            <a:br>
              <a:rPr lang="en-CA" altLang="en-US" sz="2800"/>
            </a:br>
            <a:r>
              <a:rPr lang="en-CA" altLang="en-US" sz="2800"/>
              <a:t>in memory cell indexed by </a:t>
            </a:r>
            <a:r>
              <a:rPr lang="en-CA" altLang="en-US" sz="2800">
                <a:solidFill>
                  <a:schemeClr val="tx2"/>
                </a:solidFill>
              </a:rPr>
              <a:t>m</a:t>
            </a:r>
            <a:r>
              <a:rPr lang="en-CA" altLang="en-US" sz="2800"/>
              <a:t>.</a:t>
            </a:r>
            <a:endParaRPr lang="en-US" altLang="en-US" sz="2800"/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873125" y="5245100"/>
            <a:ext cx="6975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/>
              <a:t>Next token determines which case the factor is.</a:t>
            </a:r>
            <a:endParaRPr lang="en-US" altLang="en-US" sz="2800"/>
          </a:p>
        </p:txBody>
      </p:sp>
      <p:pic>
        <p:nvPicPr>
          <p:cNvPr id="2160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14675"/>
            <a:ext cx="80772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76200" y="1554163"/>
            <a:ext cx="1425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Output: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0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4"/>
          <p:cNvSpPr>
            <a:spLocks noChangeArrowheads="1"/>
          </p:cNvSpPr>
          <p:nvPr/>
        </p:nvSpPr>
        <p:spPr bwMode="auto">
          <a:xfrm>
            <a:off x="381000" y="1066800"/>
            <a:ext cx="5164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Algorithm: </a:t>
            </a:r>
            <a:r>
              <a:rPr lang="en-US" altLang="en-US">
                <a:solidFill>
                  <a:schemeClr val="hlink"/>
                </a:solidFill>
              </a:rPr>
              <a:t>GetFactArray( </a:t>
            </a:r>
            <a:r>
              <a:rPr lang="en-US" altLang="en-US">
                <a:solidFill>
                  <a:schemeClr val="tx2"/>
                </a:solidFill>
              </a:rPr>
              <a:t>m</a:t>
            </a:r>
            <a:r>
              <a:rPr lang="en-US" altLang="en-US">
                <a:solidFill>
                  <a:schemeClr val="hlink"/>
                </a:solidFill>
              </a:rPr>
              <a:t> )</a:t>
            </a:r>
          </a:p>
        </p:txBody>
      </p:sp>
      <p:sp>
        <p:nvSpPr>
          <p:cNvPr id="139267" name="Text Box 16"/>
          <p:cNvSpPr txBox="1">
            <a:spLocks noChangeArrowheads="1"/>
          </p:cNvSpPr>
          <p:nvPr/>
        </p:nvSpPr>
        <p:spPr bwMode="auto">
          <a:xfrm>
            <a:off x="1524000" y="1560513"/>
            <a:ext cx="56086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MARIE Machine Code that</a:t>
            </a:r>
            <a:br>
              <a:rPr lang="en-US" altLang="en-US" sz="2800"/>
            </a:br>
            <a:r>
              <a:rPr lang="en-CA" altLang="en-US" sz="2800"/>
              <a:t>evaluates a </a:t>
            </a:r>
            <a:r>
              <a:rPr lang="en-CA" altLang="en-US" sz="2800">
                <a:solidFill>
                  <a:srgbClr val="FF0000"/>
                </a:solidFill>
              </a:rPr>
              <a:t>factor</a:t>
            </a:r>
            <a:r>
              <a:rPr lang="en-CA" altLang="en-US" sz="2800"/>
              <a:t> and stores its value </a:t>
            </a:r>
            <a:br>
              <a:rPr lang="en-CA" altLang="en-US" sz="2800"/>
            </a:br>
            <a:r>
              <a:rPr lang="en-CA" altLang="en-US" sz="2800"/>
              <a:t>in memory cell indexed by </a:t>
            </a:r>
            <a:r>
              <a:rPr lang="en-CA" altLang="en-US" sz="2800">
                <a:solidFill>
                  <a:schemeClr val="tx2"/>
                </a:solidFill>
              </a:rPr>
              <a:t>m</a:t>
            </a:r>
            <a:r>
              <a:rPr lang="en-CA" altLang="en-US" sz="2800"/>
              <a:t>.</a:t>
            </a:r>
            <a:endParaRPr lang="en-US" altLang="en-US" sz="2800"/>
          </a:p>
        </p:txBody>
      </p:sp>
      <p:pic>
        <p:nvPicPr>
          <p:cNvPr id="2170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"/>
            <a:ext cx="4343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9" name="Text Box 8"/>
          <p:cNvSpPr txBox="1">
            <a:spLocks noChangeArrowheads="1"/>
          </p:cNvSpPr>
          <p:nvPr/>
        </p:nvSpPr>
        <p:spPr bwMode="auto">
          <a:xfrm>
            <a:off x="76200" y="1554163"/>
            <a:ext cx="1425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Output:</a:t>
            </a:r>
          </a:p>
        </p:txBody>
      </p:sp>
      <p:pic>
        <p:nvPicPr>
          <p:cNvPr id="2170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76600"/>
            <a:ext cx="89868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4"/>
          <p:cNvSpPr>
            <a:spLocks noChangeArrowheads="1"/>
          </p:cNvSpPr>
          <p:nvPr/>
        </p:nvSpPr>
        <p:spPr bwMode="auto">
          <a:xfrm>
            <a:off x="381000" y="1143000"/>
            <a:ext cx="4992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Algorithm: </a:t>
            </a:r>
            <a:r>
              <a:rPr lang="en-US" altLang="en-US">
                <a:solidFill>
                  <a:srgbClr val="FFC000"/>
                </a:solidFill>
              </a:rPr>
              <a:t>GetIfStatement()</a:t>
            </a:r>
          </a:p>
        </p:txBody>
      </p:sp>
      <p:sp>
        <p:nvSpPr>
          <p:cNvPr id="140291" name="Text Box 16"/>
          <p:cNvSpPr txBox="1">
            <a:spLocks noChangeArrowheads="1"/>
          </p:cNvSpPr>
          <p:nvPr/>
        </p:nvSpPr>
        <p:spPr bwMode="auto">
          <a:xfrm>
            <a:off x="1524000" y="1636713"/>
            <a:ext cx="4216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MARIE Machine Code that</a:t>
            </a:r>
            <a:br>
              <a:rPr lang="en-US" altLang="en-US" sz="2800"/>
            </a:br>
            <a:r>
              <a:rPr lang="en-CA" altLang="en-US" sz="2800"/>
              <a:t>executes an </a:t>
            </a:r>
            <a:r>
              <a:rPr lang="en-CA" altLang="en-US" sz="2800">
                <a:solidFill>
                  <a:srgbClr val="FFC000"/>
                </a:solidFill>
              </a:rPr>
              <a:t>IfStatement</a:t>
            </a:r>
            <a:endParaRPr lang="en-US" altLang="en-US" sz="2800">
              <a:solidFill>
                <a:srgbClr val="FFC000"/>
              </a:solidFill>
            </a:endParaRPr>
          </a:p>
        </p:txBody>
      </p:sp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25400"/>
            <a:ext cx="37480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3" name="Text Box 8"/>
          <p:cNvSpPr txBox="1">
            <a:spLocks noChangeArrowheads="1"/>
          </p:cNvSpPr>
          <p:nvPr/>
        </p:nvSpPr>
        <p:spPr bwMode="auto">
          <a:xfrm>
            <a:off x="76200" y="1630363"/>
            <a:ext cx="1425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Output: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9500"/>
            <a:ext cx="8923338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36675"/>
            <a:ext cx="728662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3" y="76200"/>
            <a:ext cx="17541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25400"/>
            <a:ext cx="37480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8913" y="1958975"/>
            <a:ext cx="899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Look Ahead One: </a:t>
            </a:r>
            <a:r>
              <a:rPr lang="en-US" altLang="en-US" sz="2400"/>
              <a:t>A grammar is said to be look ahead one if, </a:t>
            </a:r>
            <a:br>
              <a:rPr lang="en-US" altLang="en-US" sz="2400"/>
            </a:br>
            <a:r>
              <a:rPr lang="en-US" altLang="en-US" sz="2400"/>
              <a:t>given any two rules for the same non-terminal,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the ﬁrst place that the rules diﬀer in actual characters.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8600" y="5486400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This feature allows our parsing algorithm to look only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at the next token in order to decide what to do next. </a:t>
            </a:r>
            <a:br>
              <a:rPr lang="en-US" altLang="en-US" sz="2400"/>
            </a:br>
            <a:r>
              <a:rPr lang="en-US" altLang="en-US" sz="2400"/>
              <a:t>Thus the algorithm runs in linear time. </a:t>
            </a:r>
          </a:p>
        </p:txBody>
      </p:sp>
      <p:sp>
        <p:nvSpPr>
          <p:cNvPr id="142340" name="Rectangle 2"/>
          <p:cNvSpPr>
            <a:spLocks noGrp="1" noChangeArrowheads="1"/>
          </p:cNvSpPr>
          <p:nvPr>
            <p:ph type="title"/>
          </p:nvPr>
        </p:nvSpPr>
        <p:spPr>
          <a:xfrm>
            <a:off x="-1447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Parsing/Compiling</a:t>
            </a:r>
          </a:p>
        </p:txBody>
      </p:sp>
      <p:pic>
        <p:nvPicPr>
          <p:cNvPr id="142341" name="Picture 10" descr="capt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13"/>
            <a:ext cx="4114800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1000" y="3276600"/>
            <a:ext cx="8915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A ⇒ B ’u’ C ’w’ 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A ⇒ B ’u’ C ’x’ 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A ⇒ B ’u’ 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A ⇒ B ’v’ G H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98488" y="4762500"/>
            <a:ext cx="1417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2400"/>
              <a:t> A ⇒ F G </a:t>
            </a:r>
            <a:endParaRPr lang="en-CA" altLang="en-US" sz="24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03513" y="4648200"/>
            <a:ext cx="74310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2400"/>
              <a:t>(Ok if first character(s) within a B </a:t>
            </a:r>
            <a:br>
              <a:rPr lang="en-US" altLang="en-US" sz="2400"/>
            </a:br>
            <a:r>
              <a:rPr lang="en-US" altLang="en-US" sz="2400"/>
              <a:t>     is different than in a F.)   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6600" y="4056063"/>
            <a:ext cx="510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2400"/>
              <a:t>(and next character is not ‘w’ or ‘x’)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363788" y="40259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24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" y="838200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This parsing algorithm only works for Look Ahead One Grammars.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4" grpId="0"/>
      <p:bldP spid="5" grpId="0"/>
      <p:bldP spid="6" grpId="0"/>
      <p:bldP spid="11" grpId="0"/>
      <p:bldP spid="12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-1447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Parsing/Compiling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88900" y="1752600"/>
            <a:ext cx="228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A ⇒ ( A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A ⇒ </a:t>
            </a:r>
            <a:r>
              <a:rPr lang="en-US" altLang="en-US" sz="2400">
                <a:sym typeface="Symbol" pitchFamily="18" charset="2"/>
              </a:rPr>
              <a:t></a:t>
            </a:r>
            <a:endParaRPr lang="en-US" altLang="en-US" sz="24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2586038"/>
            <a:ext cx="2776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2400"/>
              <a:t>Generates (((())))</a:t>
            </a:r>
          </a:p>
        </p:txBody>
      </p:sp>
      <p:sp>
        <p:nvSpPr>
          <p:cNvPr id="143365" name="Rectangle 11"/>
          <p:cNvSpPr>
            <a:spLocks noChangeArrowheads="1"/>
          </p:cNvSpPr>
          <p:nvPr/>
        </p:nvSpPr>
        <p:spPr bwMode="auto">
          <a:xfrm>
            <a:off x="76200" y="838200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This parsing algorithm only works for Look Ahead One Grammars.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691063" y="1676400"/>
            <a:ext cx="228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A ⇒ a A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A ⇒ </a:t>
            </a:r>
            <a:r>
              <a:rPr lang="en-US" altLang="en-US" sz="2400">
                <a:sym typeface="Symbol" pitchFamily="18" charset="2"/>
              </a:rPr>
              <a:t></a:t>
            </a:r>
            <a:endParaRPr lang="en-US" altLang="en-US" sz="240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953000" y="2573338"/>
            <a:ext cx="2776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2400"/>
              <a:t>Generates aaaaaaaa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3200400"/>
            <a:ext cx="48768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GetA(s,i)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if( s[i] = ‘(‘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    </a:t>
            </a:r>
            <a:r>
              <a:rPr lang="en-US" altLang="en-US" sz="2400">
                <a:sym typeface="Symbol" pitchFamily="18" charset="2"/>
              </a:rPr>
              <a:t></a:t>
            </a:r>
            <a:r>
              <a:rPr lang="en-US" altLang="en-US" sz="2400"/>
              <a:t>p</a:t>
            </a:r>
            <a:r>
              <a:rPr lang="en-US" altLang="en-US" sz="2400" baseline="-25000"/>
              <a:t>A</a:t>
            </a:r>
            <a:r>
              <a:rPr lang="en-US" altLang="en-US" sz="2400"/>
              <a:t>,j</a:t>
            </a:r>
            <a:r>
              <a:rPr lang="en-US" altLang="en-US" sz="2400" baseline="-25000"/>
              <a:t>A</a:t>
            </a:r>
            <a:r>
              <a:rPr lang="en-US" altLang="en-US" sz="2400">
                <a:sym typeface="Symbol" pitchFamily="18" charset="2"/>
              </a:rPr>
              <a:t>,</a:t>
            </a:r>
            <a:r>
              <a:rPr lang="en-US" altLang="en-US" sz="2400"/>
              <a:t> = GetA(s,i+1)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     if( s[j</a:t>
            </a:r>
            <a:r>
              <a:rPr lang="en-US" altLang="en-US" sz="2400" baseline="-25000"/>
              <a:t>A</a:t>
            </a:r>
            <a:r>
              <a:rPr lang="en-US" altLang="en-US" sz="2400"/>
              <a:t>] = ‘)‘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            return( </a:t>
            </a:r>
            <a:r>
              <a:rPr lang="en-US" altLang="en-US" sz="2400">
                <a:sym typeface="Symbol" pitchFamily="18" charset="2"/>
              </a:rPr>
              <a:t> </a:t>
            </a:r>
            <a:r>
              <a:rPr lang="en-US" altLang="en-US" sz="2400"/>
              <a:t>‘(‘ p</a:t>
            </a:r>
            <a:r>
              <a:rPr lang="en-US" altLang="en-US" sz="2400" baseline="-25000"/>
              <a:t>A</a:t>
            </a:r>
            <a:r>
              <a:rPr lang="en-US" altLang="en-US" sz="2400"/>
              <a:t> ’)’</a:t>
            </a:r>
            <a:r>
              <a:rPr lang="en-US" altLang="en-US" sz="2400">
                <a:sym typeface="Symbol" pitchFamily="18" charset="2"/>
              </a:rPr>
              <a:t>, </a:t>
            </a:r>
            <a:r>
              <a:rPr lang="en-US" altLang="en-US" sz="2400"/>
              <a:t>j</a:t>
            </a:r>
            <a:r>
              <a:rPr lang="en-US" altLang="en-US" sz="2400" baseline="-25000"/>
              <a:t>A</a:t>
            </a:r>
            <a:r>
              <a:rPr lang="en-US" altLang="en-US" sz="2400"/>
              <a:t>+1)</a:t>
            </a:r>
            <a:endParaRPr lang="en-US" altLang="en-US" sz="240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ym typeface="Symbol" pitchFamily="18" charset="2"/>
              </a:rPr>
              <a:t>         else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ym typeface="Symbol" pitchFamily="18" charset="2"/>
              </a:rPr>
              <a:t>                return( error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ym typeface="Symbol" pitchFamily="18" charset="2"/>
              </a:rPr>
              <a:t>  else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ym typeface="Symbol" pitchFamily="18" charset="2"/>
              </a:rPr>
              <a:t>         return( )</a:t>
            </a:r>
            <a:endParaRPr lang="en-US" altLang="en-US" sz="24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029200" y="3124200"/>
            <a:ext cx="510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2400">
                <a:solidFill>
                  <a:srgbClr val="FF0000"/>
                </a:solidFill>
              </a:rPr>
              <a:t>Not</a:t>
            </a:r>
            <a:r>
              <a:rPr lang="en-US" altLang="en-US" sz="2400"/>
              <a:t> Look Ahead One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943600" y="2079625"/>
            <a:ext cx="510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2400">
                <a:solidFill>
                  <a:srgbClr val="FF0000"/>
                </a:solidFill>
              </a:rPr>
              <a:t>?  (next character is ‘a’)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029200" y="3652838"/>
            <a:ext cx="510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2400"/>
              <a:t>Parser can’t find middle.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724400" y="5105400"/>
            <a:ext cx="228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A ⇒ A 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A ⇒ </a:t>
            </a:r>
            <a:r>
              <a:rPr lang="en-US" altLang="en-US" sz="2400">
                <a:sym typeface="Symbol" pitchFamily="18" charset="2"/>
              </a:rPr>
              <a:t>A C</a:t>
            </a:r>
            <a:endParaRPr lang="en-US" altLang="en-US" sz="240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029200" y="6015038"/>
            <a:ext cx="510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2400">
                <a:solidFill>
                  <a:srgbClr val="FF0000"/>
                </a:solidFill>
              </a:rPr>
              <a:t>Recurses forever.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3" grpId="0"/>
      <p:bldP spid="14" grpId="0"/>
      <p:bldP spid="15" grpId="0"/>
      <p:bldP spid="17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apture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46438"/>
            <a:ext cx="4629150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275013" y="-50800"/>
            <a:ext cx="229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Derivatives</a:t>
            </a:r>
          </a:p>
        </p:txBody>
      </p:sp>
      <p:pic>
        <p:nvPicPr>
          <p:cNvPr id="15364" name="Picture 4" descr="cap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29337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captu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1303338"/>
            <a:ext cx="28479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57200" y="600075"/>
            <a:ext cx="2849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Input: a function f.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648200" y="557213"/>
            <a:ext cx="39417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Output: Its derivative </a:t>
            </a:r>
            <a:r>
              <a:rPr lang="en-US" altLang="en-US" sz="2800" baseline="30000"/>
              <a:t>df</a:t>
            </a:r>
            <a:r>
              <a:rPr lang="en-US" altLang="en-US" sz="2800"/>
              <a:t>/</a:t>
            </a:r>
            <a:r>
              <a:rPr lang="en-US" altLang="en-US" sz="2800" baseline="-25000"/>
              <a:t>dx</a:t>
            </a:r>
            <a:r>
              <a:rPr lang="en-US" altLang="en-US" sz="28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-1447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Parsing/Compiling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88900" y="1752600"/>
            <a:ext cx="2286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A ⇒ BC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A ⇒ </a:t>
            </a:r>
            <a:r>
              <a:rPr lang="en-US" altLang="en-US" sz="2400">
                <a:sym typeface="Symbol" pitchFamily="18" charset="2"/>
              </a:rPr>
              <a:t>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ym typeface="Symbol" pitchFamily="18" charset="2"/>
              </a:rPr>
              <a:t>    B </a:t>
            </a:r>
            <a:r>
              <a:rPr lang="en-US" altLang="en-US" sz="2400"/>
              <a:t>⇒ </a:t>
            </a:r>
            <a:r>
              <a:rPr lang="en-US" altLang="en-US" sz="2400">
                <a:sym typeface="Symbol" pitchFamily="18" charset="2"/>
              </a:rPr>
              <a:t>b ....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</a:t>
            </a:r>
            <a:r>
              <a:rPr lang="en-US" altLang="en-US" sz="2400">
                <a:sym typeface="Symbol" pitchFamily="18" charset="2"/>
              </a:rPr>
              <a:t>D </a:t>
            </a:r>
            <a:r>
              <a:rPr lang="en-US" altLang="en-US" sz="2400"/>
              <a:t>⇒ </a:t>
            </a:r>
            <a:r>
              <a:rPr lang="en-US" altLang="en-US" sz="2400">
                <a:sym typeface="Symbol" pitchFamily="18" charset="2"/>
              </a:rPr>
              <a:t>d ....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4388" name="Rectangle 11"/>
          <p:cNvSpPr>
            <a:spLocks noChangeArrowheads="1"/>
          </p:cNvSpPr>
          <p:nvPr/>
        </p:nvSpPr>
        <p:spPr bwMode="auto">
          <a:xfrm>
            <a:off x="76200" y="838200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This parsing algorithm only works for Look Ahead One Grammars.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3441700"/>
            <a:ext cx="48768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GetA(s,i)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if( s[i] = ‘b‘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    </a:t>
            </a:r>
            <a:r>
              <a:rPr lang="en-US" altLang="en-US" sz="2400">
                <a:sym typeface="Symbol" pitchFamily="18" charset="2"/>
              </a:rPr>
              <a:t></a:t>
            </a:r>
            <a:r>
              <a:rPr lang="en-US" altLang="en-US" sz="2400"/>
              <a:t>p</a:t>
            </a:r>
            <a:r>
              <a:rPr lang="en-US" altLang="en-US" sz="2400" baseline="-25000"/>
              <a:t>B</a:t>
            </a:r>
            <a:r>
              <a:rPr lang="en-US" altLang="en-US" sz="2400"/>
              <a:t>,j</a:t>
            </a:r>
            <a:r>
              <a:rPr lang="en-US" altLang="en-US" sz="2400" baseline="-25000"/>
              <a:t>B</a:t>
            </a:r>
            <a:r>
              <a:rPr lang="en-US" altLang="en-US" sz="2400">
                <a:sym typeface="Symbol" pitchFamily="18" charset="2"/>
              </a:rPr>
              <a:t>,</a:t>
            </a:r>
            <a:r>
              <a:rPr lang="en-US" altLang="en-US" sz="2400"/>
              <a:t> = GetB(s,i)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ym typeface="Symbol" pitchFamily="18" charset="2"/>
              </a:rPr>
              <a:t>        </a:t>
            </a:r>
            <a:r>
              <a:rPr lang="en-US" altLang="en-US" sz="2400"/>
              <a:t>p</a:t>
            </a:r>
            <a:r>
              <a:rPr lang="en-US" altLang="en-US" sz="2400" baseline="-25000"/>
              <a:t>C</a:t>
            </a:r>
            <a:r>
              <a:rPr lang="en-US" altLang="en-US" sz="2400"/>
              <a:t>,j</a:t>
            </a:r>
            <a:r>
              <a:rPr lang="en-US" altLang="en-US" sz="2400" baseline="-25000"/>
              <a:t>C</a:t>
            </a:r>
            <a:r>
              <a:rPr lang="en-US" altLang="en-US" sz="2400">
                <a:sym typeface="Symbol" pitchFamily="18" charset="2"/>
              </a:rPr>
              <a:t>,</a:t>
            </a:r>
            <a:r>
              <a:rPr lang="en-US" altLang="en-US" sz="2400"/>
              <a:t> = GetC(s,j</a:t>
            </a:r>
            <a:r>
              <a:rPr lang="en-US" altLang="en-US" sz="2400" baseline="-25000"/>
              <a:t>B</a:t>
            </a:r>
            <a:r>
              <a:rPr lang="en-US" altLang="en-US" sz="240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    return( </a:t>
            </a:r>
            <a:r>
              <a:rPr lang="en-US" altLang="en-US" sz="2400">
                <a:sym typeface="Symbol" pitchFamily="18" charset="2"/>
              </a:rPr>
              <a:t> </a:t>
            </a:r>
            <a:r>
              <a:rPr lang="en-US" altLang="en-US" sz="2400"/>
              <a:t>p</a:t>
            </a:r>
            <a:r>
              <a:rPr lang="en-US" altLang="en-US" sz="2400" baseline="-25000"/>
              <a:t>B</a:t>
            </a:r>
            <a:r>
              <a:rPr lang="en-US" altLang="en-US" sz="2400"/>
              <a:t> p</a:t>
            </a:r>
            <a:r>
              <a:rPr lang="en-US" altLang="en-US" sz="2400" baseline="-25000"/>
              <a:t>C</a:t>
            </a:r>
            <a:r>
              <a:rPr lang="en-US" altLang="en-US" sz="2400"/>
              <a:t> </a:t>
            </a:r>
            <a:r>
              <a:rPr lang="en-US" altLang="en-US" sz="2400">
                <a:sym typeface="Symbol" pitchFamily="18" charset="2"/>
              </a:rPr>
              <a:t>, </a:t>
            </a:r>
            <a:r>
              <a:rPr lang="en-US" altLang="en-US" sz="2400"/>
              <a:t>j</a:t>
            </a:r>
            <a:r>
              <a:rPr lang="en-US" altLang="en-US" sz="2400" baseline="-25000"/>
              <a:t>C</a:t>
            </a:r>
            <a:r>
              <a:rPr lang="en-US" altLang="en-US" sz="2400"/>
              <a:t> )</a:t>
            </a:r>
            <a:endParaRPr lang="en-US" altLang="en-US" sz="240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ym typeface="Symbol" pitchFamily="18" charset="2"/>
              </a:rPr>
              <a:t>  else</a:t>
            </a:r>
            <a:r>
              <a:rPr lang="en-US" altLang="en-US" sz="2400"/>
              <a:t>if( s[i] = ‘d‘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    </a:t>
            </a:r>
            <a:r>
              <a:rPr lang="en-US" altLang="en-US" sz="2400">
                <a:sym typeface="Symbol" pitchFamily="18" charset="2"/>
              </a:rPr>
              <a:t></a:t>
            </a:r>
            <a:r>
              <a:rPr lang="en-US" altLang="en-US" sz="2400"/>
              <a:t>p</a:t>
            </a:r>
            <a:r>
              <a:rPr lang="en-US" altLang="en-US" sz="2400" baseline="-25000"/>
              <a:t>D</a:t>
            </a:r>
            <a:r>
              <a:rPr lang="en-US" altLang="en-US" sz="2400"/>
              <a:t>,j</a:t>
            </a:r>
            <a:r>
              <a:rPr lang="en-US" altLang="en-US" sz="2400" baseline="-25000"/>
              <a:t>D</a:t>
            </a:r>
            <a:r>
              <a:rPr lang="en-US" altLang="en-US" sz="2400">
                <a:sym typeface="Symbol" pitchFamily="18" charset="2"/>
              </a:rPr>
              <a:t>,</a:t>
            </a:r>
            <a:r>
              <a:rPr lang="en-US" altLang="en-US" sz="2400"/>
              <a:t> = GetD(s,i)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ym typeface="Symbol" pitchFamily="18" charset="2"/>
              </a:rPr>
              <a:t>        </a:t>
            </a:r>
            <a:r>
              <a:rPr lang="en-US" altLang="en-US" sz="2400"/>
              <a:t>p</a:t>
            </a:r>
            <a:r>
              <a:rPr lang="en-US" altLang="en-US" sz="2400" baseline="-25000"/>
              <a:t>E</a:t>
            </a:r>
            <a:r>
              <a:rPr lang="en-US" altLang="en-US" sz="2400"/>
              <a:t>,j</a:t>
            </a:r>
            <a:r>
              <a:rPr lang="en-US" altLang="en-US" sz="2400" baseline="-25000"/>
              <a:t>E</a:t>
            </a:r>
            <a:r>
              <a:rPr lang="en-US" altLang="en-US" sz="2400">
                <a:sym typeface="Symbol" pitchFamily="18" charset="2"/>
              </a:rPr>
              <a:t>,</a:t>
            </a:r>
            <a:r>
              <a:rPr lang="en-US" altLang="en-US" sz="2400"/>
              <a:t> = GetC(s,j</a:t>
            </a:r>
            <a:r>
              <a:rPr lang="en-US" altLang="en-US" sz="2400" baseline="-25000"/>
              <a:t>D</a:t>
            </a:r>
            <a:r>
              <a:rPr lang="en-US" altLang="en-US" sz="240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    return( </a:t>
            </a:r>
            <a:r>
              <a:rPr lang="en-US" altLang="en-US" sz="2400">
                <a:sym typeface="Symbol" pitchFamily="18" charset="2"/>
              </a:rPr>
              <a:t> </a:t>
            </a:r>
            <a:r>
              <a:rPr lang="en-US" altLang="en-US" sz="2400"/>
              <a:t>p</a:t>
            </a:r>
            <a:r>
              <a:rPr lang="en-US" altLang="en-US" sz="2400" baseline="-25000"/>
              <a:t>D</a:t>
            </a:r>
            <a:r>
              <a:rPr lang="en-US" altLang="en-US" sz="2400"/>
              <a:t> p</a:t>
            </a:r>
            <a:r>
              <a:rPr lang="en-US" altLang="en-US" sz="2400" baseline="-25000"/>
              <a:t>E</a:t>
            </a:r>
            <a:r>
              <a:rPr lang="en-US" altLang="en-US" sz="2400"/>
              <a:t> </a:t>
            </a:r>
            <a:r>
              <a:rPr lang="en-US" altLang="en-US" sz="2400">
                <a:sym typeface="Symbol" pitchFamily="18" charset="2"/>
              </a:rPr>
              <a:t>, </a:t>
            </a:r>
            <a:r>
              <a:rPr lang="en-US" altLang="en-US" sz="2400"/>
              <a:t>j</a:t>
            </a:r>
            <a:r>
              <a:rPr lang="en-US" altLang="en-US" sz="2400" baseline="-25000"/>
              <a:t>E</a:t>
            </a:r>
            <a:r>
              <a:rPr lang="en-US" altLang="en-US" sz="2400"/>
              <a:t> )</a:t>
            </a:r>
            <a:endParaRPr lang="en-US" altLang="en-US" sz="240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876800" y="3429000"/>
            <a:ext cx="510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2400">
                <a:solidFill>
                  <a:srgbClr val="FF0000"/>
                </a:solidFill>
              </a:rPr>
              <a:t>Not</a:t>
            </a:r>
            <a:r>
              <a:rPr lang="en-US" altLang="en-US" sz="2400"/>
              <a:t> Look Ahead One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876800" y="3957638"/>
            <a:ext cx="5105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2400"/>
              <a:t>Don’t know whether to call</a:t>
            </a:r>
            <a:br>
              <a:rPr lang="en-US" altLang="en-US" sz="2400"/>
            </a:br>
            <a:r>
              <a:rPr lang="en-US" altLang="en-US" sz="2400"/>
              <a:t>  GetB or GetD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495800" y="1676400"/>
            <a:ext cx="2286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A ⇒ BC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A ⇒ </a:t>
            </a:r>
            <a:r>
              <a:rPr lang="en-US" altLang="en-US" sz="2400">
                <a:sym typeface="Symbol" pitchFamily="18" charset="2"/>
              </a:rPr>
              <a:t>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ym typeface="Symbol" pitchFamily="18" charset="2"/>
              </a:rPr>
              <a:t>    B </a:t>
            </a:r>
            <a:r>
              <a:rPr lang="en-US" altLang="en-US" sz="2400"/>
              <a:t>⇒ </a:t>
            </a:r>
            <a:r>
              <a:rPr lang="en-US" altLang="en-US" sz="2400">
                <a:sym typeface="Symbol" pitchFamily="18" charset="2"/>
              </a:rPr>
              <a:t>bbb ....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</a:t>
            </a:r>
            <a:r>
              <a:rPr lang="en-US" altLang="en-US" sz="2400">
                <a:sym typeface="Symbol" pitchFamily="18" charset="2"/>
              </a:rPr>
              <a:t>D </a:t>
            </a:r>
            <a:r>
              <a:rPr lang="en-US" altLang="en-US" sz="2400"/>
              <a:t>⇒ </a:t>
            </a:r>
            <a:r>
              <a:rPr lang="en-US" altLang="en-US" sz="2400">
                <a:sym typeface="Symbol" pitchFamily="18" charset="2"/>
              </a:rPr>
              <a:t>bbb ....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7" grpId="0"/>
      <p:bldP spid="20" grpId="0"/>
      <p:bldP spid="16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Parsing</a:t>
            </a:r>
          </a:p>
        </p:txBody>
      </p:sp>
      <p:pic>
        <p:nvPicPr>
          <p:cNvPr id="145411" name="Picture 3" descr="cap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33563"/>
            <a:ext cx="8986838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1879600" y="5851525"/>
            <a:ext cx="505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Stackframes </a:t>
            </a:r>
            <a:r>
              <a:rPr lang="en-US" altLang="en-US" sz="2800">
                <a:sym typeface="Symbol" pitchFamily="18" charset="2"/>
              </a:rPr>
              <a:t></a:t>
            </a:r>
            <a:r>
              <a:rPr lang="en-US" altLang="en-US" sz="2800"/>
              <a:t> nodes in parse tree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Ackermann’s Function</a:t>
            </a:r>
          </a:p>
        </p:txBody>
      </p:sp>
      <p:pic>
        <p:nvPicPr>
          <p:cNvPr id="143363" name="Picture 3" descr="captu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69"/>
          <a:stretch>
            <a:fillRect/>
          </a:stretch>
        </p:blipFill>
        <p:spPr bwMode="auto">
          <a:xfrm>
            <a:off x="373063" y="550863"/>
            <a:ext cx="5130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6019800" y="5310188"/>
          <a:ext cx="2819400" cy="149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63" name="Equation" r:id="rId5" imgW="1485900" imgH="787400" progId="Equation.3">
                  <p:embed/>
                </p:oleObj>
              </mc:Choice>
              <mc:Fallback>
                <p:oleObj name="Equation" r:id="rId5" imgW="1485900" imgH="787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310188"/>
                        <a:ext cx="2819400" cy="14938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81000" y="5518150"/>
            <a:ext cx="5302250" cy="1330325"/>
            <a:chOff x="381000" y="5257800"/>
            <a:chExt cx="5832475" cy="1462823"/>
          </a:xfrm>
        </p:grpSpPr>
        <p:sp>
          <p:nvSpPr>
            <p:cNvPr id="146459" name="Rectangle 13"/>
            <p:cNvSpPr>
              <a:spLocks noChangeArrowheads="1"/>
            </p:cNvSpPr>
            <p:nvPr/>
          </p:nvSpPr>
          <p:spPr bwMode="auto">
            <a:xfrm>
              <a:off x="381000" y="5257800"/>
              <a:ext cx="5832475" cy="14628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graphicFrame>
          <p:nvGraphicFramePr>
            <p:cNvPr id="146460" name="Object 2"/>
            <p:cNvGraphicFramePr>
              <a:graphicFrameLocks noChangeAspect="1"/>
            </p:cNvGraphicFramePr>
            <p:nvPr/>
          </p:nvGraphicFramePr>
          <p:xfrm>
            <a:off x="381000" y="5299695"/>
            <a:ext cx="5832475" cy="857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464" name="Equation" r:id="rId7" imgW="2768600" imgH="406400" progId="Equation.3">
                    <p:embed/>
                  </p:oleObj>
                </mc:Choice>
                <mc:Fallback>
                  <p:oleObj name="Equation" r:id="rId7" imgW="2768600" imgH="4064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5299695"/>
                          <a:ext cx="5832475" cy="857096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ight Brace 6"/>
            <p:cNvSpPr/>
            <p:nvPr/>
          </p:nvSpPr>
          <p:spPr bwMode="auto">
            <a:xfrm rot="5400000">
              <a:off x="3171549" y="4777231"/>
              <a:ext cx="228676" cy="2879566"/>
            </a:xfrm>
            <a:prstGeom prst="rightBrace">
              <a:avLst/>
            </a:prstGeom>
            <a:noFill/>
            <a:ln w="25400" cap="sq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274320" rIns="274320">
              <a:spAutoFit/>
            </a:bodyPr>
            <a:lstStyle/>
            <a:p>
              <a:pPr algn="l" eaLnBrk="0" hangingPunct="0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462" name="TextBox 18"/>
            <p:cNvSpPr txBox="1">
              <a:spLocks noChangeArrowheads="1"/>
            </p:cNvSpPr>
            <p:nvPr/>
          </p:nvSpPr>
          <p:spPr bwMode="auto">
            <a:xfrm>
              <a:off x="2337756" y="6188777"/>
              <a:ext cx="218521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2800" i="1">
                  <a:solidFill>
                    <a:schemeClr val="bg2"/>
                  </a:solidFill>
                </a:rPr>
                <a:t>n applications</a:t>
              </a:r>
            </a:p>
          </p:txBody>
        </p:sp>
      </p:grpSp>
      <p:graphicFrame>
        <p:nvGraphicFramePr>
          <p:cNvPr id="450568" name="Object 4"/>
          <p:cNvGraphicFramePr>
            <a:graphicFrameLocks noChangeAspect="1"/>
          </p:cNvGraphicFramePr>
          <p:nvPr/>
        </p:nvGraphicFramePr>
        <p:xfrm>
          <a:off x="381000" y="4756150"/>
          <a:ext cx="45720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65" name="Equation" r:id="rId9" imgW="2387600" imgH="406400" progId="Equation.3">
                  <p:embed/>
                </p:oleObj>
              </mc:Choice>
              <mc:Fallback>
                <p:oleObj name="Equation" r:id="rId9" imgW="2387600" imgH="406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756150"/>
                        <a:ext cx="4572000" cy="7778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775325" y="1847850"/>
            <a:ext cx="327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/>
              <a:t>How big is A(5,5)?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324600" y="2743200"/>
            <a:ext cx="2282825" cy="2743200"/>
            <a:chOff x="2065" y="1551"/>
            <a:chExt cx="1628" cy="1988"/>
          </a:xfrm>
        </p:grpSpPr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2778" y="1977"/>
              <a:ext cx="331" cy="335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auto">
            <a:xfrm>
              <a:off x="2811" y="1930"/>
              <a:ext cx="303" cy="130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>
              <a:off x="2890" y="1839"/>
              <a:ext cx="515" cy="634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Freeform 13"/>
            <p:cNvSpPr>
              <a:spLocks/>
            </p:cNvSpPr>
            <p:nvPr/>
          </p:nvSpPr>
          <p:spPr bwMode="auto">
            <a:xfrm>
              <a:off x="3189" y="2046"/>
              <a:ext cx="45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Freeform 15"/>
            <p:cNvSpPr>
              <a:spLocks/>
            </p:cNvSpPr>
            <p:nvPr/>
          </p:nvSpPr>
          <p:spPr bwMode="auto">
            <a:xfrm>
              <a:off x="3135" y="2056"/>
              <a:ext cx="32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3037" y="1831"/>
              <a:ext cx="67" cy="76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Freeform 18"/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Freeform 19"/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Freeform 20"/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Freeform 22"/>
            <p:cNvSpPr>
              <a:spLocks/>
            </p:cNvSpPr>
            <p:nvPr/>
          </p:nvSpPr>
          <p:spPr bwMode="auto">
            <a:xfrm>
              <a:off x="2666" y="1961"/>
              <a:ext cx="80" cy="68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Freeform 23"/>
            <p:cNvSpPr>
              <a:spLocks/>
            </p:cNvSpPr>
            <p:nvPr/>
          </p:nvSpPr>
          <p:spPr bwMode="auto">
            <a:xfrm>
              <a:off x="2689" y="1989"/>
              <a:ext cx="83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Freeform 25"/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Freeform 26"/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42" name="Object 6"/>
          <p:cNvGraphicFramePr>
            <a:graphicFrameLocks noChangeAspect="1"/>
          </p:cNvGraphicFramePr>
          <p:nvPr/>
        </p:nvGraphicFramePr>
        <p:xfrm>
          <a:off x="6015038" y="5815013"/>
          <a:ext cx="18097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66" name="Equation" r:id="rId11" imgW="952087" imgH="228501" progId="Equation.3">
                  <p:embed/>
                </p:oleObj>
              </mc:Choice>
              <mc:Fallback>
                <p:oleObj name="Equation" r:id="rId11" imgW="952087" imgH="228501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5038" y="5815013"/>
                        <a:ext cx="1809750" cy="4333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Ackermann’s Function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57200" y="609600"/>
            <a:ext cx="5302250" cy="1330325"/>
            <a:chOff x="381000" y="5257800"/>
            <a:chExt cx="5832475" cy="1462823"/>
          </a:xfrm>
        </p:grpSpPr>
        <p:sp>
          <p:nvSpPr>
            <p:cNvPr id="147471" name="Rectangle 13"/>
            <p:cNvSpPr>
              <a:spLocks noChangeArrowheads="1"/>
            </p:cNvSpPr>
            <p:nvPr/>
          </p:nvSpPr>
          <p:spPr bwMode="auto">
            <a:xfrm>
              <a:off x="381000" y="5257800"/>
              <a:ext cx="5832475" cy="14628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graphicFrame>
          <p:nvGraphicFramePr>
            <p:cNvPr id="147472" name="Object 2"/>
            <p:cNvGraphicFramePr>
              <a:graphicFrameLocks noChangeAspect="1"/>
            </p:cNvGraphicFramePr>
            <p:nvPr/>
          </p:nvGraphicFramePr>
          <p:xfrm>
            <a:off x="381000" y="5299810"/>
            <a:ext cx="5832475" cy="857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475" name="Equation" r:id="rId4" imgW="2768600" imgH="406400" progId="Equation.3">
                    <p:embed/>
                  </p:oleObj>
                </mc:Choice>
                <mc:Fallback>
                  <p:oleObj name="Equation" r:id="rId4" imgW="2768600" imgH="4064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5299810"/>
                          <a:ext cx="5832475" cy="85725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ight Brace 6"/>
            <p:cNvSpPr/>
            <p:nvPr/>
          </p:nvSpPr>
          <p:spPr bwMode="auto">
            <a:xfrm rot="5400000">
              <a:off x="3171549" y="4777231"/>
              <a:ext cx="228676" cy="2879566"/>
            </a:xfrm>
            <a:prstGeom prst="rightBrace">
              <a:avLst/>
            </a:prstGeom>
            <a:noFill/>
            <a:ln w="25400" cap="sq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274320" rIns="274320">
              <a:spAutoFit/>
            </a:bodyPr>
            <a:lstStyle/>
            <a:p>
              <a:pPr algn="l" eaLnBrk="0" hangingPunct="0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474" name="TextBox 18"/>
            <p:cNvSpPr txBox="1">
              <a:spLocks noChangeArrowheads="1"/>
            </p:cNvSpPr>
            <p:nvPr/>
          </p:nvSpPr>
          <p:spPr bwMode="auto">
            <a:xfrm>
              <a:off x="2337756" y="6188777"/>
              <a:ext cx="218521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2800" i="1">
                  <a:solidFill>
                    <a:schemeClr val="bg2"/>
                  </a:solidFill>
                </a:rPr>
                <a:t>n applications</a:t>
              </a:r>
            </a:p>
          </p:txBody>
        </p:sp>
      </p:grpSp>
      <p:graphicFrame>
        <p:nvGraphicFramePr>
          <p:cNvPr id="42" name="Object 6"/>
          <p:cNvGraphicFramePr>
            <a:graphicFrameLocks noChangeAspect="1"/>
          </p:cNvGraphicFramePr>
          <p:nvPr/>
        </p:nvGraphicFramePr>
        <p:xfrm>
          <a:off x="441325" y="2032000"/>
          <a:ext cx="1808163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6" name="Equation" r:id="rId6" imgW="952087" imgH="228501" progId="Equation.3">
                  <p:embed/>
                </p:oleObj>
              </mc:Choice>
              <mc:Fallback>
                <p:oleObj name="Equation" r:id="rId6" imgW="952087" imgH="228501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2032000"/>
                        <a:ext cx="1808163" cy="4333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5"/>
          <p:cNvGraphicFramePr>
            <a:graphicFrameLocks noChangeAspect="1"/>
          </p:cNvGraphicFramePr>
          <p:nvPr/>
        </p:nvGraphicFramePr>
        <p:xfrm>
          <a:off x="457200" y="2544763"/>
          <a:ext cx="12065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7" name="Equation" r:id="rId8" imgW="634449" imgH="215713" progId="Equation.3">
                  <p:embed/>
                </p:oleObj>
              </mc:Choice>
              <mc:Fallback>
                <p:oleObj name="Equation" r:id="rId8" imgW="634449" imgH="215713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44763"/>
                        <a:ext cx="1206500" cy="4079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1450975" y="2541588"/>
            <a:ext cx="3017838" cy="971550"/>
            <a:chOff x="1390650" y="2549525"/>
            <a:chExt cx="3017838" cy="972788"/>
          </a:xfrm>
        </p:grpSpPr>
        <p:graphicFrame>
          <p:nvGraphicFramePr>
            <p:cNvPr id="147466" name="Object 4"/>
            <p:cNvGraphicFramePr>
              <a:graphicFrameLocks noChangeAspect="1"/>
            </p:cNvGraphicFramePr>
            <p:nvPr/>
          </p:nvGraphicFramePr>
          <p:xfrm>
            <a:off x="1390650" y="2549525"/>
            <a:ext cx="3017838" cy="407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478" name="Equation" r:id="rId10" imgW="1586811" imgH="215806" progId="Equation.3">
                    <p:embed/>
                  </p:oleObj>
                </mc:Choice>
                <mc:Fallback>
                  <p:oleObj name="Equation" r:id="rId10" imgW="1586811" imgH="215806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0650" y="2549525"/>
                          <a:ext cx="3017838" cy="407988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7467" name="Group 52"/>
            <p:cNvGrpSpPr>
              <a:grpSpLocks/>
            </p:cNvGrpSpPr>
            <p:nvPr/>
          </p:nvGrpSpPr>
          <p:grpSpPr bwMode="auto">
            <a:xfrm>
              <a:off x="1515374" y="2946313"/>
              <a:ext cx="2160000" cy="576000"/>
              <a:chOff x="1549878" y="2954939"/>
              <a:chExt cx="2160000" cy="576000"/>
            </a:xfrm>
          </p:grpSpPr>
          <p:sp>
            <p:nvSpPr>
              <p:cNvPr id="147468" name="Rectangle 46"/>
              <p:cNvSpPr>
                <a:spLocks noChangeArrowheads="1"/>
              </p:cNvSpPr>
              <p:nvPr/>
            </p:nvSpPr>
            <p:spPr bwMode="auto">
              <a:xfrm>
                <a:off x="1549878" y="2954939"/>
                <a:ext cx="2160000" cy="576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400"/>
              </a:p>
            </p:txBody>
          </p:sp>
          <p:sp>
            <p:nvSpPr>
              <p:cNvPr id="49" name="Right Brace 48"/>
              <p:cNvSpPr/>
              <p:nvPr/>
            </p:nvSpPr>
            <p:spPr bwMode="auto">
              <a:xfrm rot="5400000">
                <a:off x="2425942" y="2177016"/>
                <a:ext cx="206638" cy="1798637"/>
              </a:xfrm>
              <a:prstGeom prst="rightBrace">
                <a:avLst/>
              </a:prstGeom>
              <a:noFill/>
              <a:ln w="25400" cap="sq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274320" rIns="274320">
                <a:spAutoFit/>
              </a:bodyPr>
              <a:lstStyle/>
              <a:p>
                <a:pPr algn="l" eaLnBrk="0" hangingPunct="0">
                  <a:defRPr/>
                </a:pPr>
                <a:endParaRPr lang="en-C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7470" name="TextBox 49"/>
              <p:cNvSpPr txBox="1">
                <a:spLocks noChangeArrowheads="1"/>
              </p:cNvSpPr>
              <p:nvPr/>
            </p:nvSpPr>
            <p:spPr bwMode="auto">
              <a:xfrm>
                <a:off x="1600200" y="3049319"/>
                <a:ext cx="1986559" cy="475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2800" i="1">
                    <a:solidFill>
                      <a:schemeClr val="bg2"/>
                    </a:solidFill>
                  </a:rPr>
                  <a:t>n applications</a:t>
                </a:r>
              </a:p>
            </p:txBody>
          </p:sp>
        </p:grpSp>
      </p:grp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4437063" y="2540000"/>
            <a:ext cx="904875" cy="414338"/>
            <a:chOff x="4185128" y="2548426"/>
            <a:chExt cx="905872" cy="414000"/>
          </a:xfrm>
        </p:grpSpPr>
        <p:sp>
          <p:nvSpPr>
            <p:cNvPr id="147464" name="Rectangle 55"/>
            <p:cNvSpPr>
              <a:spLocks noChangeArrowheads="1"/>
            </p:cNvSpPr>
            <p:nvPr/>
          </p:nvSpPr>
          <p:spPr bwMode="auto">
            <a:xfrm>
              <a:off x="4191000" y="2548426"/>
              <a:ext cx="900000" cy="414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graphicFrame>
          <p:nvGraphicFramePr>
            <p:cNvPr id="147465" name="Object 6"/>
            <p:cNvGraphicFramePr>
              <a:graphicFrameLocks noChangeAspect="1"/>
            </p:cNvGraphicFramePr>
            <p:nvPr/>
          </p:nvGraphicFramePr>
          <p:xfrm>
            <a:off x="4185128" y="2592388"/>
            <a:ext cx="747713" cy="336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479" name="Equation" r:id="rId12" imgW="393359" imgH="177646" progId="Equation.3">
                    <p:embed/>
                  </p:oleObj>
                </mc:Choice>
                <mc:Fallback>
                  <p:oleObj name="Equation" r:id="rId12" imgW="393359" imgH="177646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5128" y="2592388"/>
                          <a:ext cx="747713" cy="33655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Ackermann’s Function</a:t>
            </a:r>
          </a:p>
        </p:txBody>
      </p:sp>
      <p:grpSp>
        <p:nvGrpSpPr>
          <p:cNvPr id="148483" name="Group 19"/>
          <p:cNvGrpSpPr>
            <a:grpSpLocks/>
          </p:cNvGrpSpPr>
          <p:nvPr/>
        </p:nvGrpSpPr>
        <p:grpSpPr bwMode="auto">
          <a:xfrm>
            <a:off x="457200" y="609600"/>
            <a:ext cx="5302250" cy="1330325"/>
            <a:chOff x="381000" y="5257800"/>
            <a:chExt cx="5832475" cy="1462823"/>
          </a:xfrm>
        </p:grpSpPr>
        <p:sp>
          <p:nvSpPr>
            <p:cNvPr id="148496" name="Rectangle 13"/>
            <p:cNvSpPr>
              <a:spLocks noChangeArrowheads="1"/>
            </p:cNvSpPr>
            <p:nvPr/>
          </p:nvSpPr>
          <p:spPr bwMode="auto">
            <a:xfrm>
              <a:off x="381000" y="5257800"/>
              <a:ext cx="5832475" cy="14628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graphicFrame>
          <p:nvGraphicFramePr>
            <p:cNvPr id="148497" name="Object 2"/>
            <p:cNvGraphicFramePr>
              <a:graphicFrameLocks noChangeAspect="1"/>
            </p:cNvGraphicFramePr>
            <p:nvPr/>
          </p:nvGraphicFramePr>
          <p:xfrm>
            <a:off x="381000" y="5299810"/>
            <a:ext cx="5832475" cy="857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500" name="Equation" r:id="rId4" imgW="2768600" imgH="406400" progId="Equation.3">
                    <p:embed/>
                  </p:oleObj>
                </mc:Choice>
                <mc:Fallback>
                  <p:oleObj name="Equation" r:id="rId4" imgW="2768600" imgH="4064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5299810"/>
                          <a:ext cx="5832475" cy="85725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ight Brace 6"/>
            <p:cNvSpPr/>
            <p:nvPr/>
          </p:nvSpPr>
          <p:spPr bwMode="auto">
            <a:xfrm rot="5400000">
              <a:off x="3171549" y="4777231"/>
              <a:ext cx="228676" cy="2879566"/>
            </a:xfrm>
            <a:prstGeom prst="rightBrace">
              <a:avLst/>
            </a:prstGeom>
            <a:noFill/>
            <a:ln w="25400" cap="sq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274320" rIns="274320">
              <a:spAutoFit/>
            </a:bodyPr>
            <a:lstStyle/>
            <a:p>
              <a:pPr algn="l" eaLnBrk="0" hangingPunct="0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8499" name="TextBox 18"/>
            <p:cNvSpPr txBox="1">
              <a:spLocks noChangeArrowheads="1"/>
            </p:cNvSpPr>
            <p:nvPr/>
          </p:nvSpPr>
          <p:spPr bwMode="auto">
            <a:xfrm>
              <a:off x="2337756" y="6188777"/>
              <a:ext cx="218521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2800" i="1">
                  <a:solidFill>
                    <a:schemeClr val="bg2"/>
                  </a:solidFill>
                </a:rPr>
                <a:t>n applications</a:t>
              </a:r>
            </a:p>
          </p:txBody>
        </p:sp>
      </p:grpSp>
      <p:graphicFrame>
        <p:nvGraphicFramePr>
          <p:cNvPr id="148484" name="Object 6"/>
          <p:cNvGraphicFramePr>
            <a:graphicFrameLocks noChangeAspect="1"/>
          </p:cNvGraphicFramePr>
          <p:nvPr/>
        </p:nvGraphicFramePr>
        <p:xfrm>
          <a:off x="441325" y="2032000"/>
          <a:ext cx="1808163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1" name="Equation" r:id="rId6" imgW="952087" imgH="228501" progId="Equation.3">
                  <p:embed/>
                </p:oleObj>
              </mc:Choice>
              <mc:Fallback>
                <p:oleObj name="Equation" r:id="rId6" imgW="952087" imgH="228501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2032000"/>
                        <a:ext cx="1808163" cy="4333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5" name="Object 8"/>
          <p:cNvGraphicFramePr>
            <a:graphicFrameLocks noChangeAspect="1"/>
          </p:cNvGraphicFramePr>
          <p:nvPr/>
        </p:nvGraphicFramePr>
        <p:xfrm>
          <a:off x="438150" y="2544763"/>
          <a:ext cx="173672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2" name="Equation" r:id="rId8" imgW="914003" imgH="215806" progId="Equation.3">
                  <p:embed/>
                </p:oleObj>
              </mc:Choice>
              <mc:Fallback>
                <p:oleObj name="Equation" r:id="rId8" imgW="914003" imgH="215806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2544763"/>
                        <a:ext cx="1736725" cy="4079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/>
        </p:nvGraphicFramePr>
        <p:xfrm>
          <a:off x="433388" y="3048000"/>
          <a:ext cx="125412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3" name="Equation" r:id="rId10" imgW="660113" imgH="215806" progId="Equation.3">
                  <p:embed/>
                </p:oleObj>
              </mc:Choice>
              <mc:Fallback>
                <p:oleObj name="Equation" r:id="rId10" imgW="660113" imgH="21580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3048000"/>
                        <a:ext cx="1254125" cy="4079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1460500" y="3052763"/>
            <a:ext cx="2895600" cy="973137"/>
            <a:chOff x="1452562" y="2549469"/>
            <a:chExt cx="2895601" cy="972844"/>
          </a:xfrm>
        </p:grpSpPr>
        <p:graphicFrame>
          <p:nvGraphicFramePr>
            <p:cNvPr id="148491" name="Object 7"/>
            <p:cNvGraphicFramePr>
              <a:graphicFrameLocks noChangeAspect="1"/>
            </p:cNvGraphicFramePr>
            <p:nvPr/>
          </p:nvGraphicFramePr>
          <p:xfrm>
            <a:off x="1452562" y="2549469"/>
            <a:ext cx="2895601" cy="4078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504" name="Equation" r:id="rId12" imgW="1523339" imgH="215806" progId="Equation.3">
                    <p:embed/>
                  </p:oleObj>
                </mc:Choice>
                <mc:Fallback>
                  <p:oleObj name="Equation" r:id="rId12" imgW="1523339" imgH="215806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2562" y="2549469"/>
                          <a:ext cx="2895601" cy="407864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8492" name="Group 52"/>
            <p:cNvGrpSpPr>
              <a:grpSpLocks/>
            </p:cNvGrpSpPr>
            <p:nvPr/>
          </p:nvGrpSpPr>
          <p:grpSpPr bwMode="auto">
            <a:xfrm>
              <a:off x="1515374" y="2946313"/>
              <a:ext cx="2160000" cy="576000"/>
              <a:chOff x="1549878" y="2954939"/>
              <a:chExt cx="2160000" cy="576000"/>
            </a:xfrm>
          </p:grpSpPr>
          <p:sp>
            <p:nvSpPr>
              <p:cNvPr id="148493" name="Rectangle 23"/>
              <p:cNvSpPr>
                <a:spLocks noChangeArrowheads="1"/>
              </p:cNvSpPr>
              <p:nvPr/>
            </p:nvSpPr>
            <p:spPr bwMode="auto">
              <a:xfrm>
                <a:off x="1549878" y="2954939"/>
                <a:ext cx="2160000" cy="576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400"/>
              </a:p>
            </p:txBody>
          </p:sp>
          <p:sp>
            <p:nvSpPr>
              <p:cNvPr id="25" name="Right Brace 24"/>
              <p:cNvSpPr/>
              <p:nvPr/>
            </p:nvSpPr>
            <p:spPr bwMode="auto">
              <a:xfrm rot="5400000">
                <a:off x="2425310" y="2176938"/>
                <a:ext cx="207901" cy="1798639"/>
              </a:xfrm>
              <a:prstGeom prst="rightBrace">
                <a:avLst/>
              </a:prstGeom>
              <a:noFill/>
              <a:ln w="25400" cap="sq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274320" rIns="274320">
                <a:spAutoFit/>
              </a:bodyPr>
              <a:lstStyle/>
              <a:p>
                <a:pPr algn="l" eaLnBrk="0" hangingPunct="0">
                  <a:defRPr/>
                </a:pPr>
                <a:endParaRPr lang="en-C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8495" name="TextBox 25"/>
              <p:cNvSpPr txBox="1">
                <a:spLocks noChangeArrowheads="1"/>
              </p:cNvSpPr>
              <p:nvPr/>
            </p:nvSpPr>
            <p:spPr bwMode="auto">
              <a:xfrm>
                <a:off x="1600200" y="3049319"/>
                <a:ext cx="1986559" cy="475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2800" i="1">
                    <a:solidFill>
                      <a:schemeClr val="bg2"/>
                    </a:solidFill>
                  </a:rPr>
                  <a:t>n applications</a:t>
                </a:r>
              </a:p>
            </p:txBody>
          </p:sp>
        </p:grpSp>
      </p:grp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4298950" y="3051175"/>
            <a:ext cx="900113" cy="414338"/>
            <a:chOff x="4191000" y="2548426"/>
            <a:chExt cx="900000" cy="414000"/>
          </a:xfrm>
        </p:grpSpPr>
        <p:sp>
          <p:nvSpPr>
            <p:cNvPr id="148489" name="Rectangle 27"/>
            <p:cNvSpPr>
              <a:spLocks noChangeArrowheads="1"/>
            </p:cNvSpPr>
            <p:nvPr/>
          </p:nvSpPr>
          <p:spPr bwMode="auto">
            <a:xfrm>
              <a:off x="4191000" y="2548426"/>
              <a:ext cx="900000" cy="414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graphicFrame>
          <p:nvGraphicFramePr>
            <p:cNvPr id="148490" name="Object 10"/>
            <p:cNvGraphicFramePr>
              <a:graphicFrameLocks noChangeAspect="1"/>
            </p:cNvGraphicFramePr>
            <p:nvPr/>
          </p:nvGraphicFramePr>
          <p:xfrm>
            <a:off x="4389536" y="2581219"/>
            <a:ext cx="338137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505" name="Equation" r:id="rId14" imgW="177646" imgH="190335" progId="Equation.3">
                    <p:embed/>
                  </p:oleObj>
                </mc:Choice>
                <mc:Fallback>
                  <p:oleObj name="Equation" r:id="rId14" imgW="177646" imgH="190335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9536" y="2581219"/>
                          <a:ext cx="338137" cy="360362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Ackermann’s Function</a:t>
            </a:r>
          </a:p>
        </p:txBody>
      </p:sp>
      <p:grpSp>
        <p:nvGrpSpPr>
          <p:cNvPr id="149507" name="Group 19"/>
          <p:cNvGrpSpPr>
            <a:grpSpLocks/>
          </p:cNvGrpSpPr>
          <p:nvPr/>
        </p:nvGrpSpPr>
        <p:grpSpPr bwMode="auto">
          <a:xfrm>
            <a:off x="457200" y="609600"/>
            <a:ext cx="5302250" cy="1330325"/>
            <a:chOff x="381000" y="5257800"/>
            <a:chExt cx="5832475" cy="1462823"/>
          </a:xfrm>
        </p:grpSpPr>
        <p:sp>
          <p:nvSpPr>
            <p:cNvPr id="149532" name="Rectangle 13"/>
            <p:cNvSpPr>
              <a:spLocks noChangeArrowheads="1"/>
            </p:cNvSpPr>
            <p:nvPr/>
          </p:nvSpPr>
          <p:spPr bwMode="auto">
            <a:xfrm>
              <a:off x="381000" y="5257800"/>
              <a:ext cx="5832475" cy="14628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graphicFrame>
          <p:nvGraphicFramePr>
            <p:cNvPr id="149533" name="Object 2"/>
            <p:cNvGraphicFramePr>
              <a:graphicFrameLocks noChangeAspect="1"/>
            </p:cNvGraphicFramePr>
            <p:nvPr/>
          </p:nvGraphicFramePr>
          <p:xfrm>
            <a:off x="381000" y="5299810"/>
            <a:ext cx="5832475" cy="857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536" name="Equation" r:id="rId4" imgW="2768600" imgH="406400" progId="Equation.3">
                    <p:embed/>
                  </p:oleObj>
                </mc:Choice>
                <mc:Fallback>
                  <p:oleObj name="Equation" r:id="rId4" imgW="2768600" imgH="4064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5299810"/>
                          <a:ext cx="5832475" cy="85725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ight Brace 6"/>
            <p:cNvSpPr/>
            <p:nvPr/>
          </p:nvSpPr>
          <p:spPr bwMode="auto">
            <a:xfrm rot="5400000">
              <a:off x="3171549" y="4777231"/>
              <a:ext cx="228676" cy="2879566"/>
            </a:xfrm>
            <a:prstGeom prst="rightBrace">
              <a:avLst/>
            </a:prstGeom>
            <a:noFill/>
            <a:ln w="25400" cap="sq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274320" rIns="274320">
              <a:spAutoFit/>
            </a:bodyPr>
            <a:lstStyle/>
            <a:p>
              <a:pPr algn="l" eaLnBrk="0" hangingPunct="0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9535" name="TextBox 18"/>
            <p:cNvSpPr txBox="1">
              <a:spLocks noChangeArrowheads="1"/>
            </p:cNvSpPr>
            <p:nvPr/>
          </p:nvSpPr>
          <p:spPr bwMode="auto">
            <a:xfrm>
              <a:off x="2337756" y="6188777"/>
              <a:ext cx="218521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2800" i="1">
                  <a:solidFill>
                    <a:schemeClr val="bg2"/>
                  </a:solidFill>
                </a:rPr>
                <a:t>n applications</a:t>
              </a:r>
            </a:p>
          </p:txBody>
        </p:sp>
      </p:grpSp>
      <p:graphicFrame>
        <p:nvGraphicFramePr>
          <p:cNvPr id="149508" name="Object 6"/>
          <p:cNvGraphicFramePr>
            <a:graphicFrameLocks noChangeAspect="1"/>
          </p:cNvGraphicFramePr>
          <p:nvPr/>
        </p:nvGraphicFramePr>
        <p:xfrm>
          <a:off x="441325" y="2032000"/>
          <a:ext cx="1808163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37" name="Equation" r:id="rId6" imgW="952087" imgH="228501" progId="Equation.3">
                  <p:embed/>
                </p:oleObj>
              </mc:Choice>
              <mc:Fallback>
                <p:oleObj name="Equation" r:id="rId6" imgW="952087" imgH="228501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2032000"/>
                        <a:ext cx="1808163" cy="4333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09" name="Object 8"/>
          <p:cNvGraphicFramePr>
            <a:graphicFrameLocks noChangeAspect="1"/>
          </p:cNvGraphicFramePr>
          <p:nvPr/>
        </p:nvGraphicFramePr>
        <p:xfrm>
          <a:off x="438150" y="2544763"/>
          <a:ext cx="173672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38" name="Equation" r:id="rId8" imgW="914003" imgH="215806" progId="Equation.3">
                  <p:embed/>
                </p:oleObj>
              </mc:Choice>
              <mc:Fallback>
                <p:oleObj name="Equation" r:id="rId8" imgW="914003" imgH="215806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2544763"/>
                        <a:ext cx="1736725" cy="4079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10" name="Object 5"/>
          <p:cNvGraphicFramePr>
            <a:graphicFrameLocks noChangeAspect="1"/>
          </p:cNvGraphicFramePr>
          <p:nvPr/>
        </p:nvGraphicFramePr>
        <p:xfrm>
          <a:off x="461963" y="3036888"/>
          <a:ext cx="14938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39" name="Equation" r:id="rId10" imgW="787400" imgH="228600" progId="Equation.3">
                  <p:embed/>
                </p:oleObj>
              </mc:Choice>
              <mc:Fallback>
                <p:oleObj name="Equation" r:id="rId10" imgW="7874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3" y="3036888"/>
                        <a:ext cx="1493837" cy="431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/>
        </p:nvGraphicFramePr>
        <p:xfrm>
          <a:off x="476250" y="3548063"/>
          <a:ext cx="12303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40" name="Equation" r:id="rId12" imgW="647700" imgH="228600" progId="Equation.3">
                  <p:embed/>
                </p:oleObj>
              </mc:Choice>
              <mc:Fallback>
                <p:oleObj name="Equation" r:id="rId12" imgW="6477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3548063"/>
                        <a:ext cx="1230313" cy="431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3643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3505200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" name="Object 7"/>
          <p:cNvGraphicFramePr>
            <a:graphicFrameLocks noChangeAspect="1"/>
          </p:cNvGraphicFramePr>
          <p:nvPr/>
        </p:nvGraphicFramePr>
        <p:xfrm>
          <a:off x="488950" y="4608513"/>
          <a:ext cx="125412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41" name="Equation" r:id="rId15" imgW="660113" imgH="215806" progId="Equation.3">
                  <p:embed/>
                </p:oleObj>
              </mc:Choice>
              <mc:Fallback>
                <p:oleObj name="Equation" r:id="rId15" imgW="660113" imgH="21580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4608513"/>
                        <a:ext cx="1254125" cy="4079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429000" y="3810000"/>
            <a:ext cx="2282825" cy="2743200"/>
            <a:chOff x="2065" y="1551"/>
            <a:chExt cx="1628" cy="1988"/>
          </a:xfrm>
        </p:grpSpPr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2778" y="1977"/>
              <a:ext cx="331" cy="335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2811" y="1930"/>
              <a:ext cx="303" cy="130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2890" y="1839"/>
              <a:ext cx="515" cy="634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3189" y="2046"/>
              <a:ext cx="45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Freeform 15"/>
            <p:cNvSpPr>
              <a:spLocks/>
            </p:cNvSpPr>
            <p:nvPr/>
          </p:nvSpPr>
          <p:spPr bwMode="auto">
            <a:xfrm>
              <a:off x="3135" y="2056"/>
              <a:ext cx="32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" name="Freeform 16"/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" name="Freeform 17"/>
            <p:cNvSpPr>
              <a:spLocks/>
            </p:cNvSpPr>
            <p:nvPr/>
          </p:nvSpPr>
          <p:spPr bwMode="auto">
            <a:xfrm>
              <a:off x="3037" y="1831"/>
              <a:ext cx="67" cy="76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Freeform 18"/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Freeform 19"/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Freeform 20"/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" name="Freeform 21"/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Freeform 22"/>
            <p:cNvSpPr>
              <a:spLocks/>
            </p:cNvSpPr>
            <p:nvPr/>
          </p:nvSpPr>
          <p:spPr bwMode="auto">
            <a:xfrm>
              <a:off x="2666" y="1961"/>
              <a:ext cx="80" cy="68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" name="Freeform 23"/>
            <p:cNvSpPr>
              <a:spLocks/>
            </p:cNvSpPr>
            <p:nvPr/>
          </p:nvSpPr>
          <p:spPr bwMode="auto">
            <a:xfrm>
              <a:off x="2689" y="1989"/>
              <a:ext cx="83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" name="Freeform 24"/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" name="Freeform 25"/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Freeform 26"/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3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3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Ackermann’s Function</a:t>
            </a:r>
          </a:p>
        </p:txBody>
      </p:sp>
      <p:pic>
        <p:nvPicPr>
          <p:cNvPr id="147459" name="Picture 3" descr="cap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43000"/>
            <a:ext cx="2314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0" name="Picture 5" descr="capture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16192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1" name="Picture 6" descr="capture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67000"/>
            <a:ext cx="27051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Ackermann’s Function</a:t>
            </a:r>
          </a:p>
        </p:txBody>
      </p:sp>
      <p:pic>
        <p:nvPicPr>
          <p:cNvPr id="151555" name="Picture 3" descr="cap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43000"/>
            <a:ext cx="2314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4" name="Picture 5" descr="capture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17145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5" name="Picture 6" descr="capture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2667000"/>
            <a:ext cx="27813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Ackermann’s Function</a:t>
            </a:r>
          </a:p>
        </p:txBody>
      </p:sp>
      <p:pic>
        <p:nvPicPr>
          <p:cNvPr id="152579" name="Picture 3" descr="cap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43000"/>
            <a:ext cx="2314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8" name="Picture 4" descr="capture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16478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9" name="Picture 5" descr="capture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724150"/>
            <a:ext cx="27051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Ackermann’s Function</a:t>
            </a:r>
          </a:p>
        </p:txBody>
      </p:sp>
      <p:pic>
        <p:nvPicPr>
          <p:cNvPr id="150531" name="Picture 6" descr="capture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81200"/>
            <a:ext cx="29718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2" name="Picture 7" descr="capture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91000"/>
            <a:ext cx="62865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5" name="Picture 9" descr="capture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828675"/>
            <a:ext cx="3467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275013" y="-50800"/>
            <a:ext cx="229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Derivatives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57200" y="600075"/>
            <a:ext cx="2849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Input: a function f.</a:t>
            </a:r>
          </a:p>
        </p:txBody>
      </p:sp>
      <p:pic>
        <p:nvPicPr>
          <p:cNvPr id="16388" name="Picture 4" descr="cap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09675"/>
            <a:ext cx="28860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captur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1133475"/>
            <a:ext cx="39052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capture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3930650"/>
            <a:ext cx="5629275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648200" y="557213"/>
            <a:ext cx="39417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Output: Its derivative </a:t>
            </a:r>
            <a:r>
              <a:rPr lang="en-US" altLang="en-US" sz="2800" baseline="30000"/>
              <a:t>df</a:t>
            </a:r>
            <a:r>
              <a:rPr lang="en-US" altLang="en-US" sz="2800"/>
              <a:t>/</a:t>
            </a:r>
            <a:r>
              <a:rPr lang="en-US" altLang="en-US" sz="2800" baseline="-25000"/>
              <a:t>dx</a:t>
            </a:r>
            <a:r>
              <a:rPr lang="en-US" altLang="en-US" sz="28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Ackermann’s Function</a:t>
            </a:r>
          </a:p>
        </p:txBody>
      </p:sp>
      <p:pic>
        <p:nvPicPr>
          <p:cNvPr id="151555" name="Picture 4" descr="capture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905000"/>
            <a:ext cx="52578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200400" y="3810000"/>
            <a:ext cx="2282825" cy="2743200"/>
            <a:chOff x="2065" y="1551"/>
            <a:chExt cx="1628" cy="1988"/>
          </a:xfrm>
        </p:grpSpPr>
        <p:sp>
          <p:nvSpPr>
            <p:cNvPr id="5" name="Freeform 10"/>
            <p:cNvSpPr>
              <a:spLocks/>
            </p:cNvSpPr>
            <p:nvPr/>
          </p:nvSpPr>
          <p:spPr bwMode="auto">
            <a:xfrm>
              <a:off x="2778" y="1977"/>
              <a:ext cx="331" cy="335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2811" y="1930"/>
              <a:ext cx="303" cy="130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Freeform 12"/>
            <p:cNvSpPr>
              <a:spLocks/>
            </p:cNvSpPr>
            <p:nvPr/>
          </p:nvSpPr>
          <p:spPr bwMode="auto">
            <a:xfrm>
              <a:off x="2890" y="1839"/>
              <a:ext cx="515" cy="634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3189" y="2046"/>
              <a:ext cx="45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Freeform 15"/>
            <p:cNvSpPr>
              <a:spLocks/>
            </p:cNvSpPr>
            <p:nvPr/>
          </p:nvSpPr>
          <p:spPr bwMode="auto">
            <a:xfrm>
              <a:off x="3135" y="2056"/>
              <a:ext cx="32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Freeform 16"/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Freeform 17"/>
            <p:cNvSpPr>
              <a:spLocks/>
            </p:cNvSpPr>
            <p:nvPr/>
          </p:nvSpPr>
          <p:spPr bwMode="auto">
            <a:xfrm>
              <a:off x="3037" y="1831"/>
              <a:ext cx="67" cy="76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Freeform 18"/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Freeform 20"/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Freeform 21"/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Freeform 22"/>
            <p:cNvSpPr>
              <a:spLocks/>
            </p:cNvSpPr>
            <p:nvPr/>
          </p:nvSpPr>
          <p:spPr bwMode="auto">
            <a:xfrm>
              <a:off x="2666" y="1961"/>
              <a:ext cx="80" cy="68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Freeform 23"/>
            <p:cNvSpPr>
              <a:spLocks/>
            </p:cNvSpPr>
            <p:nvPr/>
          </p:nvSpPr>
          <p:spPr bwMode="auto">
            <a:xfrm>
              <a:off x="2689" y="1989"/>
              <a:ext cx="83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Freeform 24"/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Freeform 25"/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Freeform 26"/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4" descr="dilbert20051122112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3276600"/>
            <a:ext cx="7997825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1" name="Picture 5" descr="dilbert20051210175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381000"/>
            <a:ext cx="7997825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End</a:t>
            </a:r>
            <a:endParaRPr lang="en-C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apture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3429000"/>
            <a:ext cx="47625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981200" y="-50800"/>
            <a:ext cx="229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Derivatives</a:t>
            </a:r>
          </a:p>
        </p:txBody>
      </p:sp>
      <p:pic>
        <p:nvPicPr>
          <p:cNvPr id="17412" name="Picture 4" descr="cap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990600"/>
            <a:ext cx="29527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52400" y="547688"/>
            <a:ext cx="28495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Input: a function f.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257800" y="-61913"/>
            <a:ext cx="39417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Output: Its derivative </a:t>
            </a:r>
            <a:r>
              <a:rPr lang="en-US" altLang="en-US" sz="2800" baseline="30000"/>
              <a:t>df</a:t>
            </a:r>
            <a:r>
              <a:rPr lang="en-US" altLang="en-US" sz="2800"/>
              <a:t>/</a:t>
            </a:r>
            <a:r>
              <a:rPr lang="en-US" altLang="en-US" sz="2800" baseline="-25000"/>
              <a:t>dx</a:t>
            </a:r>
            <a:r>
              <a:rPr lang="en-US" altLang="en-US" sz="2800"/>
              <a:t>.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4957763" y="5326063"/>
            <a:ext cx="228600" cy="304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956175" y="524510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2"/>
                </a:solidFill>
              </a:rPr>
              <a:t>g</a:t>
            </a:r>
          </a:p>
        </p:txBody>
      </p:sp>
      <p:pic>
        <p:nvPicPr>
          <p:cNvPr id="17417" name="Picture 9" descr="capture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52450"/>
            <a:ext cx="49911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275013" y="-50800"/>
            <a:ext cx="178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Simplify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57200" y="600075"/>
            <a:ext cx="2849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Input: a function f.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61975" y="5029200"/>
            <a:ext cx="3095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Output: f simplified.</a:t>
            </a:r>
          </a:p>
        </p:txBody>
      </p:sp>
      <p:pic>
        <p:nvPicPr>
          <p:cNvPr id="18437" name="Picture 5" descr="capture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16013"/>
            <a:ext cx="8620125" cy="3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81000" y="1219200"/>
            <a:ext cx="2362200" cy="1752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pic>
        <p:nvPicPr>
          <p:cNvPr id="614407" name="Picture 7" descr="capture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4800600"/>
            <a:ext cx="25781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ap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77343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27" name="Picture 3" descr="captur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584450"/>
            <a:ext cx="3260725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32163" y="2514600"/>
            <a:ext cx="5811837" cy="4337050"/>
            <a:chOff x="2099" y="1584"/>
            <a:chExt cx="3661" cy="2732"/>
          </a:xfrm>
        </p:grpSpPr>
        <p:pic>
          <p:nvPicPr>
            <p:cNvPr id="19462" name="Picture 5" descr="capture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9" y="3024"/>
              <a:ext cx="1562" cy="1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63" name="Group 6"/>
            <p:cNvGrpSpPr>
              <a:grpSpLocks/>
            </p:cNvGrpSpPr>
            <p:nvPr/>
          </p:nvGrpSpPr>
          <p:grpSpPr bwMode="auto">
            <a:xfrm flipH="1">
              <a:off x="3696" y="1584"/>
              <a:ext cx="240" cy="626"/>
              <a:chOff x="2308" y="1513"/>
              <a:chExt cx="1162" cy="2570"/>
            </a:xfrm>
          </p:grpSpPr>
          <p:grpSp>
            <p:nvGrpSpPr>
              <p:cNvPr id="19481" name="Group 7"/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19489" name="Freeform 8"/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90" name="Freeform 9"/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91" name="Freeform 10"/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92" name="Freeform 11"/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93" name="Freeform 12"/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94" name="Freeform 13"/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482" name="Freeform 14"/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>
                  <a:gd name="T0" fmla="*/ 0 w 827"/>
                  <a:gd name="T1" fmla="*/ 139 h 563"/>
                  <a:gd name="T2" fmla="*/ 108 w 827"/>
                  <a:gd name="T3" fmla="*/ 18 h 563"/>
                  <a:gd name="T4" fmla="*/ 160 w 827"/>
                  <a:gd name="T5" fmla="*/ 75 h 563"/>
                  <a:gd name="T6" fmla="*/ 213 w 827"/>
                  <a:gd name="T7" fmla="*/ 110 h 563"/>
                  <a:gd name="T8" fmla="*/ 269 w 827"/>
                  <a:gd name="T9" fmla="*/ 110 h 563"/>
                  <a:gd name="T10" fmla="*/ 327 w 827"/>
                  <a:gd name="T11" fmla="*/ 52 h 563"/>
                  <a:gd name="T12" fmla="*/ 396 w 827"/>
                  <a:gd name="T13" fmla="*/ 5 h 563"/>
                  <a:gd name="T14" fmla="*/ 477 w 827"/>
                  <a:gd name="T15" fmla="*/ 0 h 563"/>
                  <a:gd name="T16" fmla="*/ 563 w 827"/>
                  <a:gd name="T17" fmla="*/ 35 h 563"/>
                  <a:gd name="T18" fmla="*/ 620 w 827"/>
                  <a:gd name="T19" fmla="*/ 87 h 563"/>
                  <a:gd name="T20" fmla="*/ 648 w 827"/>
                  <a:gd name="T21" fmla="*/ 157 h 563"/>
                  <a:gd name="T22" fmla="*/ 654 w 827"/>
                  <a:gd name="T23" fmla="*/ 249 h 563"/>
                  <a:gd name="T24" fmla="*/ 671 w 827"/>
                  <a:gd name="T25" fmla="*/ 331 h 563"/>
                  <a:gd name="T26" fmla="*/ 718 w 827"/>
                  <a:gd name="T27" fmla="*/ 371 h 563"/>
                  <a:gd name="T28" fmla="*/ 774 w 827"/>
                  <a:gd name="T29" fmla="*/ 389 h 563"/>
                  <a:gd name="T30" fmla="*/ 827 w 827"/>
                  <a:gd name="T31" fmla="*/ 401 h 563"/>
                  <a:gd name="T32" fmla="*/ 786 w 827"/>
                  <a:gd name="T33" fmla="*/ 563 h 563"/>
                  <a:gd name="T34" fmla="*/ 654 w 827"/>
                  <a:gd name="T35" fmla="*/ 540 h 563"/>
                  <a:gd name="T36" fmla="*/ 517 w 827"/>
                  <a:gd name="T37" fmla="*/ 493 h 563"/>
                  <a:gd name="T38" fmla="*/ 407 w 827"/>
                  <a:gd name="T39" fmla="*/ 441 h 563"/>
                  <a:gd name="T40" fmla="*/ 286 w 827"/>
                  <a:gd name="T41" fmla="*/ 389 h 563"/>
                  <a:gd name="T42" fmla="*/ 160 w 827"/>
                  <a:gd name="T43" fmla="*/ 331 h 563"/>
                  <a:gd name="T44" fmla="*/ 57 w 827"/>
                  <a:gd name="T45" fmla="*/ 209 h 563"/>
                  <a:gd name="T46" fmla="*/ 0 w 827"/>
                  <a:gd name="T47" fmla="*/ 139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3" name="Freeform 15"/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>
                  <a:gd name="T0" fmla="*/ 75 w 856"/>
                  <a:gd name="T1" fmla="*/ 266 h 606"/>
                  <a:gd name="T2" fmla="*/ 172 w 856"/>
                  <a:gd name="T3" fmla="*/ 363 h 606"/>
                  <a:gd name="T4" fmla="*/ 304 w 856"/>
                  <a:gd name="T5" fmla="*/ 428 h 606"/>
                  <a:gd name="T6" fmla="*/ 489 w 856"/>
                  <a:gd name="T7" fmla="*/ 513 h 606"/>
                  <a:gd name="T8" fmla="*/ 615 w 856"/>
                  <a:gd name="T9" fmla="*/ 566 h 606"/>
                  <a:gd name="T10" fmla="*/ 816 w 856"/>
                  <a:gd name="T11" fmla="*/ 606 h 606"/>
                  <a:gd name="T12" fmla="*/ 856 w 856"/>
                  <a:gd name="T13" fmla="*/ 393 h 606"/>
                  <a:gd name="T14" fmla="*/ 804 w 856"/>
                  <a:gd name="T15" fmla="*/ 393 h 606"/>
                  <a:gd name="T16" fmla="*/ 753 w 856"/>
                  <a:gd name="T17" fmla="*/ 363 h 606"/>
                  <a:gd name="T18" fmla="*/ 695 w 856"/>
                  <a:gd name="T19" fmla="*/ 323 h 606"/>
                  <a:gd name="T20" fmla="*/ 695 w 856"/>
                  <a:gd name="T21" fmla="*/ 243 h 606"/>
                  <a:gd name="T22" fmla="*/ 660 w 856"/>
                  <a:gd name="T23" fmla="*/ 116 h 606"/>
                  <a:gd name="T24" fmla="*/ 597 w 856"/>
                  <a:gd name="T25" fmla="*/ 46 h 606"/>
                  <a:gd name="T26" fmla="*/ 505 w 856"/>
                  <a:gd name="T27" fmla="*/ 0 h 606"/>
                  <a:gd name="T28" fmla="*/ 391 w 856"/>
                  <a:gd name="T29" fmla="*/ 12 h 606"/>
                  <a:gd name="T30" fmla="*/ 321 w 856"/>
                  <a:gd name="T31" fmla="*/ 53 h 606"/>
                  <a:gd name="T32" fmla="*/ 286 w 856"/>
                  <a:gd name="T33" fmla="*/ 98 h 606"/>
                  <a:gd name="T34" fmla="*/ 253 w 856"/>
                  <a:gd name="T35" fmla="*/ 121 h 606"/>
                  <a:gd name="T36" fmla="*/ 218 w 856"/>
                  <a:gd name="T37" fmla="*/ 116 h 606"/>
                  <a:gd name="T38" fmla="*/ 166 w 856"/>
                  <a:gd name="T39" fmla="*/ 63 h 606"/>
                  <a:gd name="T40" fmla="*/ 132 w 856"/>
                  <a:gd name="T41" fmla="*/ 0 h 606"/>
                  <a:gd name="T42" fmla="*/ 103 w 856"/>
                  <a:gd name="T43" fmla="*/ 30 h 606"/>
                  <a:gd name="T44" fmla="*/ 0 w 856"/>
                  <a:gd name="T45" fmla="*/ 150 h 606"/>
                  <a:gd name="T46" fmla="*/ 5 w 856"/>
                  <a:gd name="T47" fmla="*/ 178 h 606"/>
                  <a:gd name="T48" fmla="*/ 17 w 856"/>
                  <a:gd name="T49" fmla="*/ 191 h 606"/>
                  <a:gd name="T50" fmla="*/ 120 w 856"/>
                  <a:gd name="T51" fmla="*/ 81 h 606"/>
                  <a:gd name="T52" fmla="*/ 172 w 856"/>
                  <a:gd name="T53" fmla="*/ 133 h 606"/>
                  <a:gd name="T54" fmla="*/ 206 w 856"/>
                  <a:gd name="T55" fmla="*/ 168 h 606"/>
                  <a:gd name="T56" fmla="*/ 253 w 856"/>
                  <a:gd name="T57" fmla="*/ 168 h 606"/>
                  <a:gd name="T58" fmla="*/ 286 w 856"/>
                  <a:gd name="T59" fmla="*/ 156 h 606"/>
                  <a:gd name="T60" fmla="*/ 339 w 856"/>
                  <a:gd name="T61" fmla="*/ 116 h 606"/>
                  <a:gd name="T62" fmla="*/ 367 w 856"/>
                  <a:gd name="T63" fmla="*/ 70 h 606"/>
                  <a:gd name="T64" fmla="*/ 442 w 856"/>
                  <a:gd name="T65" fmla="*/ 46 h 606"/>
                  <a:gd name="T66" fmla="*/ 505 w 856"/>
                  <a:gd name="T67" fmla="*/ 53 h 606"/>
                  <a:gd name="T68" fmla="*/ 562 w 856"/>
                  <a:gd name="T69" fmla="*/ 87 h 606"/>
                  <a:gd name="T70" fmla="*/ 615 w 856"/>
                  <a:gd name="T71" fmla="*/ 138 h 606"/>
                  <a:gd name="T72" fmla="*/ 643 w 856"/>
                  <a:gd name="T73" fmla="*/ 203 h 606"/>
                  <a:gd name="T74" fmla="*/ 643 w 856"/>
                  <a:gd name="T75" fmla="*/ 260 h 606"/>
                  <a:gd name="T76" fmla="*/ 643 w 856"/>
                  <a:gd name="T77" fmla="*/ 323 h 606"/>
                  <a:gd name="T78" fmla="*/ 666 w 856"/>
                  <a:gd name="T79" fmla="*/ 375 h 606"/>
                  <a:gd name="T80" fmla="*/ 730 w 856"/>
                  <a:gd name="T81" fmla="*/ 410 h 606"/>
                  <a:gd name="T82" fmla="*/ 804 w 856"/>
                  <a:gd name="T83" fmla="*/ 444 h 606"/>
                  <a:gd name="T84" fmla="*/ 770 w 856"/>
                  <a:gd name="T85" fmla="*/ 554 h 606"/>
                  <a:gd name="T86" fmla="*/ 580 w 856"/>
                  <a:gd name="T87" fmla="*/ 503 h 606"/>
                  <a:gd name="T88" fmla="*/ 454 w 856"/>
                  <a:gd name="T89" fmla="*/ 450 h 606"/>
                  <a:gd name="T90" fmla="*/ 339 w 856"/>
                  <a:gd name="T91" fmla="*/ 416 h 606"/>
                  <a:gd name="T92" fmla="*/ 241 w 856"/>
                  <a:gd name="T93" fmla="*/ 363 h 606"/>
                  <a:gd name="T94" fmla="*/ 120 w 856"/>
                  <a:gd name="T95" fmla="*/ 266 h 606"/>
                  <a:gd name="T96" fmla="*/ 34 w 856"/>
                  <a:gd name="T97" fmla="*/ 173 h 606"/>
                  <a:gd name="T98" fmla="*/ 22 w 856"/>
                  <a:gd name="T99" fmla="*/ 185 h 606"/>
                  <a:gd name="T100" fmla="*/ 75 w 856"/>
                  <a:gd name="T101" fmla="*/ 266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4" name="Oval 16"/>
              <p:cNvSpPr>
                <a:spLocks noChangeArrowheads="1"/>
              </p:cNvSpPr>
              <p:nvPr/>
            </p:nvSpPr>
            <p:spPr bwMode="auto">
              <a:xfrm rot="-428694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9485" name="Oval 17"/>
              <p:cNvSpPr>
                <a:spLocks noChangeArrowheads="1"/>
              </p:cNvSpPr>
              <p:nvPr/>
            </p:nvSpPr>
            <p:spPr bwMode="auto">
              <a:xfrm rot="-428694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9486" name="Oval 18"/>
              <p:cNvSpPr>
                <a:spLocks noChangeArrowheads="1"/>
              </p:cNvSpPr>
              <p:nvPr/>
            </p:nvSpPr>
            <p:spPr bwMode="auto">
              <a:xfrm rot="-428694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9487" name="Oval 19"/>
              <p:cNvSpPr>
                <a:spLocks noChangeArrowheads="1"/>
              </p:cNvSpPr>
              <p:nvPr/>
            </p:nvSpPr>
            <p:spPr bwMode="auto">
              <a:xfrm rot="-428694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9488" name="Oval 20"/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CA" altLang="en-US" sz="2400">
                  <a:latin typeface="Arial Rounded MT Bold" pitchFamily="34" charset="0"/>
                </a:endParaRPr>
              </a:p>
            </p:txBody>
          </p:sp>
        </p:grpSp>
        <p:grpSp>
          <p:nvGrpSpPr>
            <p:cNvPr id="19464" name="Group 21"/>
            <p:cNvGrpSpPr>
              <a:grpSpLocks/>
            </p:cNvGrpSpPr>
            <p:nvPr/>
          </p:nvGrpSpPr>
          <p:grpSpPr bwMode="auto">
            <a:xfrm flipH="1">
              <a:off x="3744" y="2926"/>
              <a:ext cx="240" cy="626"/>
              <a:chOff x="2308" y="1513"/>
              <a:chExt cx="1162" cy="2570"/>
            </a:xfrm>
          </p:grpSpPr>
          <p:grpSp>
            <p:nvGrpSpPr>
              <p:cNvPr id="19467" name="Group 22"/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19475" name="Freeform 23"/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6" name="Freeform 24"/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7" name="Freeform 25"/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8" name="Freeform 26"/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9" name="Freeform 27"/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80" name="Freeform 28"/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468" name="Freeform 29"/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>
                  <a:gd name="T0" fmla="*/ 0 w 827"/>
                  <a:gd name="T1" fmla="*/ 139 h 563"/>
                  <a:gd name="T2" fmla="*/ 108 w 827"/>
                  <a:gd name="T3" fmla="*/ 18 h 563"/>
                  <a:gd name="T4" fmla="*/ 160 w 827"/>
                  <a:gd name="T5" fmla="*/ 75 h 563"/>
                  <a:gd name="T6" fmla="*/ 213 w 827"/>
                  <a:gd name="T7" fmla="*/ 110 h 563"/>
                  <a:gd name="T8" fmla="*/ 269 w 827"/>
                  <a:gd name="T9" fmla="*/ 110 h 563"/>
                  <a:gd name="T10" fmla="*/ 327 w 827"/>
                  <a:gd name="T11" fmla="*/ 52 h 563"/>
                  <a:gd name="T12" fmla="*/ 396 w 827"/>
                  <a:gd name="T13" fmla="*/ 5 h 563"/>
                  <a:gd name="T14" fmla="*/ 477 w 827"/>
                  <a:gd name="T15" fmla="*/ 0 h 563"/>
                  <a:gd name="T16" fmla="*/ 563 w 827"/>
                  <a:gd name="T17" fmla="*/ 35 h 563"/>
                  <a:gd name="T18" fmla="*/ 620 w 827"/>
                  <a:gd name="T19" fmla="*/ 87 h 563"/>
                  <a:gd name="T20" fmla="*/ 648 w 827"/>
                  <a:gd name="T21" fmla="*/ 157 h 563"/>
                  <a:gd name="T22" fmla="*/ 654 w 827"/>
                  <a:gd name="T23" fmla="*/ 249 h 563"/>
                  <a:gd name="T24" fmla="*/ 671 w 827"/>
                  <a:gd name="T25" fmla="*/ 331 h 563"/>
                  <a:gd name="T26" fmla="*/ 718 w 827"/>
                  <a:gd name="T27" fmla="*/ 371 h 563"/>
                  <a:gd name="T28" fmla="*/ 774 w 827"/>
                  <a:gd name="T29" fmla="*/ 389 h 563"/>
                  <a:gd name="T30" fmla="*/ 827 w 827"/>
                  <a:gd name="T31" fmla="*/ 401 h 563"/>
                  <a:gd name="T32" fmla="*/ 786 w 827"/>
                  <a:gd name="T33" fmla="*/ 563 h 563"/>
                  <a:gd name="T34" fmla="*/ 654 w 827"/>
                  <a:gd name="T35" fmla="*/ 540 h 563"/>
                  <a:gd name="T36" fmla="*/ 517 w 827"/>
                  <a:gd name="T37" fmla="*/ 493 h 563"/>
                  <a:gd name="T38" fmla="*/ 407 w 827"/>
                  <a:gd name="T39" fmla="*/ 441 h 563"/>
                  <a:gd name="T40" fmla="*/ 286 w 827"/>
                  <a:gd name="T41" fmla="*/ 389 h 563"/>
                  <a:gd name="T42" fmla="*/ 160 w 827"/>
                  <a:gd name="T43" fmla="*/ 331 h 563"/>
                  <a:gd name="T44" fmla="*/ 57 w 827"/>
                  <a:gd name="T45" fmla="*/ 209 h 563"/>
                  <a:gd name="T46" fmla="*/ 0 w 827"/>
                  <a:gd name="T47" fmla="*/ 139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9" name="Freeform 30"/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>
                  <a:gd name="T0" fmla="*/ 75 w 856"/>
                  <a:gd name="T1" fmla="*/ 266 h 606"/>
                  <a:gd name="T2" fmla="*/ 172 w 856"/>
                  <a:gd name="T3" fmla="*/ 363 h 606"/>
                  <a:gd name="T4" fmla="*/ 304 w 856"/>
                  <a:gd name="T5" fmla="*/ 428 h 606"/>
                  <a:gd name="T6" fmla="*/ 489 w 856"/>
                  <a:gd name="T7" fmla="*/ 513 h 606"/>
                  <a:gd name="T8" fmla="*/ 615 w 856"/>
                  <a:gd name="T9" fmla="*/ 566 h 606"/>
                  <a:gd name="T10" fmla="*/ 816 w 856"/>
                  <a:gd name="T11" fmla="*/ 606 h 606"/>
                  <a:gd name="T12" fmla="*/ 856 w 856"/>
                  <a:gd name="T13" fmla="*/ 393 h 606"/>
                  <a:gd name="T14" fmla="*/ 804 w 856"/>
                  <a:gd name="T15" fmla="*/ 393 h 606"/>
                  <a:gd name="T16" fmla="*/ 753 w 856"/>
                  <a:gd name="T17" fmla="*/ 363 h 606"/>
                  <a:gd name="T18" fmla="*/ 695 w 856"/>
                  <a:gd name="T19" fmla="*/ 323 h 606"/>
                  <a:gd name="T20" fmla="*/ 695 w 856"/>
                  <a:gd name="T21" fmla="*/ 243 h 606"/>
                  <a:gd name="T22" fmla="*/ 660 w 856"/>
                  <a:gd name="T23" fmla="*/ 116 h 606"/>
                  <a:gd name="T24" fmla="*/ 597 w 856"/>
                  <a:gd name="T25" fmla="*/ 46 h 606"/>
                  <a:gd name="T26" fmla="*/ 505 w 856"/>
                  <a:gd name="T27" fmla="*/ 0 h 606"/>
                  <a:gd name="T28" fmla="*/ 391 w 856"/>
                  <a:gd name="T29" fmla="*/ 12 h 606"/>
                  <a:gd name="T30" fmla="*/ 321 w 856"/>
                  <a:gd name="T31" fmla="*/ 53 h 606"/>
                  <a:gd name="T32" fmla="*/ 286 w 856"/>
                  <a:gd name="T33" fmla="*/ 98 h 606"/>
                  <a:gd name="T34" fmla="*/ 253 w 856"/>
                  <a:gd name="T35" fmla="*/ 121 h 606"/>
                  <a:gd name="T36" fmla="*/ 218 w 856"/>
                  <a:gd name="T37" fmla="*/ 116 h 606"/>
                  <a:gd name="T38" fmla="*/ 166 w 856"/>
                  <a:gd name="T39" fmla="*/ 63 h 606"/>
                  <a:gd name="T40" fmla="*/ 132 w 856"/>
                  <a:gd name="T41" fmla="*/ 0 h 606"/>
                  <a:gd name="T42" fmla="*/ 103 w 856"/>
                  <a:gd name="T43" fmla="*/ 30 h 606"/>
                  <a:gd name="T44" fmla="*/ 0 w 856"/>
                  <a:gd name="T45" fmla="*/ 150 h 606"/>
                  <a:gd name="T46" fmla="*/ 5 w 856"/>
                  <a:gd name="T47" fmla="*/ 178 h 606"/>
                  <a:gd name="T48" fmla="*/ 17 w 856"/>
                  <a:gd name="T49" fmla="*/ 191 h 606"/>
                  <a:gd name="T50" fmla="*/ 120 w 856"/>
                  <a:gd name="T51" fmla="*/ 81 h 606"/>
                  <a:gd name="T52" fmla="*/ 172 w 856"/>
                  <a:gd name="T53" fmla="*/ 133 h 606"/>
                  <a:gd name="T54" fmla="*/ 206 w 856"/>
                  <a:gd name="T55" fmla="*/ 168 h 606"/>
                  <a:gd name="T56" fmla="*/ 253 w 856"/>
                  <a:gd name="T57" fmla="*/ 168 h 606"/>
                  <a:gd name="T58" fmla="*/ 286 w 856"/>
                  <a:gd name="T59" fmla="*/ 156 h 606"/>
                  <a:gd name="T60" fmla="*/ 339 w 856"/>
                  <a:gd name="T61" fmla="*/ 116 h 606"/>
                  <a:gd name="T62" fmla="*/ 367 w 856"/>
                  <a:gd name="T63" fmla="*/ 70 h 606"/>
                  <a:gd name="T64" fmla="*/ 442 w 856"/>
                  <a:gd name="T65" fmla="*/ 46 h 606"/>
                  <a:gd name="T66" fmla="*/ 505 w 856"/>
                  <a:gd name="T67" fmla="*/ 53 h 606"/>
                  <a:gd name="T68" fmla="*/ 562 w 856"/>
                  <a:gd name="T69" fmla="*/ 87 h 606"/>
                  <a:gd name="T70" fmla="*/ 615 w 856"/>
                  <a:gd name="T71" fmla="*/ 138 h 606"/>
                  <a:gd name="T72" fmla="*/ 643 w 856"/>
                  <a:gd name="T73" fmla="*/ 203 h 606"/>
                  <a:gd name="T74" fmla="*/ 643 w 856"/>
                  <a:gd name="T75" fmla="*/ 260 h 606"/>
                  <a:gd name="T76" fmla="*/ 643 w 856"/>
                  <a:gd name="T77" fmla="*/ 323 h 606"/>
                  <a:gd name="T78" fmla="*/ 666 w 856"/>
                  <a:gd name="T79" fmla="*/ 375 h 606"/>
                  <a:gd name="T80" fmla="*/ 730 w 856"/>
                  <a:gd name="T81" fmla="*/ 410 h 606"/>
                  <a:gd name="T82" fmla="*/ 804 w 856"/>
                  <a:gd name="T83" fmla="*/ 444 h 606"/>
                  <a:gd name="T84" fmla="*/ 770 w 856"/>
                  <a:gd name="T85" fmla="*/ 554 h 606"/>
                  <a:gd name="T86" fmla="*/ 580 w 856"/>
                  <a:gd name="T87" fmla="*/ 503 h 606"/>
                  <a:gd name="T88" fmla="*/ 454 w 856"/>
                  <a:gd name="T89" fmla="*/ 450 h 606"/>
                  <a:gd name="T90" fmla="*/ 339 w 856"/>
                  <a:gd name="T91" fmla="*/ 416 h 606"/>
                  <a:gd name="T92" fmla="*/ 241 w 856"/>
                  <a:gd name="T93" fmla="*/ 363 h 606"/>
                  <a:gd name="T94" fmla="*/ 120 w 856"/>
                  <a:gd name="T95" fmla="*/ 266 h 606"/>
                  <a:gd name="T96" fmla="*/ 34 w 856"/>
                  <a:gd name="T97" fmla="*/ 173 h 606"/>
                  <a:gd name="T98" fmla="*/ 22 w 856"/>
                  <a:gd name="T99" fmla="*/ 185 h 606"/>
                  <a:gd name="T100" fmla="*/ 75 w 856"/>
                  <a:gd name="T101" fmla="*/ 266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0" name="Oval 31"/>
              <p:cNvSpPr>
                <a:spLocks noChangeArrowheads="1"/>
              </p:cNvSpPr>
              <p:nvPr/>
            </p:nvSpPr>
            <p:spPr bwMode="auto">
              <a:xfrm rot="-428694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9471" name="Oval 32"/>
              <p:cNvSpPr>
                <a:spLocks noChangeArrowheads="1"/>
              </p:cNvSpPr>
              <p:nvPr/>
            </p:nvSpPr>
            <p:spPr bwMode="auto">
              <a:xfrm rot="-428694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9472" name="Oval 33"/>
              <p:cNvSpPr>
                <a:spLocks noChangeArrowheads="1"/>
              </p:cNvSpPr>
              <p:nvPr/>
            </p:nvSpPr>
            <p:spPr bwMode="auto">
              <a:xfrm rot="-428694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9473" name="Oval 34"/>
              <p:cNvSpPr>
                <a:spLocks noChangeArrowheads="1"/>
              </p:cNvSpPr>
              <p:nvPr/>
            </p:nvSpPr>
            <p:spPr bwMode="auto">
              <a:xfrm rot="-428694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9474" name="Oval 35"/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CA" altLang="en-US" sz="2400">
                  <a:latin typeface="Arial Rounded MT Bold" pitchFamily="34" charset="0"/>
                </a:endParaRPr>
              </a:p>
            </p:txBody>
          </p:sp>
        </p:grpSp>
        <p:sp>
          <p:nvSpPr>
            <p:cNvPr id="19465" name="Rectangle 36"/>
            <p:cNvSpPr>
              <a:spLocks noChangeArrowheads="1"/>
            </p:cNvSpPr>
            <p:nvPr/>
          </p:nvSpPr>
          <p:spPr bwMode="auto">
            <a:xfrm>
              <a:off x="4032" y="1776"/>
              <a:ext cx="576" cy="336"/>
            </a:xfrm>
            <a:prstGeom prst="rect">
              <a:avLst/>
            </a:prstGeom>
            <a:noFill/>
            <a:ln w="38100">
              <a:solidFill>
                <a:srgbClr val="FF99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9466" name="Rectangle 37"/>
            <p:cNvSpPr>
              <a:spLocks noChangeArrowheads="1"/>
            </p:cNvSpPr>
            <p:nvPr/>
          </p:nvSpPr>
          <p:spPr bwMode="auto">
            <a:xfrm>
              <a:off x="4032" y="2208"/>
              <a:ext cx="1728" cy="2108"/>
            </a:xfrm>
            <a:prstGeom prst="rect">
              <a:avLst/>
            </a:prstGeom>
            <a:noFill/>
            <a:ln w="38100">
              <a:solidFill>
                <a:srgbClr val="FF99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  <p:sp>
        <p:nvSpPr>
          <p:cNvPr id="19461" name="Text Box 38"/>
          <p:cNvSpPr txBox="1">
            <a:spLocks noChangeArrowheads="1"/>
          </p:cNvSpPr>
          <p:nvPr/>
        </p:nvSpPr>
        <p:spPr bwMode="auto">
          <a:xfrm>
            <a:off x="3275013" y="-31750"/>
            <a:ext cx="178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Simplify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816225" y="58738"/>
            <a:ext cx="41703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u="sng">
                <a:solidFill>
                  <a:schemeClr val="tx2"/>
                </a:solidFill>
              </a:rPr>
              <a:t>Recursive Images</a:t>
            </a:r>
          </a:p>
        </p:txBody>
      </p:sp>
      <p:pic>
        <p:nvPicPr>
          <p:cNvPr id="20483" name="Picture 3" descr="captur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3352800"/>
            <a:ext cx="19081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captur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46238"/>
            <a:ext cx="108585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17525" y="1085850"/>
            <a:ext cx="218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if </a:t>
            </a:r>
            <a:r>
              <a:rPr lang="en-US" altLang="en-US">
                <a:solidFill>
                  <a:schemeClr val="hlink"/>
                </a:solidFill>
              </a:rPr>
              <a:t>n=0</a:t>
            </a:r>
            <a:r>
              <a:rPr lang="en-US" altLang="en-US"/>
              <a:t>, draw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93725" y="2762250"/>
            <a:ext cx="18335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else draw </a:t>
            </a:r>
          </a:p>
        </p:txBody>
      </p:sp>
      <p:grpSp>
        <p:nvGrpSpPr>
          <p:cNvPr id="20487" name="Group 7"/>
          <p:cNvGrpSpPr>
            <a:grpSpLocks/>
          </p:cNvGrpSpPr>
          <p:nvPr/>
        </p:nvGrpSpPr>
        <p:grpSpPr bwMode="auto">
          <a:xfrm flipH="1">
            <a:off x="2971800" y="4724400"/>
            <a:ext cx="381000" cy="993775"/>
            <a:chOff x="2308" y="1513"/>
            <a:chExt cx="1162" cy="2570"/>
          </a:xfrm>
        </p:grpSpPr>
        <p:grpSp>
          <p:nvGrpSpPr>
            <p:cNvPr id="20493" name="Group 8"/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20501" name="Freeform 9"/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2" name="Freeform 10"/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3" name="Freeform 11"/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4" name="Freeform 12"/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5" name="Freeform 13"/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6" name="Freeform 14"/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494" name="Freeform 15"/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Freeform 16"/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Oval 17"/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20497" name="Oval 18"/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20498" name="Oval 19"/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20499" name="Oval 20"/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20500" name="Oval 21"/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altLang="en-US" sz="2400">
                <a:latin typeface="Arial Rounded MT Bold" pitchFamily="34" charset="0"/>
              </a:endParaRPr>
            </a:p>
          </p:txBody>
        </p:sp>
      </p:grpSp>
      <p:sp>
        <p:nvSpPr>
          <p:cNvPr id="20488" name="Text Box 22"/>
          <p:cNvSpPr txBox="1">
            <a:spLocks noChangeArrowheads="1"/>
          </p:cNvSpPr>
          <p:nvPr/>
        </p:nvSpPr>
        <p:spPr bwMode="auto">
          <a:xfrm>
            <a:off x="762000" y="5638800"/>
            <a:ext cx="33559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And recursively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Draw here with </a:t>
            </a:r>
            <a:r>
              <a:rPr lang="en-US" altLang="en-US">
                <a:solidFill>
                  <a:schemeClr val="hlink"/>
                </a:solidFill>
              </a:rPr>
              <a:t>n-1</a:t>
            </a:r>
          </a:p>
        </p:txBody>
      </p:sp>
      <p:sp>
        <p:nvSpPr>
          <p:cNvPr id="617495" name="Rectangle 23"/>
          <p:cNvSpPr>
            <a:spLocks noChangeArrowheads="1"/>
          </p:cNvSpPr>
          <p:nvPr/>
        </p:nvSpPr>
        <p:spPr bwMode="auto">
          <a:xfrm>
            <a:off x="4267200" y="1524000"/>
            <a:ext cx="4495800" cy="41910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617496" name="Oval 24"/>
          <p:cNvSpPr>
            <a:spLocks noChangeArrowheads="1"/>
          </p:cNvSpPr>
          <p:nvPr/>
        </p:nvSpPr>
        <p:spPr bwMode="auto">
          <a:xfrm>
            <a:off x="4381500" y="1663700"/>
            <a:ext cx="4267200" cy="39624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617497" name="Rectangle 25"/>
          <p:cNvSpPr>
            <a:spLocks noChangeArrowheads="1"/>
          </p:cNvSpPr>
          <p:nvPr/>
        </p:nvSpPr>
        <p:spPr bwMode="auto">
          <a:xfrm>
            <a:off x="3886200" y="944563"/>
            <a:ext cx="1168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if </a:t>
            </a:r>
            <a:r>
              <a:rPr lang="en-US" altLang="en-US">
                <a:solidFill>
                  <a:schemeClr val="hlink"/>
                </a:solidFill>
              </a:rPr>
              <a:t>n=1</a:t>
            </a:r>
          </a:p>
        </p:txBody>
      </p:sp>
      <p:sp>
        <p:nvSpPr>
          <p:cNvPr id="617498" name="Rectangle 26"/>
          <p:cNvSpPr>
            <a:spLocks noChangeArrowheads="1"/>
          </p:cNvSpPr>
          <p:nvPr/>
        </p:nvSpPr>
        <p:spPr bwMode="auto">
          <a:xfrm>
            <a:off x="4591050" y="1630363"/>
            <a:ext cx="819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hlink"/>
                </a:solidFill>
              </a:rPr>
              <a:t>n=0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7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7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7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7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7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7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7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7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95" grpId="0" animBg="1" autoUpdateAnimBg="0"/>
      <p:bldP spid="617496" grpId="0" animBg="1" autoUpdateAnimBg="0"/>
      <p:bldP spid="617497" grpId="0" autoUpdateAnimBg="0"/>
      <p:bldP spid="61749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295400" y="2819400"/>
            <a:ext cx="1676400" cy="1676400"/>
            <a:chOff x="2352" y="624"/>
            <a:chExt cx="1056" cy="1056"/>
          </a:xfrm>
        </p:grpSpPr>
        <p:sp>
          <p:nvSpPr>
            <p:cNvPr id="3156" name="Rectangle 3"/>
            <p:cNvSpPr>
              <a:spLocks noChangeArrowheads="1"/>
            </p:cNvSpPr>
            <p:nvPr/>
          </p:nvSpPr>
          <p:spPr bwMode="auto">
            <a:xfrm>
              <a:off x="2352" y="624"/>
              <a:ext cx="1056" cy="105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3157" name="Text Box 4"/>
            <p:cNvSpPr txBox="1">
              <a:spLocks noChangeArrowheads="1"/>
            </p:cNvSpPr>
            <p:nvPr/>
          </p:nvSpPr>
          <p:spPr bwMode="auto">
            <a:xfrm>
              <a:off x="2400" y="624"/>
              <a:ext cx="938" cy="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X  = 33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Y = 12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ac = 3</a:t>
              </a:r>
              <a:endParaRPr lang="en-US" altLang="en-US" sz="1600">
                <a:solidFill>
                  <a:schemeClr val="hlink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bd = 6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(a+b)(c+d) = 18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XY = </a:t>
              </a:r>
              <a:r>
                <a:rPr lang="en-US" altLang="en-US" sz="1800">
                  <a:solidFill>
                    <a:schemeClr val="hlink"/>
                  </a:solidFill>
                </a:rPr>
                <a:t>396</a:t>
              </a:r>
            </a:p>
          </p:txBody>
        </p:sp>
      </p:grp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0" y="457200"/>
            <a:ext cx="38862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Comic Sans MS" pitchFamily="66" charset="0"/>
              </a:rPr>
              <a:t>MULT(X,Y):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Comic Sans MS" pitchFamily="66" charset="0"/>
              </a:rPr>
              <a:t> If |X| = |Y| = 1 then RETURN XY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Comic Sans MS" pitchFamily="66" charset="0"/>
              </a:rPr>
              <a:t> Break X into a;b and Y into c;d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Comic Sans MS" pitchFamily="66" charset="0"/>
              </a:rPr>
              <a:t> e = </a:t>
            </a:r>
            <a:r>
              <a:rPr lang="en-US" altLang="en-US" sz="1400">
                <a:solidFill>
                  <a:schemeClr val="tx2"/>
                </a:solidFill>
                <a:latin typeface="Comic Sans MS" pitchFamily="66" charset="0"/>
              </a:rPr>
              <a:t>MULT(a,c)</a:t>
            </a:r>
            <a:r>
              <a:rPr lang="en-US" altLang="en-US" sz="1400">
                <a:latin typeface="Comic Sans MS" pitchFamily="66" charset="0"/>
              </a:rPr>
              <a:t> and f =</a:t>
            </a:r>
            <a:r>
              <a:rPr lang="en-US" altLang="en-US" sz="1400">
                <a:solidFill>
                  <a:schemeClr val="tx2"/>
                </a:solidFill>
                <a:latin typeface="Comic Sans MS" pitchFamily="66" charset="0"/>
              </a:rPr>
              <a:t>MULT(b,d)</a:t>
            </a:r>
            <a:endParaRPr lang="en-US" altLang="en-US" sz="1400"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Comic Sans MS" pitchFamily="66" charset="0"/>
              </a:rPr>
              <a:t> RETURN 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Comic Sans MS" pitchFamily="66" charset="0"/>
              </a:rPr>
              <a:t>  e 10</a:t>
            </a:r>
            <a:r>
              <a:rPr lang="en-US" altLang="en-US" sz="1400" baseline="30000">
                <a:latin typeface="Comic Sans MS" pitchFamily="66" charset="0"/>
              </a:rPr>
              <a:t>n</a:t>
            </a:r>
            <a:r>
              <a:rPr lang="en-US" altLang="en-US" sz="1400">
                <a:latin typeface="Comic Sans MS" pitchFamily="66" charset="0"/>
              </a:rPr>
              <a:t> + (MULT(a+b, c+d) – e - f) 10</a:t>
            </a:r>
            <a:r>
              <a:rPr lang="en-US" altLang="en-US" sz="1400" baseline="30000">
                <a:latin typeface="Comic Sans MS" pitchFamily="66" charset="0"/>
              </a:rPr>
              <a:t>n/2</a:t>
            </a:r>
            <a:r>
              <a:rPr lang="en-US" altLang="en-US" sz="1400">
                <a:latin typeface="Comic Sans MS" pitchFamily="66" charset="0"/>
              </a:rPr>
              <a:t> + f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Friends &amp; Strong Induction</a:t>
            </a: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3810000" y="914400"/>
            <a:ext cx="5181600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/>
              <a:t>Consider your input instance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/>
              <a:t>Allocate work </a:t>
            </a:r>
          </a:p>
          <a:p>
            <a:pPr lvl="1" eaLnBrk="1" hangingPunct="1">
              <a:buFontTx/>
              <a:buChar char="•"/>
            </a:pPr>
            <a:r>
              <a:rPr lang="en-US" altLang="en-US"/>
              <a:t>Construct one or more subinstances</a:t>
            </a:r>
          </a:p>
          <a:p>
            <a:pPr lvl="1" eaLnBrk="1" hangingPunct="1">
              <a:buFontTx/>
              <a:buChar char="•"/>
            </a:pPr>
            <a:r>
              <a:rPr lang="en-US" altLang="en-US"/>
              <a:t>Assume by magic your friends give you the answer for these.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/>
              <a:t>Use this help to solve your own instance.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/>
              <a:t>Do </a:t>
            </a:r>
            <a:r>
              <a:rPr lang="en-US" altLang="en-US" sz="2800">
                <a:solidFill>
                  <a:schemeClr val="hlink"/>
                </a:solidFill>
              </a:rPr>
              <a:t>not</a:t>
            </a:r>
            <a:r>
              <a:rPr lang="en-US" altLang="en-US" sz="2800"/>
              <a:t> worry about anything else.</a:t>
            </a:r>
          </a:p>
          <a:p>
            <a:pPr lvl="1" eaLnBrk="1" hangingPunct="1">
              <a:buFontTx/>
              <a:buChar char="•"/>
            </a:pPr>
            <a:r>
              <a:rPr lang="en-US" altLang="en-US"/>
              <a:t>Who your boss is.</a:t>
            </a:r>
          </a:p>
          <a:p>
            <a:pPr lvl="1" eaLnBrk="1" hangingPunct="1">
              <a:buFontTx/>
              <a:buChar char="•"/>
            </a:pPr>
            <a:r>
              <a:rPr lang="en-US" altLang="en-US"/>
              <a:t>How your friends solve their instance.</a:t>
            </a:r>
            <a:endParaRPr lang="en-CA" altLang="en-US"/>
          </a:p>
          <a:p>
            <a:pPr lvl="1" eaLnBrk="1" hangingPunct="1">
              <a:buFontTx/>
              <a:buChar char="•"/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endParaRPr lang="en-CA" altLang="en-US" sz="2800"/>
          </a:p>
        </p:txBody>
      </p:sp>
      <p:grpSp>
        <p:nvGrpSpPr>
          <p:cNvPr id="3078" name="Group 8"/>
          <p:cNvGrpSpPr>
            <a:grpSpLocks/>
          </p:cNvGrpSpPr>
          <p:nvPr/>
        </p:nvGrpSpPr>
        <p:grpSpPr bwMode="auto">
          <a:xfrm>
            <a:off x="990600" y="3733800"/>
            <a:ext cx="441325" cy="1066800"/>
            <a:chOff x="864" y="465"/>
            <a:chExt cx="1046" cy="2358"/>
          </a:xfrm>
        </p:grpSpPr>
        <p:grpSp>
          <p:nvGrpSpPr>
            <p:cNvPr id="3133" name="Group 9"/>
            <p:cNvGrpSpPr>
              <a:grpSpLocks/>
            </p:cNvGrpSpPr>
            <p:nvPr/>
          </p:nvGrpSpPr>
          <p:grpSpPr bwMode="auto">
            <a:xfrm>
              <a:off x="864" y="465"/>
              <a:ext cx="1008" cy="2319"/>
              <a:chOff x="587" y="528"/>
              <a:chExt cx="1008" cy="2319"/>
            </a:xfrm>
          </p:grpSpPr>
          <p:grpSp>
            <p:nvGrpSpPr>
              <p:cNvPr id="3136" name="Group 10"/>
              <p:cNvGrpSpPr>
                <a:grpSpLocks/>
              </p:cNvGrpSpPr>
              <p:nvPr/>
            </p:nvGrpSpPr>
            <p:grpSpPr bwMode="auto">
              <a:xfrm>
                <a:off x="587" y="528"/>
                <a:ext cx="1008" cy="2319"/>
                <a:chOff x="587" y="528"/>
                <a:chExt cx="1008" cy="2319"/>
              </a:xfrm>
            </p:grpSpPr>
            <p:grpSp>
              <p:nvGrpSpPr>
                <p:cNvPr id="3138" name="Group 11"/>
                <p:cNvGrpSpPr>
                  <a:grpSpLocks/>
                </p:cNvGrpSpPr>
                <p:nvPr/>
              </p:nvGrpSpPr>
              <p:grpSpPr bwMode="auto">
                <a:xfrm>
                  <a:off x="587" y="528"/>
                  <a:ext cx="1008" cy="2319"/>
                  <a:chOff x="1151" y="1104"/>
                  <a:chExt cx="686" cy="1741"/>
                </a:xfrm>
              </p:grpSpPr>
              <p:sp>
                <p:nvSpPr>
                  <p:cNvPr id="3145" name="Freeform 12"/>
                  <p:cNvSpPr>
                    <a:spLocks/>
                  </p:cNvSpPr>
                  <p:nvPr/>
                </p:nvSpPr>
                <p:spPr bwMode="auto">
                  <a:xfrm flipH="1">
                    <a:off x="1321" y="1581"/>
                    <a:ext cx="304" cy="566"/>
                  </a:xfrm>
                  <a:custGeom>
                    <a:avLst/>
                    <a:gdLst>
                      <a:gd name="T0" fmla="*/ 7 w 304"/>
                      <a:gd name="T1" fmla="*/ 174 h 566"/>
                      <a:gd name="T2" fmla="*/ 18 w 304"/>
                      <a:gd name="T3" fmla="*/ 122 h 566"/>
                      <a:gd name="T4" fmla="*/ 42 w 304"/>
                      <a:gd name="T5" fmla="*/ 83 h 566"/>
                      <a:gd name="T6" fmla="*/ 81 w 304"/>
                      <a:gd name="T7" fmla="*/ 45 h 566"/>
                      <a:gd name="T8" fmla="*/ 148 w 304"/>
                      <a:gd name="T9" fmla="*/ 7 h 566"/>
                      <a:gd name="T10" fmla="*/ 205 w 304"/>
                      <a:gd name="T11" fmla="*/ 0 h 566"/>
                      <a:gd name="T12" fmla="*/ 255 w 304"/>
                      <a:gd name="T13" fmla="*/ 10 h 566"/>
                      <a:gd name="T14" fmla="*/ 290 w 304"/>
                      <a:gd name="T15" fmla="*/ 31 h 566"/>
                      <a:gd name="T16" fmla="*/ 304 w 304"/>
                      <a:gd name="T17" fmla="*/ 59 h 566"/>
                      <a:gd name="T18" fmla="*/ 304 w 304"/>
                      <a:gd name="T19" fmla="*/ 87 h 566"/>
                      <a:gd name="T20" fmla="*/ 290 w 304"/>
                      <a:gd name="T21" fmla="*/ 118 h 566"/>
                      <a:gd name="T22" fmla="*/ 262 w 304"/>
                      <a:gd name="T23" fmla="*/ 146 h 566"/>
                      <a:gd name="T24" fmla="*/ 223 w 304"/>
                      <a:gd name="T25" fmla="*/ 181 h 566"/>
                      <a:gd name="T26" fmla="*/ 201 w 304"/>
                      <a:gd name="T27" fmla="*/ 215 h 566"/>
                      <a:gd name="T28" fmla="*/ 194 w 304"/>
                      <a:gd name="T29" fmla="*/ 240 h 566"/>
                      <a:gd name="T30" fmla="*/ 194 w 304"/>
                      <a:gd name="T31" fmla="*/ 260 h 566"/>
                      <a:gd name="T32" fmla="*/ 205 w 304"/>
                      <a:gd name="T33" fmla="*/ 295 h 566"/>
                      <a:gd name="T34" fmla="*/ 230 w 304"/>
                      <a:gd name="T35" fmla="*/ 344 h 566"/>
                      <a:gd name="T36" fmla="*/ 247 w 304"/>
                      <a:gd name="T37" fmla="*/ 399 h 566"/>
                      <a:gd name="T38" fmla="*/ 251 w 304"/>
                      <a:gd name="T39" fmla="*/ 438 h 566"/>
                      <a:gd name="T40" fmla="*/ 244 w 304"/>
                      <a:gd name="T41" fmla="*/ 479 h 566"/>
                      <a:gd name="T42" fmla="*/ 233 w 304"/>
                      <a:gd name="T43" fmla="*/ 510 h 566"/>
                      <a:gd name="T44" fmla="*/ 201 w 304"/>
                      <a:gd name="T45" fmla="*/ 545 h 566"/>
                      <a:gd name="T46" fmla="*/ 173 w 304"/>
                      <a:gd name="T47" fmla="*/ 559 h 566"/>
                      <a:gd name="T48" fmla="*/ 141 w 304"/>
                      <a:gd name="T49" fmla="*/ 566 h 566"/>
                      <a:gd name="T50" fmla="*/ 113 w 304"/>
                      <a:gd name="T51" fmla="*/ 563 h 566"/>
                      <a:gd name="T52" fmla="*/ 92 w 304"/>
                      <a:gd name="T53" fmla="*/ 549 h 566"/>
                      <a:gd name="T54" fmla="*/ 67 w 304"/>
                      <a:gd name="T55" fmla="*/ 521 h 566"/>
                      <a:gd name="T56" fmla="*/ 42 w 304"/>
                      <a:gd name="T57" fmla="*/ 472 h 566"/>
                      <a:gd name="T58" fmla="*/ 14 w 304"/>
                      <a:gd name="T59" fmla="*/ 392 h 566"/>
                      <a:gd name="T60" fmla="*/ 4 w 304"/>
                      <a:gd name="T61" fmla="*/ 333 h 566"/>
                      <a:gd name="T62" fmla="*/ 0 w 304"/>
                      <a:gd name="T63" fmla="*/ 257 h 566"/>
                      <a:gd name="T64" fmla="*/ 0 w 304"/>
                      <a:gd name="T65" fmla="*/ 222 h 566"/>
                      <a:gd name="T66" fmla="*/ 7 w 304"/>
                      <a:gd name="T67" fmla="*/ 174 h 56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04"/>
                      <a:gd name="T103" fmla="*/ 0 h 566"/>
                      <a:gd name="T104" fmla="*/ 304 w 304"/>
                      <a:gd name="T105" fmla="*/ 566 h 56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04" h="566">
                        <a:moveTo>
                          <a:pt x="7" y="174"/>
                        </a:moveTo>
                        <a:lnTo>
                          <a:pt x="18" y="122"/>
                        </a:lnTo>
                        <a:lnTo>
                          <a:pt x="42" y="83"/>
                        </a:lnTo>
                        <a:lnTo>
                          <a:pt x="81" y="45"/>
                        </a:lnTo>
                        <a:lnTo>
                          <a:pt x="148" y="7"/>
                        </a:lnTo>
                        <a:lnTo>
                          <a:pt x="205" y="0"/>
                        </a:lnTo>
                        <a:lnTo>
                          <a:pt x="255" y="10"/>
                        </a:lnTo>
                        <a:lnTo>
                          <a:pt x="290" y="31"/>
                        </a:lnTo>
                        <a:lnTo>
                          <a:pt x="304" y="59"/>
                        </a:lnTo>
                        <a:lnTo>
                          <a:pt x="304" y="87"/>
                        </a:lnTo>
                        <a:lnTo>
                          <a:pt x="290" y="118"/>
                        </a:lnTo>
                        <a:lnTo>
                          <a:pt x="262" y="146"/>
                        </a:lnTo>
                        <a:lnTo>
                          <a:pt x="223" y="181"/>
                        </a:lnTo>
                        <a:lnTo>
                          <a:pt x="201" y="215"/>
                        </a:lnTo>
                        <a:lnTo>
                          <a:pt x="194" y="240"/>
                        </a:lnTo>
                        <a:lnTo>
                          <a:pt x="194" y="260"/>
                        </a:lnTo>
                        <a:lnTo>
                          <a:pt x="205" y="295"/>
                        </a:lnTo>
                        <a:lnTo>
                          <a:pt x="230" y="344"/>
                        </a:lnTo>
                        <a:lnTo>
                          <a:pt x="247" y="399"/>
                        </a:lnTo>
                        <a:lnTo>
                          <a:pt x="251" y="438"/>
                        </a:lnTo>
                        <a:lnTo>
                          <a:pt x="244" y="479"/>
                        </a:lnTo>
                        <a:lnTo>
                          <a:pt x="233" y="510"/>
                        </a:lnTo>
                        <a:lnTo>
                          <a:pt x="201" y="545"/>
                        </a:lnTo>
                        <a:lnTo>
                          <a:pt x="173" y="559"/>
                        </a:lnTo>
                        <a:lnTo>
                          <a:pt x="141" y="566"/>
                        </a:lnTo>
                        <a:lnTo>
                          <a:pt x="113" y="563"/>
                        </a:lnTo>
                        <a:lnTo>
                          <a:pt x="92" y="549"/>
                        </a:lnTo>
                        <a:lnTo>
                          <a:pt x="67" y="521"/>
                        </a:lnTo>
                        <a:lnTo>
                          <a:pt x="42" y="472"/>
                        </a:lnTo>
                        <a:lnTo>
                          <a:pt x="14" y="392"/>
                        </a:lnTo>
                        <a:lnTo>
                          <a:pt x="4" y="333"/>
                        </a:lnTo>
                        <a:lnTo>
                          <a:pt x="0" y="257"/>
                        </a:lnTo>
                        <a:lnTo>
                          <a:pt x="0" y="222"/>
                        </a:lnTo>
                        <a:lnTo>
                          <a:pt x="7" y="17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46" name="Freeform 13"/>
                  <p:cNvSpPr>
                    <a:spLocks/>
                  </p:cNvSpPr>
                  <p:nvPr/>
                </p:nvSpPr>
                <p:spPr bwMode="auto">
                  <a:xfrm flipH="1">
                    <a:off x="1151" y="1619"/>
                    <a:ext cx="249" cy="572"/>
                  </a:xfrm>
                  <a:custGeom>
                    <a:avLst/>
                    <a:gdLst>
                      <a:gd name="T0" fmla="*/ 25 w 249"/>
                      <a:gd name="T1" fmla="*/ 65 h 572"/>
                      <a:gd name="T2" fmla="*/ 7 w 249"/>
                      <a:gd name="T3" fmla="*/ 44 h 572"/>
                      <a:gd name="T4" fmla="*/ 0 w 249"/>
                      <a:gd name="T5" fmla="*/ 27 h 572"/>
                      <a:gd name="T6" fmla="*/ 11 w 249"/>
                      <a:gd name="T7" fmla="*/ 7 h 572"/>
                      <a:gd name="T8" fmla="*/ 28 w 249"/>
                      <a:gd name="T9" fmla="*/ 0 h 572"/>
                      <a:gd name="T10" fmla="*/ 60 w 249"/>
                      <a:gd name="T11" fmla="*/ 0 h 572"/>
                      <a:gd name="T12" fmla="*/ 96 w 249"/>
                      <a:gd name="T13" fmla="*/ 24 h 572"/>
                      <a:gd name="T14" fmla="*/ 132 w 249"/>
                      <a:gd name="T15" fmla="*/ 61 h 572"/>
                      <a:gd name="T16" fmla="*/ 192 w 249"/>
                      <a:gd name="T17" fmla="*/ 140 h 572"/>
                      <a:gd name="T18" fmla="*/ 231 w 249"/>
                      <a:gd name="T19" fmla="*/ 204 h 572"/>
                      <a:gd name="T20" fmla="*/ 249 w 249"/>
                      <a:gd name="T21" fmla="*/ 255 h 572"/>
                      <a:gd name="T22" fmla="*/ 245 w 249"/>
                      <a:gd name="T23" fmla="*/ 283 h 572"/>
                      <a:gd name="T24" fmla="*/ 224 w 249"/>
                      <a:gd name="T25" fmla="*/ 320 h 572"/>
                      <a:gd name="T26" fmla="*/ 181 w 249"/>
                      <a:gd name="T27" fmla="*/ 347 h 572"/>
                      <a:gd name="T28" fmla="*/ 110 w 249"/>
                      <a:gd name="T29" fmla="*/ 371 h 572"/>
                      <a:gd name="T30" fmla="*/ 75 w 249"/>
                      <a:gd name="T31" fmla="*/ 395 h 572"/>
                      <a:gd name="T32" fmla="*/ 60 w 249"/>
                      <a:gd name="T33" fmla="*/ 415 h 572"/>
                      <a:gd name="T34" fmla="*/ 68 w 249"/>
                      <a:gd name="T35" fmla="*/ 436 h 572"/>
                      <a:gd name="T36" fmla="*/ 107 w 249"/>
                      <a:gd name="T37" fmla="*/ 456 h 572"/>
                      <a:gd name="T38" fmla="*/ 139 w 249"/>
                      <a:gd name="T39" fmla="*/ 497 h 572"/>
                      <a:gd name="T40" fmla="*/ 153 w 249"/>
                      <a:gd name="T41" fmla="*/ 538 h 572"/>
                      <a:gd name="T42" fmla="*/ 149 w 249"/>
                      <a:gd name="T43" fmla="*/ 558 h 572"/>
                      <a:gd name="T44" fmla="*/ 117 w 249"/>
                      <a:gd name="T45" fmla="*/ 572 h 572"/>
                      <a:gd name="T46" fmla="*/ 107 w 249"/>
                      <a:gd name="T47" fmla="*/ 572 h 572"/>
                      <a:gd name="T48" fmla="*/ 92 w 249"/>
                      <a:gd name="T49" fmla="*/ 535 h 572"/>
                      <a:gd name="T50" fmla="*/ 85 w 249"/>
                      <a:gd name="T51" fmla="*/ 494 h 572"/>
                      <a:gd name="T52" fmla="*/ 64 w 249"/>
                      <a:gd name="T53" fmla="*/ 463 h 572"/>
                      <a:gd name="T54" fmla="*/ 32 w 249"/>
                      <a:gd name="T55" fmla="*/ 446 h 572"/>
                      <a:gd name="T56" fmla="*/ 21 w 249"/>
                      <a:gd name="T57" fmla="*/ 426 h 572"/>
                      <a:gd name="T58" fmla="*/ 25 w 249"/>
                      <a:gd name="T59" fmla="*/ 405 h 572"/>
                      <a:gd name="T60" fmla="*/ 53 w 249"/>
                      <a:gd name="T61" fmla="*/ 371 h 572"/>
                      <a:gd name="T62" fmla="*/ 107 w 249"/>
                      <a:gd name="T63" fmla="*/ 351 h 572"/>
                      <a:gd name="T64" fmla="*/ 157 w 249"/>
                      <a:gd name="T65" fmla="*/ 320 h 572"/>
                      <a:gd name="T66" fmla="*/ 196 w 249"/>
                      <a:gd name="T67" fmla="*/ 286 h 572"/>
                      <a:gd name="T68" fmla="*/ 210 w 249"/>
                      <a:gd name="T69" fmla="*/ 252 h 572"/>
                      <a:gd name="T70" fmla="*/ 206 w 249"/>
                      <a:gd name="T71" fmla="*/ 238 h 572"/>
                      <a:gd name="T72" fmla="*/ 189 w 249"/>
                      <a:gd name="T73" fmla="*/ 208 h 572"/>
                      <a:gd name="T74" fmla="*/ 157 w 249"/>
                      <a:gd name="T75" fmla="*/ 163 h 572"/>
                      <a:gd name="T76" fmla="*/ 121 w 249"/>
                      <a:gd name="T77" fmla="*/ 136 h 572"/>
                      <a:gd name="T78" fmla="*/ 82 w 249"/>
                      <a:gd name="T79" fmla="*/ 106 h 572"/>
                      <a:gd name="T80" fmla="*/ 53 w 249"/>
                      <a:gd name="T81" fmla="*/ 89 h 572"/>
                      <a:gd name="T82" fmla="*/ 25 w 249"/>
                      <a:gd name="T83" fmla="*/ 65 h 572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49"/>
                      <a:gd name="T127" fmla="*/ 0 h 572"/>
                      <a:gd name="T128" fmla="*/ 249 w 249"/>
                      <a:gd name="T129" fmla="*/ 572 h 572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49" h="572">
                        <a:moveTo>
                          <a:pt x="25" y="65"/>
                        </a:moveTo>
                        <a:lnTo>
                          <a:pt x="7" y="44"/>
                        </a:lnTo>
                        <a:lnTo>
                          <a:pt x="0" y="27"/>
                        </a:lnTo>
                        <a:lnTo>
                          <a:pt x="11" y="7"/>
                        </a:lnTo>
                        <a:lnTo>
                          <a:pt x="28" y="0"/>
                        </a:lnTo>
                        <a:lnTo>
                          <a:pt x="60" y="0"/>
                        </a:lnTo>
                        <a:lnTo>
                          <a:pt x="96" y="24"/>
                        </a:lnTo>
                        <a:lnTo>
                          <a:pt x="132" y="61"/>
                        </a:lnTo>
                        <a:lnTo>
                          <a:pt x="192" y="140"/>
                        </a:lnTo>
                        <a:lnTo>
                          <a:pt x="231" y="204"/>
                        </a:lnTo>
                        <a:lnTo>
                          <a:pt x="249" y="255"/>
                        </a:lnTo>
                        <a:lnTo>
                          <a:pt x="245" y="283"/>
                        </a:lnTo>
                        <a:lnTo>
                          <a:pt x="224" y="320"/>
                        </a:lnTo>
                        <a:lnTo>
                          <a:pt x="181" y="347"/>
                        </a:lnTo>
                        <a:lnTo>
                          <a:pt x="110" y="371"/>
                        </a:lnTo>
                        <a:lnTo>
                          <a:pt x="75" y="395"/>
                        </a:lnTo>
                        <a:lnTo>
                          <a:pt x="60" y="415"/>
                        </a:lnTo>
                        <a:lnTo>
                          <a:pt x="68" y="436"/>
                        </a:lnTo>
                        <a:lnTo>
                          <a:pt x="107" y="456"/>
                        </a:lnTo>
                        <a:lnTo>
                          <a:pt x="139" y="497"/>
                        </a:lnTo>
                        <a:lnTo>
                          <a:pt x="153" y="538"/>
                        </a:lnTo>
                        <a:lnTo>
                          <a:pt x="149" y="558"/>
                        </a:lnTo>
                        <a:lnTo>
                          <a:pt x="117" y="572"/>
                        </a:lnTo>
                        <a:lnTo>
                          <a:pt x="107" y="572"/>
                        </a:lnTo>
                        <a:lnTo>
                          <a:pt x="92" y="535"/>
                        </a:lnTo>
                        <a:lnTo>
                          <a:pt x="85" y="494"/>
                        </a:lnTo>
                        <a:lnTo>
                          <a:pt x="64" y="463"/>
                        </a:lnTo>
                        <a:lnTo>
                          <a:pt x="32" y="446"/>
                        </a:lnTo>
                        <a:lnTo>
                          <a:pt x="21" y="426"/>
                        </a:lnTo>
                        <a:lnTo>
                          <a:pt x="25" y="405"/>
                        </a:lnTo>
                        <a:lnTo>
                          <a:pt x="53" y="371"/>
                        </a:lnTo>
                        <a:lnTo>
                          <a:pt x="107" y="351"/>
                        </a:lnTo>
                        <a:lnTo>
                          <a:pt x="157" y="320"/>
                        </a:lnTo>
                        <a:lnTo>
                          <a:pt x="196" y="286"/>
                        </a:lnTo>
                        <a:lnTo>
                          <a:pt x="210" y="252"/>
                        </a:lnTo>
                        <a:lnTo>
                          <a:pt x="206" y="238"/>
                        </a:lnTo>
                        <a:lnTo>
                          <a:pt x="189" y="208"/>
                        </a:lnTo>
                        <a:lnTo>
                          <a:pt x="157" y="163"/>
                        </a:lnTo>
                        <a:lnTo>
                          <a:pt x="121" y="136"/>
                        </a:lnTo>
                        <a:lnTo>
                          <a:pt x="82" y="106"/>
                        </a:lnTo>
                        <a:lnTo>
                          <a:pt x="53" y="89"/>
                        </a:lnTo>
                        <a:lnTo>
                          <a:pt x="25" y="6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47" name="Freeform 14"/>
                  <p:cNvSpPr>
                    <a:spLocks/>
                  </p:cNvSpPr>
                  <p:nvPr/>
                </p:nvSpPr>
                <p:spPr bwMode="auto">
                  <a:xfrm flipH="1">
                    <a:off x="1447" y="1581"/>
                    <a:ext cx="362" cy="499"/>
                  </a:xfrm>
                  <a:custGeom>
                    <a:avLst/>
                    <a:gdLst>
                      <a:gd name="T0" fmla="*/ 151 w 362"/>
                      <a:gd name="T1" fmla="*/ 35 h 499"/>
                      <a:gd name="T2" fmla="*/ 221 w 362"/>
                      <a:gd name="T3" fmla="*/ 0 h 499"/>
                      <a:gd name="T4" fmla="*/ 281 w 362"/>
                      <a:gd name="T5" fmla="*/ 0 h 499"/>
                      <a:gd name="T6" fmla="*/ 344 w 362"/>
                      <a:gd name="T7" fmla="*/ 14 h 499"/>
                      <a:gd name="T8" fmla="*/ 362 w 362"/>
                      <a:gd name="T9" fmla="*/ 35 h 499"/>
                      <a:gd name="T10" fmla="*/ 351 w 362"/>
                      <a:gd name="T11" fmla="*/ 59 h 499"/>
                      <a:gd name="T12" fmla="*/ 334 w 362"/>
                      <a:gd name="T13" fmla="*/ 91 h 499"/>
                      <a:gd name="T14" fmla="*/ 302 w 362"/>
                      <a:gd name="T15" fmla="*/ 87 h 499"/>
                      <a:gd name="T16" fmla="*/ 274 w 362"/>
                      <a:gd name="T17" fmla="*/ 77 h 499"/>
                      <a:gd name="T18" fmla="*/ 253 w 362"/>
                      <a:gd name="T19" fmla="*/ 63 h 499"/>
                      <a:gd name="T20" fmla="*/ 232 w 362"/>
                      <a:gd name="T21" fmla="*/ 59 h 499"/>
                      <a:gd name="T22" fmla="*/ 193 w 362"/>
                      <a:gd name="T23" fmla="*/ 70 h 499"/>
                      <a:gd name="T24" fmla="*/ 137 w 362"/>
                      <a:gd name="T25" fmla="*/ 94 h 499"/>
                      <a:gd name="T26" fmla="*/ 91 w 362"/>
                      <a:gd name="T27" fmla="*/ 136 h 499"/>
                      <a:gd name="T28" fmla="*/ 70 w 362"/>
                      <a:gd name="T29" fmla="*/ 164 h 499"/>
                      <a:gd name="T30" fmla="*/ 60 w 362"/>
                      <a:gd name="T31" fmla="*/ 185 h 499"/>
                      <a:gd name="T32" fmla="*/ 60 w 362"/>
                      <a:gd name="T33" fmla="*/ 202 h 499"/>
                      <a:gd name="T34" fmla="*/ 74 w 362"/>
                      <a:gd name="T35" fmla="*/ 220 h 499"/>
                      <a:gd name="T36" fmla="*/ 116 w 362"/>
                      <a:gd name="T37" fmla="*/ 248 h 499"/>
                      <a:gd name="T38" fmla="*/ 155 w 362"/>
                      <a:gd name="T39" fmla="*/ 286 h 499"/>
                      <a:gd name="T40" fmla="*/ 179 w 362"/>
                      <a:gd name="T41" fmla="*/ 325 h 499"/>
                      <a:gd name="T42" fmla="*/ 193 w 362"/>
                      <a:gd name="T43" fmla="*/ 352 h 499"/>
                      <a:gd name="T44" fmla="*/ 186 w 362"/>
                      <a:gd name="T45" fmla="*/ 370 h 499"/>
                      <a:gd name="T46" fmla="*/ 169 w 362"/>
                      <a:gd name="T47" fmla="*/ 387 h 499"/>
                      <a:gd name="T48" fmla="*/ 134 w 362"/>
                      <a:gd name="T49" fmla="*/ 398 h 499"/>
                      <a:gd name="T50" fmla="*/ 95 w 362"/>
                      <a:gd name="T51" fmla="*/ 412 h 499"/>
                      <a:gd name="T52" fmla="*/ 77 w 362"/>
                      <a:gd name="T53" fmla="*/ 433 h 499"/>
                      <a:gd name="T54" fmla="*/ 81 w 362"/>
                      <a:gd name="T55" fmla="*/ 468 h 499"/>
                      <a:gd name="T56" fmla="*/ 53 w 362"/>
                      <a:gd name="T57" fmla="*/ 499 h 499"/>
                      <a:gd name="T58" fmla="*/ 39 w 362"/>
                      <a:gd name="T59" fmla="*/ 489 h 499"/>
                      <a:gd name="T60" fmla="*/ 42 w 362"/>
                      <a:gd name="T61" fmla="*/ 429 h 499"/>
                      <a:gd name="T62" fmla="*/ 67 w 362"/>
                      <a:gd name="T63" fmla="*/ 398 h 499"/>
                      <a:gd name="T64" fmla="*/ 102 w 362"/>
                      <a:gd name="T65" fmla="*/ 373 h 499"/>
                      <a:gd name="T66" fmla="*/ 137 w 362"/>
                      <a:gd name="T67" fmla="*/ 359 h 499"/>
                      <a:gd name="T68" fmla="*/ 155 w 362"/>
                      <a:gd name="T69" fmla="*/ 352 h 499"/>
                      <a:gd name="T70" fmla="*/ 158 w 362"/>
                      <a:gd name="T71" fmla="*/ 342 h 499"/>
                      <a:gd name="T72" fmla="*/ 148 w 362"/>
                      <a:gd name="T73" fmla="*/ 325 h 499"/>
                      <a:gd name="T74" fmla="*/ 112 w 362"/>
                      <a:gd name="T75" fmla="*/ 290 h 499"/>
                      <a:gd name="T76" fmla="*/ 70 w 362"/>
                      <a:gd name="T77" fmla="*/ 262 h 499"/>
                      <a:gd name="T78" fmla="*/ 35 w 362"/>
                      <a:gd name="T79" fmla="*/ 241 h 499"/>
                      <a:gd name="T80" fmla="*/ 7 w 362"/>
                      <a:gd name="T81" fmla="*/ 220 h 499"/>
                      <a:gd name="T82" fmla="*/ 0 w 362"/>
                      <a:gd name="T83" fmla="*/ 195 h 499"/>
                      <a:gd name="T84" fmla="*/ 18 w 362"/>
                      <a:gd name="T85" fmla="*/ 157 h 499"/>
                      <a:gd name="T86" fmla="*/ 56 w 362"/>
                      <a:gd name="T87" fmla="*/ 108 h 499"/>
                      <a:gd name="T88" fmla="*/ 95 w 362"/>
                      <a:gd name="T89" fmla="*/ 70 h 499"/>
                      <a:gd name="T90" fmla="*/ 123 w 362"/>
                      <a:gd name="T91" fmla="*/ 52 h 499"/>
                      <a:gd name="T92" fmla="*/ 151 w 362"/>
                      <a:gd name="T93" fmla="*/ 35 h 499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362"/>
                      <a:gd name="T142" fmla="*/ 0 h 499"/>
                      <a:gd name="T143" fmla="*/ 362 w 362"/>
                      <a:gd name="T144" fmla="*/ 499 h 499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362" h="499">
                        <a:moveTo>
                          <a:pt x="151" y="35"/>
                        </a:moveTo>
                        <a:lnTo>
                          <a:pt x="221" y="0"/>
                        </a:lnTo>
                        <a:lnTo>
                          <a:pt x="281" y="0"/>
                        </a:lnTo>
                        <a:lnTo>
                          <a:pt x="344" y="14"/>
                        </a:lnTo>
                        <a:lnTo>
                          <a:pt x="362" y="35"/>
                        </a:lnTo>
                        <a:lnTo>
                          <a:pt x="351" y="59"/>
                        </a:lnTo>
                        <a:lnTo>
                          <a:pt x="334" y="91"/>
                        </a:lnTo>
                        <a:lnTo>
                          <a:pt x="302" y="87"/>
                        </a:lnTo>
                        <a:lnTo>
                          <a:pt x="274" y="77"/>
                        </a:lnTo>
                        <a:lnTo>
                          <a:pt x="253" y="63"/>
                        </a:lnTo>
                        <a:lnTo>
                          <a:pt x="232" y="59"/>
                        </a:lnTo>
                        <a:lnTo>
                          <a:pt x="193" y="70"/>
                        </a:lnTo>
                        <a:lnTo>
                          <a:pt x="137" y="94"/>
                        </a:lnTo>
                        <a:lnTo>
                          <a:pt x="91" y="136"/>
                        </a:lnTo>
                        <a:lnTo>
                          <a:pt x="70" y="164"/>
                        </a:lnTo>
                        <a:lnTo>
                          <a:pt x="60" y="185"/>
                        </a:lnTo>
                        <a:lnTo>
                          <a:pt x="60" y="202"/>
                        </a:lnTo>
                        <a:lnTo>
                          <a:pt x="74" y="220"/>
                        </a:lnTo>
                        <a:lnTo>
                          <a:pt x="116" y="248"/>
                        </a:lnTo>
                        <a:lnTo>
                          <a:pt x="155" y="286"/>
                        </a:lnTo>
                        <a:lnTo>
                          <a:pt x="179" y="325"/>
                        </a:lnTo>
                        <a:lnTo>
                          <a:pt x="193" y="352"/>
                        </a:lnTo>
                        <a:lnTo>
                          <a:pt x="186" y="370"/>
                        </a:lnTo>
                        <a:lnTo>
                          <a:pt x="169" y="387"/>
                        </a:lnTo>
                        <a:lnTo>
                          <a:pt x="134" y="398"/>
                        </a:lnTo>
                        <a:lnTo>
                          <a:pt x="95" y="412"/>
                        </a:lnTo>
                        <a:lnTo>
                          <a:pt x="77" y="433"/>
                        </a:lnTo>
                        <a:lnTo>
                          <a:pt x="81" y="468"/>
                        </a:lnTo>
                        <a:lnTo>
                          <a:pt x="53" y="499"/>
                        </a:lnTo>
                        <a:lnTo>
                          <a:pt x="39" y="489"/>
                        </a:lnTo>
                        <a:lnTo>
                          <a:pt x="42" y="429"/>
                        </a:lnTo>
                        <a:lnTo>
                          <a:pt x="67" y="398"/>
                        </a:lnTo>
                        <a:lnTo>
                          <a:pt x="102" y="373"/>
                        </a:lnTo>
                        <a:lnTo>
                          <a:pt x="137" y="359"/>
                        </a:lnTo>
                        <a:lnTo>
                          <a:pt x="155" y="352"/>
                        </a:lnTo>
                        <a:lnTo>
                          <a:pt x="158" y="342"/>
                        </a:lnTo>
                        <a:lnTo>
                          <a:pt x="148" y="325"/>
                        </a:lnTo>
                        <a:lnTo>
                          <a:pt x="112" y="290"/>
                        </a:lnTo>
                        <a:lnTo>
                          <a:pt x="70" y="262"/>
                        </a:lnTo>
                        <a:lnTo>
                          <a:pt x="35" y="241"/>
                        </a:lnTo>
                        <a:lnTo>
                          <a:pt x="7" y="220"/>
                        </a:lnTo>
                        <a:lnTo>
                          <a:pt x="0" y="195"/>
                        </a:lnTo>
                        <a:lnTo>
                          <a:pt x="18" y="157"/>
                        </a:lnTo>
                        <a:lnTo>
                          <a:pt x="56" y="108"/>
                        </a:lnTo>
                        <a:lnTo>
                          <a:pt x="95" y="70"/>
                        </a:lnTo>
                        <a:lnTo>
                          <a:pt x="123" y="52"/>
                        </a:lnTo>
                        <a:lnTo>
                          <a:pt x="151" y="3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48" name="Freeform 15"/>
                  <p:cNvSpPr>
                    <a:spLocks/>
                  </p:cNvSpPr>
                  <p:nvPr/>
                </p:nvSpPr>
                <p:spPr bwMode="auto">
                  <a:xfrm flipH="1">
                    <a:off x="1376" y="2005"/>
                    <a:ext cx="229" cy="840"/>
                  </a:xfrm>
                  <a:custGeom>
                    <a:avLst/>
                    <a:gdLst>
                      <a:gd name="T0" fmla="*/ 132 w 229"/>
                      <a:gd name="T1" fmla="*/ 69 h 840"/>
                      <a:gd name="T2" fmla="*/ 136 w 229"/>
                      <a:gd name="T3" fmla="*/ 21 h 840"/>
                      <a:gd name="T4" fmla="*/ 168 w 229"/>
                      <a:gd name="T5" fmla="*/ 0 h 840"/>
                      <a:gd name="T6" fmla="*/ 204 w 229"/>
                      <a:gd name="T7" fmla="*/ 3 h 840"/>
                      <a:gd name="T8" fmla="*/ 225 w 229"/>
                      <a:gd name="T9" fmla="*/ 21 h 840"/>
                      <a:gd name="T10" fmla="*/ 229 w 229"/>
                      <a:gd name="T11" fmla="*/ 90 h 840"/>
                      <a:gd name="T12" fmla="*/ 218 w 229"/>
                      <a:gd name="T13" fmla="*/ 266 h 840"/>
                      <a:gd name="T14" fmla="*/ 204 w 229"/>
                      <a:gd name="T15" fmla="*/ 373 h 840"/>
                      <a:gd name="T16" fmla="*/ 222 w 229"/>
                      <a:gd name="T17" fmla="*/ 460 h 840"/>
                      <a:gd name="T18" fmla="*/ 225 w 229"/>
                      <a:gd name="T19" fmla="*/ 546 h 840"/>
                      <a:gd name="T20" fmla="*/ 215 w 229"/>
                      <a:gd name="T21" fmla="*/ 633 h 840"/>
                      <a:gd name="T22" fmla="*/ 197 w 229"/>
                      <a:gd name="T23" fmla="*/ 743 h 840"/>
                      <a:gd name="T24" fmla="*/ 204 w 229"/>
                      <a:gd name="T25" fmla="*/ 802 h 840"/>
                      <a:gd name="T26" fmla="*/ 186 w 229"/>
                      <a:gd name="T27" fmla="*/ 812 h 840"/>
                      <a:gd name="T28" fmla="*/ 72 w 229"/>
                      <a:gd name="T29" fmla="*/ 833 h 840"/>
                      <a:gd name="T30" fmla="*/ 43 w 229"/>
                      <a:gd name="T31" fmla="*/ 840 h 840"/>
                      <a:gd name="T32" fmla="*/ 0 w 229"/>
                      <a:gd name="T33" fmla="*/ 816 h 840"/>
                      <a:gd name="T34" fmla="*/ 0 w 229"/>
                      <a:gd name="T35" fmla="*/ 802 h 840"/>
                      <a:gd name="T36" fmla="*/ 125 w 229"/>
                      <a:gd name="T37" fmla="*/ 795 h 840"/>
                      <a:gd name="T38" fmla="*/ 168 w 229"/>
                      <a:gd name="T39" fmla="*/ 778 h 840"/>
                      <a:gd name="T40" fmla="*/ 172 w 229"/>
                      <a:gd name="T41" fmla="*/ 740 h 840"/>
                      <a:gd name="T42" fmla="*/ 175 w 229"/>
                      <a:gd name="T43" fmla="*/ 622 h 840"/>
                      <a:gd name="T44" fmla="*/ 165 w 229"/>
                      <a:gd name="T45" fmla="*/ 525 h 840"/>
                      <a:gd name="T46" fmla="*/ 154 w 229"/>
                      <a:gd name="T47" fmla="*/ 408 h 840"/>
                      <a:gd name="T48" fmla="*/ 157 w 229"/>
                      <a:gd name="T49" fmla="*/ 335 h 840"/>
                      <a:gd name="T50" fmla="*/ 165 w 229"/>
                      <a:gd name="T51" fmla="*/ 242 h 840"/>
                      <a:gd name="T52" fmla="*/ 147 w 229"/>
                      <a:gd name="T53" fmla="*/ 152 h 840"/>
                      <a:gd name="T54" fmla="*/ 132 w 229"/>
                      <a:gd name="T55" fmla="*/ 69 h 84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29"/>
                      <a:gd name="T85" fmla="*/ 0 h 840"/>
                      <a:gd name="T86" fmla="*/ 229 w 229"/>
                      <a:gd name="T87" fmla="*/ 840 h 840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29" h="840">
                        <a:moveTo>
                          <a:pt x="132" y="69"/>
                        </a:moveTo>
                        <a:lnTo>
                          <a:pt x="136" y="21"/>
                        </a:lnTo>
                        <a:lnTo>
                          <a:pt x="168" y="0"/>
                        </a:lnTo>
                        <a:lnTo>
                          <a:pt x="204" y="3"/>
                        </a:lnTo>
                        <a:lnTo>
                          <a:pt x="225" y="21"/>
                        </a:lnTo>
                        <a:lnTo>
                          <a:pt x="229" y="90"/>
                        </a:lnTo>
                        <a:lnTo>
                          <a:pt x="218" y="266"/>
                        </a:lnTo>
                        <a:lnTo>
                          <a:pt x="204" y="373"/>
                        </a:lnTo>
                        <a:lnTo>
                          <a:pt x="222" y="460"/>
                        </a:lnTo>
                        <a:lnTo>
                          <a:pt x="225" y="546"/>
                        </a:lnTo>
                        <a:lnTo>
                          <a:pt x="215" y="633"/>
                        </a:lnTo>
                        <a:lnTo>
                          <a:pt x="197" y="743"/>
                        </a:lnTo>
                        <a:lnTo>
                          <a:pt x="204" y="802"/>
                        </a:lnTo>
                        <a:lnTo>
                          <a:pt x="186" y="812"/>
                        </a:lnTo>
                        <a:lnTo>
                          <a:pt x="72" y="833"/>
                        </a:lnTo>
                        <a:lnTo>
                          <a:pt x="43" y="840"/>
                        </a:lnTo>
                        <a:lnTo>
                          <a:pt x="0" y="816"/>
                        </a:lnTo>
                        <a:lnTo>
                          <a:pt x="0" y="802"/>
                        </a:lnTo>
                        <a:lnTo>
                          <a:pt x="125" y="795"/>
                        </a:lnTo>
                        <a:lnTo>
                          <a:pt x="168" y="778"/>
                        </a:lnTo>
                        <a:lnTo>
                          <a:pt x="172" y="740"/>
                        </a:lnTo>
                        <a:lnTo>
                          <a:pt x="175" y="622"/>
                        </a:lnTo>
                        <a:lnTo>
                          <a:pt x="165" y="525"/>
                        </a:lnTo>
                        <a:lnTo>
                          <a:pt x="154" y="408"/>
                        </a:lnTo>
                        <a:lnTo>
                          <a:pt x="157" y="335"/>
                        </a:lnTo>
                        <a:lnTo>
                          <a:pt x="165" y="242"/>
                        </a:lnTo>
                        <a:lnTo>
                          <a:pt x="147" y="152"/>
                        </a:lnTo>
                        <a:lnTo>
                          <a:pt x="132" y="6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49" name="Freeform 16"/>
                  <p:cNvSpPr>
                    <a:spLocks/>
                  </p:cNvSpPr>
                  <p:nvPr/>
                </p:nvSpPr>
                <p:spPr bwMode="auto">
                  <a:xfrm flipH="1">
                    <a:off x="1390" y="2033"/>
                    <a:ext cx="447" cy="658"/>
                  </a:xfrm>
                  <a:custGeom>
                    <a:avLst/>
                    <a:gdLst>
                      <a:gd name="T0" fmla="*/ 212 w 447"/>
                      <a:gd name="T1" fmla="*/ 268 h 658"/>
                      <a:gd name="T2" fmla="*/ 212 w 447"/>
                      <a:gd name="T3" fmla="*/ 233 h 658"/>
                      <a:gd name="T4" fmla="*/ 230 w 447"/>
                      <a:gd name="T5" fmla="*/ 174 h 658"/>
                      <a:gd name="T6" fmla="*/ 284 w 447"/>
                      <a:gd name="T7" fmla="*/ 80 h 658"/>
                      <a:gd name="T8" fmla="*/ 370 w 447"/>
                      <a:gd name="T9" fmla="*/ 0 h 658"/>
                      <a:gd name="T10" fmla="*/ 424 w 447"/>
                      <a:gd name="T11" fmla="*/ 0 h 658"/>
                      <a:gd name="T12" fmla="*/ 447 w 447"/>
                      <a:gd name="T13" fmla="*/ 38 h 658"/>
                      <a:gd name="T14" fmla="*/ 415 w 447"/>
                      <a:gd name="T15" fmla="*/ 91 h 658"/>
                      <a:gd name="T16" fmla="*/ 348 w 447"/>
                      <a:gd name="T17" fmla="*/ 129 h 658"/>
                      <a:gd name="T18" fmla="*/ 307 w 447"/>
                      <a:gd name="T19" fmla="*/ 167 h 658"/>
                      <a:gd name="T20" fmla="*/ 266 w 447"/>
                      <a:gd name="T21" fmla="*/ 223 h 658"/>
                      <a:gd name="T22" fmla="*/ 257 w 447"/>
                      <a:gd name="T23" fmla="*/ 261 h 658"/>
                      <a:gd name="T24" fmla="*/ 262 w 447"/>
                      <a:gd name="T25" fmla="*/ 303 h 658"/>
                      <a:gd name="T26" fmla="*/ 284 w 447"/>
                      <a:gd name="T27" fmla="*/ 373 h 658"/>
                      <a:gd name="T28" fmla="*/ 289 w 447"/>
                      <a:gd name="T29" fmla="*/ 449 h 658"/>
                      <a:gd name="T30" fmla="*/ 280 w 447"/>
                      <a:gd name="T31" fmla="*/ 547 h 658"/>
                      <a:gd name="T32" fmla="*/ 257 w 447"/>
                      <a:gd name="T33" fmla="*/ 616 h 658"/>
                      <a:gd name="T34" fmla="*/ 217 w 447"/>
                      <a:gd name="T35" fmla="*/ 658 h 658"/>
                      <a:gd name="T36" fmla="*/ 190 w 447"/>
                      <a:gd name="T37" fmla="*/ 658 h 658"/>
                      <a:gd name="T38" fmla="*/ 104 w 447"/>
                      <a:gd name="T39" fmla="*/ 637 h 658"/>
                      <a:gd name="T40" fmla="*/ 27 w 447"/>
                      <a:gd name="T41" fmla="*/ 634 h 658"/>
                      <a:gd name="T42" fmla="*/ 0 w 447"/>
                      <a:gd name="T43" fmla="*/ 620 h 658"/>
                      <a:gd name="T44" fmla="*/ 50 w 447"/>
                      <a:gd name="T45" fmla="*/ 606 h 658"/>
                      <a:gd name="T46" fmla="*/ 131 w 447"/>
                      <a:gd name="T47" fmla="*/ 609 h 658"/>
                      <a:gd name="T48" fmla="*/ 181 w 447"/>
                      <a:gd name="T49" fmla="*/ 623 h 658"/>
                      <a:gd name="T50" fmla="*/ 212 w 447"/>
                      <a:gd name="T51" fmla="*/ 613 h 658"/>
                      <a:gd name="T52" fmla="*/ 244 w 447"/>
                      <a:gd name="T53" fmla="*/ 557 h 658"/>
                      <a:gd name="T54" fmla="*/ 248 w 447"/>
                      <a:gd name="T55" fmla="*/ 477 h 658"/>
                      <a:gd name="T56" fmla="*/ 239 w 447"/>
                      <a:gd name="T57" fmla="*/ 404 h 658"/>
                      <a:gd name="T58" fmla="*/ 212 w 447"/>
                      <a:gd name="T59" fmla="*/ 317 h 658"/>
                      <a:gd name="T60" fmla="*/ 212 w 447"/>
                      <a:gd name="T61" fmla="*/ 268 h 658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447"/>
                      <a:gd name="T94" fmla="*/ 0 h 658"/>
                      <a:gd name="T95" fmla="*/ 447 w 447"/>
                      <a:gd name="T96" fmla="*/ 658 h 658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447" h="658">
                        <a:moveTo>
                          <a:pt x="212" y="268"/>
                        </a:moveTo>
                        <a:lnTo>
                          <a:pt x="212" y="233"/>
                        </a:lnTo>
                        <a:lnTo>
                          <a:pt x="230" y="174"/>
                        </a:lnTo>
                        <a:lnTo>
                          <a:pt x="284" y="80"/>
                        </a:lnTo>
                        <a:lnTo>
                          <a:pt x="370" y="0"/>
                        </a:lnTo>
                        <a:lnTo>
                          <a:pt x="424" y="0"/>
                        </a:lnTo>
                        <a:lnTo>
                          <a:pt x="447" y="38"/>
                        </a:lnTo>
                        <a:lnTo>
                          <a:pt x="415" y="91"/>
                        </a:lnTo>
                        <a:lnTo>
                          <a:pt x="348" y="129"/>
                        </a:lnTo>
                        <a:lnTo>
                          <a:pt x="307" y="167"/>
                        </a:lnTo>
                        <a:lnTo>
                          <a:pt x="266" y="223"/>
                        </a:lnTo>
                        <a:lnTo>
                          <a:pt x="257" y="261"/>
                        </a:lnTo>
                        <a:lnTo>
                          <a:pt x="262" y="303"/>
                        </a:lnTo>
                        <a:lnTo>
                          <a:pt x="284" y="373"/>
                        </a:lnTo>
                        <a:lnTo>
                          <a:pt x="289" y="449"/>
                        </a:lnTo>
                        <a:lnTo>
                          <a:pt x="280" y="547"/>
                        </a:lnTo>
                        <a:lnTo>
                          <a:pt x="257" y="616"/>
                        </a:lnTo>
                        <a:lnTo>
                          <a:pt x="217" y="658"/>
                        </a:lnTo>
                        <a:lnTo>
                          <a:pt x="190" y="658"/>
                        </a:lnTo>
                        <a:lnTo>
                          <a:pt x="104" y="637"/>
                        </a:lnTo>
                        <a:lnTo>
                          <a:pt x="27" y="634"/>
                        </a:lnTo>
                        <a:lnTo>
                          <a:pt x="0" y="620"/>
                        </a:lnTo>
                        <a:lnTo>
                          <a:pt x="50" y="606"/>
                        </a:lnTo>
                        <a:lnTo>
                          <a:pt x="131" y="609"/>
                        </a:lnTo>
                        <a:lnTo>
                          <a:pt x="181" y="623"/>
                        </a:lnTo>
                        <a:lnTo>
                          <a:pt x="212" y="613"/>
                        </a:lnTo>
                        <a:lnTo>
                          <a:pt x="244" y="557"/>
                        </a:lnTo>
                        <a:lnTo>
                          <a:pt x="248" y="477"/>
                        </a:lnTo>
                        <a:lnTo>
                          <a:pt x="239" y="404"/>
                        </a:lnTo>
                        <a:lnTo>
                          <a:pt x="212" y="317"/>
                        </a:lnTo>
                        <a:lnTo>
                          <a:pt x="212" y="26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50" name="Freeform 17"/>
                  <p:cNvSpPr>
                    <a:spLocks/>
                  </p:cNvSpPr>
                  <p:nvPr/>
                </p:nvSpPr>
                <p:spPr bwMode="auto">
                  <a:xfrm flipH="1">
                    <a:off x="1353" y="1223"/>
                    <a:ext cx="282" cy="326"/>
                  </a:xfrm>
                  <a:custGeom>
                    <a:avLst/>
                    <a:gdLst>
                      <a:gd name="T0" fmla="*/ 81 w 282"/>
                      <a:gd name="T1" fmla="*/ 137 h 326"/>
                      <a:gd name="T2" fmla="*/ 78 w 282"/>
                      <a:gd name="T3" fmla="*/ 84 h 326"/>
                      <a:gd name="T4" fmla="*/ 88 w 282"/>
                      <a:gd name="T5" fmla="*/ 35 h 326"/>
                      <a:gd name="T6" fmla="*/ 127 w 282"/>
                      <a:gd name="T7" fmla="*/ 7 h 326"/>
                      <a:gd name="T8" fmla="*/ 173 w 282"/>
                      <a:gd name="T9" fmla="*/ 0 h 326"/>
                      <a:gd name="T10" fmla="*/ 208 w 282"/>
                      <a:gd name="T11" fmla="*/ 4 h 326"/>
                      <a:gd name="T12" fmla="*/ 240 w 282"/>
                      <a:gd name="T13" fmla="*/ 25 h 326"/>
                      <a:gd name="T14" fmla="*/ 257 w 282"/>
                      <a:gd name="T15" fmla="*/ 60 h 326"/>
                      <a:gd name="T16" fmla="*/ 278 w 282"/>
                      <a:gd name="T17" fmla="*/ 130 h 326"/>
                      <a:gd name="T18" fmla="*/ 282 w 282"/>
                      <a:gd name="T19" fmla="*/ 207 h 326"/>
                      <a:gd name="T20" fmla="*/ 271 w 282"/>
                      <a:gd name="T21" fmla="*/ 263 h 326"/>
                      <a:gd name="T22" fmla="*/ 250 w 282"/>
                      <a:gd name="T23" fmla="*/ 298 h 326"/>
                      <a:gd name="T24" fmla="*/ 215 w 282"/>
                      <a:gd name="T25" fmla="*/ 319 h 326"/>
                      <a:gd name="T26" fmla="*/ 187 w 282"/>
                      <a:gd name="T27" fmla="*/ 326 h 326"/>
                      <a:gd name="T28" fmla="*/ 145 w 282"/>
                      <a:gd name="T29" fmla="*/ 315 h 326"/>
                      <a:gd name="T30" fmla="*/ 123 w 282"/>
                      <a:gd name="T31" fmla="*/ 284 h 326"/>
                      <a:gd name="T32" fmla="*/ 102 w 282"/>
                      <a:gd name="T33" fmla="*/ 238 h 326"/>
                      <a:gd name="T34" fmla="*/ 85 w 282"/>
                      <a:gd name="T35" fmla="*/ 186 h 326"/>
                      <a:gd name="T36" fmla="*/ 53 w 282"/>
                      <a:gd name="T37" fmla="*/ 207 h 326"/>
                      <a:gd name="T38" fmla="*/ 18 w 282"/>
                      <a:gd name="T39" fmla="*/ 221 h 326"/>
                      <a:gd name="T40" fmla="*/ 4 w 282"/>
                      <a:gd name="T41" fmla="*/ 221 h 326"/>
                      <a:gd name="T42" fmla="*/ 0 w 282"/>
                      <a:gd name="T43" fmla="*/ 207 h 326"/>
                      <a:gd name="T44" fmla="*/ 7 w 282"/>
                      <a:gd name="T45" fmla="*/ 189 h 326"/>
                      <a:gd name="T46" fmla="*/ 60 w 282"/>
                      <a:gd name="T47" fmla="*/ 168 h 326"/>
                      <a:gd name="T48" fmla="*/ 81 w 282"/>
                      <a:gd name="T49" fmla="*/ 137 h 32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82"/>
                      <a:gd name="T76" fmla="*/ 0 h 326"/>
                      <a:gd name="T77" fmla="*/ 282 w 282"/>
                      <a:gd name="T78" fmla="*/ 326 h 32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82" h="326">
                        <a:moveTo>
                          <a:pt x="81" y="137"/>
                        </a:moveTo>
                        <a:lnTo>
                          <a:pt x="78" y="84"/>
                        </a:lnTo>
                        <a:lnTo>
                          <a:pt x="88" y="35"/>
                        </a:lnTo>
                        <a:lnTo>
                          <a:pt x="127" y="7"/>
                        </a:lnTo>
                        <a:lnTo>
                          <a:pt x="173" y="0"/>
                        </a:lnTo>
                        <a:lnTo>
                          <a:pt x="208" y="4"/>
                        </a:lnTo>
                        <a:lnTo>
                          <a:pt x="240" y="25"/>
                        </a:lnTo>
                        <a:lnTo>
                          <a:pt x="257" y="60"/>
                        </a:lnTo>
                        <a:lnTo>
                          <a:pt x="278" y="130"/>
                        </a:lnTo>
                        <a:lnTo>
                          <a:pt x="282" y="207"/>
                        </a:lnTo>
                        <a:lnTo>
                          <a:pt x="271" y="263"/>
                        </a:lnTo>
                        <a:lnTo>
                          <a:pt x="250" y="298"/>
                        </a:lnTo>
                        <a:lnTo>
                          <a:pt x="215" y="319"/>
                        </a:lnTo>
                        <a:lnTo>
                          <a:pt x="187" y="326"/>
                        </a:lnTo>
                        <a:lnTo>
                          <a:pt x="145" y="315"/>
                        </a:lnTo>
                        <a:lnTo>
                          <a:pt x="123" y="284"/>
                        </a:lnTo>
                        <a:lnTo>
                          <a:pt x="102" y="238"/>
                        </a:lnTo>
                        <a:lnTo>
                          <a:pt x="85" y="186"/>
                        </a:lnTo>
                        <a:lnTo>
                          <a:pt x="53" y="207"/>
                        </a:lnTo>
                        <a:lnTo>
                          <a:pt x="18" y="221"/>
                        </a:lnTo>
                        <a:lnTo>
                          <a:pt x="4" y="221"/>
                        </a:lnTo>
                        <a:lnTo>
                          <a:pt x="0" y="207"/>
                        </a:lnTo>
                        <a:lnTo>
                          <a:pt x="7" y="189"/>
                        </a:lnTo>
                        <a:lnTo>
                          <a:pt x="60" y="168"/>
                        </a:lnTo>
                        <a:lnTo>
                          <a:pt x="81" y="137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3151" name="Group 18"/>
                  <p:cNvGrpSpPr>
                    <a:grpSpLocks/>
                  </p:cNvGrpSpPr>
                  <p:nvPr/>
                </p:nvGrpSpPr>
                <p:grpSpPr bwMode="auto">
                  <a:xfrm flipH="1">
                    <a:off x="1212" y="1104"/>
                    <a:ext cx="277" cy="235"/>
                    <a:chOff x="1590" y="1104"/>
                    <a:chExt cx="277" cy="235"/>
                  </a:xfrm>
                </p:grpSpPr>
                <p:sp>
                  <p:nvSpPr>
                    <p:cNvPr id="3152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1683" y="1257"/>
                      <a:ext cx="184" cy="82"/>
                    </a:xfrm>
                    <a:custGeom>
                      <a:avLst/>
                      <a:gdLst>
                        <a:gd name="T0" fmla="*/ 13 w 184"/>
                        <a:gd name="T1" fmla="*/ 82 h 82"/>
                        <a:gd name="T2" fmla="*/ 0 w 184"/>
                        <a:gd name="T3" fmla="*/ 71 h 82"/>
                        <a:gd name="T4" fmla="*/ 0 w 184"/>
                        <a:gd name="T5" fmla="*/ 45 h 82"/>
                        <a:gd name="T6" fmla="*/ 16 w 184"/>
                        <a:gd name="T7" fmla="*/ 17 h 82"/>
                        <a:gd name="T8" fmla="*/ 36 w 184"/>
                        <a:gd name="T9" fmla="*/ 9 h 82"/>
                        <a:gd name="T10" fmla="*/ 61 w 184"/>
                        <a:gd name="T11" fmla="*/ 22 h 82"/>
                        <a:gd name="T12" fmla="*/ 86 w 184"/>
                        <a:gd name="T13" fmla="*/ 19 h 82"/>
                        <a:gd name="T14" fmla="*/ 102 w 184"/>
                        <a:gd name="T15" fmla="*/ 0 h 82"/>
                        <a:gd name="T16" fmla="*/ 123 w 184"/>
                        <a:gd name="T17" fmla="*/ 2 h 82"/>
                        <a:gd name="T18" fmla="*/ 155 w 184"/>
                        <a:gd name="T19" fmla="*/ 15 h 82"/>
                        <a:gd name="T20" fmla="*/ 182 w 184"/>
                        <a:gd name="T21" fmla="*/ 13 h 82"/>
                        <a:gd name="T22" fmla="*/ 184 w 184"/>
                        <a:gd name="T23" fmla="*/ 32 h 82"/>
                        <a:gd name="T24" fmla="*/ 175 w 184"/>
                        <a:gd name="T25" fmla="*/ 45 h 82"/>
                        <a:gd name="T26" fmla="*/ 141 w 184"/>
                        <a:gd name="T27" fmla="*/ 43 h 82"/>
                        <a:gd name="T28" fmla="*/ 118 w 184"/>
                        <a:gd name="T29" fmla="*/ 39 h 82"/>
                        <a:gd name="T30" fmla="*/ 105 w 184"/>
                        <a:gd name="T31" fmla="*/ 48 h 82"/>
                        <a:gd name="T32" fmla="*/ 91 w 184"/>
                        <a:gd name="T33" fmla="*/ 67 h 82"/>
                        <a:gd name="T34" fmla="*/ 66 w 184"/>
                        <a:gd name="T35" fmla="*/ 62 h 82"/>
                        <a:gd name="T36" fmla="*/ 54 w 184"/>
                        <a:gd name="T37" fmla="*/ 56 h 82"/>
                        <a:gd name="T38" fmla="*/ 45 w 184"/>
                        <a:gd name="T39" fmla="*/ 63 h 82"/>
                        <a:gd name="T40" fmla="*/ 32 w 184"/>
                        <a:gd name="T41" fmla="*/ 76 h 82"/>
                        <a:gd name="T42" fmla="*/ 13 w 184"/>
                        <a:gd name="T43" fmla="*/ 82 h 82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84"/>
                        <a:gd name="T67" fmla="*/ 0 h 82"/>
                        <a:gd name="T68" fmla="*/ 184 w 184"/>
                        <a:gd name="T69" fmla="*/ 82 h 82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84" h="82">
                          <a:moveTo>
                            <a:pt x="13" y="82"/>
                          </a:moveTo>
                          <a:lnTo>
                            <a:pt x="0" y="71"/>
                          </a:lnTo>
                          <a:lnTo>
                            <a:pt x="0" y="45"/>
                          </a:lnTo>
                          <a:lnTo>
                            <a:pt x="16" y="17"/>
                          </a:lnTo>
                          <a:lnTo>
                            <a:pt x="36" y="9"/>
                          </a:lnTo>
                          <a:lnTo>
                            <a:pt x="61" y="22"/>
                          </a:lnTo>
                          <a:lnTo>
                            <a:pt x="86" y="19"/>
                          </a:lnTo>
                          <a:lnTo>
                            <a:pt x="102" y="0"/>
                          </a:lnTo>
                          <a:lnTo>
                            <a:pt x="123" y="2"/>
                          </a:lnTo>
                          <a:lnTo>
                            <a:pt x="155" y="15"/>
                          </a:lnTo>
                          <a:lnTo>
                            <a:pt x="182" y="13"/>
                          </a:lnTo>
                          <a:lnTo>
                            <a:pt x="184" y="32"/>
                          </a:lnTo>
                          <a:lnTo>
                            <a:pt x="175" y="45"/>
                          </a:lnTo>
                          <a:lnTo>
                            <a:pt x="141" y="43"/>
                          </a:lnTo>
                          <a:lnTo>
                            <a:pt x="118" y="39"/>
                          </a:lnTo>
                          <a:lnTo>
                            <a:pt x="105" y="48"/>
                          </a:lnTo>
                          <a:lnTo>
                            <a:pt x="91" y="67"/>
                          </a:lnTo>
                          <a:lnTo>
                            <a:pt x="66" y="62"/>
                          </a:lnTo>
                          <a:lnTo>
                            <a:pt x="54" y="56"/>
                          </a:lnTo>
                          <a:lnTo>
                            <a:pt x="45" y="63"/>
                          </a:lnTo>
                          <a:lnTo>
                            <a:pt x="32" y="76"/>
                          </a:lnTo>
                          <a:lnTo>
                            <a:pt x="13" y="8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53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1654" y="1193"/>
                      <a:ext cx="178" cy="114"/>
                    </a:xfrm>
                    <a:custGeom>
                      <a:avLst/>
                      <a:gdLst>
                        <a:gd name="T0" fmla="*/ 23 w 178"/>
                        <a:gd name="T1" fmla="*/ 114 h 114"/>
                        <a:gd name="T2" fmla="*/ 11 w 178"/>
                        <a:gd name="T3" fmla="*/ 108 h 114"/>
                        <a:gd name="T4" fmla="*/ 0 w 178"/>
                        <a:gd name="T5" fmla="*/ 79 h 114"/>
                        <a:gd name="T6" fmla="*/ 11 w 178"/>
                        <a:gd name="T7" fmla="*/ 51 h 114"/>
                        <a:gd name="T8" fmla="*/ 27 w 178"/>
                        <a:gd name="T9" fmla="*/ 39 h 114"/>
                        <a:gd name="T10" fmla="*/ 56 w 178"/>
                        <a:gd name="T11" fmla="*/ 42 h 114"/>
                        <a:gd name="T12" fmla="*/ 76 w 178"/>
                        <a:gd name="T13" fmla="*/ 35 h 114"/>
                        <a:gd name="T14" fmla="*/ 90 w 178"/>
                        <a:gd name="T15" fmla="*/ 13 h 114"/>
                        <a:gd name="T16" fmla="*/ 111 w 178"/>
                        <a:gd name="T17" fmla="*/ 4 h 114"/>
                        <a:gd name="T18" fmla="*/ 146 w 178"/>
                        <a:gd name="T19" fmla="*/ 9 h 114"/>
                        <a:gd name="T20" fmla="*/ 171 w 178"/>
                        <a:gd name="T21" fmla="*/ 0 h 114"/>
                        <a:gd name="T22" fmla="*/ 178 w 178"/>
                        <a:gd name="T23" fmla="*/ 17 h 114"/>
                        <a:gd name="T24" fmla="*/ 171 w 178"/>
                        <a:gd name="T25" fmla="*/ 33 h 114"/>
                        <a:gd name="T26" fmla="*/ 140 w 178"/>
                        <a:gd name="T27" fmla="*/ 42 h 114"/>
                        <a:gd name="T28" fmla="*/ 120 w 178"/>
                        <a:gd name="T29" fmla="*/ 40 h 114"/>
                        <a:gd name="T30" fmla="*/ 108 w 178"/>
                        <a:gd name="T31" fmla="*/ 57 h 114"/>
                        <a:gd name="T32" fmla="*/ 97 w 178"/>
                        <a:gd name="T33" fmla="*/ 79 h 114"/>
                        <a:gd name="T34" fmla="*/ 72 w 178"/>
                        <a:gd name="T35" fmla="*/ 81 h 114"/>
                        <a:gd name="T36" fmla="*/ 59 w 178"/>
                        <a:gd name="T37" fmla="*/ 79 h 114"/>
                        <a:gd name="T38" fmla="*/ 47 w 178"/>
                        <a:gd name="T39" fmla="*/ 88 h 114"/>
                        <a:gd name="T40" fmla="*/ 41 w 178"/>
                        <a:gd name="T41" fmla="*/ 99 h 114"/>
                        <a:gd name="T42" fmla="*/ 23 w 178"/>
                        <a:gd name="T43" fmla="*/ 114 h 11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78"/>
                        <a:gd name="T67" fmla="*/ 0 h 114"/>
                        <a:gd name="T68" fmla="*/ 178 w 178"/>
                        <a:gd name="T69" fmla="*/ 114 h 11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78" h="114">
                          <a:moveTo>
                            <a:pt x="23" y="114"/>
                          </a:moveTo>
                          <a:lnTo>
                            <a:pt x="11" y="108"/>
                          </a:lnTo>
                          <a:lnTo>
                            <a:pt x="0" y="79"/>
                          </a:lnTo>
                          <a:lnTo>
                            <a:pt x="11" y="51"/>
                          </a:lnTo>
                          <a:lnTo>
                            <a:pt x="27" y="39"/>
                          </a:lnTo>
                          <a:lnTo>
                            <a:pt x="56" y="42"/>
                          </a:lnTo>
                          <a:lnTo>
                            <a:pt x="76" y="35"/>
                          </a:lnTo>
                          <a:lnTo>
                            <a:pt x="90" y="13"/>
                          </a:lnTo>
                          <a:lnTo>
                            <a:pt x="111" y="4"/>
                          </a:lnTo>
                          <a:lnTo>
                            <a:pt x="146" y="9"/>
                          </a:lnTo>
                          <a:lnTo>
                            <a:pt x="171" y="0"/>
                          </a:lnTo>
                          <a:lnTo>
                            <a:pt x="178" y="17"/>
                          </a:lnTo>
                          <a:lnTo>
                            <a:pt x="171" y="33"/>
                          </a:lnTo>
                          <a:lnTo>
                            <a:pt x="140" y="42"/>
                          </a:lnTo>
                          <a:lnTo>
                            <a:pt x="120" y="40"/>
                          </a:lnTo>
                          <a:lnTo>
                            <a:pt x="108" y="57"/>
                          </a:lnTo>
                          <a:lnTo>
                            <a:pt x="97" y="79"/>
                          </a:lnTo>
                          <a:lnTo>
                            <a:pt x="72" y="81"/>
                          </a:lnTo>
                          <a:lnTo>
                            <a:pt x="59" y="79"/>
                          </a:lnTo>
                          <a:lnTo>
                            <a:pt x="47" y="88"/>
                          </a:lnTo>
                          <a:lnTo>
                            <a:pt x="41" y="99"/>
                          </a:lnTo>
                          <a:lnTo>
                            <a:pt x="23" y="114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54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1630" y="1154"/>
                      <a:ext cx="161" cy="138"/>
                    </a:xfrm>
                    <a:custGeom>
                      <a:avLst/>
                      <a:gdLst>
                        <a:gd name="T0" fmla="*/ 31 w 161"/>
                        <a:gd name="T1" fmla="*/ 138 h 138"/>
                        <a:gd name="T2" fmla="*/ 16 w 161"/>
                        <a:gd name="T3" fmla="*/ 133 h 138"/>
                        <a:gd name="T4" fmla="*/ 0 w 161"/>
                        <a:gd name="T5" fmla="*/ 109 h 138"/>
                        <a:gd name="T6" fmla="*/ 5 w 161"/>
                        <a:gd name="T7" fmla="*/ 78 h 138"/>
                        <a:gd name="T8" fmla="*/ 16 w 161"/>
                        <a:gd name="T9" fmla="*/ 65 h 138"/>
                        <a:gd name="T10" fmla="*/ 43 w 161"/>
                        <a:gd name="T11" fmla="*/ 62 h 138"/>
                        <a:gd name="T12" fmla="*/ 65 w 161"/>
                        <a:gd name="T13" fmla="*/ 51 h 138"/>
                        <a:gd name="T14" fmla="*/ 72 w 161"/>
                        <a:gd name="T15" fmla="*/ 25 h 138"/>
                        <a:gd name="T16" fmla="*/ 92 w 161"/>
                        <a:gd name="T17" fmla="*/ 15 h 138"/>
                        <a:gd name="T18" fmla="*/ 127 w 161"/>
                        <a:gd name="T19" fmla="*/ 13 h 138"/>
                        <a:gd name="T20" fmla="*/ 148 w 161"/>
                        <a:gd name="T21" fmla="*/ 0 h 138"/>
                        <a:gd name="T22" fmla="*/ 161 w 161"/>
                        <a:gd name="T23" fmla="*/ 13 h 138"/>
                        <a:gd name="T24" fmla="*/ 156 w 161"/>
                        <a:gd name="T25" fmla="*/ 25 h 138"/>
                        <a:gd name="T26" fmla="*/ 128 w 161"/>
                        <a:gd name="T27" fmla="*/ 44 h 138"/>
                        <a:gd name="T28" fmla="*/ 107 w 161"/>
                        <a:gd name="T29" fmla="*/ 49 h 138"/>
                        <a:gd name="T30" fmla="*/ 99 w 161"/>
                        <a:gd name="T31" fmla="*/ 65 h 138"/>
                        <a:gd name="T32" fmla="*/ 94 w 161"/>
                        <a:gd name="T33" fmla="*/ 91 h 138"/>
                        <a:gd name="T34" fmla="*/ 69 w 161"/>
                        <a:gd name="T35" fmla="*/ 98 h 138"/>
                        <a:gd name="T36" fmla="*/ 54 w 161"/>
                        <a:gd name="T37" fmla="*/ 94 h 138"/>
                        <a:gd name="T38" fmla="*/ 45 w 161"/>
                        <a:gd name="T39" fmla="*/ 105 h 138"/>
                        <a:gd name="T40" fmla="*/ 40 w 161"/>
                        <a:gd name="T41" fmla="*/ 123 h 138"/>
                        <a:gd name="T42" fmla="*/ 31 w 161"/>
                        <a:gd name="T43" fmla="*/ 138 h 138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1"/>
                        <a:gd name="T67" fmla="*/ 0 h 138"/>
                        <a:gd name="T68" fmla="*/ 161 w 161"/>
                        <a:gd name="T69" fmla="*/ 138 h 138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1" h="138">
                          <a:moveTo>
                            <a:pt x="31" y="138"/>
                          </a:moveTo>
                          <a:lnTo>
                            <a:pt x="16" y="133"/>
                          </a:lnTo>
                          <a:lnTo>
                            <a:pt x="0" y="109"/>
                          </a:lnTo>
                          <a:lnTo>
                            <a:pt x="5" y="78"/>
                          </a:lnTo>
                          <a:lnTo>
                            <a:pt x="16" y="65"/>
                          </a:lnTo>
                          <a:lnTo>
                            <a:pt x="43" y="62"/>
                          </a:lnTo>
                          <a:lnTo>
                            <a:pt x="65" y="51"/>
                          </a:lnTo>
                          <a:lnTo>
                            <a:pt x="72" y="25"/>
                          </a:lnTo>
                          <a:lnTo>
                            <a:pt x="92" y="15"/>
                          </a:lnTo>
                          <a:lnTo>
                            <a:pt x="127" y="13"/>
                          </a:lnTo>
                          <a:lnTo>
                            <a:pt x="148" y="0"/>
                          </a:lnTo>
                          <a:lnTo>
                            <a:pt x="161" y="13"/>
                          </a:lnTo>
                          <a:lnTo>
                            <a:pt x="156" y="25"/>
                          </a:lnTo>
                          <a:lnTo>
                            <a:pt x="128" y="44"/>
                          </a:lnTo>
                          <a:lnTo>
                            <a:pt x="107" y="49"/>
                          </a:lnTo>
                          <a:lnTo>
                            <a:pt x="99" y="65"/>
                          </a:lnTo>
                          <a:lnTo>
                            <a:pt x="94" y="91"/>
                          </a:lnTo>
                          <a:lnTo>
                            <a:pt x="69" y="98"/>
                          </a:lnTo>
                          <a:lnTo>
                            <a:pt x="54" y="94"/>
                          </a:lnTo>
                          <a:lnTo>
                            <a:pt x="45" y="105"/>
                          </a:lnTo>
                          <a:lnTo>
                            <a:pt x="40" y="123"/>
                          </a:lnTo>
                          <a:lnTo>
                            <a:pt x="31" y="13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55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1590" y="1104"/>
                      <a:ext cx="123" cy="174"/>
                    </a:xfrm>
                    <a:custGeom>
                      <a:avLst/>
                      <a:gdLst>
                        <a:gd name="T0" fmla="*/ 48 w 123"/>
                        <a:gd name="T1" fmla="*/ 172 h 174"/>
                        <a:gd name="T2" fmla="*/ 31 w 123"/>
                        <a:gd name="T3" fmla="*/ 174 h 174"/>
                        <a:gd name="T4" fmla="*/ 9 w 123"/>
                        <a:gd name="T5" fmla="*/ 158 h 174"/>
                        <a:gd name="T6" fmla="*/ 0 w 123"/>
                        <a:gd name="T7" fmla="*/ 131 h 174"/>
                        <a:gd name="T8" fmla="*/ 4 w 123"/>
                        <a:gd name="T9" fmla="*/ 113 h 174"/>
                        <a:gd name="T10" fmla="*/ 29 w 123"/>
                        <a:gd name="T11" fmla="*/ 97 h 174"/>
                        <a:gd name="T12" fmla="*/ 46 w 123"/>
                        <a:gd name="T13" fmla="*/ 79 h 174"/>
                        <a:gd name="T14" fmla="*/ 46 w 123"/>
                        <a:gd name="T15" fmla="*/ 52 h 174"/>
                        <a:gd name="T16" fmla="*/ 59 w 123"/>
                        <a:gd name="T17" fmla="*/ 39 h 174"/>
                        <a:gd name="T18" fmla="*/ 90 w 123"/>
                        <a:gd name="T19" fmla="*/ 22 h 174"/>
                        <a:gd name="T20" fmla="*/ 106 w 123"/>
                        <a:gd name="T21" fmla="*/ 0 h 174"/>
                        <a:gd name="T22" fmla="*/ 121 w 123"/>
                        <a:gd name="T23" fmla="*/ 7 h 174"/>
                        <a:gd name="T24" fmla="*/ 123 w 123"/>
                        <a:gd name="T25" fmla="*/ 22 h 174"/>
                        <a:gd name="T26" fmla="*/ 105 w 123"/>
                        <a:gd name="T27" fmla="*/ 47 h 174"/>
                        <a:gd name="T28" fmla="*/ 84 w 123"/>
                        <a:gd name="T29" fmla="*/ 61 h 174"/>
                        <a:gd name="T30" fmla="*/ 86 w 123"/>
                        <a:gd name="T31" fmla="*/ 81 h 174"/>
                        <a:gd name="T32" fmla="*/ 90 w 123"/>
                        <a:gd name="T33" fmla="*/ 104 h 174"/>
                        <a:gd name="T34" fmla="*/ 68 w 123"/>
                        <a:gd name="T35" fmla="*/ 118 h 174"/>
                        <a:gd name="T36" fmla="*/ 59 w 123"/>
                        <a:gd name="T37" fmla="*/ 124 h 174"/>
                        <a:gd name="T38" fmla="*/ 51 w 123"/>
                        <a:gd name="T39" fmla="*/ 138 h 174"/>
                        <a:gd name="T40" fmla="*/ 50 w 123"/>
                        <a:gd name="T41" fmla="*/ 152 h 174"/>
                        <a:gd name="T42" fmla="*/ 48 w 123"/>
                        <a:gd name="T43" fmla="*/ 172 h 17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23"/>
                        <a:gd name="T67" fmla="*/ 0 h 174"/>
                        <a:gd name="T68" fmla="*/ 123 w 123"/>
                        <a:gd name="T69" fmla="*/ 174 h 17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23" h="174">
                          <a:moveTo>
                            <a:pt x="48" y="172"/>
                          </a:moveTo>
                          <a:lnTo>
                            <a:pt x="31" y="174"/>
                          </a:lnTo>
                          <a:lnTo>
                            <a:pt x="9" y="158"/>
                          </a:lnTo>
                          <a:lnTo>
                            <a:pt x="0" y="131"/>
                          </a:lnTo>
                          <a:lnTo>
                            <a:pt x="4" y="113"/>
                          </a:lnTo>
                          <a:lnTo>
                            <a:pt x="29" y="97"/>
                          </a:lnTo>
                          <a:lnTo>
                            <a:pt x="46" y="79"/>
                          </a:lnTo>
                          <a:lnTo>
                            <a:pt x="46" y="52"/>
                          </a:lnTo>
                          <a:lnTo>
                            <a:pt x="59" y="39"/>
                          </a:lnTo>
                          <a:lnTo>
                            <a:pt x="90" y="22"/>
                          </a:lnTo>
                          <a:lnTo>
                            <a:pt x="106" y="0"/>
                          </a:lnTo>
                          <a:lnTo>
                            <a:pt x="121" y="7"/>
                          </a:lnTo>
                          <a:lnTo>
                            <a:pt x="123" y="22"/>
                          </a:lnTo>
                          <a:lnTo>
                            <a:pt x="105" y="47"/>
                          </a:lnTo>
                          <a:lnTo>
                            <a:pt x="84" y="61"/>
                          </a:lnTo>
                          <a:lnTo>
                            <a:pt x="86" y="81"/>
                          </a:lnTo>
                          <a:lnTo>
                            <a:pt x="90" y="104"/>
                          </a:lnTo>
                          <a:lnTo>
                            <a:pt x="68" y="118"/>
                          </a:lnTo>
                          <a:lnTo>
                            <a:pt x="59" y="124"/>
                          </a:lnTo>
                          <a:lnTo>
                            <a:pt x="51" y="138"/>
                          </a:lnTo>
                          <a:lnTo>
                            <a:pt x="50" y="152"/>
                          </a:lnTo>
                          <a:lnTo>
                            <a:pt x="48" y="17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139" name="Group 23"/>
                <p:cNvGrpSpPr>
                  <a:grpSpLocks/>
                </p:cNvGrpSpPr>
                <p:nvPr/>
              </p:nvGrpSpPr>
              <p:grpSpPr bwMode="auto">
                <a:xfrm rot="4286940" flipH="1">
                  <a:off x="1038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3143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algn="l" eaLnBrk="0" hangingPunct="0"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/>
                  </a:p>
                </p:txBody>
              </p:sp>
              <p:sp>
                <p:nvSpPr>
                  <p:cNvPr id="3144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algn="l" eaLnBrk="0" hangingPunct="0"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/>
                  </a:p>
                </p:txBody>
              </p:sp>
            </p:grpSp>
            <p:grpSp>
              <p:nvGrpSpPr>
                <p:cNvPr id="3140" name="Group 26"/>
                <p:cNvGrpSpPr>
                  <a:grpSpLocks/>
                </p:cNvGrpSpPr>
                <p:nvPr/>
              </p:nvGrpSpPr>
              <p:grpSpPr bwMode="auto">
                <a:xfrm rot="4286940" flipH="1">
                  <a:off x="962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3141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algn="l" eaLnBrk="0" hangingPunct="0"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/>
                  </a:p>
                </p:txBody>
              </p:sp>
              <p:sp>
                <p:nvSpPr>
                  <p:cNvPr id="3142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algn="l" eaLnBrk="0" hangingPunct="0"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/>
                  </a:p>
                </p:txBody>
              </p:sp>
            </p:grpSp>
          </p:grpSp>
          <p:sp>
            <p:nvSpPr>
              <p:cNvPr id="3137" name="Oval 29"/>
              <p:cNvSpPr>
                <a:spLocks noChangeArrowheads="1"/>
              </p:cNvSpPr>
              <p:nvPr/>
            </p:nvSpPr>
            <p:spPr bwMode="auto">
              <a:xfrm>
                <a:off x="1098" y="1008"/>
                <a:ext cx="198" cy="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CA" altLang="en-US" sz="2400">
                  <a:latin typeface="Arial Rounded MT Bold" pitchFamily="34" charset="0"/>
                </a:endParaRPr>
              </a:p>
            </p:txBody>
          </p:sp>
        </p:grpSp>
        <p:sp>
          <p:nvSpPr>
            <p:cNvPr id="3134" name="Freeform 30"/>
            <p:cNvSpPr>
              <a:spLocks noChangeAspect="1"/>
            </p:cNvSpPr>
            <p:nvPr/>
          </p:nvSpPr>
          <p:spPr bwMode="auto">
            <a:xfrm>
              <a:off x="1153" y="2448"/>
              <a:ext cx="446" cy="375"/>
            </a:xfrm>
            <a:custGeom>
              <a:avLst/>
              <a:gdLst>
                <a:gd name="T0" fmla="*/ 194 w 446"/>
                <a:gd name="T1" fmla="*/ 93 h 375"/>
                <a:gd name="T2" fmla="*/ 183 w 446"/>
                <a:gd name="T3" fmla="*/ 57 h 375"/>
                <a:gd name="T4" fmla="*/ 164 w 446"/>
                <a:gd name="T5" fmla="*/ 22 h 375"/>
                <a:gd name="T6" fmla="*/ 131 w 446"/>
                <a:gd name="T7" fmla="*/ 0 h 375"/>
                <a:gd name="T8" fmla="*/ 93 w 446"/>
                <a:gd name="T9" fmla="*/ 0 h 375"/>
                <a:gd name="T10" fmla="*/ 54 w 446"/>
                <a:gd name="T11" fmla="*/ 13 h 375"/>
                <a:gd name="T12" fmla="*/ 2 w 446"/>
                <a:gd name="T13" fmla="*/ 57 h 375"/>
                <a:gd name="T14" fmla="*/ 0 w 446"/>
                <a:gd name="T15" fmla="*/ 79 h 375"/>
                <a:gd name="T16" fmla="*/ 16 w 446"/>
                <a:gd name="T17" fmla="*/ 115 h 375"/>
                <a:gd name="T18" fmla="*/ 68 w 446"/>
                <a:gd name="T19" fmla="*/ 159 h 375"/>
                <a:gd name="T20" fmla="*/ 68 w 446"/>
                <a:gd name="T21" fmla="*/ 177 h 375"/>
                <a:gd name="T22" fmla="*/ 46 w 446"/>
                <a:gd name="T23" fmla="*/ 203 h 375"/>
                <a:gd name="T24" fmla="*/ 49 w 446"/>
                <a:gd name="T25" fmla="*/ 225 h 375"/>
                <a:gd name="T26" fmla="*/ 63 w 446"/>
                <a:gd name="T27" fmla="*/ 234 h 375"/>
                <a:gd name="T28" fmla="*/ 80 w 446"/>
                <a:gd name="T29" fmla="*/ 243 h 375"/>
                <a:gd name="T30" fmla="*/ 80 w 446"/>
                <a:gd name="T31" fmla="*/ 265 h 375"/>
                <a:gd name="T32" fmla="*/ 52 w 446"/>
                <a:gd name="T33" fmla="*/ 305 h 375"/>
                <a:gd name="T34" fmla="*/ 54 w 446"/>
                <a:gd name="T35" fmla="*/ 322 h 375"/>
                <a:gd name="T36" fmla="*/ 82 w 446"/>
                <a:gd name="T37" fmla="*/ 344 h 375"/>
                <a:gd name="T38" fmla="*/ 123 w 446"/>
                <a:gd name="T39" fmla="*/ 327 h 375"/>
                <a:gd name="T40" fmla="*/ 142 w 446"/>
                <a:gd name="T41" fmla="*/ 331 h 375"/>
                <a:gd name="T42" fmla="*/ 189 w 446"/>
                <a:gd name="T43" fmla="*/ 340 h 375"/>
                <a:gd name="T44" fmla="*/ 232 w 446"/>
                <a:gd name="T45" fmla="*/ 366 h 375"/>
                <a:gd name="T46" fmla="*/ 259 w 446"/>
                <a:gd name="T47" fmla="*/ 375 h 375"/>
                <a:gd name="T48" fmla="*/ 355 w 446"/>
                <a:gd name="T49" fmla="*/ 356 h 375"/>
                <a:gd name="T50" fmla="*/ 446 w 446"/>
                <a:gd name="T51" fmla="*/ 273 h 375"/>
                <a:gd name="T52" fmla="*/ 408 w 446"/>
                <a:gd name="T53" fmla="*/ 349 h 375"/>
                <a:gd name="T54" fmla="*/ 325 w 446"/>
                <a:gd name="T55" fmla="*/ 364 h 375"/>
                <a:gd name="T56" fmla="*/ 431 w 446"/>
                <a:gd name="T57" fmla="*/ 303 h 375"/>
                <a:gd name="T58" fmla="*/ 393 w 446"/>
                <a:gd name="T59" fmla="*/ 273 h 375"/>
                <a:gd name="T60" fmla="*/ 281 w 446"/>
                <a:gd name="T61" fmla="*/ 260 h 375"/>
                <a:gd name="T62" fmla="*/ 197 w 446"/>
                <a:gd name="T63" fmla="*/ 247 h 375"/>
                <a:gd name="T64" fmla="*/ 153 w 446"/>
                <a:gd name="T65" fmla="*/ 238 h 375"/>
                <a:gd name="T66" fmla="*/ 161 w 446"/>
                <a:gd name="T67" fmla="*/ 221 h 375"/>
                <a:gd name="T68" fmla="*/ 186 w 446"/>
                <a:gd name="T69" fmla="*/ 199 h 375"/>
                <a:gd name="T70" fmla="*/ 180 w 446"/>
                <a:gd name="T71" fmla="*/ 172 h 375"/>
                <a:gd name="T72" fmla="*/ 156 w 446"/>
                <a:gd name="T73" fmla="*/ 146 h 375"/>
                <a:gd name="T74" fmla="*/ 156 w 446"/>
                <a:gd name="T75" fmla="*/ 124 h 375"/>
                <a:gd name="T76" fmla="*/ 169 w 446"/>
                <a:gd name="T77" fmla="*/ 75 h 375"/>
                <a:gd name="T78" fmla="*/ 147 w 446"/>
                <a:gd name="T79" fmla="*/ 167 h 3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46"/>
                <a:gd name="T121" fmla="*/ 0 h 375"/>
                <a:gd name="T122" fmla="*/ 446 w 446"/>
                <a:gd name="T123" fmla="*/ 375 h 3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46" h="375">
                  <a:moveTo>
                    <a:pt x="194" y="93"/>
                  </a:moveTo>
                  <a:lnTo>
                    <a:pt x="183" y="57"/>
                  </a:lnTo>
                  <a:lnTo>
                    <a:pt x="164" y="22"/>
                  </a:lnTo>
                  <a:lnTo>
                    <a:pt x="131" y="0"/>
                  </a:lnTo>
                  <a:lnTo>
                    <a:pt x="93" y="0"/>
                  </a:lnTo>
                  <a:lnTo>
                    <a:pt x="54" y="13"/>
                  </a:lnTo>
                  <a:lnTo>
                    <a:pt x="2" y="57"/>
                  </a:lnTo>
                  <a:lnTo>
                    <a:pt x="0" y="79"/>
                  </a:lnTo>
                  <a:lnTo>
                    <a:pt x="16" y="115"/>
                  </a:lnTo>
                  <a:lnTo>
                    <a:pt x="68" y="159"/>
                  </a:lnTo>
                  <a:lnTo>
                    <a:pt x="68" y="177"/>
                  </a:lnTo>
                  <a:lnTo>
                    <a:pt x="46" y="203"/>
                  </a:lnTo>
                  <a:lnTo>
                    <a:pt x="49" y="225"/>
                  </a:lnTo>
                  <a:lnTo>
                    <a:pt x="63" y="234"/>
                  </a:lnTo>
                  <a:lnTo>
                    <a:pt x="80" y="243"/>
                  </a:lnTo>
                  <a:lnTo>
                    <a:pt x="80" y="265"/>
                  </a:lnTo>
                  <a:lnTo>
                    <a:pt x="52" y="305"/>
                  </a:lnTo>
                  <a:lnTo>
                    <a:pt x="54" y="322"/>
                  </a:lnTo>
                  <a:lnTo>
                    <a:pt x="82" y="344"/>
                  </a:lnTo>
                  <a:lnTo>
                    <a:pt x="123" y="327"/>
                  </a:lnTo>
                  <a:lnTo>
                    <a:pt x="142" y="331"/>
                  </a:lnTo>
                  <a:lnTo>
                    <a:pt x="189" y="340"/>
                  </a:lnTo>
                  <a:lnTo>
                    <a:pt x="232" y="366"/>
                  </a:lnTo>
                  <a:lnTo>
                    <a:pt x="259" y="375"/>
                  </a:lnTo>
                  <a:lnTo>
                    <a:pt x="355" y="356"/>
                  </a:lnTo>
                  <a:lnTo>
                    <a:pt x="446" y="273"/>
                  </a:lnTo>
                  <a:lnTo>
                    <a:pt x="408" y="349"/>
                  </a:lnTo>
                  <a:lnTo>
                    <a:pt x="325" y="364"/>
                  </a:lnTo>
                  <a:lnTo>
                    <a:pt x="431" y="303"/>
                  </a:lnTo>
                  <a:lnTo>
                    <a:pt x="393" y="273"/>
                  </a:lnTo>
                  <a:lnTo>
                    <a:pt x="281" y="260"/>
                  </a:lnTo>
                  <a:lnTo>
                    <a:pt x="197" y="247"/>
                  </a:lnTo>
                  <a:lnTo>
                    <a:pt x="153" y="238"/>
                  </a:lnTo>
                  <a:lnTo>
                    <a:pt x="161" y="221"/>
                  </a:lnTo>
                  <a:lnTo>
                    <a:pt x="186" y="199"/>
                  </a:lnTo>
                  <a:lnTo>
                    <a:pt x="180" y="172"/>
                  </a:lnTo>
                  <a:lnTo>
                    <a:pt x="156" y="146"/>
                  </a:lnTo>
                  <a:lnTo>
                    <a:pt x="156" y="124"/>
                  </a:lnTo>
                  <a:lnTo>
                    <a:pt x="169" y="75"/>
                  </a:lnTo>
                  <a:lnTo>
                    <a:pt x="147" y="16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Freeform 31"/>
            <p:cNvSpPr>
              <a:spLocks/>
            </p:cNvSpPr>
            <p:nvPr/>
          </p:nvSpPr>
          <p:spPr bwMode="auto">
            <a:xfrm>
              <a:off x="1440" y="2304"/>
              <a:ext cx="470" cy="320"/>
            </a:xfrm>
            <a:custGeom>
              <a:avLst/>
              <a:gdLst>
                <a:gd name="T0" fmla="*/ 88 w 470"/>
                <a:gd name="T1" fmla="*/ 0 h 320"/>
                <a:gd name="T2" fmla="*/ 48 w 470"/>
                <a:gd name="T3" fmla="*/ 9 h 320"/>
                <a:gd name="T4" fmla="*/ 13 w 470"/>
                <a:gd name="T5" fmla="*/ 77 h 320"/>
                <a:gd name="T6" fmla="*/ 0 w 470"/>
                <a:gd name="T7" fmla="*/ 133 h 320"/>
                <a:gd name="T8" fmla="*/ 8 w 470"/>
                <a:gd name="T9" fmla="*/ 133 h 320"/>
                <a:gd name="T10" fmla="*/ 19 w 470"/>
                <a:gd name="T11" fmla="*/ 124 h 320"/>
                <a:gd name="T12" fmla="*/ 31 w 470"/>
                <a:gd name="T13" fmla="*/ 133 h 320"/>
                <a:gd name="T14" fmla="*/ 25 w 470"/>
                <a:gd name="T15" fmla="*/ 152 h 320"/>
                <a:gd name="T16" fmla="*/ 17 w 470"/>
                <a:gd name="T17" fmla="*/ 181 h 320"/>
                <a:gd name="T18" fmla="*/ 23 w 470"/>
                <a:gd name="T19" fmla="*/ 206 h 320"/>
                <a:gd name="T20" fmla="*/ 35 w 470"/>
                <a:gd name="T21" fmla="*/ 200 h 320"/>
                <a:gd name="T22" fmla="*/ 40 w 470"/>
                <a:gd name="T23" fmla="*/ 220 h 320"/>
                <a:gd name="T24" fmla="*/ 35 w 470"/>
                <a:gd name="T25" fmla="*/ 253 h 320"/>
                <a:gd name="T26" fmla="*/ 40 w 470"/>
                <a:gd name="T27" fmla="*/ 301 h 320"/>
                <a:gd name="T28" fmla="*/ 48 w 470"/>
                <a:gd name="T29" fmla="*/ 320 h 320"/>
                <a:gd name="T30" fmla="*/ 65 w 470"/>
                <a:gd name="T31" fmla="*/ 320 h 320"/>
                <a:gd name="T32" fmla="*/ 88 w 470"/>
                <a:gd name="T33" fmla="*/ 306 h 320"/>
                <a:gd name="T34" fmla="*/ 103 w 470"/>
                <a:gd name="T35" fmla="*/ 301 h 320"/>
                <a:gd name="T36" fmla="*/ 111 w 470"/>
                <a:gd name="T37" fmla="*/ 291 h 320"/>
                <a:gd name="T38" fmla="*/ 132 w 470"/>
                <a:gd name="T39" fmla="*/ 282 h 320"/>
                <a:gd name="T40" fmla="*/ 178 w 470"/>
                <a:gd name="T41" fmla="*/ 291 h 320"/>
                <a:gd name="T42" fmla="*/ 195 w 470"/>
                <a:gd name="T43" fmla="*/ 301 h 320"/>
                <a:gd name="T44" fmla="*/ 204 w 470"/>
                <a:gd name="T45" fmla="*/ 277 h 320"/>
                <a:gd name="T46" fmla="*/ 394 w 470"/>
                <a:gd name="T47" fmla="*/ 264 h 320"/>
                <a:gd name="T48" fmla="*/ 470 w 470"/>
                <a:gd name="T49" fmla="*/ 219 h 320"/>
                <a:gd name="T50" fmla="*/ 341 w 470"/>
                <a:gd name="T51" fmla="*/ 205 h 320"/>
                <a:gd name="T52" fmla="*/ 265 w 470"/>
                <a:gd name="T53" fmla="*/ 205 h 320"/>
                <a:gd name="T54" fmla="*/ 197 w 470"/>
                <a:gd name="T55" fmla="*/ 205 h 320"/>
                <a:gd name="T56" fmla="*/ 181 w 470"/>
                <a:gd name="T57" fmla="*/ 177 h 320"/>
                <a:gd name="T58" fmla="*/ 135 w 470"/>
                <a:gd name="T59" fmla="*/ 177 h 320"/>
                <a:gd name="T60" fmla="*/ 120 w 470"/>
                <a:gd name="T61" fmla="*/ 172 h 320"/>
                <a:gd name="T62" fmla="*/ 101 w 470"/>
                <a:gd name="T63" fmla="*/ 162 h 320"/>
                <a:gd name="T64" fmla="*/ 94 w 470"/>
                <a:gd name="T65" fmla="*/ 143 h 320"/>
                <a:gd name="T66" fmla="*/ 97 w 470"/>
                <a:gd name="T67" fmla="*/ 124 h 320"/>
                <a:gd name="T68" fmla="*/ 93 w 470"/>
                <a:gd name="T69" fmla="*/ 106 h 320"/>
                <a:gd name="T70" fmla="*/ 84 w 470"/>
                <a:gd name="T71" fmla="*/ 91 h 320"/>
                <a:gd name="T72" fmla="*/ 90 w 470"/>
                <a:gd name="T73" fmla="*/ 67 h 320"/>
                <a:gd name="T74" fmla="*/ 107 w 470"/>
                <a:gd name="T75" fmla="*/ 52 h 320"/>
                <a:gd name="T76" fmla="*/ 105 w 470"/>
                <a:gd name="T77" fmla="*/ 29 h 320"/>
                <a:gd name="T78" fmla="*/ 88 w 470"/>
                <a:gd name="T79" fmla="*/ 0 h 3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0"/>
                <a:gd name="T121" fmla="*/ 0 h 320"/>
                <a:gd name="T122" fmla="*/ 470 w 470"/>
                <a:gd name="T123" fmla="*/ 320 h 32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0" h="320">
                  <a:moveTo>
                    <a:pt x="88" y="0"/>
                  </a:moveTo>
                  <a:lnTo>
                    <a:pt x="48" y="9"/>
                  </a:lnTo>
                  <a:lnTo>
                    <a:pt x="13" y="77"/>
                  </a:lnTo>
                  <a:lnTo>
                    <a:pt x="0" y="133"/>
                  </a:lnTo>
                  <a:lnTo>
                    <a:pt x="8" y="133"/>
                  </a:lnTo>
                  <a:lnTo>
                    <a:pt x="19" y="124"/>
                  </a:lnTo>
                  <a:lnTo>
                    <a:pt x="31" y="133"/>
                  </a:lnTo>
                  <a:lnTo>
                    <a:pt x="25" y="152"/>
                  </a:lnTo>
                  <a:lnTo>
                    <a:pt x="17" y="181"/>
                  </a:lnTo>
                  <a:lnTo>
                    <a:pt x="23" y="206"/>
                  </a:lnTo>
                  <a:lnTo>
                    <a:pt x="35" y="200"/>
                  </a:lnTo>
                  <a:lnTo>
                    <a:pt x="40" y="220"/>
                  </a:lnTo>
                  <a:lnTo>
                    <a:pt x="35" y="253"/>
                  </a:lnTo>
                  <a:lnTo>
                    <a:pt x="40" y="301"/>
                  </a:lnTo>
                  <a:lnTo>
                    <a:pt x="48" y="320"/>
                  </a:lnTo>
                  <a:lnTo>
                    <a:pt x="65" y="320"/>
                  </a:lnTo>
                  <a:lnTo>
                    <a:pt x="88" y="306"/>
                  </a:lnTo>
                  <a:lnTo>
                    <a:pt x="103" y="301"/>
                  </a:lnTo>
                  <a:lnTo>
                    <a:pt x="111" y="291"/>
                  </a:lnTo>
                  <a:lnTo>
                    <a:pt x="132" y="282"/>
                  </a:lnTo>
                  <a:lnTo>
                    <a:pt x="178" y="291"/>
                  </a:lnTo>
                  <a:lnTo>
                    <a:pt x="195" y="301"/>
                  </a:lnTo>
                  <a:lnTo>
                    <a:pt x="204" y="277"/>
                  </a:lnTo>
                  <a:lnTo>
                    <a:pt x="394" y="264"/>
                  </a:lnTo>
                  <a:lnTo>
                    <a:pt x="470" y="219"/>
                  </a:lnTo>
                  <a:lnTo>
                    <a:pt x="341" y="205"/>
                  </a:lnTo>
                  <a:lnTo>
                    <a:pt x="265" y="205"/>
                  </a:lnTo>
                  <a:lnTo>
                    <a:pt x="197" y="205"/>
                  </a:lnTo>
                  <a:lnTo>
                    <a:pt x="181" y="177"/>
                  </a:lnTo>
                  <a:lnTo>
                    <a:pt x="135" y="177"/>
                  </a:lnTo>
                  <a:lnTo>
                    <a:pt x="120" y="172"/>
                  </a:lnTo>
                  <a:lnTo>
                    <a:pt x="101" y="162"/>
                  </a:lnTo>
                  <a:lnTo>
                    <a:pt x="94" y="143"/>
                  </a:lnTo>
                  <a:lnTo>
                    <a:pt x="97" y="124"/>
                  </a:lnTo>
                  <a:lnTo>
                    <a:pt x="93" y="106"/>
                  </a:lnTo>
                  <a:lnTo>
                    <a:pt x="84" y="91"/>
                  </a:lnTo>
                  <a:lnTo>
                    <a:pt x="90" y="67"/>
                  </a:lnTo>
                  <a:lnTo>
                    <a:pt x="107" y="52"/>
                  </a:lnTo>
                  <a:lnTo>
                    <a:pt x="105" y="2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9" name="AutoShape 32"/>
          <p:cNvSpPr>
            <a:spLocks noChangeArrowheads="1"/>
          </p:cNvSpPr>
          <p:nvPr/>
        </p:nvSpPr>
        <p:spPr bwMode="auto">
          <a:xfrm>
            <a:off x="1600200" y="5105400"/>
            <a:ext cx="914400" cy="12954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400"/>
          </a:p>
        </p:txBody>
      </p:sp>
      <p:sp>
        <p:nvSpPr>
          <p:cNvPr id="3080" name="AutoShape 33"/>
          <p:cNvSpPr>
            <a:spLocks noChangeArrowheads="1"/>
          </p:cNvSpPr>
          <p:nvPr/>
        </p:nvSpPr>
        <p:spPr bwMode="auto">
          <a:xfrm>
            <a:off x="2514600" y="5105400"/>
            <a:ext cx="914400" cy="12954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400"/>
          </a:p>
        </p:txBody>
      </p:sp>
      <p:sp>
        <p:nvSpPr>
          <p:cNvPr id="3081" name="AutoShape 34"/>
          <p:cNvSpPr>
            <a:spLocks noChangeArrowheads="1"/>
          </p:cNvSpPr>
          <p:nvPr/>
        </p:nvSpPr>
        <p:spPr bwMode="auto">
          <a:xfrm>
            <a:off x="609600" y="5105400"/>
            <a:ext cx="914400" cy="12954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400"/>
          </a:p>
        </p:txBody>
      </p:sp>
      <p:sp>
        <p:nvSpPr>
          <p:cNvPr id="3082" name="Text Box 35"/>
          <p:cNvSpPr txBox="1">
            <a:spLocks noChangeArrowheads="1"/>
          </p:cNvSpPr>
          <p:nvPr/>
        </p:nvSpPr>
        <p:spPr bwMode="auto">
          <a:xfrm>
            <a:off x="762000" y="5651500"/>
            <a:ext cx="6921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X =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Y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XY=3</a:t>
            </a:r>
          </a:p>
        </p:txBody>
      </p:sp>
      <p:sp>
        <p:nvSpPr>
          <p:cNvPr id="3083" name="Text Box 36"/>
          <p:cNvSpPr txBox="1">
            <a:spLocks noChangeArrowheads="1"/>
          </p:cNvSpPr>
          <p:nvPr/>
        </p:nvSpPr>
        <p:spPr bwMode="auto">
          <a:xfrm>
            <a:off x="1746250" y="5638800"/>
            <a:ext cx="6921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X =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Y 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XY=6</a:t>
            </a:r>
          </a:p>
        </p:txBody>
      </p:sp>
      <p:sp>
        <p:nvSpPr>
          <p:cNvPr id="3084" name="Text Box 37"/>
          <p:cNvSpPr txBox="1">
            <a:spLocks noChangeArrowheads="1"/>
          </p:cNvSpPr>
          <p:nvPr/>
        </p:nvSpPr>
        <p:spPr bwMode="auto">
          <a:xfrm>
            <a:off x="2635250" y="5651500"/>
            <a:ext cx="7937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X = 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Y =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XY=18</a:t>
            </a:r>
          </a:p>
        </p:txBody>
      </p:sp>
      <p:sp>
        <p:nvSpPr>
          <p:cNvPr id="3085" name="Line 38"/>
          <p:cNvSpPr>
            <a:spLocks noChangeShapeType="1"/>
          </p:cNvSpPr>
          <p:nvPr/>
        </p:nvSpPr>
        <p:spPr bwMode="auto">
          <a:xfrm flipH="1">
            <a:off x="1066800" y="4495800"/>
            <a:ext cx="10668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6" name="Line 39"/>
          <p:cNvSpPr>
            <a:spLocks noChangeShapeType="1"/>
          </p:cNvSpPr>
          <p:nvPr/>
        </p:nvSpPr>
        <p:spPr bwMode="auto">
          <a:xfrm flipH="1">
            <a:off x="2057400" y="4495800"/>
            <a:ext cx="762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7" name="Line 40"/>
          <p:cNvSpPr>
            <a:spLocks noChangeShapeType="1"/>
          </p:cNvSpPr>
          <p:nvPr/>
        </p:nvSpPr>
        <p:spPr bwMode="auto">
          <a:xfrm>
            <a:off x="2133600" y="4495800"/>
            <a:ext cx="8382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88" name="Group 41"/>
          <p:cNvGrpSpPr>
            <a:grpSpLocks/>
          </p:cNvGrpSpPr>
          <p:nvPr/>
        </p:nvGrpSpPr>
        <p:grpSpPr bwMode="auto">
          <a:xfrm flipH="1">
            <a:off x="381000" y="5181600"/>
            <a:ext cx="381000" cy="993775"/>
            <a:chOff x="2308" y="1513"/>
            <a:chExt cx="1162" cy="2570"/>
          </a:xfrm>
        </p:grpSpPr>
        <p:grpSp>
          <p:nvGrpSpPr>
            <p:cNvPr id="3119" name="Group 42"/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3127" name="Freeform 43"/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" name="Freeform 44"/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" name="Freeform 45"/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" name="Freeform 46"/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" name="Freeform 47"/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" name="Freeform 48"/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20" name="Freeform 49"/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Freeform 50"/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Oval 51"/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3123" name="Oval 52"/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3124" name="Oval 53"/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3125" name="Oval 54"/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3126" name="Oval 55"/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altLang="en-US" sz="2400">
                <a:latin typeface="Arial Rounded MT Bold" pitchFamily="34" charset="0"/>
              </a:endParaRPr>
            </a:p>
          </p:txBody>
        </p:sp>
      </p:grpSp>
      <p:grpSp>
        <p:nvGrpSpPr>
          <p:cNvPr id="3089" name="Group 56"/>
          <p:cNvGrpSpPr>
            <a:grpSpLocks/>
          </p:cNvGrpSpPr>
          <p:nvPr/>
        </p:nvGrpSpPr>
        <p:grpSpPr bwMode="auto">
          <a:xfrm flipH="1">
            <a:off x="1371600" y="5181600"/>
            <a:ext cx="381000" cy="993775"/>
            <a:chOff x="2308" y="1513"/>
            <a:chExt cx="1162" cy="2570"/>
          </a:xfrm>
        </p:grpSpPr>
        <p:grpSp>
          <p:nvGrpSpPr>
            <p:cNvPr id="3105" name="Group 57"/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3113" name="Freeform 58"/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" name="Freeform 59"/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" name="Freeform 60"/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" name="Freeform 61"/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" name="Freeform 62"/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" name="Freeform 63"/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06" name="Freeform 64"/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Freeform 65"/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Oval 66"/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3109" name="Oval 67"/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3110" name="Oval 68"/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3111" name="Oval 69"/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3112" name="Oval 70"/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altLang="en-US" sz="2400">
                <a:latin typeface="Arial Rounded MT Bold" pitchFamily="34" charset="0"/>
              </a:endParaRPr>
            </a:p>
          </p:txBody>
        </p:sp>
      </p:grpSp>
      <p:grpSp>
        <p:nvGrpSpPr>
          <p:cNvPr id="3090" name="Group 71"/>
          <p:cNvGrpSpPr>
            <a:grpSpLocks/>
          </p:cNvGrpSpPr>
          <p:nvPr/>
        </p:nvGrpSpPr>
        <p:grpSpPr bwMode="auto">
          <a:xfrm flipH="1">
            <a:off x="2362200" y="5181600"/>
            <a:ext cx="381000" cy="993775"/>
            <a:chOff x="2308" y="1513"/>
            <a:chExt cx="1162" cy="2570"/>
          </a:xfrm>
        </p:grpSpPr>
        <p:grpSp>
          <p:nvGrpSpPr>
            <p:cNvPr id="3091" name="Group 72"/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3099" name="Freeform 73"/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" name="Freeform 74"/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" name="Freeform 75"/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" name="Freeform 76"/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" name="Freeform 77"/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" name="Freeform 78"/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92" name="Freeform 79"/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Freeform 80"/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Oval 81"/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3095" name="Oval 82"/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3096" name="Oval 83"/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3097" name="Oval 84"/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3098" name="Oval 85"/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altLang="en-US" sz="2400">
                <a:latin typeface="Arial Rounded MT Bold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816225" y="58738"/>
            <a:ext cx="41703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u="sng">
                <a:solidFill>
                  <a:schemeClr val="tx2"/>
                </a:solidFill>
              </a:rPr>
              <a:t>Recursive Images</a:t>
            </a:r>
          </a:p>
        </p:txBody>
      </p:sp>
      <p:pic>
        <p:nvPicPr>
          <p:cNvPr id="21507" name="Picture 3" descr="captur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3352800"/>
            <a:ext cx="19081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aptur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46238"/>
            <a:ext cx="108585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17525" y="1085850"/>
            <a:ext cx="218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if </a:t>
            </a:r>
            <a:r>
              <a:rPr lang="en-US" altLang="en-US">
                <a:solidFill>
                  <a:schemeClr val="hlink"/>
                </a:solidFill>
              </a:rPr>
              <a:t>n=0</a:t>
            </a:r>
            <a:r>
              <a:rPr lang="en-US" altLang="en-US"/>
              <a:t>, draw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93725" y="2762250"/>
            <a:ext cx="18335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else draw </a:t>
            </a:r>
          </a:p>
        </p:txBody>
      </p:sp>
      <p:grpSp>
        <p:nvGrpSpPr>
          <p:cNvPr id="21511" name="Group 7"/>
          <p:cNvGrpSpPr>
            <a:grpSpLocks/>
          </p:cNvGrpSpPr>
          <p:nvPr/>
        </p:nvGrpSpPr>
        <p:grpSpPr bwMode="auto">
          <a:xfrm flipH="1">
            <a:off x="2971800" y="4724400"/>
            <a:ext cx="381000" cy="993775"/>
            <a:chOff x="2308" y="1513"/>
            <a:chExt cx="1162" cy="2570"/>
          </a:xfrm>
        </p:grpSpPr>
        <p:grpSp>
          <p:nvGrpSpPr>
            <p:cNvPr id="21519" name="Group 8"/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21527" name="Freeform 9"/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8" name="Freeform 10"/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9" name="Freeform 11"/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0" name="Freeform 12"/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1" name="Freeform 13"/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2" name="Freeform 14"/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20" name="Freeform 15"/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Freeform 16"/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Oval 17"/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21523" name="Oval 18"/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21524" name="Oval 19"/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21525" name="Oval 20"/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21526" name="Oval 21"/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altLang="en-US" sz="2400">
                <a:latin typeface="Arial Rounded MT Bold" pitchFamily="34" charset="0"/>
              </a:endParaRPr>
            </a:p>
          </p:txBody>
        </p:sp>
      </p:grpSp>
      <p:sp>
        <p:nvSpPr>
          <p:cNvPr id="21512" name="Text Box 22"/>
          <p:cNvSpPr txBox="1">
            <a:spLocks noChangeArrowheads="1"/>
          </p:cNvSpPr>
          <p:nvPr/>
        </p:nvSpPr>
        <p:spPr bwMode="auto">
          <a:xfrm>
            <a:off x="762000" y="5638800"/>
            <a:ext cx="33559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And recursively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Draw here with </a:t>
            </a:r>
            <a:r>
              <a:rPr lang="en-US" altLang="en-US">
                <a:solidFill>
                  <a:schemeClr val="hlink"/>
                </a:solidFill>
              </a:rPr>
              <a:t>n-1</a:t>
            </a:r>
          </a:p>
        </p:txBody>
      </p:sp>
      <p:sp>
        <p:nvSpPr>
          <p:cNvPr id="21513" name="Rectangle 23"/>
          <p:cNvSpPr>
            <a:spLocks noChangeArrowheads="1"/>
          </p:cNvSpPr>
          <p:nvPr/>
        </p:nvSpPr>
        <p:spPr bwMode="auto">
          <a:xfrm>
            <a:off x="4267200" y="1524000"/>
            <a:ext cx="4495800" cy="41910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1514" name="Rectangle 24"/>
          <p:cNvSpPr>
            <a:spLocks noChangeArrowheads="1"/>
          </p:cNvSpPr>
          <p:nvPr/>
        </p:nvSpPr>
        <p:spPr bwMode="auto">
          <a:xfrm>
            <a:off x="3886200" y="944563"/>
            <a:ext cx="1168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if </a:t>
            </a:r>
            <a:r>
              <a:rPr lang="en-US" altLang="en-US">
                <a:solidFill>
                  <a:schemeClr val="hlink"/>
                </a:solidFill>
              </a:rPr>
              <a:t>n=2</a:t>
            </a:r>
          </a:p>
        </p:txBody>
      </p:sp>
      <p:sp>
        <p:nvSpPr>
          <p:cNvPr id="618521" name="Rectangle 25"/>
          <p:cNvSpPr>
            <a:spLocks noChangeArrowheads="1"/>
          </p:cNvSpPr>
          <p:nvPr/>
        </p:nvSpPr>
        <p:spPr bwMode="auto">
          <a:xfrm>
            <a:off x="4591050" y="1630363"/>
            <a:ext cx="819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hlink"/>
                </a:solidFill>
              </a:rPr>
              <a:t>n=1</a:t>
            </a:r>
          </a:p>
        </p:txBody>
      </p:sp>
      <p:grpSp>
        <p:nvGrpSpPr>
          <p:cNvPr id="4" name="Group 26"/>
          <p:cNvGrpSpPr>
            <a:grpSpLocks noChangeAspect="1"/>
          </p:cNvGrpSpPr>
          <p:nvPr/>
        </p:nvGrpSpPr>
        <p:grpSpPr bwMode="auto">
          <a:xfrm rot="-714942">
            <a:off x="4637088" y="1847850"/>
            <a:ext cx="3821112" cy="3562350"/>
            <a:chOff x="2688" y="960"/>
            <a:chExt cx="2832" cy="2640"/>
          </a:xfrm>
        </p:grpSpPr>
        <p:sp>
          <p:nvSpPr>
            <p:cNvPr id="21517" name="Rectangle 27"/>
            <p:cNvSpPr>
              <a:spLocks noChangeAspect="1" noChangeArrowheads="1"/>
            </p:cNvSpPr>
            <p:nvPr/>
          </p:nvSpPr>
          <p:spPr bwMode="auto">
            <a:xfrm>
              <a:off x="2688" y="960"/>
              <a:ext cx="2832" cy="2640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21518" name="Oval 28"/>
            <p:cNvSpPr>
              <a:spLocks noChangeAspect="1" noChangeArrowheads="1"/>
            </p:cNvSpPr>
            <p:nvPr/>
          </p:nvSpPr>
          <p:spPr bwMode="auto">
            <a:xfrm>
              <a:off x="2760" y="1048"/>
              <a:ext cx="2688" cy="2496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8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8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52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816225" y="58738"/>
            <a:ext cx="41703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u="sng">
                <a:solidFill>
                  <a:schemeClr val="tx2"/>
                </a:solidFill>
              </a:rPr>
              <a:t>Recursive Images</a:t>
            </a:r>
          </a:p>
        </p:txBody>
      </p:sp>
      <p:pic>
        <p:nvPicPr>
          <p:cNvPr id="22531" name="Picture 3" descr="captur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3352800"/>
            <a:ext cx="19081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captur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46238"/>
            <a:ext cx="108585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17525" y="1085850"/>
            <a:ext cx="218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if </a:t>
            </a:r>
            <a:r>
              <a:rPr lang="en-US" altLang="en-US">
                <a:solidFill>
                  <a:schemeClr val="hlink"/>
                </a:solidFill>
              </a:rPr>
              <a:t>n=0</a:t>
            </a:r>
            <a:r>
              <a:rPr lang="en-US" altLang="en-US"/>
              <a:t>, draw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93725" y="2762250"/>
            <a:ext cx="18335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else draw </a:t>
            </a:r>
          </a:p>
        </p:txBody>
      </p:sp>
      <p:grpSp>
        <p:nvGrpSpPr>
          <p:cNvPr id="22535" name="Group 7"/>
          <p:cNvGrpSpPr>
            <a:grpSpLocks/>
          </p:cNvGrpSpPr>
          <p:nvPr/>
        </p:nvGrpSpPr>
        <p:grpSpPr bwMode="auto">
          <a:xfrm flipH="1">
            <a:off x="2971800" y="4724400"/>
            <a:ext cx="381000" cy="993775"/>
            <a:chOff x="2308" y="1513"/>
            <a:chExt cx="1162" cy="2570"/>
          </a:xfrm>
        </p:grpSpPr>
        <p:grpSp>
          <p:nvGrpSpPr>
            <p:cNvPr id="22545" name="Group 8"/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22553" name="Freeform 9"/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4" name="Freeform 10"/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5" name="Freeform 11"/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6" name="Freeform 12"/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7" name="Freeform 13"/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8" name="Freeform 14"/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46" name="Freeform 15"/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Freeform 16"/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Oval 17"/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22549" name="Oval 18"/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22550" name="Oval 19"/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22551" name="Oval 20"/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22552" name="Oval 21"/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altLang="en-US" sz="2400">
                <a:latin typeface="Arial Rounded MT Bold" pitchFamily="34" charset="0"/>
              </a:endParaRPr>
            </a:p>
          </p:txBody>
        </p:sp>
      </p:grpSp>
      <p:sp>
        <p:nvSpPr>
          <p:cNvPr id="22536" name="Text Box 22"/>
          <p:cNvSpPr txBox="1">
            <a:spLocks noChangeArrowheads="1"/>
          </p:cNvSpPr>
          <p:nvPr/>
        </p:nvSpPr>
        <p:spPr bwMode="auto">
          <a:xfrm>
            <a:off x="762000" y="5638800"/>
            <a:ext cx="33559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And recursively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Draw here with </a:t>
            </a:r>
            <a:r>
              <a:rPr lang="en-US" altLang="en-US">
                <a:solidFill>
                  <a:schemeClr val="hlink"/>
                </a:solidFill>
              </a:rPr>
              <a:t>n-1</a:t>
            </a:r>
          </a:p>
        </p:txBody>
      </p:sp>
      <p:sp>
        <p:nvSpPr>
          <p:cNvPr id="22537" name="Rectangle 23"/>
          <p:cNvSpPr>
            <a:spLocks noChangeArrowheads="1"/>
          </p:cNvSpPr>
          <p:nvPr/>
        </p:nvSpPr>
        <p:spPr bwMode="auto">
          <a:xfrm>
            <a:off x="4267200" y="1524000"/>
            <a:ext cx="4495800" cy="41910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2538" name="Rectangle 24"/>
          <p:cNvSpPr>
            <a:spLocks noChangeArrowheads="1"/>
          </p:cNvSpPr>
          <p:nvPr/>
        </p:nvSpPr>
        <p:spPr bwMode="auto">
          <a:xfrm>
            <a:off x="3886200" y="944563"/>
            <a:ext cx="1168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if </a:t>
            </a:r>
            <a:r>
              <a:rPr lang="en-US" altLang="en-US">
                <a:solidFill>
                  <a:schemeClr val="hlink"/>
                </a:solidFill>
              </a:rPr>
              <a:t>n=3</a:t>
            </a:r>
          </a:p>
        </p:txBody>
      </p:sp>
      <p:sp>
        <p:nvSpPr>
          <p:cNvPr id="619545" name="Rectangle 25"/>
          <p:cNvSpPr>
            <a:spLocks noChangeArrowheads="1"/>
          </p:cNvSpPr>
          <p:nvPr/>
        </p:nvSpPr>
        <p:spPr bwMode="auto">
          <a:xfrm>
            <a:off x="4591050" y="1630363"/>
            <a:ext cx="819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hlink"/>
                </a:solidFill>
              </a:rPr>
              <a:t>n=2</a:t>
            </a:r>
          </a:p>
        </p:txBody>
      </p:sp>
      <p:grpSp>
        <p:nvGrpSpPr>
          <p:cNvPr id="4" name="Group 26"/>
          <p:cNvGrpSpPr>
            <a:grpSpLocks noChangeAspect="1"/>
          </p:cNvGrpSpPr>
          <p:nvPr/>
        </p:nvGrpSpPr>
        <p:grpSpPr bwMode="auto">
          <a:xfrm rot="-1051078">
            <a:off x="4713288" y="1943100"/>
            <a:ext cx="3592512" cy="3349625"/>
            <a:chOff x="2688" y="960"/>
            <a:chExt cx="2832" cy="2640"/>
          </a:xfrm>
        </p:grpSpPr>
        <p:sp>
          <p:nvSpPr>
            <p:cNvPr id="22541" name="Rectangle 27"/>
            <p:cNvSpPr>
              <a:spLocks noChangeAspect="1" noChangeArrowheads="1"/>
            </p:cNvSpPr>
            <p:nvPr/>
          </p:nvSpPr>
          <p:spPr bwMode="auto">
            <a:xfrm>
              <a:off x="2688" y="960"/>
              <a:ext cx="2832" cy="2640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grpSp>
          <p:nvGrpSpPr>
            <p:cNvPr id="22542" name="Group 28"/>
            <p:cNvGrpSpPr>
              <a:grpSpLocks noChangeAspect="1"/>
            </p:cNvGrpSpPr>
            <p:nvPr/>
          </p:nvGrpSpPr>
          <p:grpSpPr bwMode="auto">
            <a:xfrm rot="-714942">
              <a:off x="2921" y="1164"/>
              <a:ext cx="2407" cy="2244"/>
              <a:chOff x="2688" y="960"/>
              <a:chExt cx="2832" cy="2640"/>
            </a:xfrm>
          </p:grpSpPr>
          <p:sp>
            <p:nvSpPr>
              <p:cNvPr id="22543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2688" y="960"/>
                <a:ext cx="2832" cy="2640"/>
              </a:xfrm>
              <a:prstGeom prst="rect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2544" name="Oval 30"/>
              <p:cNvSpPr>
                <a:spLocks noChangeAspect="1" noChangeArrowheads="1"/>
              </p:cNvSpPr>
              <p:nvPr/>
            </p:nvSpPr>
            <p:spPr bwMode="auto">
              <a:xfrm>
                <a:off x="2760" y="1048"/>
                <a:ext cx="2688" cy="2496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9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9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4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816225" y="58738"/>
            <a:ext cx="41703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u="sng">
                <a:solidFill>
                  <a:schemeClr val="tx2"/>
                </a:solidFill>
              </a:rPr>
              <a:t>Recursive Images</a:t>
            </a:r>
          </a:p>
        </p:txBody>
      </p:sp>
      <p:pic>
        <p:nvPicPr>
          <p:cNvPr id="620547" name="Picture 3" descr="captur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70038"/>
            <a:ext cx="4903788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captur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3352800"/>
            <a:ext cx="19081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capture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46238"/>
            <a:ext cx="108585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17525" y="1085850"/>
            <a:ext cx="218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if </a:t>
            </a:r>
            <a:r>
              <a:rPr lang="en-US" altLang="en-US">
                <a:solidFill>
                  <a:schemeClr val="hlink"/>
                </a:solidFill>
              </a:rPr>
              <a:t>n=0</a:t>
            </a:r>
            <a:r>
              <a:rPr lang="en-US" altLang="en-US"/>
              <a:t>, draw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93725" y="2762250"/>
            <a:ext cx="18335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else draw </a:t>
            </a:r>
          </a:p>
        </p:txBody>
      </p:sp>
      <p:grpSp>
        <p:nvGrpSpPr>
          <p:cNvPr id="23560" name="Group 8"/>
          <p:cNvGrpSpPr>
            <a:grpSpLocks/>
          </p:cNvGrpSpPr>
          <p:nvPr/>
        </p:nvGrpSpPr>
        <p:grpSpPr bwMode="auto">
          <a:xfrm flipH="1">
            <a:off x="2971800" y="4724400"/>
            <a:ext cx="381000" cy="993775"/>
            <a:chOff x="2308" y="1513"/>
            <a:chExt cx="1162" cy="2570"/>
          </a:xfrm>
        </p:grpSpPr>
        <p:grpSp>
          <p:nvGrpSpPr>
            <p:cNvPr id="23563" name="Group 9"/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23571" name="Freeform 10"/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2" name="Freeform 11"/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3" name="Freeform 12"/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4" name="Freeform 13"/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5" name="Freeform 14"/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6" name="Freeform 15"/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64" name="Freeform 16"/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Freeform 17"/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Oval 18"/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23567" name="Oval 19"/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23568" name="Oval 20"/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23569" name="Oval 21"/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23570" name="Oval 22"/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altLang="en-US" sz="2400">
                <a:latin typeface="Arial Rounded MT Bold" pitchFamily="34" charset="0"/>
              </a:endParaRPr>
            </a:p>
          </p:txBody>
        </p:sp>
      </p:grpSp>
      <p:sp>
        <p:nvSpPr>
          <p:cNvPr id="23561" name="Text Box 23"/>
          <p:cNvSpPr txBox="1">
            <a:spLocks noChangeArrowheads="1"/>
          </p:cNvSpPr>
          <p:nvPr/>
        </p:nvSpPr>
        <p:spPr bwMode="auto">
          <a:xfrm>
            <a:off x="762000" y="5638800"/>
            <a:ext cx="33559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And recursively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Draw here with </a:t>
            </a:r>
            <a:r>
              <a:rPr lang="en-US" altLang="en-US">
                <a:solidFill>
                  <a:schemeClr val="hlink"/>
                </a:solidFill>
              </a:rPr>
              <a:t>n-1</a:t>
            </a:r>
          </a:p>
        </p:txBody>
      </p:sp>
      <p:sp>
        <p:nvSpPr>
          <p:cNvPr id="23562" name="Rectangle 24"/>
          <p:cNvSpPr>
            <a:spLocks noChangeArrowheads="1"/>
          </p:cNvSpPr>
          <p:nvPr/>
        </p:nvSpPr>
        <p:spPr bwMode="auto">
          <a:xfrm>
            <a:off x="3886200" y="944563"/>
            <a:ext cx="1371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if </a:t>
            </a:r>
            <a:r>
              <a:rPr lang="en-US" altLang="en-US">
                <a:solidFill>
                  <a:schemeClr val="hlink"/>
                </a:solidFill>
              </a:rPr>
              <a:t>n=30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0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0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816225" y="58738"/>
            <a:ext cx="41703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u="sng">
                <a:solidFill>
                  <a:schemeClr val="tx2"/>
                </a:solidFill>
              </a:rPr>
              <a:t>Recursive Images</a:t>
            </a:r>
          </a:p>
        </p:txBody>
      </p:sp>
      <p:pic>
        <p:nvPicPr>
          <p:cNvPr id="24579" name="Picture 3" descr="captur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763588"/>
            <a:ext cx="5532437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cap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743200"/>
            <a:ext cx="83550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057400" y="3352800"/>
            <a:ext cx="1371600" cy="596900"/>
            <a:chOff x="1296" y="2112"/>
            <a:chExt cx="864" cy="376"/>
          </a:xfrm>
        </p:grpSpPr>
        <p:sp>
          <p:nvSpPr>
            <p:cNvPr id="24595" name="Rectangle 6"/>
            <p:cNvSpPr>
              <a:spLocks noChangeArrowheads="1"/>
            </p:cNvSpPr>
            <p:nvPr/>
          </p:nvSpPr>
          <p:spPr bwMode="auto">
            <a:xfrm>
              <a:off x="2072" y="2440"/>
              <a:ext cx="88" cy="48"/>
            </a:xfrm>
            <a:prstGeom prst="rect">
              <a:avLst/>
            </a:prstGeom>
            <a:noFill/>
            <a:ln w="127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24596" name="Rectangle 7"/>
            <p:cNvSpPr>
              <a:spLocks noChangeArrowheads="1"/>
            </p:cNvSpPr>
            <p:nvPr/>
          </p:nvSpPr>
          <p:spPr bwMode="auto">
            <a:xfrm>
              <a:off x="1296" y="2112"/>
              <a:ext cx="7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hlink"/>
                  </a:solidFill>
                </a:rPr>
                <a:t>if n=1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057400" y="3352800"/>
            <a:ext cx="1409700" cy="685800"/>
            <a:chOff x="1296" y="2112"/>
            <a:chExt cx="888" cy="432"/>
          </a:xfrm>
        </p:grpSpPr>
        <p:sp>
          <p:nvSpPr>
            <p:cNvPr id="24593" name="Rectangle 9"/>
            <p:cNvSpPr>
              <a:spLocks noChangeArrowheads="1"/>
            </p:cNvSpPr>
            <p:nvPr/>
          </p:nvSpPr>
          <p:spPr bwMode="auto">
            <a:xfrm rot="2992896">
              <a:off x="2044" y="2404"/>
              <a:ext cx="192" cy="88"/>
            </a:xfrm>
            <a:prstGeom prst="rect">
              <a:avLst/>
            </a:prstGeom>
            <a:noFill/>
            <a:ln w="127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24594" name="Rectangle 10"/>
            <p:cNvSpPr>
              <a:spLocks noChangeArrowheads="1"/>
            </p:cNvSpPr>
            <p:nvPr/>
          </p:nvSpPr>
          <p:spPr bwMode="auto">
            <a:xfrm>
              <a:off x="1296" y="2112"/>
              <a:ext cx="7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hlink"/>
                  </a:solidFill>
                </a:rPr>
                <a:t>if n=2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057400" y="3352800"/>
            <a:ext cx="1616075" cy="736600"/>
            <a:chOff x="1296" y="2112"/>
            <a:chExt cx="1018" cy="464"/>
          </a:xfrm>
        </p:grpSpPr>
        <p:sp>
          <p:nvSpPr>
            <p:cNvPr id="24591" name="Rectangle 12"/>
            <p:cNvSpPr>
              <a:spLocks noChangeArrowheads="1"/>
            </p:cNvSpPr>
            <p:nvPr/>
          </p:nvSpPr>
          <p:spPr bwMode="auto">
            <a:xfrm rot="5699865">
              <a:off x="1994" y="2256"/>
              <a:ext cx="432" cy="208"/>
            </a:xfrm>
            <a:prstGeom prst="rect">
              <a:avLst/>
            </a:prstGeom>
            <a:noFill/>
            <a:ln w="127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24592" name="Rectangle 13"/>
            <p:cNvSpPr>
              <a:spLocks noChangeArrowheads="1"/>
            </p:cNvSpPr>
            <p:nvPr/>
          </p:nvSpPr>
          <p:spPr bwMode="auto">
            <a:xfrm>
              <a:off x="1296" y="2112"/>
              <a:ext cx="7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hlink"/>
                  </a:solidFill>
                </a:rPr>
                <a:t>if n=3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057400" y="3330575"/>
            <a:ext cx="3106738" cy="914400"/>
            <a:chOff x="1296" y="2098"/>
            <a:chExt cx="1957" cy="576"/>
          </a:xfrm>
        </p:grpSpPr>
        <p:sp>
          <p:nvSpPr>
            <p:cNvPr id="24589" name="Rectangle 15"/>
            <p:cNvSpPr>
              <a:spLocks noChangeArrowheads="1"/>
            </p:cNvSpPr>
            <p:nvPr/>
          </p:nvSpPr>
          <p:spPr bwMode="auto">
            <a:xfrm rot="8507812">
              <a:off x="1839" y="2098"/>
              <a:ext cx="1414" cy="576"/>
            </a:xfrm>
            <a:prstGeom prst="rect">
              <a:avLst/>
            </a:prstGeom>
            <a:noFill/>
            <a:ln w="127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24590" name="Rectangle 16"/>
            <p:cNvSpPr>
              <a:spLocks noChangeArrowheads="1"/>
            </p:cNvSpPr>
            <p:nvPr/>
          </p:nvSpPr>
          <p:spPr bwMode="auto">
            <a:xfrm>
              <a:off x="1296" y="2112"/>
              <a:ext cx="7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hlink"/>
                  </a:solidFill>
                </a:rPr>
                <a:t>if n=4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61963" y="2895600"/>
            <a:ext cx="8228012" cy="3817938"/>
            <a:chOff x="291" y="1824"/>
            <a:chExt cx="5183" cy="2405"/>
          </a:xfrm>
        </p:grpSpPr>
        <p:sp>
          <p:nvSpPr>
            <p:cNvPr id="24587" name="Rectangle 18"/>
            <p:cNvSpPr>
              <a:spLocks noChangeArrowheads="1"/>
            </p:cNvSpPr>
            <p:nvPr/>
          </p:nvSpPr>
          <p:spPr bwMode="auto">
            <a:xfrm rot="-10769233">
              <a:off x="291" y="1824"/>
              <a:ext cx="5183" cy="2405"/>
            </a:xfrm>
            <a:prstGeom prst="rect">
              <a:avLst/>
            </a:prstGeom>
            <a:noFill/>
            <a:ln w="127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24588" name="Rectangle 19"/>
            <p:cNvSpPr>
              <a:spLocks noChangeArrowheads="1"/>
            </p:cNvSpPr>
            <p:nvPr/>
          </p:nvSpPr>
          <p:spPr bwMode="auto">
            <a:xfrm>
              <a:off x="1296" y="2102"/>
              <a:ext cx="7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hlink"/>
                  </a:solidFill>
                </a:rPr>
                <a:t>if n=5</a:t>
              </a:r>
            </a:p>
          </p:txBody>
        </p:sp>
      </p:grpSp>
      <p:sp>
        <p:nvSpPr>
          <p:cNvPr id="621588" name="Rectangle 20"/>
          <p:cNvSpPr>
            <a:spLocks noChangeArrowheads="1"/>
          </p:cNvSpPr>
          <p:nvPr/>
        </p:nvSpPr>
        <p:spPr bwMode="auto">
          <a:xfrm>
            <a:off x="2438400" y="1600200"/>
            <a:ext cx="116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hlink"/>
                </a:solidFill>
              </a:rPr>
              <a:t>if n=0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1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1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58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816225" y="58738"/>
            <a:ext cx="41703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u="sng">
                <a:solidFill>
                  <a:schemeClr val="tx2"/>
                </a:solidFill>
              </a:rPr>
              <a:t>Recursive Images</a:t>
            </a:r>
          </a:p>
        </p:txBody>
      </p:sp>
      <p:pic>
        <p:nvPicPr>
          <p:cNvPr id="25603" name="Picture 3" descr="captur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3648075"/>
            <a:ext cx="86772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captur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1371600"/>
            <a:ext cx="6103937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3962400"/>
            <a:ext cx="1320800" cy="2133600"/>
            <a:chOff x="240" y="2496"/>
            <a:chExt cx="832" cy="1344"/>
          </a:xfrm>
        </p:grpSpPr>
        <p:sp>
          <p:nvSpPr>
            <p:cNvPr id="25619" name="Rectangle 6"/>
            <p:cNvSpPr>
              <a:spLocks noChangeArrowheads="1"/>
            </p:cNvSpPr>
            <p:nvPr/>
          </p:nvSpPr>
          <p:spPr bwMode="auto">
            <a:xfrm>
              <a:off x="240" y="3792"/>
              <a:ext cx="88" cy="48"/>
            </a:xfrm>
            <a:prstGeom prst="rect">
              <a:avLst/>
            </a:prstGeom>
            <a:noFill/>
            <a:ln w="127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25620" name="Rectangle 7"/>
            <p:cNvSpPr>
              <a:spLocks noChangeArrowheads="1"/>
            </p:cNvSpPr>
            <p:nvPr/>
          </p:nvSpPr>
          <p:spPr bwMode="auto">
            <a:xfrm>
              <a:off x="336" y="2496"/>
              <a:ext cx="7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hlink"/>
                  </a:solidFill>
                </a:rPr>
                <a:t>if n=1</a:t>
              </a:r>
            </a:p>
          </p:txBody>
        </p:sp>
      </p:grpSp>
      <p:sp>
        <p:nvSpPr>
          <p:cNvPr id="622600" name="Rectangle 8"/>
          <p:cNvSpPr>
            <a:spLocks noChangeArrowheads="1"/>
          </p:cNvSpPr>
          <p:nvPr/>
        </p:nvSpPr>
        <p:spPr bwMode="auto">
          <a:xfrm>
            <a:off x="2209800" y="2316163"/>
            <a:ext cx="1168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hlink"/>
                </a:solidFill>
              </a:rPr>
              <a:t>if n=0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81000" y="3962400"/>
            <a:ext cx="1320800" cy="2133600"/>
            <a:chOff x="240" y="2496"/>
            <a:chExt cx="832" cy="1344"/>
          </a:xfrm>
        </p:grpSpPr>
        <p:sp>
          <p:nvSpPr>
            <p:cNvPr id="25617" name="Rectangle 10"/>
            <p:cNvSpPr>
              <a:spLocks noChangeArrowheads="1"/>
            </p:cNvSpPr>
            <p:nvPr/>
          </p:nvSpPr>
          <p:spPr bwMode="auto">
            <a:xfrm>
              <a:off x="240" y="3744"/>
              <a:ext cx="192" cy="96"/>
            </a:xfrm>
            <a:prstGeom prst="rect">
              <a:avLst/>
            </a:prstGeom>
            <a:noFill/>
            <a:ln w="127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25618" name="Rectangle 11"/>
            <p:cNvSpPr>
              <a:spLocks noChangeArrowheads="1"/>
            </p:cNvSpPr>
            <p:nvPr/>
          </p:nvSpPr>
          <p:spPr bwMode="auto">
            <a:xfrm>
              <a:off x="336" y="2496"/>
              <a:ext cx="7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hlink"/>
                  </a:solidFill>
                </a:rPr>
                <a:t>if n=2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81000" y="3962400"/>
            <a:ext cx="1320800" cy="2133600"/>
            <a:chOff x="240" y="2496"/>
            <a:chExt cx="832" cy="1344"/>
          </a:xfrm>
        </p:grpSpPr>
        <p:sp>
          <p:nvSpPr>
            <p:cNvPr id="25615" name="Rectangle 13"/>
            <p:cNvSpPr>
              <a:spLocks noChangeArrowheads="1"/>
            </p:cNvSpPr>
            <p:nvPr/>
          </p:nvSpPr>
          <p:spPr bwMode="auto">
            <a:xfrm>
              <a:off x="240" y="3648"/>
              <a:ext cx="624" cy="192"/>
            </a:xfrm>
            <a:prstGeom prst="rect">
              <a:avLst/>
            </a:prstGeom>
            <a:noFill/>
            <a:ln w="127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25616" name="Rectangle 14"/>
            <p:cNvSpPr>
              <a:spLocks noChangeArrowheads="1"/>
            </p:cNvSpPr>
            <p:nvPr/>
          </p:nvSpPr>
          <p:spPr bwMode="auto">
            <a:xfrm>
              <a:off x="336" y="2496"/>
              <a:ext cx="7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hlink"/>
                  </a:solidFill>
                </a:rPr>
                <a:t>if n=3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81000" y="3962400"/>
            <a:ext cx="2743200" cy="2171700"/>
            <a:chOff x="240" y="2496"/>
            <a:chExt cx="1728" cy="1368"/>
          </a:xfrm>
        </p:grpSpPr>
        <p:sp>
          <p:nvSpPr>
            <p:cNvPr id="25613" name="Rectangle 16"/>
            <p:cNvSpPr>
              <a:spLocks noChangeArrowheads="1"/>
            </p:cNvSpPr>
            <p:nvPr/>
          </p:nvSpPr>
          <p:spPr bwMode="auto">
            <a:xfrm>
              <a:off x="240" y="3264"/>
              <a:ext cx="1728" cy="600"/>
            </a:xfrm>
            <a:prstGeom prst="rect">
              <a:avLst/>
            </a:prstGeom>
            <a:noFill/>
            <a:ln w="127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25614" name="Rectangle 17"/>
            <p:cNvSpPr>
              <a:spLocks noChangeArrowheads="1"/>
            </p:cNvSpPr>
            <p:nvPr/>
          </p:nvSpPr>
          <p:spPr bwMode="auto">
            <a:xfrm>
              <a:off x="336" y="2496"/>
              <a:ext cx="7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hlink"/>
                  </a:solidFill>
                </a:rPr>
                <a:t>if n=4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381000" y="3733800"/>
            <a:ext cx="8305800" cy="2400300"/>
            <a:chOff x="240" y="2352"/>
            <a:chExt cx="5232" cy="1512"/>
          </a:xfrm>
        </p:grpSpPr>
        <p:sp>
          <p:nvSpPr>
            <p:cNvPr id="25611" name="Rectangle 19"/>
            <p:cNvSpPr>
              <a:spLocks noChangeArrowheads="1"/>
            </p:cNvSpPr>
            <p:nvPr/>
          </p:nvSpPr>
          <p:spPr bwMode="auto">
            <a:xfrm>
              <a:off x="240" y="2352"/>
              <a:ext cx="5232" cy="1512"/>
            </a:xfrm>
            <a:prstGeom prst="rect">
              <a:avLst/>
            </a:prstGeom>
            <a:noFill/>
            <a:ln w="127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25612" name="Rectangle 20"/>
            <p:cNvSpPr>
              <a:spLocks noChangeArrowheads="1"/>
            </p:cNvSpPr>
            <p:nvPr/>
          </p:nvSpPr>
          <p:spPr bwMode="auto">
            <a:xfrm>
              <a:off x="336" y="2496"/>
              <a:ext cx="7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hlink"/>
                  </a:solidFill>
                </a:rPr>
                <a:t>if n=5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2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2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60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816225" y="58738"/>
            <a:ext cx="41703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u="sng">
                <a:solidFill>
                  <a:schemeClr val="tx2"/>
                </a:solidFill>
              </a:rPr>
              <a:t>Recursive Images</a:t>
            </a:r>
          </a:p>
        </p:txBody>
      </p:sp>
      <p:pic>
        <p:nvPicPr>
          <p:cNvPr id="26627" name="Picture 3" descr="captur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78300"/>
            <a:ext cx="86868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127125" y="1162050"/>
            <a:ext cx="2876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L(n) = </a:t>
            </a:r>
            <a:r>
              <a:rPr lang="en-US" altLang="en-US" baseline="30000"/>
              <a:t>4</a:t>
            </a:r>
            <a:r>
              <a:rPr lang="en-US" altLang="en-US"/>
              <a:t>/</a:t>
            </a:r>
            <a:r>
              <a:rPr lang="en-US" altLang="en-US" baseline="-25000"/>
              <a:t>3</a:t>
            </a:r>
            <a:r>
              <a:rPr lang="en-US" altLang="en-US"/>
              <a:t> L(n-1)</a:t>
            </a:r>
            <a:endParaRPr lang="en-US" altLang="en-US" baseline="30000"/>
          </a:p>
        </p:txBody>
      </p:sp>
      <p:sp>
        <p:nvSpPr>
          <p:cNvPr id="623621" name="Rectangle 5"/>
          <p:cNvSpPr>
            <a:spLocks noChangeArrowheads="1"/>
          </p:cNvSpPr>
          <p:nvPr/>
        </p:nvSpPr>
        <p:spPr bwMode="auto">
          <a:xfrm>
            <a:off x="5410200" y="1004888"/>
            <a:ext cx="911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Symbol" pitchFamily="18" charset="2"/>
              </a:rPr>
              <a:t>Þ</a:t>
            </a:r>
            <a:r>
              <a:rPr lang="en-US" altLang="en-US"/>
              <a:t> </a:t>
            </a:r>
            <a:r>
              <a:rPr lang="en-US" altLang="en-US" sz="3600">
                <a:latin typeface="Symbol" pitchFamily="18" charset="2"/>
              </a:rPr>
              <a:t>¥</a:t>
            </a:r>
          </a:p>
        </p:txBody>
      </p:sp>
      <p:pic>
        <p:nvPicPr>
          <p:cNvPr id="26630" name="Picture 6" descr="captur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2159000"/>
            <a:ext cx="6103937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3623" name="Rectangle 7"/>
          <p:cNvSpPr>
            <a:spLocks noChangeArrowheads="1"/>
          </p:cNvSpPr>
          <p:nvPr/>
        </p:nvSpPr>
        <p:spPr bwMode="auto">
          <a:xfrm>
            <a:off x="3962400" y="1143000"/>
            <a:ext cx="1296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= (</a:t>
            </a:r>
            <a:r>
              <a:rPr lang="en-US" altLang="en-US" baseline="30000"/>
              <a:t>4</a:t>
            </a:r>
            <a:r>
              <a:rPr lang="en-US" altLang="en-US"/>
              <a:t>/</a:t>
            </a:r>
            <a:r>
              <a:rPr lang="en-US" altLang="en-US" baseline="-25000"/>
              <a:t>3</a:t>
            </a:r>
            <a:r>
              <a:rPr lang="en-US" altLang="en-US"/>
              <a:t>)</a:t>
            </a:r>
            <a:r>
              <a:rPr lang="en-US" altLang="en-US" baseline="30000"/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3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3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3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621" grpId="0" autoUpdateAnimBg="0"/>
      <p:bldP spid="62362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aptur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800100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09600" y="2819400"/>
            <a:ext cx="152400" cy="228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048000" y="990600"/>
            <a:ext cx="152400" cy="228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aptur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800100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914400" y="1447800"/>
            <a:ext cx="7315200" cy="4724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09600" y="2819400"/>
            <a:ext cx="152400" cy="228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048000" y="990600"/>
            <a:ext cx="152400" cy="228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aptur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800100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Line 3"/>
          <p:cNvSpPr>
            <a:spLocks noChangeShapeType="1"/>
          </p:cNvSpPr>
          <p:nvPr/>
        </p:nvSpPr>
        <p:spPr bwMode="auto">
          <a:xfrm>
            <a:off x="762000" y="2895600"/>
            <a:ext cx="80010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3124200" y="1219200"/>
            <a:ext cx="0" cy="5257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914400" y="1447800"/>
            <a:ext cx="2209800" cy="1371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200400" y="1447800"/>
            <a:ext cx="5029200" cy="1371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903288" y="3048000"/>
            <a:ext cx="2209800" cy="3200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3200400" y="3048000"/>
            <a:ext cx="5029200" cy="3124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828800" y="1676400"/>
            <a:ext cx="3962400" cy="3200400"/>
            <a:chOff x="1152" y="1056"/>
            <a:chExt cx="2496" cy="2016"/>
          </a:xfrm>
        </p:grpSpPr>
        <p:grpSp>
          <p:nvGrpSpPr>
            <p:cNvPr id="29706" name="Group 10"/>
            <p:cNvGrpSpPr>
              <a:grpSpLocks/>
            </p:cNvGrpSpPr>
            <p:nvPr/>
          </p:nvGrpSpPr>
          <p:grpSpPr bwMode="auto">
            <a:xfrm flipH="1">
              <a:off x="1152" y="1056"/>
              <a:ext cx="240" cy="626"/>
              <a:chOff x="2308" y="1513"/>
              <a:chExt cx="1162" cy="2570"/>
            </a:xfrm>
          </p:grpSpPr>
          <p:grpSp>
            <p:nvGrpSpPr>
              <p:cNvPr id="29752" name="Group 11"/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29760" name="Freeform 12"/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61" name="Freeform 13"/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62" name="Freeform 14"/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63" name="Freeform 15"/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64" name="Freeform 16"/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65" name="Freeform 17"/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753" name="Freeform 18"/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>
                  <a:gd name="T0" fmla="*/ 0 w 827"/>
                  <a:gd name="T1" fmla="*/ 139 h 563"/>
                  <a:gd name="T2" fmla="*/ 108 w 827"/>
                  <a:gd name="T3" fmla="*/ 18 h 563"/>
                  <a:gd name="T4" fmla="*/ 160 w 827"/>
                  <a:gd name="T5" fmla="*/ 75 h 563"/>
                  <a:gd name="T6" fmla="*/ 213 w 827"/>
                  <a:gd name="T7" fmla="*/ 110 h 563"/>
                  <a:gd name="T8" fmla="*/ 269 w 827"/>
                  <a:gd name="T9" fmla="*/ 110 h 563"/>
                  <a:gd name="T10" fmla="*/ 327 w 827"/>
                  <a:gd name="T11" fmla="*/ 52 h 563"/>
                  <a:gd name="T12" fmla="*/ 396 w 827"/>
                  <a:gd name="T13" fmla="*/ 5 h 563"/>
                  <a:gd name="T14" fmla="*/ 477 w 827"/>
                  <a:gd name="T15" fmla="*/ 0 h 563"/>
                  <a:gd name="T16" fmla="*/ 563 w 827"/>
                  <a:gd name="T17" fmla="*/ 35 h 563"/>
                  <a:gd name="T18" fmla="*/ 620 w 827"/>
                  <a:gd name="T19" fmla="*/ 87 h 563"/>
                  <a:gd name="T20" fmla="*/ 648 w 827"/>
                  <a:gd name="T21" fmla="*/ 157 h 563"/>
                  <a:gd name="T22" fmla="*/ 654 w 827"/>
                  <a:gd name="T23" fmla="*/ 249 h 563"/>
                  <a:gd name="T24" fmla="*/ 671 w 827"/>
                  <a:gd name="T25" fmla="*/ 331 h 563"/>
                  <a:gd name="T26" fmla="*/ 718 w 827"/>
                  <a:gd name="T27" fmla="*/ 371 h 563"/>
                  <a:gd name="T28" fmla="*/ 774 w 827"/>
                  <a:gd name="T29" fmla="*/ 389 h 563"/>
                  <a:gd name="T30" fmla="*/ 827 w 827"/>
                  <a:gd name="T31" fmla="*/ 401 h 563"/>
                  <a:gd name="T32" fmla="*/ 786 w 827"/>
                  <a:gd name="T33" fmla="*/ 563 h 563"/>
                  <a:gd name="T34" fmla="*/ 654 w 827"/>
                  <a:gd name="T35" fmla="*/ 540 h 563"/>
                  <a:gd name="T36" fmla="*/ 517 w 827"/>
                  <a:gd name="T37" fmla="*/ 493 h 563"/>
                  <a:gd name="T38" fmla="*/ 407 w 827"/>
                  <a:gd name="T39" fmla="*/ 441 h 563"/>
                  <a:gd name="T40" fmla="*/ 286 w 827"/>
                  <a:gd name="T41" fmla="*/ 389 h 563"/>
                  <a:gd name="T42" fmla="*/ 160 w 827"/>
                  <a:gd name="T43" fmla="*/ 331 h 563"/>
                  <a:gd name="T44" fmla="*/ 57 w 827"/>
                  <a:gd name="T45" fmla="*/ 209 h 563"/>
                  <a:gd name="T46" fmla="*/ 0 w 827"/>
                  <a:gd name="T47" fmla="*/ 139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4" name="Freeform 19"/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>
                  <a:gd name="T0" fmla="*/ 75 w 856"/>
                  <a:gd name="T1" fmla="*/ 266 h 606"/>
                  <a:gd name="T2" fmla="*/ 172 w 856"/>
                  <a:gd name="T3" fmla="*/ 363 h 606"/>
                  <a:gd name="T4" fmla="*/ 304 w 856"/>
                  <a:gd name="T5" fmla="*/ 428 h 606"/>
                  <a:gd name="T6" fmla="*/ 489 w 856"/>
                  <a:gd name="T7" fmla="*/ 513 h 606"/>
                  <a:gd name="T8" fmla="*/ 615 w 856"/>
                  <a:gd name="T9" fmla="*/ 566 h 606"/>
                  <a:gd name="T10" fmla="*/ 816 w 856"/>
                  <a:gd name="T11" fmla="*/ 606 h 606"/>
                  <a:gd name="T12" fmla="*/ 856 w 856"/>
                  <a:gd name="T13" fmla="*/ 393 h 606"/>
                  <a:gd name="T14" fmla="*/ 804 w 856"/>
                  <a:gd name="T15" fmla="*/ 393 h 606"/>
                  <a:gd name="T16" fmla="*/ 753 w 856"/>
                  <a:gd name="T17" fmla="*/ 363 h 606"/>
                  <a:gd name="T18" fmla="*/ 695 w 856"/>
                  <a:gd name="T19" fmla="*/ 323 h 606"/>
                  <a:gd name="T20" fmla="*/ 695 w 856"/>
                  <a:gd name="T21" fmla="*/ 243 h 606"/>
                  <a:gd name="T22" fmla="*/ 660 w 856"/>
                  <a:gd name="T23" fmla="*/ 116 h 606"/>
                  <a:gd name="T24" fmla="*/ 597 w 856"/>
                  <a:gd name="T25" fmla="*/ 46 h 606"/>
                  <a:gd name="T26" fmla="*/ 505 w 856"/>
                  <a:gd name="T27" fmla="*/ 0 h 606"/>
                  <a:gd name="T28" fmla="*/ 391 w 856"/>
                  <a:gd name="T29" fmla="*/ 12 h 606"/>
                  <a:gd name="T30" fmla="*/ 321 w 856"/>
                  <a:gd name="T31" fmla="*/ 53 h 606"/>
                  <a:gd name="T32" fmla="*/ 286 w 856"/>
                  <a:gd name="T33" fmla="*/ 98 h 606"/>
                  <a:gd name="T34" fmla="*/ 253 w 856"/>
                  <a:gd name="T35" fmla="*/ 121 h 606"/>
                  <a:gd name="T36" fmla="*/ 218 w 856"/>
                  <a:gd name="T37" fmla="*/ 116 h 606"/>
                  <a:gd name="T38" fmla="*/ 166 w 856"/>
                  <a:gd name="T39" fmla="*/ 63 h 606"/>
                  <a:gd name="T40" fmla="*/ 132 w 856"/>
                  <a:gd name="T41" fmla="*/ 0 h 606"/>
                  <a:gd name="T42" fmla="*/ 103 w 856"/>
                  <a:gd name="T43" fmla="*/ 30 h 606"/>
                  <a:gd name="T44" fmla="*/ 0 w 856"/>
                  <a:gd name="T45" fmla="*/ 150 h 606"/>
                  <a:gd name="T46" fmla="*/ 5 w 856"/>
                  <a:gd name="T47" fmla="*/ 178 h 606"/>
                  <a:gd name="T48" fmla="*/ 17 w 856"/>
                  <a:gd name="T49" fmla="*/ 191 h 606"/>
                  <a:gd name="T50" fmla="*/ 120 w 856"/>
                  <a:gd name="T51" fmla="*/ 81 h 606"/>
                  <a:gd name="T52" fmla="*/ 172 w 856"/>
                  <a:gd name="T53" fmla="*/ 133 h 606"/>
                  <a:gd name="T54" fmla="*/ 206 w 856"/>
                  <a:gd name="T55" fmla="*/ 168 h 606"/>
                  <a:gd name="T56" fmla="*/ 253 w 856"/>
                  <a:gd name="T57" fmla="*/ 168 h 606"/>
                  <a:gd name="T58" fmla="*/ 286 w 856"/>
                  <a:gd name="T59" fmla="*/ 156 h 606"/>
                  <a:gd name="T60" fmla="*/ 339 w 856"/>
                  <a:gd name="T61" fmla="*/ 116 h 606"/>
                  <a:gd name="T62" fmla="*/ 367 w 856"/>
                  <a:gd name="T63" fmla="*/ 70 h 606"/>
                  <a:gd name="T64" fmla="*/ 442 w 856"/>
                  <a:gd name="T65" fmla="*/ 46 h 606"/>
                  <a:gd name="T66" fmla="*/ 505 w 856"/>
                  <a:gd name="T67" fmla="*/ 53 h 606"/>
                  <a:gd name="T68" fmla="*/ 562 w 856"/>
                  <a:gd name="T69" fmla="*/ 87 h 606"/>
                  <a:gd name="T70" fmla="*/ 615 w 856"/>
                  <a:gd name="T71" fmla="*/ 138 h 606"/>
                  <a:gd name="T72" fmla="*/ 643 w 856"/>
                  <a:gd name="T73" fmla="*/ 203 h 606"/>
                  <a:gd name="T74" fmla="*/ 643 w 856"/>
                  <a:gd name="T75" fmla="*/ 260 h 606"/>
                  <a:gd name="T76" fmla="*/ 643 w 856"/>
                  <a:gd name="T77" fmla="*/ 323 h 606"/>
                  <a:gd name="T78" fmla="*/ 666 w 856"/>
                  <a:gd name="T79" fmla="*/ 375 h 606"/>
                  <a:gd name="T80" fmla="*/ 730 w 856"/>
                  <a:gd name="T81" fmla="*/ 410 h 606"/>
                  <a:gd name="T82" fmla="*/ 804 w 856"/>
                  <a:gd name="T83" fmla="*/ 444 h 606"/>
                  <a:gd name="T84" fmla="*/ 770 w 856"/>
                  <a:gd name="T85" fmla="*/ 554 h 606"/>
                  <a:gd name="T86" fmla="*/ 580 w 856"/>
                  <a:gd name="T87" fmla="*/ 503 h 606"/>
                  <a:gd name="T88" fmla="*/ 454 w 856"/>
                  <a:gd name="T89" fmla="*/ 450 h 606"/>
                  <a:gd name="T90" fmla="*/ 339 w 856"/>
                  <a:gd name="T91" fmla="*/ 416 h 606"/>
                  <a:gd name="T92" fmla="*/ 241 w 856"/>
                  <a:gd name="T93" fmla="*/ 363 h 606"/>
                  <a:gd name="T94" fmla="*/ 120 w 856"/>
                  <a:gd name="T95" fmla="*/ 266 h 606"/>
                  <a:gd name="T96" fmla="*/ 34 w 856"/>
                  <a:gd name="T97" fmla="*/ 173 h 606"/>
                  <a:gd name="T98" fmla="*/ 22 w 856"/>
                  <a:gd name="T99" fmla="*/ 185 h 606"/>
                  <a:gd name="T100" fmla="*/ 75 w 856"/>
                  <a:gd name="T101" fmla="*/ 266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5" name="Oval 20"/>
              <p:cNvSpPr>
                <a:spLocks noChangeArrowheads="1"/>
              </p:cNvSpPr>
              <p:nvPr/>
            </p:nvSpPr>
            <p:spPr bwMode="auto">
              <a:xfrm rot="-428694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9756" name="Oval 21"/>
              <p:cNvSpPr>
                <a:spLocks noChangeArrowheads="1"/>
              </p:cNvSpPr>
              <p:nvPr/>
            </p:nvSpPr>
            <p:spPr bwMode="auto">
              <a:xfrm rot="-428694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9757" name="Oval 22"/>
              <p:cNvSpPr>
                <a:spLocks noChangeArrowheads="1"/>
              </p:cNvSpPr>
              <p:nvPr/>
            </p:nvSpPr>
            <p:spPr bwMode="auto">
              <a:xfrm rot="-428694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9758" name="Oval 23"/>
              <p:cNvSpPr>
                <a:spLocks noChangeArrowheads="1"/>
              </p:cNvSpPr>
              <p:nvPr/>
            </p:nvSpPr>
            <p:spPr bwMode="auto">
              <a:xfrm rot="-428694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9759" name="Oval 24"/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CA" altLang="en-US" sz="2400">
                  <a:latin typeface="Arial Rounded MT Bold" pitchFamily="34" charset="0"/>
                </a:endParaRPr>
              </a:p>
            </p:txBody>
          </p:sp>
        </p:grpSp>
        <p:grpSp>
          <p:nvGrpSpPr>
            <p:cNvPr id="29707" name="Group 25"/>
            <p:cNvGrpSpPr>
              <a:grpSpLocks/>
            </p:cNvGrpSpPr>
            <p:nvPr/>
          </p:nvGrpSpPr>
          <p:grpSpPr bwMode="auto">
            <a:xfrm flipH="1">
              <a:off x="3408" y="1056"/>
              <a:ext cx="240" cy="626"/>
              <a:chOff x="2308" y="1513"/>
              <a:chExt cx="1162" cy="2570"/>
            </a:xfrm>
          </p:grpSpPr>
          <p:grpSp>
            <p:nvGrpSpPr>
              <p:cNvPr id="29738" name="Group 26"/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29746" name="Freeform 27"/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7" name="Freeform 28"/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8" name="Freeform 29"/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9" name="Freeform 30"/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50" name="Freeform 31"/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51" name="Freeform 32"/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739" name="Freeform 33"/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>
                  <a:gd name="T0" fmla="*/ 0 w 827"/>
                  <a:gd name="T1" fmla="*/ 139 h 563"/>
                  <a:gd name="T2" fmla="*/ 108 w 827"/>
                  <a:gd name="T3" fmla="*/ 18 h 563"/>
                  <a:gd name="T4" fmla="*/ 160 w 827"/>
                  <a:gd name="T5" fmla="*/ 75 h 563"/>
                  <a:gd name="T6" fmla="*/ 213 w 827"/>
                  <a:gd name="T7" fmla="*/ 110 h 563"/>
                  <a:gd name="T8" fmla="*/ 269 w 827"/>
                  <a:gd name="T9" fmla="*/ 110 h 563"/>
                  <a:gd name="T10" fmla="*/ 327 w 827"/>
                  <a:gd name="T11" fmla="*/ 52 h 563"/>
                  <a:gd name="T12" fmla="*/ 396 w 827"/>
                  <a:gd name="T13" fmla="*/ 5 h 563"/>
                  <a:gd name="T14" fmla="*/ 477 w 827"/>
                  <a:gd name="T15" fmla="*/ 0 h 563"/>
                  <a:gd name="T16" fmla="*/ 563 w 827"/>
                  <a:gd name="T17" fmla="*/ 35 h 563"/>
                  <a:gd name="T18" fmla="*/ 620 w 827"/>
                  <a:gd name="T19" fmla="*/ 87 h 563"/>
                  <a:gd name="T20" fmla="*/ 648 w 827"/>
                  <a:gd name="T21" fmla="*/ 157 h 563"/>
                  <a:gd name="T22" fmla="*/ 654 w 827"/>
                  <a:gd name="T23" fmla="*/ 249 h 563"/>
                  <a:gd name="T24" fmla="*/ 671 w 827"/>
                  <a:gd name="T25" fmla="*/ 331 h 563"/>
                  <a:gd name="T26" fmla="*/ 718 w 827"/>
                  <a:gd name="T27" fmla="*/ 371 h 563"/>
                  <a:gd name="T28" fmla="*/ 774 w 827"/>
                  <a:gd name="T29" fmla="*/ 389 h 563"/>
                  <a:gd name="T30" fmla="*/ 827 w 827"/>
                  <a:gd name="T31" fmla="*/ 401 h 563"/>
                  <a:gd name="T32" fmla="*/ 786 w 827"/>
                  <a:gd name="T33" fmla="*/ 563 h 563"/>
                  <a:gd name="T34" fmla="*/ 654 w 827"/>
                  <a:gd name="T35" fmla="*/ 540 h 563"/>
                  <a:gd name="T36" fmla="*/ 517 w 827"/>
                  <a:gd name="T37" fmla="*/ 493 h 563"/>
                  <a:gd name="T38" fmla="*/ 407 w 827"/>
                  <a:gd name="T39" fmla="*/ 441 h 563"/>
                  <a:gd name="T40" fmla="*/ 286 w 827"/>
                  <a:gd name="T41" fmla="*/ 389 h 563"/>
                  <a:gd name="T42" fmla="*/ 160 w 827"/>
                  <a:gd name="T43" fmla="*/ 331 h 563"/>
                  <a:gd name="T44" fmla="*/ 57 w 827"/>
                  <a:gd name="T45" fmla="*/ 209 h 563"/>
                  <a:gd name="T46" fmla="*/ 0 w 827"/>
                  <a:gd name="T47" fmla="*/ 139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0" name="Freeform 34"/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>
                  <a:gd name="T0" fmla="*/ 75 w 856"/>
                  <a:gd name="T1" fmla="*/ 266 h 606"/>
                  <a:gd name="T2" fmla="*/ 172 w 856"/>
                  <a:gd name="T3" fmla="*/ 363 h 606"/>
                  <a:gd name="T4" fmla="*/ 304 w 856"/>
                  <a:gd name="T5" fmla="*/ 428 h 606"/>
                  <a:gd name="T6" fmla="*/ 489 w 856"/>
                  <a:gd name="T7" fmla="*/ 513 h 606"/>
                  <a:gd name="T8" fmla="*/ 615 w 856"/>
                  <a:gd name="T9" fmla="*/ 566 h 606"/>
                  <a:gd name="T10" fmla="*/ 816 w 856"/>
                  <a:gd name="T11" fmla="*/ 606 h 606"/>
                  <a:gd name="T12" fmla="*/ 856 w 856"/>
                  <a:gd name="T13" fmla="*/ 393 h 606"/>
                  <a:gd name="T14" fmla="*/ 804 w 856"/>
                  <a:gd name="T15" fmla="*/ 393 h 606"/>
                  <a:gd name="T16" fmla="*/ 753 w 856"/>
                  <a:gd name="T17" fmla="*/ 363 h 606"/>
                  <a:gd name="T18" fmla="*/ 695 w 856"/>
                  <a:gd name="T19" fmla="*/ 323 h 606"/>
                  <a:gd name="T20" fmla="*/ 695 w 856"/>
                  <a:gd name="T21" fmla="*/ 243 h 606"/>
                  <a:gd name="T22" fmla="*/ 660 w 856"/>
                  <a:gd name="T23" fmla="*/ 116 h 606"/>
                  <a:gd name="T24" fmla="*/ 597 w 856"/>
                  <a:gd name="T25" fmla="*/ 46 h 606"/>
                  <a:gd name="T26" fmla="*/ 505 w 856"/>
                  <a:gd name="T27" fmla="*/ 0 h 606"/>
                  <a:gd name="T28" fmla="*/ 391 w 856"/>
                  <a:gd name="T29" fmla="*/ 12 h 606"/>
                  <a:gd name="T30" fmla="*/ 321 w 856"/>
                  <a:gd name="T31" fmla="*/ 53 h 606"/>
                  <a:gd name="T32" fmla="*/ 286 w 856"/>
                  <a:gd name="T33" fmla="*/ 98 h 606"/>
                  <a:gd name="T34" fmla="*/ 253 w 856"/>
                  <a:gd name="T35" fmla="*/ 121 h 606"/>
                  <a:gd name="T36" fmla="*/ 218 w 856"/>
                  <a:gd name="T37" fmla="*/ 116 h 606"/>
                  <a:gd name="T38" fmla="*/ 166 w 856"/>
                  <a:gd name="T39" fmla="*/ 63 h 606"/>
                  <a:gd name="T40" fmla="*/ 132 w 856"/>
                  <a:gd name="T41" fmla="*/ 0 h 606"/>
                  <a:gd name="T42" fmla="*/ 103 w 856"/>
                  <a:gd name="T43" fmla="*/ 30 h 606"/>
                  <a:gd name="T44" fmla="*/ 0 w 856"/>
                  <a:gd name="T45" fmla="*/ 150 h 606"/>
                  <a:gd name="T46" fmla="*/ 5 w 856"/>
                  <a:gd name="T47" fmla="*/ 178 h 606"/>
                  <a:gd name="T48" fmla="*/ 17 w 856"/>
                  <a:gd name="T49" fmla="*/ 191 h 606"/>
                  <a:gd name="T50" fmla="*/ 120 w 856"/>
                  <a:gd name="T51" fmla="*/ 81 h 606"/>
                  <a:gd name="T52" fmla="*/ 172 w 856"/>
                  <a:gd name="T53" fmla="*/ 133 h 606"/>
                  <a:gd name="T54" fmla="*/ 206 w 856"/>
                  <a:gd name="T55" fmla="*/ 168 h 606"/>
                  <a:gd name="T56" fmla="*/ 253 w 856"/>
                  <a:gd name="T57" fmla="*/ 168 h 606"/>
                  <a:gd name="T58" fmla="*/ 286 w 856"/>
                  <a:gd name="T59" fmla="*/ 156 h 606"/>
                  <a:gd name="T60" fmla="*/ 339 w 856"/>
                  <a:gd name="T61" fmla="*/ 116 h 606"/>
                  <a:gd name="T62" fmla="*/ 367 w 856"/>
                  <a:gd name="T63" fmla="*/ 70 h 606"/>
                  <a:gd name="T64" fmla="*/ 442 w 856"/>
                  <a:gd name="T65" fmla="*/ 46 h 606"/>
                  <a:gd name="T66" fmla="*/ 505 w 856"/>
                  <a:gd name="T67" fmla="*/ 53 h 606"/>
                  <a:gd name="T68" fmla="*/ 562 w 856"/>
                  <a:gd name="T69" fmla="*/ 87 h 606"/>
                  <a:gd name="T70" fmla="*/ 615 w 856"/>
                  <a:gd name="T71" fmla="*/ 138 h 606"/>
                  <a:gd name="T72" fmla="*/ 643 w 856"/>
                  <a:gd name="T73" fmla="*/ 203 h 606"/>
                  <a:gd name="T74" fmla="*/ 643 w 856"/>
                  <a:gd name="T75" fmla="*/ 260 h 606"/>
                  <a:gd name="T76" fmla="*/ 643 w 856"/>
                  <a:gd name="T77" fmla="*/ 323 h 606"/>
                  <a:gd name="T78" fmla="*/ 666 w 856"/>
                  <a:gd name="T79" fmla="*/ 375 h 606"/>
                  <a:gd name="T80" fmla="*/ 730 w 856"/>
                  <a:gd name="T81" fmla="*/ 410 h 606"/>
                  <a:gd name="T82" fmla="*/ 804 w 856"/>
                  <a:gd name="T83" fmla="*/ 444 h 606"/>
                  <a:gd name="T84" fmla="*/ 770 w 856"/>
                  <a:gd name="T85" fmla="*/ 554 h 606"/>
                  <a:gd name="T86" fmla="*/ 580 w 856"/>
                  <a:gd name="T87" fmla="*/ 503 h 606"/>
                  <a:gd name="T88" fmla="*/ 454 w 856"/>
                  <a:gd name="T89" fmla="*/ 450 h 606"/>
                  <a:gd name="T90" fmla="*/ 339 w 856"/>
                  <a:gd name="T91" fmla="*/ 416 h 606"/>
                  <a:gd name="T92" fmla="*/ 241 w 856"/>
                  <a:gd name="T93" fmla="*/ 363 h 606"/>
                  <a:gd name="T94" fmla="*/ 120 w 856"/>
                  <a:gd name="T95" fmla="*/ 266 h 606"/>
                  <a:gd name="T96" fmla="*/ 34 w 856"/>
                  <a:gd name="T97" fmla="*/ 173 h 606"/>
                  <a:gd name="T98" fmla="*/ 22 w 856"/>
                  <a:gd name="T99" fmla="*/ 185 h 606"/>
                  <a:gd name="T100" fmla="*/ 75 w 856"/>
                  <a:gd name="T101" fmla="*/ 266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1" name="Oval 35"/>
              <p:cNvSpPr>
                <a:spLocks noChangeArrowheads="1"/>
              </p:cNvSpPr>
              <p:nvPr/>
            </p:nvSpPr>
            <p:spPr bwMode="auto">
              <a:xfrm rot="-428694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9742" name="Oval 36"/>
              <p:cNvSpPr>
                <a:spLocks noChangeArrowheads="1"/>
              </p:cNvSpPr>
              <p:nvPr/>
            </p:nvSpPr>
            <p:spPr bwMode="auto">
              <a:xfrm rot="-428694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9743" name="Oval 37"/>
              <p:cNvSpPr>
                <a:spLocks noChangeArrowheads="1"/>
              </p:cNvSpPr>
              <p:nvPr/>
            </p:nvSpPr>
            <p:spPr bwMode="auto">
              <a:xfrm rot="-428694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9744" name="Oval 38"/>
              <p:cNvSpPr>
                <a:spLocks noChangeArrowheads="1"/>
              </p:cNvSpPr>
              <p:nvPr/>
            </p:nvSpPr>
            <p:spPr bwMode="auto">
              <a:xfrm rot="-428694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9745" name="Oval 39"/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CA" altLang="en-US" sz="2400">
                  <a:latin typeface="Arial Rounded MT Bold" pitchFamily="34" charset="0"/>
                </a:endParaRPr>
              </a:p>
            </p:txBody>
          </p:sp>
        </p:grpSp>
        <p:grpSp>
          <p:nvGrpSpPr>
            <p:cNvPr id="29708" name="Group 40"/>
            <p:cNvGrpSpPr>
              <a:grpSpLocks/>
            </p:cNvGrpSpPr>
            <p:nvPr/>
          </p:nvGrpSpPr>
          <p:grpSpPr bwMode="auto">
            <a:xfrm flipH="1">
              <a:off x="3408" y="2446"/>
              <a:ext cx="240" cy="626"/>
              <a:chOff x="2308" y="1513"/>
              <a:chExt cx="1162" cy="2570"/>
            </a:xfrm>
          </p:grpSpPr>
          <p:grpSp>
            <p:nvGrpSpPr>
              <p:cNvPr id="29724" name="Group 41"/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29732" name="Freeform 42"/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33" name="Freeform 43"/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34" name="Freeform 44"/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35" name="Freeform 45"/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36" name="Freeform 46"/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37" name="Freeform 47"/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725" name="Freeform 48"/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>
                  <a:gd name="T0" fmla="*/ 0 w 827"/>
                  <a:gd name="T1" fmla="*/ 139 h 563"/>
                  <a:gd name="T2" fmla="*/ 108 w 827"/>
                  <a:gd name="T3" fmla="*/ 18 h 563"/>
                  <a:gd name="T4" fmla="*/ 160 w 827"/>
                  <a:gd name="T5" fmla="*/ 75 h 563"/>
                  <a:gd name="T6" fmla="*/ 213 w 827"/>
                  <a:gd name="T7" fmla="*/ 110 h 563"/>
                  <a:gd name="T8" fmla="*/ 269 w 827"/>
                  <a:gd name="T9" fmla="*/ 110 h 563"/>
                  <a:gd name="T10" fmla="*/ 327 w 827"/>
                  <a:gd name="T11" fmla="*/ 52 h 563"/>
                  <a:gd name="T12" fmla="*/ 396 w 827"/>
                  <a:gd name="T13" fmla="*/ 5 h 563"/>
                  <a:gd name="T14" fmla="*/ 477 w 827"/>
                  <a:gd name="T15" fmla="*/ 0 h 563"/>
                  <a:gd name="T16" fmla="*/ 563 w 827"/>
                  <a:gd name="T17" fmla="*/ 35 h 563"/>
                  <a:gd name="T18" fmla="*/ 620 w 827"/>
                  <a:gd name="T19" fmla="*/ 87 h 563"/>
                  <a:gd name="T20" fmla="*/ 648 w 827"/>
                  <a:gd name="T21" fmla="*/ 157 h 563"/>
                  <a:gd name="T22" fmla="*/ 654 w 827"/>
                  <a:gd name="T23" fmla="*/ 249 h 563"/>
                  <a:gd name="T24" fmla="*/ 671 w 827"/>
                  <a:gd name="T25" fmla="*/ 331 h 563"/>
                  <a:gd name="T26" fmla="*/ 718 w 827"/>
                  <a:gd name="T27" fmla="*/ 371 h 563"/>
                  <a:gd name="T28" fmla="*/ 774 w 827"/>
                  <a:gd name="T29" fmla="*/ 389 h 563"/>
                  <a:gd name="T30" fmla="*/ 827 w 827"/>
                  <a:gd name="T31" fmla="*/ 401 h 563"/>
                  <a:gd name="T32" fmla="*/ 786 w 827"/>
                  <a:gd name="T33" fmla="*/ 563 h 563"/>
                  <a:gd name="T34" fmla="*/ 654 w 827"/>
                  <a:gd name="T35" fmla="*/ 540 h 563"/>
                  <a:gd name="T36" fmla="*/ 517 w 827"/>
                  <a:gd name="T37" fmla="*/ 493 h 563"/>
                  <a:gd name="T38" fmla="*/ 407 w 827"/>
                  <a:gd name="T39" fmla="*/ 441 h 563"/>
                  <a:gd name="T40" fmla="*/ 286 w 827"/>
                  <a:gd name="T41" fmla="*/ 389 h 563"/>
                  <a:gd name="T42" fmla="*/ 160 w 827"/>
                  <a:gd name="T43" fmla="*/ 331 h 563"/>
                  <a:gd name="T44" fmla="*/ 57 w 827"/>
                  <a:gd name="T45" fmla="*/ 209 h 563"/>
                  <a:gd name="T46" fmla="*/ 0 w 827"/>
                  <a:gd name="T47" fmla="*/ 139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6" name="Freeform 49"/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>
                  <a:gd name="T0" fmla="*/ 75 w 856"/>
                  <a:gd name="T1" fmla="*/ 266 h 606"/>
                  <a:gd name="T2" fmla="*/ 172 w 856"/>
                  <a:gd name="T3" fmla="*/ 363 h 606"/>
                  <a:gd name="T4" fmla="*/ 304 w 856"/>
                  <a:gd name="T5" fmla="*/ 428 h 606"/>
                  <a:gd name="T6" fmla="*/ 489 w 856"/>
                  <a:gd name="T7" fmla="*/ 513 h 606"/>
                  <a:gd name="T8" fmla="*/ 615 w 856"/>
                  <a:gd name="T9" fmla="*/ 566 h 606"/>
                  <a:gd name="T10" fmla="*/ 816 w 856"/>
                  <a:gd name="T11" fmla="*/ 606 h 606"/>
                  <a:gd name="T12" fmla="*/ 856 w 856"/>
                  <a:gd name="T13" fmla="*/ 393 h 606"/>
                  <a:gd name="T14" fmla="*/ 804 w 856"/>
                  <a:gd name="T15" fmla="*/ 393 h 606"/>
                  <a:gd name="T16" fmla="*/ 753 w 856"/>
                  <a:gd name="T17" fmla="*/ 363 h 606"/>
                  <a:gd name="T18" fmla="*/ 695 w 856"/>
                  <a:gd name="T19" fmla="*/ 323 h 606"/>
                  <a:gd name="T20" fmla="*/ 695 w 856"/>
                  <a:gd name="T21" fmla="*/ 243 h 606"/>
                  <a:gd name="T22" fmla="*/ 660 w 856"/>
                  <a:gd name="T23" fmla="*/ 116 h 606"/>
                  <a:gd name="T24" fmla="*/ 597 w 856"/>
                  <a:gd name="T25" fmla="*/ 46 h 606"/>
                  <a:gd name="T26" fmla="*/ 505 w 856"/>
                  <a:gd name="T27" fmla="*/ 0 h 606"/>
                  <a:gd name="T28" fmla="*/ 391 w 856"/>
                  <a:gd name="T29" fmla="*/ 12 h 606"/>
                  <a:gd name="T30" fmla="*/ 321 w 856"/>
                  <a:gd name="T31" fmla="*/ 53 h 606"/>
                  <a:gd name="T32" fmla="*/ 286 w 856"/>
                  <a:gd name="T33" fmla="*/ 98 h 606"/>
                  <a:gd name="T34" fmla="*/ 253 w 856"/>
                  <a:gd name="T35" fmla="*/ 121 h 606"/>
                  <a:gd name="T36" fmla="*/ 218 w 856"/>
                  <a:gd name="T37" fmla="*/ 116 h 606"/>
                  <a:gd name="T38" fmla="*/ 166 w 856"/>
                  <a:gd name="T39" fmla="*/ 63 h 606"/>
                  <a:gd name="T40" fmla="*/ 132 w 856"/>
                  <a:gd name="T41" fmla="*/ 0 h 606"/>
                  <a:gd name="T42" fmla="*/ 103 w 856"/>
                  <a:gd name="T43" fmla="*/ 30 h 606"/>
                  <a:gd name="T44" fmla="*/ 0 w 856"/>
                  <a:gd name="T45" fmla="*/ 150 h 606"/>
                  <a:gd name="T46" fmla="*/ 5 w 856"/>
                  <a:gd name="T47" fmla="*/ 178 h 606"/>
                  <a:gd name="T48" fmla="*/ 17 w 856"/>
                  <a:gd name="T49" fmla="*/ 191 h 606"/>
                  <a:gd name="T50" fmla="*/ 120 w 856"/>
                  <a:gd name="T51" fmla="*/ 81 h 606"/>
                  <a:gd name="T52" fmla="*/ 172 w 856"/>
                  <a:gd name="T53" fmla="*/ 133 h 606"/>
                  <a:gd name="T54" fmla="*/ 206 w 856"/>
                  <a:gd name="T55" fmla="*/ 168 h 606"/>
                  <a:gd name="T56" fmla="*/ 253 w 856"/>
                  <a:gd name="T57" fmla="*/ 168 h 606"/>
                  <a:gd name="T58" fmla="*/ 286 w 856"/>
                  <a:gd name="T59" fmla="*/ 156 h 606"/>
                  <a:gd name="T60" fmla="*/ 339 w 856"/>
                  <a:gd name="T61" fmla="*/ 116 h 606"/>
                  <a:gd name="T62" fmla="*/ 367 w 856"/>
                  <a:gd name="T63" fmla="*/ 70 h 606"/>
                  <a:gd name="T64" fmla="*/ 442 w 856"/>
                  <a:gd name="T65" fmla="*/ 46 h 606"/>
                  <a:gd name="T66" fmla="*/ 505 w 856"/>
                  <a:gd name="T67" fmla="*/ 53 h 606"/>
                  <a:gd name="T68" fmla="*/ 562 w 856"/>
                  <a:gd name="T69" fmla="*/ 87 h 606"/>
                  <a:gd name="T70" fmla="*/ 615 w 856"/>
                  <a:gd name="T71" fmla="*/ 138 h 606"/>
                  <a:gd name="T72" fmla="*/ 643 w 856"/>
                  <a:gd name="T73" fmla="*/ 203 h 606"/>
                  <a:gd name="T74" fmla="*/ 643 w 856"/>
                  <a:gd name="T75" fmla="*/ 260 h 606"/>
                  <a:gd name="T76" fmla="*/ 643 w 856"/>
                  <a:gd name="T77" fmla="*/ 323 h 606"/>
                  <a:gd name="T78" fmla="*/ 666 w 856"/>
                  <a:gd name="T79" fmla="*/ 375 h 606"/>
                  <a:gd name="T80" fmla="*/ 730 w 856"/>
                  <a:gd name="T81" fmla="*/ 410 h 606"/>
                  <a:gd name="T82" fmla="*/ 804 w 856"/>
                  <a:gd name="T83" fmla="*/ 444 h 606"/>
                  <a:gd name="T84" fmla="*/ 770 w 856"/>
                  <a:gd name="T85" fmla="*/ 554 h 606"/>
                  <a:gd name="T86" fmla="*/ 580 w 856"/>
                  <a:gd name="T87" fmla="*/ 503 h 606"/>
                  <a:gd name="T88" fmla="*/ 454 w 856"/>
                  <a:gd name="T89" fmla="*/ 450 h 606"/>
                  <a:gd name="T90" fmla="*/ 339 w 856"/>
                  <a:gd name="T91" fmla="*/ 416 h 606"/>
                  <a:gd name="T92" fmla="*/ 241 w 856"/>
                  <a:gd name="T93" fmla="*/ 363 h 606"/>
                  <a:gd name="T94" fmla="*/ 120 w 856"/>
                  <a:gd name="T95" fmla="*/ 266 h 606"/>
                  <a:gd name="T96" fmla="*/ 34 w 856"/>
                  <a:gd name="T97" fmla="*/ 173 h 606"/>
                  <a:gd name="T98" fmla="*/ 22 w 856"/>
                  <a:gd name="T99" fmla="*/ 185 h 606"/>
                  <a:gd name="T100" fmla="*/ 75 w 856"/>
                  <a:gd name="T101" fmla="*/ 266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7" name="Oval 50"/>
              <p:cNvSpPr>
                <a:spLocks noChangeArrowheads="1"/>
              </p:cNvSpPr>
              <p:nvPr/>
            </p:nvSpPr>
            <p:spPr bwMode="auto">
              <a:xfrm rot="-428694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9728" name="Oval 51"/>
              <p:cNvSpPr>
                <a:spLocks noChangeArrowheads="1"/>
              </p:cNvSpPr>
              <p:nvPr/>
            </p:nvSpPr>
            <p:spPr bwMode="auto">
              <a:xfrm rot="-428694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9729" name="Oval 52"/>
              <p:cNvSpPr>
                <a:spLocks noChangeArrowheads="1"/>
              </p:cNvSpPr>
              <p:nvPr/>
            </p:nvSpPr>
            <p:spPr bwMode="auto">
              <a:xfrm rot="-428694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9730" name="Oval 53"/>
              <p:cNvSpPr>
                <a:spLocks noChangeArrowheads="1"/>
              </p:cNvSpPr>
              <p:nvPr/>
            </p:nvSpPr>
            <p:spPr bwMode="auto">
              <a:xfrm rot="-428694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9731" name="Oval 54"/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CA" altLang="en-US" sz="2400">
                  <a:latin typeface="Arial Rounded MT Bold" pitchFamily="34" charset="0"/>
                </a:endParaRPr>
              </a:p>
            </p:txBody>
          </p:sp>
        </p:grpSp>
        <p:grpSp>
          <p:nvGrpSpPr>
            <p:cNvPr id="29709" name="Group 55"/>
            <p:cNvGrpSpPr>
              <a:grpSpLocks/>
            </p:cNvGrpSpPr>
            <p:nvPr/>
          </p:nvGrpSpPr>
          <p:grpSpPr bwMode="auto">
            <a:xfrm flipH="1">
              <a:off x="1152" y="2400"/>
              <a:ext cx="240" cy="626"/>
              <a:chOff x="2308" y="1513"/>
              <a:chExt cx="1162" cy="2570"/>
            </a:xfrm>
          </p:grpSpPr>
          <p:grpSp>
            <p:nvGrpSpPr>
              <p:cNvPr id="29710" name="Group 56"/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29718" name="Freeform 57"/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19" name="Freeform 58"/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20" name="Freeform 59"/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21" name="Freeform 60"/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22" name="Freeform 61"/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23" name="Freeform 62"/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711" name="Freeform 63"/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>
                  <a:gd name="T0" fmla="*/ 0 w 827"/>
                  <a:gd name="T1" fmla="*/ 139 h 563"/>
                  <a:gd name="T2" fmla="*/ 108 w 827"/>
                  <a:gd name="T3" fmla="*/ 18 h 563"/>
                  <a:gd name="T4" fmla="*/ 160 w 827"/>
                  <a:gd name="T5" fmla="*/ 75 h 563"/>
                  <a:gd name="T6" fmla="*/ 213 w 827"/>
                  <a:gd name="T7" fmla="*/ 110 h 563"/>
                  <a:gd name="T8" fmla="*/ 269 w 827"/>
                  <a:gd name="T9" fmla="*/ 110 h 563"/>
                  <a:gd name="T10" fmla="*/ 327 w 827"/>
                  <a:gd name="T11" fmla="*/ 52 h 563"/>
                  <a:gd name="T12" fmla="*/ 396 w 827"/>
                  <a:gd name="T13" fmla="*/ 5 h 563"/>
                  <a:gd name="T14" fmla="*/ 477 w 827"/>
                  <a:gd name="T15" fmla="*/ 0 h 563"/>
                  <a:gd name="T16" fmla="*/ 563 w 827"/>
                  <a:gd name="T17" fmla="*/ 35 h 563"/>
                  <a:gd name="T18" fmla="*/ 620 w 827"/>
                  <a:gd name="T19" fmla="*/ 87 h 563"/>
                  <a:gd name="T20" fmla="*/ 648 w 827"/>
                  <a:gd name="T21" fmla="*/ 157 h 563"/>
                  <a:gd name="T22" fmla="*/ 654 w 827"/>
                  <a:gd name="T23" fmla="*/ 249 h 563"/>
                  <a:gd name="T24" fmla="*/ 671 w 827"/>
                  <a:gd name="T25" fmla="*/ 331 h 563"/>
                  <a:gd name="T26" fmla="*/ 718 w 827"/>
                  <a:gd name="T27" fmla="*/ 371 h 563"/>
                  <a:gd name="T28" fmla="*/ 774 w 827"/>
                  <a:gd name="T29" fmla="*/ 389 h 563"/>
                  <a:gd name="T30" fmla="*/ 827 w 827"/>
                  <a:gd name="T31" fmla="*/ 401 h 563"/>
                  <a:gd name="T32" fmla="*/ 786 w 827"/>
                  <a:gd name="T33" fmla="*/ 563 h 563"/>
                  <a:gd name="T34" fmla="*/ 654 w 827"/>
                  <a:gd name="T35" fmla="*/ 540 h 563"/>
                  <a:gd name="T36" fmla="*/ 517 w 827"/>
                  <a:gd name="T37" fmla="*/ 493 h 563"/>
                  <a:gd name="T38" fmla="*/ 407 w 827"/>
                  <a:gd name="T39" fmla="*/ 441 h 563"/>
                  <a:gd name="T40" fmla="*/ 286 w 827"/>
                  <a:gd name="T41" fmla="*/ 389 h 563"/>
                  <a:gd name="T42" fmla="*/ 160 w 827"/>
                  <a:gd name="T43" fmla="*/ 331 h 563"/>
                  <a:gd name="T44" fmla="*/ 57 w 827"/>
                  <a:gd name="T45" fmla="*/ 209 h 563"/>
                  <a:gd name="T46" fmla="*/ 0 w 827"/>
                  <a:gd name="T47" fmla="*/ 139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2" name="Freeform 64"/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>
                  <a:gd name="T0" fmla="*/ 75 w 856"/>
                  <a:gd name="T1" fmla="*/ 266 h 606"/>
                  <a:gd name="T2" fmla="*/ 172 w 856"/>
                  <a:gd name="T3" fmla="*/ 363 h 606"/>
                  <a:gd name="T4" fmla="*/ 304 w 856"/>
                  <a:gd name="T5" fmla="*/ 428 h 606"/>
                  <a:gd name="T6" fmla="*/ 489 w 856"/>
                  <a:gd name="T7" fmla="*/ 513 h 606"/>
                  <a:gd name="T8" fmla="*/ 615 w 856"/>
                  <a:gd name="T9" fmla="*/ 566 h 606"/>
                  <a:gd name="T10" fmla="*/ 816 w 856"/>
                  <a:gd name="T11" fmla="*/ 606 h 606"/>
                  <a:gd name="T12" fmla="*/ 856 w 856"/>
                  <a:gd name="T13" fmla="*/ 393 h 606"/>
                  <a:gd name="T14" fmla="*/ 804 w 856"/>
                  <a:gd name="T15" fmla="*/ 393 h 606"/>
                  <a:gd name="T16" fmla="*/ 753 w 856"/>
                  <a:gd name="T17" fmla="*/ 363 h 606"/>
                  <a:gd name="T18" fmla="*/ 695 w 856"/>
                  <a:gd name="T19" fmla="*/ 323 h 606"/>
                  <a:gd name="T20" fmla="*/ 695 w 856"/>
                  <a:gd name="T21" fmla="*/ 243 h 606"/>
                  <a:gd name="T22" fmla="*/ 660 w 856"/>
                  <a:gd name="T23" fmla="*/ 116 h 606"/>
                  <a:gd name="T24" fmla="*/ 597 w 856"/>
                  <a:gd name="T25" fmla="*/ 46 h 606"/>
                  <a:gd name="T26" fmla="*/ 505 w 856"/>
                  <a:gd name="T27" fmla="*/ 0 h 606"/>
                  <a:gd name="T28" fmla="*/ 391 w 856"/>
                  <a:gd name="T29" fmla="*/ 12 h 606"/>
                  <a:gd name="T30" fmla="*/ 321 w 856"/>
                  <a:gd name="T31" fmla="*/ 53 h 606"/>
                  <a:gd name="T32" fmla="*/ 286 w 856"/>
                  <a:gd name="T33" fmla="*/ 98 h 606"/>
                  <a:gd name="T34" fmla="*/ 253 w 856"/>
                  <a:gd name="T35" fmla="*/ 121 h 606"/>
                  <a:gd name="T36" fmla="*/ 218 w 856"/>
                  <a:gd name="T37" fmla="*/ 116 h 606"/>
                  <a:gd name="T38" fmla="*/ 166 w 856"/>
                  <a:gd name="T39" fmla="*/ 63 h 606"/>
                  <a:gd name="T40" fmla="*/ 132 w 856"/>
                  <a:gd name="T41" fmla="*/ 0 h 606"/>
                  <a:gd name="T42" fmla="*/ 103 w 856"/>
                  <a:gd name="T43" fmla="*/ 30 h 606"/>
                  <a:gd name="T44" fmla="*/ 0 w 856"/>
                  <a:gd name="T45" fmla="*/ 150 h 606"/>
                  <a:gd name="T46" fmla="*/ 5 w 856"/>
                  <a:gd name="T47" fmla="*/ 178 h 606"/>
                  <a:gd name="T48" fmla="*/ 17 w 856"/>
                  <a:gd name="T49" fmla="*/ 191 h 606"/>
                  <a:gd name="T50" fmla="*/ 120 w 856"/>
                  <a:gd name="T51" fmla="*/ 81 h 606"/>
                  <a:gd name="T52" fmla="*/ 172 w 856"/>
                  <a:gd name="T53" fmla="*/ 133 h 606"/>
                  <a:gd name="T54" fmla="*/ 206 w 856"/>
                  <a:gd name="T55" fmla="*/ 168 h 606"/>
                  <a:gd name="T56" fmla="*/ 253 w 856"/>
                  <a:gd name="T57" fmla="*/ 168 h 606"/>
                  <a:gd name="T58" fmla="*/ 286 w 856"/>
                  <a:gd name="T59" fmla="*/ 156 h 606"/>
                  <a:gd name="T60" fmla="*/ 339 w 856"/>
                  <a:gd name="T61" fmla="*/ 116 h 606"/>
                  <a:gd name="T62" fmla="*/ 367 w 856"/>
                  <a:gd name="T63" fmla="*/ 70 h 606"/>
                  <a:gd name="T64" fmla="*/ 442 w 856"/>
                  <a:gd name="T65" fmla="*/ 46 h 606"/>
                  <a:gd name="T66" fmla="*/ 505 w 856"/>
                  <a:gd name="T67" fmla="*/ 53 h 606"/>
                  <a:gd name="T68" fmla="*/ 562 w 856"/>
                  <a:gd name="T69" fmla="*/ 87 h 606"/>
                  <a:gd name="T70" fmla="*/ 615 w 856"/>
                  <a:gd name="T71" fmla="*/ 138 h 606"/>
                  <a:gd name="T72" fmla="*/ 643 w 856"/>
                  <a:gd name="T73" fmla="*/ 203 h 606"/>
                  <a:gd name="T74" fmla="*/ 643 w 856"/>
                  <a:gd name="T75" fmla="*/ 260 h 606"/>
                  <a:gd name="T76" fmla="*/ 643 w 856"/>
                  <a:gd name="T77" fmla="*/ 323 h 606"/>
                  <a:gd name="T78" fmla="*/ 666 w 856"/>
                  <a:gd name="T79" fmla="*/ 375 h 606"/>
                  <a:gd name="T80" fmla="*/ 730 w 856"/>
                  <a:gd name="T81" fmla="*/ 410 h 606"/>
                  <a:gd name="T82" fmla="*/ 804 w 856"/>
                  <a:gd name="T83" fmla="*/ 444 h 606"/>
                  <a:gd name="T84" fmla="*/ 770 w 856"/>
                  <a:gd name="T85" fmla="*/ 554 h 606"/>
                  <a:gd name="T86" fmla="*/ 580 w 856"/>
                  <a:gd name="T87" fmla="*/ 503 h 606"/>
                  <a:gd name="T88" fmla="*/ 454 w 856"/>
                  <a:gd name="T89" fmla="*/ 450 h 606"/>
                  <a:gd name="T90" fmla="*/ 339 w 856"/>
                  <a:gd name="T91" fmla="*/ 416 h 606"/>
                  <a:gd name="T92" fmla="*/ 241 w 856"/>
                  <a:gd name="T93" fmla="*/ 363 h 606"/>
                  <a:gd name="T94" fmla="*/ 120 w 856"/>
                  <a:gd name="T95" fmla="*/ 266 h 606"/>
                  <a:gd name="T96" fmla="*/ 34 w 856"/>
                  <a:gd name="T97" fmla="*/ 173 h 606"/>
                  <a:gd name="T98" fmla="*/ 22 w 856"/>
                  <a:gd name="T99" fmla="*/ 185 h 606"/>
                  <a:gd name="T100" fmla="*/ 75 w 856"/>
                  <a:gd name="T101" fmla="*/ 266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3" name="Oval 65"/>
              <p:cNvSpPr>
                <a:spLocks noChangeArrowheads="1"/>
              </p:cNvSpPr>
              <p:nvPr/>
            </p:nvSpPr>
            <p:spPr bwMode="auto">
              <a:xfrm rot="-428694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9714" name="Oval 66"/>
              <p:cNvSpPr>
                <a:spLocks noChangeArrowheads="1"/>
              </p:cNvSpPr>
              <p:nvPr/>
            </p:nvSpPr>
            <p:spPr bwMode="auto">
              <a:xfrm rot="-428694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9715" name="Oval 67"/>
              <p:cNvSpPr>
                <a:spLocks noChangeArrowheads="1"/>
              </p:cNvSpPr>
              <p:nvPr/>
            </p:nvSpPr>
            <p:spPr bwMode="auto">
              <a:xfrm rot="-428694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9716" name="Oval 68"/>
              <p:cNvSpPr>
                <a:spLocks noChangeArrowheads="1"/>
              </p:cNvSpPr>
              <p:nvPr/>
            </p:nvSpPr>
            <p:spPr bwMode="auto">
              <a:xfrm rot="-428694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9717" name="Oval 69"/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CA" altLang="en-US" sz="2400">
                  <a:latin typeface="Arial Rounded MT Bold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aptur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800100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762000" y="2895600"/>
            <a:ext cx="80010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3124200" y="1219200"/>
            <a:ext cx="0" cy="5257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20000" y="228600"/>
            <a:ext cx="990600" cy="1371600"/>
            <a:chOff x="2065" y="1551"/>
            <a:chExt cx="1628" cy="1988"/>
          </a:xfrm>
        </p:grpSpPr>
        <p:sp>
          <p:nvSpPr>
            <p:cNvPr id="4101" name="Freeform 3"/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" name="Freeform 4"/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" name="Freeform 5"/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" name="Freeform 6"/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5" name="Freeform 7"/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Freeform 8"/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Freeform 9"/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0"/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Freeform 11"/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Freeform 12"/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Freeform 13"/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Freeform 14"/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Freeform 15"/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Freeform 16"/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Freeform 17"/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Freeform 18"/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Freeform 19"/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4180" name="Rectangle 20"/>
          <p:cNvSpPr>
            <a:spLocks noChangeArrowheads="1"/>
          </p:cNvSpPr>
          <p:nvPr/>
        </p:nvSpPr>
        <p:spPr bwMode="auto">
          <a:xfrm>
            <a:off x="685800" y="1952625"/>
            <a:ext cx="8458200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Trust your friends to solve subinstances.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The subinstance given must be </a:t>
            </a:r>
          </a:p>
          <a:p>
            <a:pPr lvl="1" eaLnBrk="1" hangingPunct="1">
              <a:buFontTx/>
              <a:buChar char="•"/>
            </a:pPr>
            <a:r>
              <a:rPr lang="en-US" altLang="en-US" sz="3200"/>
              <a:t>smaller and </a:t>
            </a:r>
          </a:p>
          <a:p>
            <a:pPr lvl="1" eaLnBrk="1" hangingPunct="1">
              <a:buFontTx/>
              <a:buChar char="•"/>
            </a:pPr>
            <a:r>
              <a:rPr lang="en-US" altLang="en-US" sz="3200"/>
              <a:t>must be an instance to the same problem.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Combine solution given by friend </a:t>
            </a:r>
            <a:br>
              <a:rPr lang="en-US" altLang="en-US"/>
            </a:br>
            <a:r>
              <a:rPr lang="en-US" altLang="en-US"/>
              <a:t>to construct your own solution for your instance.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Focus on one step. </a:t>
            </a:r>
          </a:p>
          <a:p>
            <a:pPr lvl="1" eaLnBrk="1" hangingPunct="1">
              <a:buFontTx/>
              <a:buChar char="•"/>
            </a:pPr>
            <a:r>
              <a:rPr lang="en-US" altLang="en-US" sz="3200"/>
              <a:t>Do not talk of their friends friends friends.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Solve small instances on your own.</a:t>
            </a:r>
          </a:p>
        </p:txBody>
      </p:sp>
      <p:sp>
        <p:nvSpPr>
          <p:cNvPr id="4100" name="Rectangle 21"/>
          <p:cNvSpPr>
            <a:spLocks noChangeArrowheads="1"/>
          </p:cNvSpPr>
          <p:nvPr/>
        </p:nvSpPr>
        <p:spPr bwMode="auto">
          <a:xfrm>
            <a:off x="457200" y="838200"/>
            <a:ext cx="838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I am obsessed with the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Friends - Strong Induction View of Recursion.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aptur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800100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09600" y="2819400"/>
            <a:ext cx="152400" cy="228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048000" y="990600"/>
            <a:ext cx="152400" cy="228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>
            <p:ph type="ctrTitle"/>
          </p:nvPr>
        </p:nvSpPr>
        <p:spPr>
          <a:xfrm>
            <a:off x="685800" y="609600"/>
            <a:ext cx="7772400" cy="22860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chemeClr val="tx1"/>
                </a:solidFill>
                <a:latin typeface="Comic Sans MS" pitchFamily="66" charset="0"/>
              </a:rPr>
              <a:t>Grade School Revisited:</a:t>
            </a:r>
            <a:br>
              <a:rPr lang="en-US" altLang="en-US" sz="4000" b="1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altLang="en-US" sz="4000" b="1" smtClean="0">
                <a:solidFill>
                  <a:schemeClr val="tx1"/>
                </a:solidFill>
                <a:latin typeface="Comic Sans MS" pitchFamily="66" charset="0"/>
              </a:rPr>
              <a:t>How To Multiply Two Numbers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1447800" y="2544763"/>
            <a:ext cx="6184900" cy="4084637"/>
            <a:chOff x="912" y="1411"/>
            <a:chExt cx="3896" cy="2573"/>
          </a:xfrm>
        </p:grpSpPr>
        <p:pic>
          <p:nvPicPr>
            <p:cNvPr id="32774" name="Picture 4" descr="Coachi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411"/>
              <a:ext cx="3896" cy="2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5" name="Freeform 5"/>
            <p:cNvSpPr>
              <a:spLocks/>
            </p:cNvSpPr>
            <p:nvPr/>
          </p:nvSpPr>
          <p:spPr bwMode="auto">
            <a:xfrm>
              <a:off x="2112" y="2016"/>
              <a:ext cx="192" cy="195"/>
            </a:xfrm>
            <a:custGeom>
              <a:avLst/>
              <a:gdLst>
                <a:gd name="T0" fmla="*/ 0 w 98"/>
                <a:gd name="T1" fmla="*/ 597462 h 99"/>
                <a:gd name="T2" fmla="*/ 339722 w 98"/>
                <a:gd name="T3" fmla="*/ 0 h 99"/>
                <a:gd name="T4" fmla="*/ 614175 w 98"/>
                <a:gd name="T5" fmla="*/ 67752 h 99"/>
                <a:gd name="T6" fmla="*/ 163202 w 98"/>
                <a:gd name="T7" fmla="*/ 664505 h 99"/>
                <a:gd name="T8" fmla="*/ 0 w 98"/>
                <a:gd name="T9" fmla="*/ 597462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99"/>
                <a:gd name="T17" fmla="*/ 98 w 98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99">
                  <a:moveTo>
                    <a:pt x="0" y="89"/>
                  </a:moveTo>
                  <a:lnTo>
                    <a:pt x="54" y="0"/>
                  </a:lnTo>
                  <a:lnTo>
                    <a:pt x="98" y="10"/>
                  </a:lnTo>
                  <a:lnTo>
                    <a:pt x="26" y="9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6" name="Text Box 6"/>
            <p:cNvSpPr txBox="1">
              <a:spLocks noChangeArrowheads="1"/>
            </p:cNvSpPr>
            <p:nvPr/>
          </p:nvSpPr>
          <p:spPr bwMode="auto">
            <a:xfrm>
              <a:off x="2112" y="1624"/>
              <a:ext cx="1296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Arial Rounded MT Bold" pitchFamily="34" charset="0"/>
                </a:rPr>
                <a:t>2 X 2 = 5</a:t>
              </a:r>
            </a:p>
          </p:txBody>
        </p:sp>
      </p:grpSp>
      <p:sp>
        <p:nvSpPr>
          <p:cNvPr id="336903" name="Rectangle 7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A Few Example Algorithms</a:t>
            </a:r>
            <a:endParaRPr lang="en-CA" sz="4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5402263" y="6570663"/>
            <a:ext cx="374173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95658" tIns="49638" rIns="595658" bIns="49638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Char char=" "/>
            </a:pPr>
            <a:r>
              <a:rPr lang="en-US" altLang="en-US" sz="1200">
                <a:solidFill>
                  <a:schemeClr val="accent1"/>
                </a:solidFill>
                <a:latin typeface="Comic Sans MS" pitchFamily="66" charset="0"/>
              </a:rPr>
              <a:t>Rudich www.discretemath.com</a:t>
            </a:r>
            <a:endParaRPr lang="en-CA" altLang="en-US" sz="120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Complex Numbers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114800"/>
          </a:xfrm>
          <a:noFill/>
        </p:spPr>
        <p:txBody>
          <a:bodyPr/>
          <a:lstStyle/>
          <a:p>
            <a:pPr marL="0" indent="0" eaLnBrk="1" hangingPunct="1">
              <a:lnSpc>
                <a:spcPct val="90000"/>
              </a:lnSpc>
              <a:tabLst>
                <a:tab pos="858838" algn="l"/>
              </a:tabLst>
            </a:pPr>
            <a:r>
              <a:rPr lang="en-US" altLang="en-US" sz="2800" smtClean="0"/>
              <a:t>Remember how to multiply 2 complex numbers?</a:t>
            </a:r>
          </a:p>
          <a:p>
            <a:pPr marL="0" indent="0" eaLnBrk="1" hangingPunct="1">
              <a:lnSpc>
                <a:spcPct val="90000"/>
              </a:lnSpc>
              <a:tabLst>
                <a:tab pos="858838" algn="l"/>
              </a:tabLst>
            </a:pPr>
            <a:endParaRPr lang="en-US" altLang="en-US" sz="2800" smtClean="0"/>
          </a:p>
          <a:p>
            <a:pPr marL="0" indent="0" eaLnBrk="1" hangingPunct="1">
              <a:lnSpc>
                <a:spcPct val="90000"/>
              </a:lnSpc>
              <a:tabLst>
                <a:tab pos="858838" algn="l"/>
              </a:tabLst>
            </a:pPr>
            <a:r>
              <a:rPr lang="en-US" altLang="en-US" sz="2800" smtClean="0"/>
              <a:t>(a+bi)(c+di) = [ac –bd] + [ad + bc] i</a:t>
            </a:r>
          </a:p>
          <a:p>
            <a:pPr marL="0" indent="0" eaLnBrk="1" hangingPunct="1">
              <a:lnSpc>
                <a:spcPct val="90000"/>
              </a:lnSpc>
              <a:tabLst>
                <a:tab pos="858838" algn="l"/>
              </a:tabLst>
            </a:pPr>
            <a:endParaRPr lang="en-US" altLang="en-US" sz="2800" smtClean="0"/>
          </a:p>
          <a:p>
            <a:pPr marL="0" indent="0" eaLnBrk="1" hangingPunct="1">
              <a:lnSpc>
                <a:spcPct val="90000"/>
              </a:lnSpc>
              <a:tabLst>
                <a:tab pos="858838" algn="l"/>
              </a:tabLst>
            </a:pPr>
            <a:r>
              <a:rPr lang="en-US" altLang="en-US" sz="2800" smtClean="0"/>
              <a:t>Input: a,b,c,d       Output: ac-bd, ad+bc</a:t>
            </a:r>
          </a:p>
          <a:p>
            <a:pPr marL="0" indent="0" eaLnBrk="1" hangingPunct="1">
              <a:lnSpc>
                <a:spcPct val="90000"/>
              </a:lnSpc>
              <a:tabLst>
                <a:tab pos="858838" algn="l"/>
              </a:tabLst>
            </a:pPr>
            <a:endParaRPr lang="en-US" altLang="en-US" sz="2800" smtClean="0"/>
          </a:p>
          <a:p>
            <a:pPr marL="0" indent="0" eaLnBrk="1" hangingPunct="1">
              <a:lnSpc>
                <a:spcPct val="90000"/>
              </a:lnSpc>
              <a:tabLst>
                <a:tab pos="858838" algn="l"/>
              </a:tabLst>
            </a:pPr>
            <a:r>
              <a:rPr lang="en-US" altLang="en-US" sz="2800" smtClean="0"/>
              <a:t>If a real multiplication costs 1 and an addition costs a penny. What is the cheapest way to obtain the output from the input?</a:t>
            </a:r>
          </a:p>
          <a:p>
            <a:pPr marL="0" indent="0" eaLnBrk="1" hangingPunct="1">
              <a:lnSpc>
                <a:spcPct val="90000"/>
              </a:lnSpc>
              <a:tabLst>
                <a:tab pos="858838" algn="l"/>
              </a:tabLst>
            </a:pPr>
            <a:endParaRPr lang="en-US" altLang="en-US" sz="2800" smtClean="0">
              <a:solidFill>
                <a:srgbClr val="00FFFF"/>
              </a:solidFill>
            </a:endParaRPr>
          </a:p>
          <a:p>
            <a:pPr marL="0" indent="0" eaLnBrk="1" hangingPunct="1">
              <a:lnSpc>
                <a:spcPct val="90000"/>
              </a:lnSpc>
              <a:tabLst>
                <a:tab pos="858838" algn="l"/>
              </a:tabLst>
            </a:pPr>
            <a:r>
              <a:rPr lang="en-US" altLang="en-US" sz="2800" smtClean="0">
                <a:solidFill>
                  <a:srgbClr val="00FFFF"/>
                </a:solidFill>
              </a:rPr>
              <a:t>Can you do better than </a:t>
            </a:r>
            <a:r>
              <a:rPr lang="en-US" altLang="en-US" sz="2800" smtClean="0"/>
              <a:t>4.02?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Gauss’ $3.05 Method:</a:t>
            </a:r>
            <a:br>
              <a:rPr lang="en-US" altLang="en-US" smtClean="0"/>
            </a:br>
            <a:r>
              <a:rPr lang="en-US" altLang="en-US" smtClean="0">
                <a:solidFill>
                  <a:schemeClr val="accent2"/>
                </a:solidFill>
              </a:rPr>
              <a:t>Input: a,b,c,d    Output: </a:t>
            </a:r>
            <a:r>
              <a:rPr lang="en-US" altLang="en-US" smtClean="0"/>
              <a:t>ac-bd, ad+bc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458200" cy="4191000"/>
          </a:xfrm>
        </p:spPr>
        <p:txBody>
          <a:bodyPr/>
          <a:lstStyle/>
          <a:p>
            <a:pPr marL="0" indent="0" eaLnBrk="1" hangingPunct="1">
              <a:tabLst>
                <a:tab pos="858838" algn="l"/>
              </a:tabLst>
            </a:pPr>
            <a:r>
              <a:rPr lang="en-US" altLang="en-US" sz="4000" smtClean="0"/>
              <a:t> m</a:t>
            </a:r>
            <a:r>
              <a:rPr lang="en-US" altLang="en-US" sz="4000" baseline="-25000" smtClean="0"/>
              <a:t>1 </a:t>
            </a:r>
            <a:r>
              <a:rPr lang="en-US" altLang="en-US" sz="4000" smtClean="0"/>
              <a:t>= ac</a:t>
            </a:r>
          </a:p>
          <a:p>
            <a:pPr marL="0" indent="0" eaLnBrk="1" hangingPunct="1">
              <a:tabLst>
                <a:tab pos="858838" algn="l"/>
              </a:tabLst>
            </a:pPr>
            <a:r>
              <a:rPr lang="en-US" altLang="en-US" sz="4000" smtClean="0"/>
              <a:t> m</a:t>
            </a:r>
            <a:r>
              <a:rPr lang="en-US" altLang="en-US" sz="4000" baseline="-25000" smtClean="0"/>
              <a:t>2</a:t>
            </a:r>
            <a:r>
              <a:rPr lang="en-US" altLang="en-US" sz="4000" smtClean="0"/>
              <a:t> = bd</a:t>
            </a:r>
          </a:p>
          <a:p>
            <a:pPr marL="0" indent="0" eaLnBrk="1" hangingPunct="1">
              <a:tabLst>
                <a:tab pos="858838" algn="l"/>
              </a:tabLst>
            </a:pPr>
            <a:r>
              <a:rPr lang="en-US" altLang="en-US" sz="4000" smtClean="0"/>
              <a:t> A</a:t>
            </a:r>
            <a:r>
              <a:rPr lang="en-US" altLang="en-US" sz="4000" baseline="-25000" smtClean="0"/>
              <a:t>1</a:t>
            </a:r>
            <a:r>
              <a:rPr lang="en-US" altLang="en-US" sz="4000" smtClean="0"/>
              <a:t> = m</a:t>
            </a:r>
            <a:r>
              <a:rPr lang="en-US" altLang="en-US" sz="4000" baseline="-25000" smtClean="0"/>
              <a:t>1 </a:t>
            </a:r>
            <a:r>
              <a:rPr lang="en-US" altLang="en-US" sz="4000" smtClean="0"/>
              <a:t>– m</a:t>
            </a:r>
            <a:r>
              <a:rPr lang="en-US" altLang="en-US" sz="4000" baseline="-25000" smtClean="0"/>
              <a:t>2 </a:t>
            </a:r>
            <a:r>
              <a:rPr lang="en-US" altLang="en-US" sz="4000" smtClean="0"/>
              <a:t>= </a:t>
            </a:r>
            <a:r>
              <a:rPr lang="en-US" altLang="en-US" sz="4000" smtClean="0">
                <a:solidFill>
                  <a:schemeClr val="tx2"/>
                </a:solidFill>
              </a:rPr>
              <a:t>ac-bd</a:t>
            </a:r>
          </a:p>
          <a:p>
            <a:pPr marL="0" indent="0" eaLnBrk="1" hangingPunct="1">
              <a:tabLst>
                <a:tab pos="858838" algn="l"/>
              </a:tabLst>
            </a:pPr>
            <a:r>
              <a:rPr lang="en-US" altLang="en-US" sz="4000" smtClean="0"/>
              <a:t> m</a:t>
            </a:r>
            <a:r>
              <a:rPr lang="en-US" altLang="en-US" sz="4000" baseline="-25000" smtClean="0"/>
              <a:t>3</a:t>
            </a:r>
            <a:r>
              <a:rPr lang="en-US" altLang="en-US" sz="4000" smtClean="0"/>
              <a:t> = (a+b)(c+d) = ac + ad + bc + bd</a:t>
            </a:r>
          </a:p>
          <a:p>
            <a:pPr marL="0" indent="0" eaLnBrk="1" hangingPunct="1">
              <a:tabLst>
                <a:tab pos="858838" algn="l"/>
              </a:tabLst>
            </a:pPr>
            <a:r>
              <a:rPr lang="en-US" altLang="en-US" sz="4000" smtClean="0"/>
              <a:t> A</a:t>
            </a:r>
            <a:r>
              <a:rPr lang="en-US" altLang="en-US" sz="4000" baseline="-25000" smtClean="0"/>
              <a:t>2</a:t>
            </a:r>
            <a:r>
              <a:rPr lang="en-US" altLang="en-US" sz="4000" smtClean="0"/>
              <a:t> = m</a:t>
            </a:r>
            <a:r>
              <a:rPr lang="en-US" altLang="en-US" sz="4000" baseline="-25000" smtClean="0"/>
              <a:t>3</a:t>
            </a:r>
            <a:r>
              <a:rPr lang="en-US" altLang="en-US" sz="4000" smtClean="0"/>
              <a:t> – m</a:t>
            </a:r>
            <a:r>
              <a:rPr lang="en-US" altLang="en-US" sz="4000" baseline="-25000" smtClean="0"/>
              <a:t>1</a:t>
            </a:r>
            <a:r>
              <a:rPr lang="en-US" altLang="en-US" sz="4000" smtClean="0"/>
              <a:t> – m</a:t>
            </a:r>
            <a:r>
              <a:rPr lang="en-US" altLang="en-US" sz="4000" baseline="-25000" smtClean="0"/>
              <a:t>2 </a:t>
            </a:r>
            <a:r>
              <a:rPr lang="en-US" altLang="en-US" sz="4000" smtClean="0"/>
              <a:t>= ad+bc</a:t>
            </a:r>
            <a:endParaRPr lang="en-US" altLang="en-US" sz="4800" smtClean="0">
              <a:solidFill>
                <a:schemeClr val="accent2"/>
              </a:solidFill>
            </a:endParaRPr>
          </a:p>
          <a:p>
            <a:pPr marL="0" indent="0" eaLnBrk="1" hangingPunct="1">
              <a:tabLst>
                <a:tab pos="858838" algn="l"/>
              </a:tabLst>
            </a:pPr>
            <a:endParaRPr lang="en-US" altLang="en-US" sz="4000" smtClean="0"/>
          </a:p>
          <a:p>
            <a:pPr marL="0" indent="0" eaLnBrk="1" hangingPunct="1">
              <a:tabLst>
                <a:tab pos="858838" algn="l"/>
              </a:tabLst>
            </a:pPr>
            <a:endParaRPr lang="en-US" altLang="en-US" sz="400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19600" y="4267200"/>
            <a:ext cx="3810000" cy="609600"/>
            <a:chOff x="2784" y="2688"/>
            <a:chExt cx="2400" cy="384"/>
          </a:xfrm>
        </p:grpSpPr>
        <p:sp>
          <p:nvSpPr>
            <p:cNvPr id="34821" name="Oval 5"/>
            <p:cNvSpPr>
              <a:spLocks noChangeArrowheads="1"/>
            </p:cNvSpPr>
            <p:nvPr/>
          </p:nvSpPr>
          <p:spPr bwMode="auto">
            <a:xfrm>
              <a:off x="3456" y="2688"/>
              <a:ext cx="1056" cy="384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34822" name="Line 6"/>
            <p:cNvSpPr>
              <a:spLocks noChangeShapeType="1"/>
            </p:cNvSpPr>
            <p:nvPr/>
          </p:nvSpPr>
          <p:spPr bwMode="auto">
            <a:xfrm>
              <a:off x="2784" y="2688"/>
              <a:ext cx="480" cy="33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3" name="Line 7"/>
            <p:cNvSpPr>
              <a:spLocks noChangeShapeType="1"/>
            </p:cNvSpPr>
            <p:nvPr/>
          </p:nvSpPr>
          <p:spPr bwMode="auto">
            <a:xfrm>
              <a:off x="4704" y="2688"/>
              <a:ext cx="480" cy="33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Question: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marL="0" indent="0" eaLnBrk="1" hangingPunct="1">
              <a:tabLst>
                <a:tab pos="858838" algn="l"/>
              </a:tabLst>
            </a:pPr>
            <a:r>
              <a:rPr lang="en-US" altLang="en-US" smtClean="0"/>
              <a:t>The Gauss “hack” saves one multiplication out of four. It requires 25% less work. </a:t>
            </a:r>
          </a:p>
          <a:p>
            <a:pPr marL="0" indent="0" eaLnBrk="1" hangingPunct="1">
              <a:tabLst>
                <a:tab pos="858838" algn="l"/>
              </a:tabLst>
            </a:pPr>
            <a:endParaRPr lang="en-US" altLang="en-US" smtClean="0"/>
          </a:p>
          <a:p>
            <a:pPr marL="0" indent="0" eaLnBrk="1" hangingPunct="1">
              <a:tabLst>
                <a:tab pos="858838" algn="l"/>
              </a:tabLst>
            </a:pPr>
            <a:r>
              <a:rPr lang="en-US" altLang="en-US" sz="3600" smtClean="0">
                <a:solidFill>
                  <a:schemeClr val="tx2"/>
                </a:solidFill>
              </a:rPr>
              <a:t>Could there be a context where performing 3 multiplications for every 4  provides a more dramatic savings?</a:t>
            </a:r>
            <a:r>
              <a:rPr lang="en-US" altLang="en-US" smtClean="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How to add 2 n-bit numbers.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 flipH="1">
            <a:off x="6858000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 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 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 flipH="1">
            <a:off x="838200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 flipH="1">
            <a:off x="1441450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 flipH="1">
            <a:off x="4451350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 flipH="1">
            <a:off x="5053013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 flipH="1">
            <a:off x="5654675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 flipH="1">
            <a:off x="6256338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 flipH="1">
            <a:off x="2043113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 flipH="1">
            <a:off x="2644775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 flipH="1">
            <a:off x="3246438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 flipH="1">
            <a:off x="3848100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flipH="1">
            <a:off x="838200" y="3505200"/>
            <a:ext cx="7162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0" rIns="274320" anchor="ctr">
            <a:spAutoFit/>
          </a:bodyPr>
          <a:lstStyle/>
          <a:p>
            <a:endParaRPr lang="en-US"/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228600" y="228600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5400">
                <a:latin typeface="Arial Rounded MT Bold" pitchFamily="34" charset="0"/>
              </a:rPr>
              <a:t>+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065213" y="3962400"/>
            <a:ext cx="4497387" cy="2438400"/>
            <a:chOff x="671" y="2496"/>
            <a:chExt cx="2833" cy="1536"/>
          </a:xfrm>
        </p:grpSpPr>
        <p:pic>
          <p:nvPicPr>
            <p:cNvPr id="36881" name="Picture 17" descr="to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" y="2496"/>
              <a:ext cx="1035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2" name="Text Box 18"/>
            <p:cNvSpPr txBox="1">
              <a:spLocks noChangeArrowheads="1"/>
            </p:cNvSpPr>
            <p:nvPr/>
          </p:nvSpPr>
          <p:spPr bwMode="auto">
            <a:xfrm>
              <a:off x="671" y="2892"/>
              <a:ext cx="1345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/>
                <a:t>Tom Lehrer</a:t>
              </a:r>
              <a:br>
                <a:rPr lang="en-US" altLang="en-US"/>
              </a:br>
              <a:r>
                <a:rPr lang="en-US" altLang="en-US"/>
                <a:t>New Math</a:t>
              </a:r>
            </a:p>
          </p:txBody>
        </p:sp>
        <p:pic>
          <p:nvPicPr>
            <p:cNvPr id="36883" name="Tom Lehrer - New Math.mp3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1"/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3168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How to add 2 n-bit numbers.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 flipH="1">
            <a:off x="6858000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 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* 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 flipH="1">
            <a:off x="838200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 flipH="1">
            <a:off x="1441450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 flipH="1">
            <a:off x="4451350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 flipH="1">
            <a:off x="5053013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 flipH="1">
            <a:off x="5654675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 flipH="1">
            <a:off x="6256338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*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 flipH="1">
            <a:off x="2043113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 flipH="1">
            <a:off x="2644775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 flipH="1">
            <a:off x="3246438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 flipH="1">
            <a:off x="3848100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 flipH="1">
            <a:off x="838200" y="3505200"/>
            <a:ext cx="7162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0" rIns="274320" anchor="ctr">
            <a:spAutoFit/>
          </a:bodyPr>
          <a:lstStyle/>
          <a:p>
            <a:endParaRPr lang="en-US"/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228600" y="228600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5400">
                <a:latin typeface="Arial Rounded MT Bold" pitchFamily="34" charset="0"/>
              </a:rPr>
              <a:t>+</a:t>
            </a:r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>
            <a:off x="7591425" y="3416300"/>
            <a:ext cx="0" cy="431800"/>
          </a:xfrm>
          <a:prstGeom prst="line">
            <a:avLst/>
          </a:prstGeom>
          <a:noFill/>
          <a:ln w="76200" cap="sq">
            <a:solidFill>
              <a:schemeClr val="tx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0" rIns="274320" anchor="ctr">
            <a:spAutoFit/>
          </a:bodyPr>
          <a:lstStyle/>
          <a:p>
            <a:endParaRPr lang="en-US"/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7339013" y="1714500"/>
            <a:ext cx="560387" cy="1638300"/>
          </a:xfrm>
          <a:prstGeom prst="rect">
            <a:avLst/>
          </a:prstGeom>
          <a:noFill/>
          <a:ln w="57150" cap="sq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 flipH="1">
            <a:off x="7137400" y="1887538"/>
            <a:ext cx="188913" cy="0"/>
          </a:xfrm>
          <a:prstGeom prst="line">
            <a:avLst/>
          </a:prstGeom>
          <a:noFill/>
          <a:ln w="76200" cap="sq">
            <a:solidFill>
              <a:schemeClr val="tx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0" rIns="274320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How to add 2 n-bit numbers.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 flipH="1">
            <a:off x="6858000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 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* 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 flipH="1">
            <a:off x="838200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 flipH="1">
            <a:off x="1441450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 flipH="1">
            <a:off x="4451350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 flipH="1">
            <a:off x="5053013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 flipH="1">
            <a:off x="5654675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*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 flipH="1">
            <a:off x="6256338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*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*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 flipH="1">
            <a:off x="2043113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 flipH="1">
            <a:off x="2644775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 flipH="1">
            <a:off x="3246438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 flipH="1">
            <a:off x="3848100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 flipH="1">
            <a:off x="838200" y="3505200"/>
            <a:ext cx="7162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0" rIns="274320" anchor="ctr">
            <a:spAutoFit/>
          </a:bodyPr>
          <a:lstStyle/>
          <a:p>
            <a:endParaRPr lang="en-US"/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228600" y="228600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5400">
                <a:latin typeface="Arial Rounded MT Bold" pitchFamily="34" charset="0"/>
              </a:rPr>
              <a:t>+</a:t>
            </a:r>
          </a:p>
        </p:txBody>
      </p:sp>
      <p:grpSp>
        <p:nvGrpSpPr>
          <p:cNvPr id="38928" name="Group 16"/>
          <p:cNvGrpSpPr>
            <a:grpSpLocks/>
          </p:cNvGrpSpPr>
          <p:nvPr/>
        </p:nvGrpSpPr>
        <p:grpSpPr bwMode="auto">
          <a:xfrm>
            <a:off x="6553200" y="1714500"/>
            <a:ext cx="762000" cy="2133600"/>
            <a:chOff x="4496" y="1080"/>
            <a:chExt cx="480" cy="1344"/>
          </a:xfrm>
        </p:grpSpPr>
        <p:sp>
          <p:nvSpPr>
            <p:cNvPr id="38929" name="Line 17"/>
            <p:cNvSpPr>
              <a:spLocks noChangeShapeType="1"/>
            </p:cNvSpPr>
            <p:nvPr/>
          </p:nvSpPr>
          <p:spPr bwMode="auto">
            <a:xfrm>
              <a:off x="4782" y="2152"/>
              <a:ext cx="0" cy="272"/>
            </a:xfrm>
            <a:prstGeom prst="line">
              <a:avLst/>
            </a:prstGeom>
            <a:noFill/>
            <a:ln w="76200" cap="sq">
              <a:solidFill>
                <a:schemeClr val="tx2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 anchor="ctr">
              <a:spAutoFit/>
            </a:bodyPr>
            <a:lstStyle/>
            <a:p>
              <a:endParaRPr lang="en-US"/>
            </a:p>
          </p:txBody>
        </p:sp>
        <p:sp>
          <p:nvSpPr>
            <p:cNvPr id="38930" name="Rectangle 18"/>
            <p:cNvSpPr>
              <a:spLocks noChangeArrowheads="1"/>
            </p:cNvSpPr>
            <p:nvPr/>
          </p:nvSpPr>
          <p:spPr bwMode="auto">
            <a:xfrm>
              <a:off x="4623" y="1080"/>
              <a:ext cx="353" cy="1032"/>
            </a:xfrm>
            <a:prstGeom prst="rect">
              <a:avLst/>
            </a:prstGeom>
            <a:noFill/>
            <a:ln w="57150" cap="sq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38931" name="Line 19"/>
            <p:cNvSpPr>
              <a:spLocks noChangeShapeType="1"/>
            </p:cNvSpPr>
            <p:nvPr/>
          </p:nvSpPr>
          <p:spPr bwMode="auto">
            <a:xfrm flipH="1">
              <a:off x="4496" y="1189"/>
              <a:ext cx="119" cy="0"/>
            </a:xfrm>
            <a:prstGeom prst="line">
              <a:avLst/>
            </a:prstGeom>
            <a:noFill/>
            <a:ln w="76200" cap="sq">
              <a:solidFill>
                <a:schemeClr val="tx2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How to add 2 n-bit numbers.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 flipH="1">
            <a:off x="6858000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 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* 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 flipH="1">
            <a:off x="838200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 flipH="1">
            <a:off x="1441450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 flipH="1">
            <a:off x="4451350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 flipH="1">
            <a:off x="5053013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*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 flipH="1">
            <a:off x="5654675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*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*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 flipH="1">
            <a:off x="6256338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*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*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 flipH="1">
            <a:off x="2043113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 flipH="1">
            <a:off x="2644775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 flipH="1">
            <a:off x="3246438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 flipH="1">
            <a:off x="3848100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 flipH="1">
            <a:off x="838200" y="3505200"/>
            <a:ext cx="7162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0" rIns="274320" anchor="ctr">
            <a:spAutoFit/>
          </a:bodyPr>
          <a:lstStyle/>
          <a:p>
            <a:endParaRPr lang="en-US"/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228600" y="228600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5400">
                <a:latin typeface="Arial Rounded MT Bold" pitchFamily="34" charset="0"/>
              </a:rPr>
              <a:t>+</a:t>
            </a:r>
          </a:p>
        </p:txBody>
      </p:sp>
      <p:grpSp>
        <p:nvGrpSpPr>
          <p:cNvPr id="39952" name="Group 16"/>
          <p:cNvGrpSpPr>
            <a:grpSpLocks/>
          </p:cNvGrpSpPr>
          <p:nvPr/>
        </p:nvGrpSpPr>
        <p:grpSpPr bwMode="auto">
          <a:xfrm>
            <a:off x="5943600" y="1714500"/>
            <a:ext cx="762000" cy="2133600"/>
            <a:chOff x="4496" y="1080"/>
            <a:chExt cx="480" cy="1344"/>
          </a:xfrm>
        </p:grpSpPr>
        <p:sp>
          <p:nvSpPr>
            <p:cNvPr id="39953" name="Line 17"/>
            <p:cNvSpPr>
              <a:spLocks noChangeShapeType="1"/>
            </p:cNvSpPr>
            <p:nvPr/>
          </p:nvSpPr>
          <p:spPr bwMode="auto">
            <a:xfrm>
              <a:off x="4782" y="2152"/>
              <a:ext cx="0" cy="272"/>
            </a:xfrm>
            <a:prstGeom prst="line">
              <a:avLst/>
            </a:prstGeom>
            <a:noFill/>
            <a:ln w="76200" cap="sq">
              <a:solidFill>
                <a:schemeClr val="tx2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4" name="Rectangle 18"/>
            <p:cNvSpPr>
              <a:spLocks noChangeArrowheads="1"/>
            </p:cNvSpPr>
            <p:nvPr/>
          </p:nvSpPr>
          <p:spPr bwMode="auto">
            <a:xfrm>
              <a:off x="4623" y="1080"/>
              <a:ext cx="353" cy="1032"/>
            </a:xfrm>
            <a:prstGeom prst="rect">
              <a:avLst/>
            </a:prstGeom>
            <a:noFill/>
            <a:ln w="57150" cap="sq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39955" name="Line 19"/>
            <p:cNvSpPr>
              <a:spLocks noChangeShapeType="1"/>
            </p:cNvSpPr>
            <p:nvPr/>
          </p:nvSpPr>
          <p:spPr bwMode="auto">
            <a:xfrm flipH="1">
              <a:off x="4496" y="1189"/>
              <a:ext cx="119" cy="0"/>
            </a:xfrm>
            <a:prstGeom prst="line">
              <a:avLst/>
            </a:prstGeom>
            <a:noFill/>
            <a:ln w="76200" cap="sq">
              <a:solidFill>
                <a:schemeClr val="tx2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How to add 2 n-bit numbers.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 flipH="1">
            <a:off x="6858000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 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* 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 flipH="1">
            <a:off x="838200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 flipH="1">
            <a:off x="1441450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 flipH="1">
            <a:off x="4451350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*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 flipH="1">
            <a:off x="5053013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*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*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 flipH="1">
            <a:off x="5654675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*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*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 flipH="1">
            <a:off x="6256338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*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*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 flipH="1">
            <a:off x="2043113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 flipH="1">
            <a:off x="2644775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 flipH="1">
            <a:off x="3246438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 flipH="1">
            <a:off x="3848100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 flipH="1">
            <a:off x="838200" y="3505200"/>
            <a:ext cx="7162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0" rIns="274320" anchor="ctr">
            <a:spAutoFit/>
          </a:bodyPr>
          <a:lstStyle/>
          <a:p>
            <a:endParaRPr lang="en-US"/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228600" y="228600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5400">
                <a:latin typeface="Arial Rounded MT Bold" pitchFamily="34" charset="0"/>
              </a:rPr>
              <a:t>+</a:t>
            </a:r>
          </a:p>
        </p:txBody>
      </p:sp>
      <p:grpSp>
        <p:nvGrpSpPr>
          <p:cNvPr id="40976" name="Group 16"/>
          <p:cNvGrpSpPr>
            <a:grpSpLocks/>
          </p:cNvGrpSpPr>
          <p:nvPr/>
        </p:nvGrpSpPr>
        <p:grpSpPr bwMode="auto">
          <a:xfrm>
            <a:off x="5334000" y="1714500"/>
            <a:ext cx="762000" cy="2133600"/>
            <a:chOff x="4496" y="1080"/>
            <a:chExt cx="480" cy="1344"/>
          </a:xfrm>
        </p:grpSpPr>
        <p:sp>
          <p:nvSpPr>
            <p:cNvPr id="40977" name="Line 17"/>
            <p:cNvSpPr>
              <a:spLocks noChangeShapeType="1"/>
            </p:cNvSpPr>
            <p:nvPr/>
          </p:nvSpPr>
          <p:spPr bwMode="auto">
            <a:xfrm>
              <a:off x="4782" y="2152"/>
              <a:ext cx="0" cy="272"/>
            </a:xfrm>
            <a:prstGeom prst="line">
              <a:avLst/>
            </a:prstGeom>
            <a:noFill/>
            <a:ln w="76200" cap="sq">
              <a:solidFill>
                <a:schemeClr val="tx2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 anchor="ctr">
              <a:spAutoFit/>
            </a:bodyPr>
            <a:lstStyle/>
            <a:p>
              <a:endParaRPr lang="en-US"/>
            </a:p>
          </p:txBody>
        </p:sp>
        <p:sp>
          <p:nvSpPr>
            <p:cNvPr id="40978" name="Rectangle 18"/>
            <p:cNvSpPr>
              <a:spLocks noChangeArrowheads="1"/>
            </p:cNvSpPr>
            <p:nvPr/>
          </p:nvSpPr>
          <p:spPr bwMode="auto">
            <a:xfrm>
              <a:off x="4623" y="1080"/>
              <a:ext cx="353" cy="1032"/>
            </a:xfrm>
            <a:prstGeom prst="rect">
              <a:avLst/>
            </a:prstGeom>
            <a:noFill/>
            <a:ln w="57150" cap="sq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40979" name="Line 19"/>
            <p:cNvSpPr>
              <a:spLocks noChangeShapeType="1"/>
            </p:cNvSpPr>
            <p:nvPr/>
          </p:nvSpPr>
          <p:spPr bwMode="auto">
            <a:xfrm flipH="1">
              <a:off x="4496" y="1189"/>
              <a:ext cx="119" cy="0"/>
            </a:xfrm>
            <a:prstGeom prst="line">
              <a:avLst/>
            </a:prstGeom>
            <a:noFill/>
            <a:ln w="76200" cap="sq">
              <a:solidFill>
                <a:schemeClr val="tx2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Input Size</a:t>
            </a:r>
            <a:endParaRPr lang="en-CA" altLang="en-US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1143000"/>
            <a:ext cx="9220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CA" sz="3600" kern="0" dirty="0" smtClean="0"/>
              <a:t>An </a:t>
            </a:r>
            <a:r>
              <a:rPr lang="en-CA" sz="3600" kern="0" dirty="0" smtClean="0">
                <a:solidFill>
                  <a:srgbClr val="FF0000"/>
                </a:solidFill>
              </a:rPr>
              <a:t>Measure of Size</a:t>
            </a:r>
            <a:r>
              <a:rPr lang="en-CA" sz="3600" kern="0" dirty="0" smtClean="0"/>
              <a:t>, </a:t>
            </a:r>
            <a:r>
              <a:rPr lang="en-CA" sz="3600" kern="0" dirty="0" smtClean="0">
                <a:solidFill>
                  <a:schemeClr val="accent1"/>
                </a:solidFill>
              </a:rPr>
              <a:t>Size</a:t>
            </a:r>
            <a:endParaRPr lang="en-CA" sz="3600" i="1" kern="0" dirty="0" smtClean="0">
              <a:solidFill>
                <a:schemeClr val="accent1"/>
              </a:solidFill>
            </a:endParaRPr>
          </a:p>
          <a:p>
            <a:pPr lvl="1" eaLnBrk="1" hangingPunct="1">
              <a:defRPr/>
            </a:pPr>
            <a:r>
              <a:rPr lang="en-CA" kern="0" dirty="0" smtClean="0"/>
              <a:t>is a function </a:t>
            </a:r>
          </a:p>
          <a:p>
            <a:pPr lvl="2" eaLnBrk="1" hangingPunct="1">
              <a:defRPr/>
            </a:pPr>
            <a:r>
              <a:rPr lang="en-CA" kern="0" dirty="0" smtClean="0"/>
              <a:t>that takes as input the computation’s input </a:t>
            </a:r>
            <a:r>
              <a:rPr lang="en-CA" kern="0" dirty="0" smtClean="0">
                <a:solidFill>
                  <a:schemeClr val="accent1"/>
                </a:solidFill>
              </a:rPr>
              <a:t>I</a:t>
            </a:r>
          </a:p>
          <a:p>
            <a:pPr lvl="2" eaLnBrk="1" hangingPunct="1">
              <a:defRPr/>
            </a:pPr>
            <a:r>
              <a:rPr lang="en-CA" kern="0" dirty="0" smtClean="0"/>
              <a:t>and that outputs</a:t>
            </a:r>
          </a:p>
          <a:p>
            <a:pPr lvl="1" eaLnBrk="1" hangingPunct="1">
              <a:defRPr/>
            </a:pPr>
            <a:r>
              <a:rPr lang="en-CA" kern="0" dirty="0" err="1" smtClean="0"/>
              <a:t>Eg</a:t>
            </a:r>
            <a:r>
              <a:rPr lang="en-CA" kern="0" dirty="0" smtClean="0"/>
              <a:t> </a:t>
            </a:r>
            <a:r>
              <a:rPr lang="en-CA" kern="0" dirty="0" smtClean="0">
                <a:solidFill>
                  <a:schemeClr val="accent1"/>
                </a:solidFill>
              </a:rPr>
              <a:t>Input is &lt;</a:t>
            </a:r>
            <a:r>
              <a:rPr lang="en-CA" kern="0" dirty="0" err="1" smtClean="0">
                <a:solidFill>
                  <a:schemeClr val="accent1"/>
                </a:solidFill>
              </a:rPr>
              <a:t>n,m</a:t>
            </a:r>
            <a:r>
              <a:rPr lang="en-CA" kern="0" dirty="0" smtClean="0">
                <a:solidFill>
                  <a:schemeClr val="accent1"/>
                </a:solidFill>
              </a:rPr>
              <a:t>&gt;, </a:t>
            </a:r>
            <a:endParaRPr lang="en-CA" i="1" kern="0" dirty="0" smtClean="0">
              <a:solidFill>
                <a:schemeClr val="accent1"/>
              </a:solidFill>
            </a:endParaRPr>
          </a:p>
          <a:p>
            <a:pPr lvl="2" eaLnBrk="1" hangingPunct="1">
              <a:defRPr/>
            </a:pPr>
            <a:r>
              <a:rPr lang="en-CA" kern="0" dirty="0" smtClean="0">
                <a:solidFill>
                  <a:schemeClr val="accent1"/>
                </a:solidFill>
              </a:rPr>
              <a:t>Size</a:t>
            </a:r>
            <a:r>
              <a:rPr lang="en-CA" i="1" kern="0" dirty="0" smtClean="0">
                <a:solidFill>
                  <a:schemeClr val="accent1"/>
                </a:solidFill>
              </a:rPr>
              <a:t>(</a:t>
            </a:r>
            <a:r>
              <a:rPr lang="en-US" kern="0" dirty="0" smtClean="0">
                <a:solidFill>
                  <a:schemeClr val="accent1"/>
                </a:solidFill>
              </a:rPr>
              <a:t>&lt;</a:t>
            </a:r>
            <a:r>
              <a:rPr lang="en-US" kern="0" dirty="0" err="1" smtClean="0">
                <a:solidFill>
                  <a:schemeClr val="accent1"/>
                </a:solidFill>
              </a:rPr>
              <a:t>n,m</a:t>
            </a:r>
            <a:r>
              <a:rPr lang="en-US" kern="0" dirty="0" smtClean="0">
                <a:solidFill>
                  <a:schemeClr val="accent1"/>
                </a:solidFill>
              </a:rPr>
              <a:t>&gt;</a:t>
            </a:r>
            <a:r>
              <a:rPr lang="en-CA" i="1" kern="0" dirty="0" smtClean="0">
                <a:solidFill>
                  <a:schemeClr val="accent1"/>
                </a:solidFill>
              </a:rPr>
              <a:t>) = n</a:t>
            </a:r>
          </a:p>
          <a:p>
            <a:pPr marL="914400" lvl="2" indent="0" eaLnBrk="1" hangingPunct="1">
              <a:buFontTx/>
              <a:buNone/>
              <a:defRPr/>
            </a:pPr>
            <a:r>
              <a:rPr lang="en-CA" kern="0" dirty="0">
                <a:solidFill>
                  <a:schemeClr val="accent1"/>
                </a:solidFill>
              </a:rPr>
              <a:t> </a:t>
            </a:r>
            <a:r>
              <a:rPr lang="en-CA" kern="0" dirty="0" smtClean="0">
                <a:solidFill>
                  <a:schemeClr val="accent1"/>
                </a:solidFill>
              </a:rPr>
              <a:t>                or  3n+7m</a:t>
            </a:r>
          </a:p>
          <a:p>
            <a:pPr lvl="1" eaLnBrk="1" hangingPunct="1">
              <a:defRPr/>
            </a:pPr>
            <a:r>
              <a:rPr lang="en-CA" kern="0" dirty="0" smtClean="0"/>
              <a:t>Algorithm Designer gets to decide!</a:t>
            </a:r>
          </a:p>
          <a:p>
            <a:pPr lvl="1" eaLnBrk="1" hangingPunct="1">
              <a:defRPr/>
            </a:pPr>
            <a:r>
              <a:rPr lang="en-CA" dirty="0" smtClean="0">
                <a:sym typeface="Symbol"/>
              </a:rPr>
              <a:t>According to this measure</a:t>
            </a:r>
          </a:p>
          <a:p>
            <a:pPr lvl="2" eaLnBrk="1" hangingPunct="1">
              <a:defRPr/>
            </a:pPr>
            <a:r>
              <a:rPr lang="en-CA" dirty="0" smtClean="0">
                <a:sym typeface="Symbol"/>
              </a:rPr>
              <a:t>Your friend’s instance must be </a:t>
            </a:r>
            <a:r>
              <a:rPr lang="en-CA" dirty="0" smtClean="0">
                <a:solidFill>
                  <a:srgbClr val="FF0000"/>
                </a:solidFill>
                <a:sym typeface="Symbol"/>
              </a:rPr>
              <a:t>smaller</a:t>
            </a:r>
            <a:r>
              <a:rPr lang="en-CA" dirty="0" smtClean="0">
                <a:sym typeface="Symbol"/>
              </a:rPr>
              <a:t> than yours.</a:t>
            </a:r>
          </a:p>
          <a:p>
            <a:pPr lvl="2" eaLnBrk="1" hangingPunct="1">
              <a:defRPr/>
            </a:pPr>
            <a:r>
              <a:rPr lang="en-CA" dirty="0" smtClean="0">
                <a:sym typeface="Symbol"/>
              </a:rPr>
              <a:t>You must solve sufficiently </a:t>
            </a:r>
            <a:r>
              <a:rPr lang="en-CA" dirty="0" smtClean="0">
                <a:solidFill>
                  <a:srgbClr val="FF0000"/>
                </a:solidFill>
                <a:sym typeface="Symbol"/>
              </a:rPr>
              <a:t>small</a:t>
            </a:r>
            <a:r>
              <a:rPr lang="en-CA" dirty="0" smtClean="0">
                <a:sym typeface="Symbol"/>
              </a:rPr>
              <a:t> instances on your own.</a:t>
            </a:r>
          </a:p>
          <a:p>
            <a:pPr lvl="2" eaLnBrk="1" hangingPunct="1">
              <a:defRPr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44900" y="2679700"/>
            <a:ext cx="22050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800">
                <a:solidFill>
                  <a:schemeClr val="accent1"/>
                </a:solidFill>
              </a:rPr>
              <a:t>a real number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How to add 2 n-bit numbers.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 flipH="1">
            <a:off x="6858000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 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* 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 flipH="1">
            <a:off x="838200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*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*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 flipH="1">
            <a:off x="1441450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*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*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 flipH="1">
            <a:off x="4451350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*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*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 flipH="1">
            <a:off x="5053013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*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*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 flipH="1">
            <a:off x="5654675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*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*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 flipH="1">
            <a:off x="6256338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*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*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 flipH="1">
            <a:off x="2043113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*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*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 flipH="1">
            <a:off x="2644775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*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*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 flipH="1">
            <a:off x="3246438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*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*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 flipH="1">
            <a:off x="3848100" y="1676400"/>
            <a:ext cx="1562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*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*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 *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latin typeface="Arial Rounded MT Bold" pitchFamily="34" charset="0"/>
              </a:rPr>
              <a:t> </a:t>
            </a:r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 flipH="1">
            <a:off x="838200" y="3505200"/>
            <a:ext cx="7162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0" rIns="274320" anchor="ctr">
            <a:spAutoFit/>
          </a:bodyPr>
          <a:lstStyle/>
          <a:p>
            <a:endParaRPr lang="en-US"/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228600" y="228600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5400">
                <a:latin typeface="Arial Rounded MT Bold" pitchFamily="34" charset="0"/>
              </a:rPr>
              <a:t>+</a:t>
            </a:r>
          </a:p>
        </p:txBody>
      </p:sp>
      <p:grpSp>
        <p:nvGrpSpPr>
          <p:cNvPr id="42000" name="Group 16"/>
          <p:cNvGrpSpPr>
            <a:grpSpLocks/>
          </p:cNvGrpSpPr>
          <p:nvPr/>
        </p:nvGrpSpPr>
        <p:grpSpPr bwMode="auto">
          <a:xfrm>
            <a:off x="1130300" y="1714500"/>
            <a:ext cx="762000" cy="2133600"/>
            <a:chOff x="4496" y="1080"/>
            <a:chExt cx="480" cy="1344"/>
          </a:xfrm>
        </p:grpSpPr>
        <p:sp>
          <p:nvSpPr>
            <p:cNvPr id="42002" name="Line 17"/>
            <p:cNvSpPr>
              <a:spLocks noChangeShapeType="1"/>
            </p:cNvSpPr>
            <p:nvPr/>
          </p:nvSpPr>
          <p:spPr bwMode="auto">
            <a:xfrm>
              <a:off x="4782" y="2152"/>
              <a:ext cx="0" cy="272"/>
            </a:xfrm>
            <a:prstGeom prst="line">
              <a:avLst/>
            </a:prstGeom>
            <a:noFill/>
            <a:ln w="76200" cap="sq">
              <a:solidFill>
                <a:schemeClr val="tx2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 anchor="ctr">
              <a:spAutoFit/>
            </a:bodyPr>
            <a:lstStyle/>
            <a:p>
              <a:endParaRPr lang="en-US"/>
            </a:p>
          </p:txBody>
        </p:sp>
        <p:sp>
          <p:nvSpPr>
            <p:cNvPr id="42003" name="Rectangle 18"/>
            <p:cNvSpPr>
              <a:spLocks noChangeArrowheads="1"/>
            </p:cNvSpPr>
            <p:nvPr/>
          </p:nvSpPr>
          <p:spPr bwMode="auto">
            <a:xfrm>
              <a:off x="4623" y="1080"/>
              <a:ext cx="353" cy="1032"/>
            </a:xfrm>
            <a:prstGeom prst="rect">
              <a:avLst/>
            </a:prstGeom>
            <a:noFill/>
            <a:ln w="57150" cap="sq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42004" name="Line 19"/>
            <p:cNvSpPr>
              <a:spLocks noChangeShapeType="1"/>
            </p:cNvSpPr>
            <p:nvPr/>
          </p:nvSpPr>
          <p:spPr bwMode="auto">
            <a:xfrm flipH="1">
              <a:off x="4496" y="1189"/>
              <a:ext cx="119" cy="0"/>
            </a:xfrm>
            <a:prstGeom prst="line">
              <a:avLst/>
            </a:prstGeom>
            <a:noFill/>
            <a:ln w="76200" cap="sq">
              <a:solidFill>
                <a:schemeClr val="tx2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2001" name="Text Box 20"/>
          <p:cNvSpPr txBox="1">
            <a:spLocks noChangeArrowheads="1"/>
          </p:cNvSpPr>
          <p:nvPr/>
        </p:nvSpPr>
        <p:spPr bwMode="auto">
          <a:xfrm flipH="1">
            <a:off x="228600" y="1676400"/>
            <a:ext cx="15621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* </a:t>
            </a:r>
            <a:br>
              <a:rPr lang="en-US" altLang="en-US" sz="3600"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b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altLang="en-US" sz="360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en-US" altLang="en-US" sz="3600">
                <a:latin typeface="Arial Rounded MT Bold" pitchFamily="34" charset="0"/>
              </a:rPr>
              <a:t/>
            </a:r>
            <a:br>
              <a:rPr lang="en-US" altLang="en-US" sz="3600">
                <a:latin typeface="Arial Rounded MT Bold" pitchFamily="34" charset="0"/>
              </a:rPr>
            </a:br>
            <a:endParaRPr lang="en-US" altLang="en-US" sz="360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*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Time complexity of </a:t>
            </a:r>
            <a:br>
              <a:rPr lang="en-US" altLang="en-US" smtClean="0"/>
            </a:br>
            <a:r>
              <a:rPr lang="en-US" altLang="en-US" smtClean="0"/>
              <a:t>grade school addition</a:t>
            </a:r>
          </a:p>
        </p:txBody>
      </p:sp>
      <p:grpSp>
        <p:nvGrpSpPr>
          <p:cNvPr id="43011" name="Group 3"/>
          <p:cNvGrpSpPr>
            <a:grpSpLocks/>
          </p:cNvGrpSpPr>
          <p:nvPr/>
        </p:nvGrpSpPr>
        <p:grpSpPr bwMode="auto">
          <a:xfrm>
            <a:off x="0" y="1612900"/>
            <a:ext cx="4192588" cy="2886075"/>
            <a:chOff x="0" y="1016"/>
            <a:chExt cx="2641" cy="1818"/>
          </a:xfrm>
        </p:grpSpPr>
        <p:sp>
          <p:nvSpPr>
            <p:cNvPr id="43014" name="Text Box 4"/>
            <p:cNvSpPr txBox="1">
              <a:spLocks noChangeArrowheads="1"/>
            </p:cNvSpPr>
            <p:nvPr/>
          </p:nvSpPr>
          <p:spPr bwMode="auto">
            <a:xfrm flipH="1">
              <a:off x="2164" y="1027"/>
              <a:ext cx="477" cy="1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Arial Rounded MT Bold" pitchFamily="34" charset="0"/>
                </a:rPr>
                <a:t>   </a:t>
              </a:r>
              <a:br>
                <a:rPr lang="en-US" altLang="en-US" sz="2800">
                  <a:latin typeface="Arial Rounded MT Bold" pitchFamily="34" charset="0"/>
                </a:rPr>
              </a:br>
              <a:r>
                <a:rPr lang="en-US" altLang="en-US" sz="2800">
                  <a:solidFill>
                    <a:schemeClr val="tx2"/>
                  </a:solidFill>
                  <a:latin typeface="Arial Rounded MT Bold" pitchFamily="34" charset="0"/>
                </a:rPr>
                <a:t>*</a:t>
              </a:r>
              <a:br>
                <a:rPr lang="en-US" altLang="en-US" sz="2800">
                  <a:solidFill>
                    <a:schemeClr val="tx2"/>
                  </a:solidFill>
                  <a:latin typeface="Arial Rounded MT Bold" pitchFamily="34" charset="0"/>
                </a:rPr>
              </a:br>
              <a:r>
                <a:rPr lang="en-US" altLang="en-US" sz="2800">
                  <a:solidFill>
                    <a:schemeClr val="tx2"/>
                  </a:solidFill>
                  <a:latin typeface="Arial Rounded MT Bold" pitchFamily="34" charset="0"/>
                </a:rPr>
                <a:t>*</a:t>
              </a:r>
              <a:r>
                <a:rPr lang="en-US" altLang="en-US" sz="2800">
                  <a:latin typeface="Arial Rounded MT Bold" pitchFamily="34" charset="0"/>
                </a:rPr>
                <a:t/>
              </a:r>
              <a:br>
                <a:rPr lang="en-US" altLang="en-US" sz="2800">
                  <a:latin typeface="Arial Rounded MT Bold" pitchFamily="34" charset="0"/>
                </a:rPr>
              </a:br>
              <a:endParaRPr lang="en-US" altLang="en-US" sz="2800">
                <a:latin typeface="Arial Rounded MT Bold" pitchFamily="34" charset="0"/>
              </a:endParaRP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Arial Rounded MT Bold" pitchFamily="34" charset="0"/>
                </a:rPr>
                <a:t>*  </a:t>
              </a:r>
              <a:br>
                <a:rPr lang="en-US" altLang="en-US" sz="2800">
                  <a:latin typeface="Arial Rounded MT Bold" pitchFamily="34" charset="0"/>
                </a:rPr>
              </a:br>
              <a:r>
                <a:rPr lang="en-US" altLang="en-US" sz="2800">
                  <a:latin typeface="Arial Rounded MT Bold" pitchFamily="34" charset="0"/>
                </a:rPr>
                <a:t> </a:t>
              </a:r>
            </a:p>
          </p:txBody>
        </p:sp>
        <p:sp>
          <p:nvSpPr>
            <p:cNvPr id="43015" name="Text Box 5"/>
            <p:cNvSpPr txBox="1">
              <a:spLocks noChangeArrowheads="1"/>
            </p:cNvSpPr>
            <p:nvPr/>
          </p:nvSpPr>
          <p:spPr bwMode="auto">
            <a:xfrm flipH="1">
              <a:off x="321" y="1026"/>
              <a:ext cx="479" cy="1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Arial Rounded MT Bold" pitchFamily="34" charset="0"/>
                </a:rPr>
                <a:t>* </a:t>
              </a:r>
              <a:br>
                <a:rPr lang="en-US" altLang="en-US" sz="2800">
                  <a:latin typeface="Arial Rounded MT Bold" pitchFamily="34" charset="0"/>
                </a:rPr>
              </a:br>
              <a:r>
                <a:rPr lang="en-US" altLang="en-US" sz="2800">
                  <a:solidFill>
                    <a:schemeClr val="tx2"/>
                  </a:solidFill>
                  <a:latin typeface="Arial Rounded MT Bold" pitchFamily="34" charset="0"/>
                </a:rPr>
                <a:t>*</a:t>
              </a:r>
              <a:br>
                <a:rPr lang="en-US" altLang="en-US" sz="2800">
                  <a:solidFill>
                    <a:schemeClr val="tx2"/>
                  </a:solidFill>
                  <a:latin typeface="Arial Rounded MT Bold" pitchFamily="34" charset="0"/>
                </a:rPr>
              </a:br>
              <a:r>
                <a:rPr lang="en-US" altLang="en-US" sz="2800">
                  <a:solidFill>
                    <a:schemeClr val="tx2"/>
                  </a:solidFill>
                  <a:latin typeface="Arial Rounded MT Bold" pitchFamily="34" charset="0"/>
                </a:rPr>
                <a:t>*</a:t>
              </a:r>
              <a:r>
                <a:rPr lang="en-US" altLang="en-US" sz="2800">
                  <a:latin typeface="Arial Rounded MT Bold" pitchFamily="34" charset="0"/>
                </a:rPr>
                <a:t/>
              </a:r>
              <a:br>
                <a:rPr lang="en-US" altLang="en-US" sz="2800">
                  <a:latin typeface="Arial Rounded MT Bold" pitchFamily="34" charset="0"/>
                </a:rPr>
              </a:br>
              <a:endParaRPr lang="en-US" altLang="en-US" sz="2800">
                <a:latin typeface="Arial Rounded MT Bold" pitchFamily="34" charset="0"/>
              </a:endParaRP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Arial Rounded MT Bold" pitchFamily="34" charset="0"/>
                </a:rPr>
                <a:t>* </a:t>
              </a:r>
              <a:br>
                <a:rPr lang="en-US" altLang="en-US" sz="2800">
                  <a:latin typeface="Arial Rounded MT Bold" pitchFamily="34" charset="0"/>
                </a:rPr>
              </a:br>
              <a:r>
                <a:rPr lang="en-US" altLang="en-US" sz="2800">
                  <a:latin typeface="Arial Rounded MT Bold" pitchFamily="34" charset="0"/>
                </a:rPr>
                <a:t> </a:t>
              </a:r>
            </a:p>
          </p:txBody>
        </p:sp>
        <p:sp>
          <p:nvSpPr>
            <p:cNvPr id="43016" name="Text Box 6"/>
            <p:cNvSpPr txBox="1">
              <a:spLocks noChangeArrowheads="1"/>
            </p:cNvSpPr>
            <p:nvPr/>
          </p:nvSpPr>
          <p:spPr bwMode="auto">
            <a:xfrm flipH="1">
              <a:off x="503" y="1026"/>
              <a:ext cx="478" cy="1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Arial Rounded MT Bold" pitchFamily="34" charset="0"/>
                </a:rPr>
                <a:t>* </a:t>
              </a:r>
              <a:br>
                <a:rPr lang="en-US" altLang="en-US" sz="2800">
                  <a:latin typeface="Arial Rounded MT Bold" pitchFamily="34" charset="0"/>
                </a:rPr>
              </a:br>
              <a:r>
                <a:rPr lang="en-US" altLang="en-US" sz="2800">
                  <a:solidFill>
                    <a:schemeClr val="tx2"/>
                  </a:solidFill>
                  <a:latin typeface="Arial Rounded MT Bold" pitchFamily="34" charset="0"/>
                </a:rPr>
                <a:t>*</a:t>
              </a:r>
              <a:br>
                <a:rPr lang="en-US" altLang="en-US" sz="2800">
                  <a:solidFill>
                    <a:schemeClr val="tx2"/>
                  </a:solidFill>
                  <a:latin typeface="Arial Rounded MT Bold" pitchFamily="34" charset="0"/>
                </a:rPr>
              </a:br>
              <a:r>
                <a:rPr lang="en-US" altLang="en-US" sz="2800">
                  <a:solidFill>
                    <a:schemeClr val="tx2"/>
                  </a:solidFill>
                  <a:latin typeface="Arial Rounded MT Bold" pitchFamily="34" charset="0"/>
                </a:rPr>
                <a:t>*</a:t>
              </a:r>
              <a:r>
                <a:rPr lang="en-US" altLang="en-US" sz="2800">
                  <a:latin typeface="Arial Rounded MT Bold" pitchFamily="34" charset="0"/>
                </a:rPr>
                <a:t/>
              </a:r>
              <a:br>
                <a:rPr lang="en-US" altLang="en-US" sz="2800">
                  <a:latin typeface="Arial Rounded MT Bold" pitchFamily="34" charset="0"/>
                </a:rPr>
              </a:br>
              <a:endParaRPr lang="en-US" altLang="en-US" sz="2800">
                <a:latin typeface="Arial Rounded MT Bold" pitchFamily="34" charset="0"/>
              </a:endParaRP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Arial Rounded MT Bold" pitchFamily="34" charset="0"/>
                </a:rPr>
                <a:t>* </a:t>
              </a:r>
              <a:br>
                <a:rPr lang="en-US" altLang="en-US" sz="2800">
                  <a:latin typeface="Arial Rounded MT Bold" pitchFamily="34" charset="0"/>
                </a:rPr>
              </a:br>
              <a:r>
                <a:rPr lang="en-US" altLang="en-US" sz="2800">
                  <a:latin typeface="Arial Rounded MT Bold" pitchFamily="34" charset="0"/>
                </a:rPr>
                <a:t> </a:t>
              </a:r>
            </a:p>
          </p:txBody>
        </p:sp>
        <p:sp>
          <p:nvSpPr>
            <p:cNvPr id="43017" name="Text Box 7"/>
            <p:cNvSpPr txBox="1">
              <a:spLocks noChangeArrowheads="1"/>
            </p:cNvSpPr>
            <p:nvPr/>
          </p:nvSpPr>
          <p:spPr bwMode="auto">
            <a:xfrm flipH="1">
              <a:off x="1425" y="1026"/>
              <a:ext cx="479" cy="1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Arial Rounded MT Bold" pitchFamily="34" charset="0"/>
                </a:rPr>
                <a:t>* </a:t>
              </a:r>
              <a:br>
                <a:rPr lang="en-US" altLang="en-US" sz="2800">
                  <a:latin typeface="Arial Rounded MT Bold" pitchFamily="34" charset="0"/>
                </a:rPr>
              </a:br>
              <a:r>
                <a:rPr lang="en-US" altLang="en-US" sz="2800">
                  <a:solidFill>
                    <a:schemeClr val="tx2"/>
                  </a:solidFill>
                  <a:latin typeface="Arial Rounded MT Bold" pitchFamily="34" charset="0"/>
                </a:rPr>
                <a:t>*</a:t>
              </a:r>
              <a:br>
                <a:rPr lang="en-US" altLang="en-US" sz="2800">
                  <a:solidFill>
                    <a:schemeClr val="tx2"/>
                  </a:solidFill>
                  <a:latin typeface="Arial Rounded MT Bold" pitchFamily="34" charset="0"/>
                </a:rPr>
              </a:br>
              <a:r>
                <a:rPr lang="en-US" altLang="en-US" sz="2800">
                  <a:solidFill>
                    <a:schemeClr val="tx2"/>
                  </a:solidFill>
                  <a:latin typeface="Arial Rounded MT Bold" pitchFamily="34" charset="0"/>
                </a:rPr>
                <a:t>*</a:t>
              </a:r>
              <a:r>
                <a:rPr lang="en-US" altLang="en-US" sz="2800">
                  <a:latin typeface="Arial Rounded MT Bold" pitchFamily="34" charset="0"/>
                </a:rPr>
                <a:t/>
              </a:r>
              <a:br>
                <a:rPr lang="en-US" altLang="en-US" sz="2800">
                  <a:latin typeface="Arial Rounded MT Bold" pitchFamily="34" charset="0"/>
                </a:rPr>
              </a:br>
              <a:endParaRPr lang="en-US" altLang="en-US" sz="2800">
                <a:latin typeface="Arial Rounded MT Bold" pitchFamily="34" charset="0"/>
              </a:endParaRP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Arial Rounded MT Bold" pitchFamily="34" charset="0"/>
                </a:rPr>
                <a:t>* </a:t>
              </a:r>
              <a:br>
                <a:rPr lang="en-US" altLang="en-US" sz="2800">
                  <a:latin typeface="Arial Rounded MT Bold" pitchFamily="34" charset="0"/>
                </a:rPr>
              </a:br>
              <a:r>
                <a:rPr lang="en-US" altLang="en-US" sz="2800">
                  <a:latin typeface="Arial Rounded MT Bold" pitchFamily="34" charset="0"/>
                </a:rPr>
                <a:t> </a:t>
              </a:r>
            </a:p>
          </p:txBody>
        </p:sp>
        <p:sp>
          <p:nvSpPr>
            <p:cNvPr id="43018" name="Text Box 8"/>
            <p:cNvSpPr txBox="1">
              <a:spLocks noChangeArrowheads="1"/>
            </p:cNvSpPr>
            <p:nvPr/>
          </p:nvSpPr>
          <p:spPr bwMode="auto">
            <a:xfrm flipH="1">
              <a:off x="1607" y="1026"/>
              <a:ext cx="478" cy="1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Arial Rounded MT Bold" pitchFamily="34" charset="0"/>
                </a:rPr>
                <a:t>* </a:t>
              </a:r>
              <a:br>
                <a:rPr lang="en-US" altLang="en-US" sz="2800">
                  <a:latin typeface="Arial Rounded MT Bold" pitchFamily="34" charset="0"/>
                </a:rPr>
              </a:br>
              <a:r>
                <a:rPr lang="en-US" altLang="en-US" sz="2800">
                  <a:solidFill>
                    <a:schemeClr val="tx2"/>
                  </a:solidFill>
                  <a:latin typeface="Arial Rounded MT Bold" pitchFamily="34" charset="0"/>
                </a:rPr>
                <a:t>*</a:t>
              </a:r>
              <a:br>
                <a:rPr lang="en-US" altLang="en-US" sz="2800">
                  <a:solidFill>
                    <a:schemeClr val="tx2"/>
                  </a:solidFill>
                  <a:latin typeface="Arial Rounded MT Bold" pitchFamily="34" charset="0"/>
                </a:rPr>
              </a:br>
              <a:r>
                <a:rPr lang="en-US" altLang="en-US" sz="2800">
                  <a:solidFill>
                    <a:schemeClr val="tx2"/>
                  </a:solidFill>
                  <a:latin typeface="Arial Rounded MT Bold" pitchFamily="34" charset="0"/>
                </a:rPr>
                <a:t>*</a:t>
              </a:r>
              <a:r>
                <a:rPr lang="en-US" altLang="en-US" sz="2800">
                  <a:latin typeface="Arial Rounded MT Bold" pitchFamily="34" charset="0"/>
                </a:rPr>
                <a:t/>
              </a:r>
              <a:br>
                <a:rPr lang="en-US" altLang="en-US" sz="2800">
                  <a:latin typeface="Arial Rounded MT Bold" pitchFamily="34" charset="0"/>
                </a:rPr>
              </a:br>
              <a:endParaRPr lang="en-US" altLang="en-US" sz="2800">
                <a:latin typeface="Arial Rounded MT Bold" pitchFamily="34" charset="0"/>
              </a:endParaRP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Arial Rounded MT Bold" pitchFamily="34" charset="0"/>
                </a:rPr>
                <a:t>* </a:t>
              </a:r>
              <a:br>
                <a:rPr lang="en-US" altLang="en-US" sz="2800">
                  <a:latin typeface="Arial Rounded MT Bold" pitchFamily="34" charset="0"/>
                </a:rPr>
              </a:br>
              <a:r>
                <a:rPr lang="en-US" altLang="en-US" sz="2800">
                  <a:latin typeface="Arial Rounded MT Bold" pitchFamily="34" charset="0"/>
                </a:rPr>
                <a:t> </a:t>
              </a:r>
            </a:p>
          </p:txBody>
        </p:sp>
        <p:sp>
          <p:nvSpPr>
            <p:cNvPr id="43019" name="Text Box 9"/>
            <p:cNvSpPr txBox="1">
              <a:spLocks noChangeArrowheads="1"/>
            </p:cNvSpPr>
            <p:nvPr/>
          </p:nvSpPr>
          <p:spPr bwMode="auto">
            <a:xfrm flipH="1">
              <a:off x="1791" y="1026"/>
              <a:ext cx="478" cy="1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Arial Rounded MT Bold" pitchFamily="34" charset="0"/>
                </a:rPr>
                <a:t>* </a:t>
              </a:r>
              <a:br>
                <a:rPr lang="en-US" altLang="en-US" sz="2800">
                  <a:latin typeface="Arial Rounded MT Bold" pitchFamily="34" charset="0"/>
                </a:rPr>
              </a:br>
              <a:r>
                <a:rPr lang="en-US" altLang="en-US" sz="2800">
                  <a:solidFill>
                    <a:schemeClr val="tx2"/>
                  </a:solidFill>
                  <a:latin typeface="Arial Rounded MT Bold" pitchFamily="34" charset="0"/>
                </a:rPr>
                <a:t>*</a:t>
              </a:r>
              <a:br>
                <a:rPr lang="en-US" altLang="en-US" sz="2800">
                  <a:solidFill>
                    <a:schemeClr val="tx2"/>
                  </a:solidFill>
                  <a:latin typeface="Arial Rounded MT Bold" pitchFamily="34" charset="0"/>
                </a:rPr>
              </a:br>
              <a:r>
                <a:rPr lang="en-US" altLang="en-US" sz="2800">
                  <a:solidFill>
                    <a:schemeClr val="tx2"/>
                  </a:solidFill>
                  <a:latin typeface="Arial Rounded MT Bold" pitchFamily="34" charset="0"/>
                </a:rPr>
                <a:t>*</a:t>
              </a:r>
              <a:r>
                <a:rPr lang="en-US" altLang="en-US" sz="2800">
                  <a:latin typeface="Arial Rounded MT Bold" pitchFamily="34" charset="0"/>
                </a:rPr>
                <a:t/>
              </a:r>
              <a:br>
                <a:rPr lang="en-US" altLang="en-US" sz="2800">
                  <a:latin typeface="Arial Rounded MT Bold" pitchFamily="34" charset="0"/>
                </a:rPr>
              </a:br>
              <a:endParaRPr lang="en-US" altLang="en-US" sz="2800">
                <a:latin typeface="Arial Rounded MT Bold" pitchFamily="34" charset="0"/>
              </a:endParaRP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Arial Rounded MT Bold" pitchFamily="34" charset="0"/>
                </a:rPr>
                <a:t>* </a:t>
              </a:r>
              <a:br>
                <a:rPr lang="en-US" altLang="en-US" sz="2800">
                  <a:latin typeface="Arial Rounded MT Bold" pitchFamily="34" charset="0"/>
                </a:rPr>
              </a:br>
              <a:r>
                <a:rPr lang="en-US" altLang="en-US" sz="2800">
                  <a:latin typeface="Arial Rounded MT Bold" pitchFamily="34" charset="0"/>
                </a:rPr>
                <a:t> </a:t>
              </a:r>
            </a:p>
          </p:txBody>
        </p:sp>
        <p:sp>
          <p:nvSpPr>
            <p:cNvPr id="43020" name="Text Box 10"/>
            <p:cNvSpPr txBox="1">
              <a:spLocks noChangeArrowheads="1"/>
            </p:cNvSpPr>
            <p:nvPr/>
          </p:nvSpPr>
          <p:spPr bwMode="auto">
            <a:xfrm flipH="1">
              <a:off x="1974" y="1026"/>
              <a:ext cx="478" cy="1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Arial Rounded MT Bold" pitchFamily="34" charset="0"/>
                </a:rPr>
                <a:t>* </a:t>
              </a:r>
              <a:br>
                <a:rPr lang="en-US" altLang="en-US" sz="2800">
                  <a:latin typeface="Arial Rounded MT Bold" pitchFamily="34" charset="0"/>
                </a:rPr>
              </a:br>
              <a:r>
                <a:rPr lang="en-US" altLang="en-US" sz="2800">
                  <a:solidFill>
                    <a:schemeClr val="tx2"/>
                  </a:solidFill>
                  <a:latin typeface="Arial Rounded MT Bold" pitchFamily="34" charset="0"/>
                </a:rPr>
                <a:t>*</a:t>
              </a:r>
              <a:br>
                <a:rPr lang="en-US" altLang="en-US" sz="2800">
                  <a:solidFill>
                    <a:schemeClr val="tx2"/>
                  </a:solidFill>
                  <a:latin typeface="Arial Rounded MT Bold" pitchFamily="34" charset="0"/>
                </a:rPr>
              </a:br>
              <a:r>
                <a:rPr lang="en-US" altLang="en-US" sz="2800">
                  <a:solidFill>
                    <a:schemeClr val="tx2"/>
                  </a:solidFill>
                  <a:latin typeface="Arial Rounded MT Bold" pitchFamily="34" charset="0"/>
                </a:rPr>
                <a:t>*</a:t>
              </a:r>
              <a:r>
                <a:rPr lang="en-US" altLang="en-US" sz="2800">
                  <a:latin typeface="Arial Rounded MT Bold" pitchFamily="34" charset="0"/>
                </a:rPr>
                <a:t/>
              </a:r>
              <a:br>
                <a:rPr lang="en-US" altLang="en-US" sz="2800">
                  <a:latin typeface="Arial Rounded MT Bold" pitchFamily="34" charset="0"/>
                </a:rPr>
              </a:br>
              <a:endParaRPr lang="en-US" altLang="en-US" sz="2800">
                <a:latin typeface="Arial Rounded MT Bold" pitchFamily="34" charset="0"/>
              </a:endParaRP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Arial Rounded MT Bold" pitchFamily="34" charset="0"/>
                </a:rPr>
                <a:t>* </a:t>
              </a:r>
              <a:br>
                <a:rPr lang="en-US" altLang="en-US" sz="2800">
                  <a:latin typeface="Arial Rounded MT Bold" pitchFamily="34" charset="0"/>
                </a:rPr>
              </a:br>
              <a:r>
                <a:rPr lang="en-US" altLang="en-US" sz="2800">
                  <a:latin typeface="Arial Rounded MT Bold" pitchFamily="34" charset="0"/>
                </a:rPr>
                <a:t> </a:t>
              </a:r>
            </a:p>
          </p:txBody>
        </p:sp>
        <p:sp>
          <p:nvSpPr>
            <p:cNvPr id="43021" name="Text Box 11"/>
            <p:cNvSpPr txBox="1">
              <a:spLocks noChangeArrowheads="1"/>
            </p:cNvSpPr>
            <p:nvPr/>
          </p:nvSpPr>
          <p:spPr bwMode="auto">
            <a:xfrm flipH="1">
              <a:off x="692" y="1026"/>
              <a:ext cx="477" cy="1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Arial Rounded MT Bold" pitchFamily="34" charset="0"/>
                </a:rPr>
                <a:t>* </a:t>
              </a:r>
              <a:br>
                <a:rPr lang="en-US" altLang="en-US" sz="2800">
                  <a:latin typeface="Arial Rounded MT Bold" pitchFamily="34" charset="0"/>
                </a:rPr>
              </a:br>
              <a:r>
                <a:rPr lang="en-US" altLang="en-US" sz="2800">
                  <a:solidFill>
                    <a:schemeClr val="tx2"/>
                  </a:solidFill>
                  <a:latin typeface="Arial Rounded MT Bold" pitchFamily="34" charset="0"/>
                </a:rPr>
                <a:t>*</a:t>
              </a:r>
              <a:br>
                <a:rPr lang="en-US" altLang="en-US" sz="2800">
                  <a:solidFill>
                    <a:schemeClr val="tx2"/>
                  </a:solidFill>
                  <a:latin typeface="Arial Rounded MT Bold" pitchFamily="34" charset="0"/>
                </a:rPr>
              </a:br>
              <a:r>
                <a:rPr lang="en-US" altLang="en-US" sz="2800">
                  <a:solidFill>
                    <a:schemeClr val="tx2"/>
                  </a:solidFill>
                  <a:latin typeface="Arial Rounded MT Bold" pitchFamily="34" charset="0"/>
                </a:rPr>
                <a:t>*</a:t>
              </a:r>
              <a:r>
                <a:rPr lang="en-US" altLang="en-US" sz="2800">
                  <a:latin typeface="Arial Rounded MT Bold" pitchFamily="34" charset="0"/>
                </a:rPr>
                <a:t/>
              </a:r>
              <a:br>
                <a:rPr lang="en-US" altLang="en-US" sz="2800">
                  <a:latin typeface="Arial Rounded MT Bold" pitchFamily="34" charset="0"/>
                </a:rPr>
              </a:br>
              <a:endParaRPr lang="en-US" altLang="en-US" sz="2800">
                <a:latin typeface="Arial Rounded MT Bold" pitchFamily="34" charset="0"/>
              </a:endParaRP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Arial Rounded MT Bold" pitchFamily="34" charset="0"/>
                </a:rPr>
                <a:t>* </a:t>
              </a:r>
              <a:br>
                <a:rPr lang="en-US" altLang="en-US" sz="2800">
                  <a:latin typeface="Arial Rounded MT Bold" pitchFamily="34" charset="0"/>
                </a:rPr>
              </a:br>
              <a:r>
                <a:rPr lang="en-US" altLang="en-US" sz="2800">
                  <a:latin typeface="Arial Rounded MT Bold" pitchFamily="34" charset="0"/>
                </a:rPr>
                <a:t> </a:t>
              </a:r>
            </a:p>
          </p:txBody>
        </p:sp>
        <p:sp>
          <p:nvSpPr>
            <p:cNvPr id="43022" name="Text Box 12"/>
            <p:cNvSpPr txBox="1">
              <a:spLocks noChangeArrowheads="1"/>
            </p:cNvSpPr>
            <p:nvPr/>
          </p:nvSpPr>
          <p:spPr bwMode="auto">
            <a:xfrm flipH="1">
              <a:off x="876" y="1026"/>
              <a:ext cx="477" cy="1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Arial Rounded MT Bold" pitchFamily="34" charset="0"/>
                </a:rPr>
                <a:t>* </a:t>
              </a:r>
              <a:br>
                <a:rPr lang="en-US" altLang="en-US" sz="2800">
                  <a:latin typeface="Arial Rounded MT Bold" pitchFamily="34" charset="0"/>
                </a:rPr>
              </a:br>
              <a:r>
                <a:rPr lang="en-US" altLang="en-US" sz="2800">
                  <a:solidFill>
                    <a:schemeClr val="tx2"/>
                  </a:solidFill>
                  <a:latin typeface="Arial Rounded MT Bold" pitchFamily="34" charset="0"/>
                </a:rPr>
                <a:t>*</a:t>
              </a:r>
              <a:br>
                <a:rPr lang="en-US" altLang="en-US" sz="2800">
                  <a:solidFill>
                    <a:schemeClr val="tx2"/>
                  </a:solidFill>
                  <a:latin typeface="Arial Rounded MT Bold" pitchFamily="34" charset="0"/>
                </a:rPr>
              </a:br>
              <a:r>
                <a:rPr lang="en-US" altLang="en-US" sz="2800">
                  <a:solidFill>
                    <a:schemeClr val="tx2"/>
                  </a:solidFill>
                  <a:latin typeface="Arial Rounded MT Bold" pitchFamily="34" charset="0"/>
                </a:rPr>
                <a:t>*</a:t>
              </a:r>
              <a:r>
                <a:rPr lang="en-US" altLang="en-US" sz="2800">
                  <a:latin typeface="Arial Rounded MT Bold" pitchFamily="34" charset="0"/>
                </a:rPr>
                <a:t/>
              </a:r>
              <a:br>
                <a:rPr lang="en-US" altLang="en-US" sz="2800">
                  <a:latin typeface="Arial Rounded MT Bold" pitchFamily="34" charset="0"/>
                </a:rPr>
              </a:br>
              <a:endParaRPr lang="en-US" altLang="en-US" sz="2800">
                <a:latin typeface="Arial Rounded MT Bold" pitchFamily="34" charset="0"/>
              </a:endParaRP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Arial Rounded MT Bold" pitchFamily="34" charset="0"/>
                </a:rPr>
                <a:t>* </a:t>
              </a:r>
              <a:br>
                <a:rPr lang="en-US" altLang="en-US" sz="2800">
                  <a:latin typeface="Arial Rounded MT Bold" pitchFamily="34" charset="0"/>
                </a:rPr>
              </a:br>
              <a:r>
                <a:rPr lang="en-US" altLang="en-US" sz="2800">
                  <a:latin typeface="Arial Rounded MT Bold" pitchFamily="34" charset="0"/>
                </a:rPr>
                <a:t> </a:t>
              </a:r>
            </a:p>
          </p:txBody>
        </p:sp>
        <p:sp>
          <p:nvSpPr>
            <p:cNvPr id="43023" name="Text Box 13"/>
            <p:cNvSpPr txBox="1">
              <a:spLocks noChangeArrowheads="1"/>
            </p:cNvSpPr>
            <p:nvPr/>
          </p:nvSpPr>
          <p:spPr bwMode="auto">
            <a:xfrm flipH="1">
              <a:off x="1059" y="1026"/>
              <a:ext cx="477" cy="1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Arial Rounded MT Bold" pitchFamily="34" charset="0"/>
                </a:rPr>
                <a:t>* </a:t>
              </a:r>
              <a:br>
                <a:rPr lang="en-US" altLang="en-US" sz="2800">
                  <a:latin typeface="Arial Rounded MT Bold" pitchFamily="34" charset="0"/>
                </a:rPr>
              </a:br>
              <a:r>
                <a:rPr lang="en-US" altLang="en-US" sz="2800">
                  <a:solidFill>
                    <a:schemeClr val="tx2"/>
                  </a:solidFill>
                  <a:latin typeface="Arial Rounded MT Bold" pitchFamily="34" charset="0"/>
                </a:rPr>
                <a:t>*</a:t>
              </a:r>
              <a:br>
                <a:rPr lang="en-US" altLang="en-US" sz="2800">
                  <a:solidFill>
                    <a:schemeClr val="tx2"/>
                  </a:solidFill>
                  <a:latin typeface="Arial Rounded MT Bold" pitchFamily="34" charset="0"/>
                </a:rPr>
              </a:br>
              <a:r>
                <a:rPr lang="en-US" altLang="en-US" sz="2800">
                  <a:solidFill>
                    <a:schemeClr val="tx2"/>
                  </a:solidFill>
                  <a:latin typeface="Arial Rounded MT Bold" pitchFamily="34" charset="0"/>
                </a:rPr>
                <a:t>*</a:t>
              </a:r>
              <a:r>
                <a:rPr lang="en-US" altLang="en-US" sz="2800">
                  <a:latin typeface="Arial Rounded MT Bold" pitchFamily="34" charset="0"/>
                </a:rPr>
                <a:t/>
              </a:r>
              <a:br>
                <a:rPr lang="en-US" altLang="en-US" sz="2800">
                  <a:latin typeface="Arial Rounded MT Bold" pitchFamily="34" charset="0"/>
                </a:rPr>
              </a:br>
              <a:endParaRPr lang="en-US" altLang="en-US" sz="2800">
                <a:latin typeface="Arial Rounded MT Bold" pitchFamily="34" charset="0"/>
              </a:endParaRP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Arial Rounded MT Bold" pitchFamily="34" charset="0"/>
                </a:rPr>
                <a:t>* </a:t>
              </a:r>
              <a:br>
                <a:rPr lang="en-US" altLang="en-US" sz="2800">
                  <a:latin typeface="Arial Rounded MT Bold" pitchFamily="34" charset="0"/>
                </a:rPr>
              </a:br>
              <a:r>
                <a:rPr lang="en-US" altLang="en-US" sz="2800">
                  <a:latin typeface="Arial Rounded MT Bold" pitchFamily="34" charset="0"/>
                </a:rPr>
                <a:t> </a:t>
              </a:r>
            </a:p>
          </p:txBody>
        </p:sp>
        <p:sp>
          <p:nvSpPr>
            <p:cNvPr id="43024" name="Line 14"/>
            <p:cNvSpPr>
              <a:spLocks noChangeShapeType="1"/>
            </p:cNvSpPr>
            <p:nvPr/>
          </p:nvSpPr>
          <p:spPr bwMode="auto">
            <a:xfrm flipH="1">
              <a:off x="315" y="1932"/>
              <a:ext cx="2190" cy="1"/>
            </a:xfrm>
            <a:prstGeom prst="line">
              <a:avLst/>
            </a:prstGeom>
            <a:noFill/>
            <a:ln w="762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 anchor="ctr">
              <a:spAutoFit/>
            </a:bodyPr>
            <a:lstStyle/>
            <a:p>
              <a:endParaRPr lang="en-US"/>
            </a:p>
          </p:txBody>
        </p:sp>
        <p:sp>
          <p:nvSpPr>
            <p:cNvPr id="43025" name="Text Box 15"/>
            <p:cNvSpPr txBox="1">
              <a:spLocks noChangeArrowheads="1"/>
            </p:cNvSpPr>
            <p:nvPr/>
          </p:nvSpPr>
          <p:spPr bwMode="auto">
            <a:xfrm>
              <a:off x="0" y="1212"/>
              <a:ext cx="46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4400">
                  <a:latin typeface="Arial Rounded MT Bold" pitchFamily="34" charset="0"/>
                </a:rPr>
                <a:t>+</a:t>
              </a:r>
            </a:p>
          </p:txBody>
        </p:sp>
        <p:sp>
          <p:nvSpPr>
            <p:cNvPr id="43026" name="Line 16"/>
            <p:cNvSpPr>
              <a:spLocks noChangeShapeType="1"/>
            </p:cNvSpPr>
            <p:nvPr/>
          </p:nvSpPr>
          <p:spPr bwMode="auto">
            <a:xfrm>
              <a:off x="543" y="1877"/>
              <a:ext cx="0" cy="269"/>
            </a:xfrm>
            <a:prstGeom prst="line">
              <a:avLst/>
            </a:prstGeom>
            <a:noFill/>
            <a:ln w="76200" cap="sq">
              <a:solidFill>
                <a:schemeClr val="tx2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 anchor="ctr">
              <a:spAutoFit/>
            </a:bodyPr>
            <a:lstStyle/>
            <a:p>
              <a:endParaRPr lang="en-US"/>
            </a:p>
          </p:txBody>
        </p:sp>
        <p:sp>
          <p:nvSpPr>
            <p:cNvPr id="43027" name="Rectangle 17"/>
            <p:cNvSpPr>
              <a:spLocks noChangeArrowheads="1"/>
            </p:cNvSpPr>
            <p:nvPr/>
          </p:nvSpPr>
          <p:spPr bwMode="auto">
            <a:xfrm>
              <a:off x="466" y="1016"/>
              <a:ext cx="171" cy="821"/>
            </a:xfrm>
            <a:prstGeom prst="rect">
              <a:avLst/>
            </a:prstGeom>
            <a:noFill/>
            <a:ln w="57150" cap="sq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43028" name="Line 18"/>
            <p:cNvSpPr>
              <a:spLocks noChangeShapeType="1"/>
            </p:cNvSpPr>
            <p:nvPr/>
          </p:nvSpPr>
          <p:spPr bwMode="auto">
            <a:xfrm flipH="1">
              <a:off x="404" y="1136"/>
              <a:ext cx="58" cy="0"/>
            </a:xfrm>
            <a:prstGeom prst="line">
              <a:avLst/>
            </a:prstGeom>
            <a:noFill/>
            <a:ln w="76200" cap="sq">
              <a:solidFill>
                <a:schemeClr val="tx2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 anchor="ctr">
              <a:spAutoFit/>
            </a:bodyPr>
            <a:lstStyle/>
            <a:p>
              <a:endParaRPr lang="en-US"/>
            </a:p>
          </p:txBody>
        </p:sp>
        <p:sp>
          <p:nvSpPr>
            <p:cNvPr id="43029" name="Text Box 19"/>
            <p:cNvSpPr txBox="1">
              <a:spLocks noChangeArrowheads="1"/>
            </p:cNvSpPr>
            <p:nvPr/>
          </p:nvSpPr>
          <p:spPr bwMode="auto">
            <a:xfrm flipH="1">
              <a:off x="129" y="1016"/>
              <a:ext cx="476" cy="1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Arial Rounded MT Bold" pitchFamily="34" charset="0"/>
                </a:rPr>
                <a:t>* </a:t>
              </a:r>
              <a:br>
                <a:rPr lang="en-US" altLang="en-US" sz="2800">
                  <a:latin typeface="Arial Rounded MT Bold" pitchFamily="34" charset="0"/>
                </a:rPr>
              </a:br>
              <a:r>
                <a:rPr lang="en-US" altLang="en-US" sz="2800">
                  <a:solidFill>
                    <a:schemeClr val="tx2"/>
                  </a:solidFill>
                  <a:latin typeface="Arial Rounded MT Bold" pitchFamily="34" charset="0"/>
                </a:rPr>
                <a:t> </a:t>
              </a:r>
              <a:br>
                <a:rPr lang="en-US" altLang="en-US" sz="2800">
                  <a:solidFill>
                    <a:schemeClr val="tx2"/>
                  </a:solidFill>
                  <a:latin typeface="Arial Rounded MT Bold" pitchFamily="34" charset="0"/>
                </a:rPr>
              </a:br>
              <a:r>
                <a:rPr lang="en-US" altLang="en-US" sz="2800">
                  <a:solidFill>
                    <a:schemeClr val="tx2"/>
                  </a:solidFill>
                  <a:latin typeface="Arial Rounded MT Bold" pitchFamily="34" charset="0"/>
                </a:rPr>
                <a:t> </a:t>
              </a:r>
              <a:r>
                <a:rPr lang="en-US" altLang="en-US" sz="2800">
                  <a:latin typeface="Arial Rounded MT Bold" pitchFamily="34" charset="0"/>
                </a:rPr>
                <a:t/>
              </a:r>
              <a:br>
                <a:rPr lang="en-US" altLang="en-US" sz="2800">
                  <a:latin typeface="Arial Rounded MT Bold" pitchFamily="34" charset="0"/>
                </a:rPr>
              </a:br>
              <a:endParaRPr lang="en-US" altLang="en-US" sz="2800">
                <a:latin typeface="Arial Rounded MT Bold" pitchFamily="34" charset="0"/>
              </a:endParaRP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Arial Rounded MT Bold" pitchFamily="34" charset="0"/>
                </a:rPr>
                <a:t>* </a:t>
              </a:r>
            </a:p>
          </p:txBody>
        </p:sp>
        <p:sp>
          <p:nvSpPr>
            <p:cNvPr id="43030" name="Text Box 20"/>
            <p:cNvSpPr txBox="1">
              <a:spLocks noChangeArrowheads="1"/>
            </p:cNvSpPr>
            <p:nvPr/>
          </p:nvSpPr>
          <p:spPr bwMode="auto">
            <a:xfrm flipH="1">
              <a:off x="1242" y="1025"/>
              <a:ext cx="479" cy="1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Arial Rounded MT Bold" pitchFamily="34" charset="0"/>
                </a:rPr>
                <a:t>* </a:t>
              </a:r>
              <a:br>
                <a:rPr lang="en-US" altLang="en-US" sz="2800">
                  <a:latin typeface="Arial Rounded MT Bold" pitchFamily="34" charset="0"/>
                </a:rPr>
              </a:br>
              <a:r>
                <a:rPr lang="en-US" altLang="en-US" sz="2800">
                  <a:solidFill>
                    <a:schemeClr val="tx2"/>
                  </a:solidFill>
                  <a:latin typeface="Arial Rounded MT Bold" pitchFamily="34" charset="0"/>
                </a:rPr>
                <a:t>*</a:t>
              </a:r>
              <a:br>
                <a:rPr lang="en-US" altLang="en-US" sz="2800">
                  <a:solidFill>
                    <a:schemeClr val="tx2"/>
                  </a:solidFill>
                  <a:latin typeface="Arial Rounded MT Bold" pitchFamily="34" charset="0"/>
                </a:rPr>
              </a:br>
              <a:r>
                <a:rPr lang="en-US" altLang="en-US" sz="2800">
                  <a:solidFill>
                    <a:schemeClr val="tx2"/>
                  </a:solidFill>
                  <a:latin typeface="Arial Rounded MT Bold" pitchFamily="34" charset="0"/>
                </a:rPr>
                <a:t>*</a:t>
              </a:r>
              <a:r>
                <a:rPr lang="en-US" altLang="en-US" sz="2800">
                  <a:latin typeface="Arial Rounded MT Bold" pitchFamily="34" charset="0"/>
                </a:rPr>
                <a:t/>
              </a:r>
              <a:br>
                <a:rPr lang="en-US" altLang="en-US" sz="2800">
                  <a:latin typeface="Arial Rounded MT Bold" pitchFamily="34" charset="0"/>
                </a:rPr>
              </a:br>
              <a:endParaRPr lang="en-US" altLang="en-US" sz="2800">
                <a:latin typeface="Arial Rounded MT Bold" pitchFamily="34" charset="0"/>
              </a:endParaRP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Arial Rounded MT Bold" pitchFamily="34" charset="0"/>
                </a:rPr>
                <a:t>* </a:t>
              </a:r>
              <a:br>
                <a:rPr lang="en-US" altLang="en-US" sz="2800">
                  <a:latin typeface="Arial Rounded MT Bold" pitchFamily="34" charset="0"/>
                </a:rPr>
              </a:br>
              <a:r>
                <a:rPr lang="en-US" altLang="en-US" sz="2800">
                  <a:latin typeface="Arial Rounded MT Bold" pitchFamily="34" charset="0"/>
                </a:rPr>
                <a:t> </a:t>
              </a:r>
            </a:p>
          </p:txBody>
        </p:sp>
      </p:grpSp>
      <p:sp>
        <p:nvSpPr>
          <p:cNvPr id="43012" name="Text Box 21"/>
          <p:cNvSpPr txBox="1">
            <a:spLocks noChangeArrowheads="1"/>
          </p:cNvSpPr>
          <p:nvPr/>
        </p:nvSpPr>
        <p:spPr bwMode="auto">
          <a:xfrm>
            <a:off x="2286000" y="4191000"/>
            <a:ext cx="423703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 Rounded MT Bold" pitchFamily="34" charset="0"/>
              </a:rPr>
              <a:t>T(n) = The amount of time grade school addition uses to add two n-bit numbers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 Rounded MT Bold" pitchFamily="34" charset="0"/>
              </a:rPr>
              <a:t>= </a:t>
            </a:r>
            <a:r>
              <a:rPr lang="en-CA" altLang="en-US" sz="3600">
                <a:cs typeface="Times New Roman" pitchFamily="18" charset="0"/>
              </a:rPr>
              <a:t>θ</a:t>
            </a:r>
            <a:r>
              <a:rPr lang="en-US" altLang="en-US" sz="3600">
                <a:cs typeface="Times New Roman" pitchFamily="18" charset="0"/>
              </a:rPr>
              <a:t>(n) = linear time</a:t>
            </a:r>
            <a:r>
              <a:rPr lang="en-US" altLang="en-US">
                <a:cs typeface="Times New Roman" pitchFamily="18" charset="0"/>
              </a:rPr>
              <a:t>.</a:t>
            </a:r>
          </a:p>
        </p:txBody>
      </p:sp>
      <p:sp>
        <p:nvSpPr>
          <p:cNvPr id="43013" name="Text Box 22"/>
          <p:cNvSpPr txBox="1">
            <a:spLocks noChangeArrowheads="1"/>
          </p:cNvSpPr>
          <p:nvPr/>
        </p:nvSpPr>
        <p:spPr bwMode="auto">
          <a:xfrm>
            <a:off x="4876800" y="1676400"/>
            <a:ext cx="3505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Arial Rounded MT Bold" pitchFamily="34" charset="0"/>
              </a:rPr>
              <a:t>On any reasonable computer adding 3 bits can be done in constant time.</a:t>
            </a:r>
            <a:endParaRPr lang="en-CA" altLang="en-US" sz="280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133600" y="2995613"/>
            <a:ext cx="4800600" cy="27384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Arial Rounded MT Bold" pitchFamily="34" charset="0"/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963863" y="5638800"/>
            <a:ext cx="306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Rounded MT Bold" pitchFamily="34" charset="0"/>
              </a:rPr>
              <a:t># of bits in numbers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676400" y="3581400"/>
            <a:ext cx="457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 Rounded MT Bold" pitchFamily="34" charset="0"/>
              </a:rPr>
              <a:t>t</a:t>
            </a:r>
            <a:br>
              <a:rPr lang="en-US" altLang="en-US" sz="2400">
                <a:latin typeface="Arial Rounded MT Bold" pitchFamily="34" charset="0"/>
              </a:rPr>
            </a:br>
            <a:r>
              <a:rPr lang="en-US" altLang="en-US" sz="2400">
                <a:latin typeface="Arial Rounded MT Bold" pitchFamily="34" charset="0"/>
              </a:rPr>
              <a:t>ime</a:t>
            </a:r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 flipH="1">
            <a:off x="2133600" y="3810000"/>
            <a:ext cx="4724400" cy="19002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 rot="-2230616">
            <a:off x="4138613" y="3657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folHlink"/>
              </a:solidFill>
              <a:latin typeface="Arial Rounded MT Bold" pitchFamily="34" charset="0"/>
            </a:endParaRP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 rot="-982018">
            <a:off x="5551488" y="4281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2"/>
              </a:solidFill>
              <a:latin typeface="Arial Rounded MT Bold" pitchFamily="34" charset="0"/>
            </a:endParaRPr>
          </a:p>
        </p:txBody>
      </p:sp>
      <p:sp>
        <p:nvSpPr>
          <p:cNvPr id="44040" name="Freeform 8"/>
          <p:cNvSpPr>
            <a:spLocks/>
          </p:cNvSpPr>
          <p:nvPr/>
        </p:nvSpPr>
        <p:spPr bwMode="auto">
          <a:xfrm>
            <a:off x="2133600" y="3340100"/>
            <a:ext cx="4787900" cy="2398713"/>
          </a:xfrm>
          <a:custGeom>
            <a:avLst/>
            <a:gdLst>
              <a:gd name="T0" fmla="*/ 0 w 3016"/>
              <a:gd name="T1" fmla="*/ 2147483647 h 1511"/>
              <a:gd name="T2" fmla="*/ 2147483647 w 3016"/>
              <a:gd name="T3" fmla="*/ 2147483647 h 1511"/>
              <a:gd name="T4" fmla="*/ 2147483647 w 3016"/>
              <a:gd name="T5" fmla="*/ 2147483647 h 1511"/>
              <a:gd name="T6" fmla="*/ 2147483647 w 3016"/>
              <a:gd name="T7" fmla="*/ 2147483647 h 1511"/>
              <a:gd name="T8" fmla="*/ 2147483647 w 3016"/>
              <a:gd name="T9" fmla="*/ 2147483647 h 1511"/>
              <a:gd name="T10" fmla="*/ 2147483647 w 3016"/>
              <a:gd name="T11" fmla="*/ 2147483647 h 1511"/>
              <a:gd name="T12" fmla="*/ 2147483647 w 3016"/>
              <a:gd name="T13" fmla="*/ 2147483647 h 1511"/>
              <a:gd name="T14" fmla="*/ 2147483647 w 3016"/>
              <a:gd name="T15" fmla="*/ 2147483647 h 1511"/>
              <a:gd name="T16" fmla="*/ 2147483647 w 3016"/>
              <a:gd name="T17" fmla="*/ 0 h 15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16"/>
              <a:gd name="T28" fmla="*/ 0 h 1511"/>
              <a:gd name="T29" fmla="*/ 3016 w 3016"/>
              <a:gd name="T30" fmla="*/ 1511 h 151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16" h="1511">
                <a:moveTo>
                  <a:pt x="0" y="1511"/>
                </a:moveTo>
                <a:cubicBezTo>
                  <a:pt x="233" y="1488"/>
                  <a:pt x="450" y="1436"/>
                  <a:pt x="658" y="1328"/>
                </a:cubicBezTo>
                <a:cubicBezTo>
                  <a:pt x="866" y="1220"/>
                  <a:pt x="1062" y="967"/>
                  <a:pt x="1248" y="864"/>
                </a:cubicBezTo>
                <a:cubicBezTo>
                  <a:pt x="1434" y="761"/>
                  <a:pt x="1648" y="766"/>
                  <a:pt x="1776" y="712"/>
                </a:cubicBezTo>
                <a:cubicBezTo>
                  <a:pt x="1904" y="658"/>
                  <a:pt x="1908" y="578"/>
                  <a:pt x="2015" y="539"/>
                </a:cubicBezTo>
                <a:cubicBezTo>
                  <a:pt x="2122" y="500"/>
                  <a:pt x="2312" y="533"/>
                  <a:pt x="2416" y="480"/>
                </a:cubicBezTo>
                <a:cubicBezTo>
                  <a:pt x="2520" y="427"/>
                  <a:pt x="2571" y="273"/>
                  <a:pt x="2638" y="220"/>
                </a:cubicBezTo>
                <a:cubicBezTo>
                  <a:pt x="2705" y="167"/>
                  <a:pt x="2756" y="199"/>
                  <a:pt x="2819" y="162"/>
                </a:cubicBezTo>
                <a:cubicBezTo>
                  <a:pt x="2882" y="125"/>
                  <a:pt x="2975" y="34"/>
                  <a:pt x="3016" y="0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1143000" y="609600"/>
            <a:ext cx="70707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Arial Rounded MT Bold" pitchFamily="34" charset="0"/>
              </a:rPr>
              <a:t>f = </a:t>
            </a:r>
            <a:r>
              <a:rPr lang="en-US" altLang="en-US">
                <a:latin typeface="Comic Sans MS" pitchFamily="66" charset="0"/>
                <a:sym typeface="MT Symbol" pitchFamily="82" charset="2"/>
              </a:rPr>
              <a:t>θ</a:t>
            </a:r>
            <a:r>
              <a:rPr lang="en-US" altLang="en-US">
                <a:latin typeface="Arial Rounded MT Bold" pitchFamily="34" charset="0"/>
              </a:rPr>
              <a:t>(n) means that f can be sandwiched between two lines</a:t>
            </a: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 flipV="1">
            <a:off x="2133600" y="2995613"/>
            <a:ext cx="4787900" cy="27384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5260975" y="228600"/>
            <a:ext cx="3036888" cy="6627813"/>
            <a:chOff x="3314" y="144"/>
            <a:chExt cx="1913" cy="4175"/>
          </a:xfrm>
        </p:grpSpPr>
        <p:sp>
          <p:nvSpPr>
            <p:cNvPr id="45061" name="Freeform 3"/>
            <p:cNvSpPr>
              <a:spLocks/>
            </p:cNvSpPr>
            <p:nvPr/>
          </p:nvSpPr>
          <p:spPr bwMode="auto">
            <a:xfrm>
              <a:off x="3971" y="2236"/>
              <a:ext cx="618" cy="1008"/>
            </a:xfrm>
            <a:custGeom>
              <a:avLst/>
              <a:gdLst>
                <a:gd name="T0" fmla="*/ 236 w 618"/>
                <a:gd name="T1" fmla="*/ 0 h 1008"/>
                <a:gd name="T2" fmla="*/ 329 w 618"/>
                <a:gd name="T3" fmla="*/ 0 h 1008"/>
                <a:gd name="T4" fmla="*/ 443 w 618"/>
                <a:gd name="T5" fmla="*/ 17 h 1008"/>
                <a:gd name="T6" fmla="*/ 504 w 618"/>
                <a:gd name="T7" fmla="*/ 70 h 1008"/>
                <a:gd name="T8" fmla="*/ 566 w 618"/>
                <a:gd name="T9" fmla="*/ 169 h 1008"/>
                <a:gd name="T10" fmla="*/ 597 w 618"/>
                <a:gd name="T11" fmla="*/ 241 h 1008"/>
                <a:gd name="T12" fmla="*/ 618 w 618"/>
                <a:gd name="T13" fmla="*/ 329 h 1008"/>
                <a:gd name="T14" fmla="*/ 618 w 618"/>
                <a:gd name="T15" fmla="*/ 437 h 1008"/>
                <a:gd name="T16" fmla="*/ 607 w 618"/>
                <a:gd name="T17" fmla="*/ 544 h 1008"/>
                <a:gd name="T18" fmla="*/ 597 w 618"/>
                <a:gd name="T19" fmla="*/ 659 h 1008"/>
                <a:gd name="T20" fmla="*/ 555 w 618"/>
                <a:gd name="T21" fmla="*/ 802 h 1008"/>
                <a:gd name="T22" fmla="*/ 504 w 618"/>
                <a:gd name="T23" fmla="*/ 900 h 1008"/>
                <a:gd name="T24" fmla="*/ 412 w 618"/>
                <a:gd name="T25" fmla="*/ 980 h 1008"/>
                <a:gd name="T26" fmla="*/ 309 w 618"/>
                <a:gd name="T27" fmla="*/ 1008 h 1008"/>
                <a:gd name="T28" fmla="*/ 195 w 618"/>
                <a:gd name="T29" fmla="*/ 980 h 1008"/>
                <a:gd name="T30" fmla="*/ 124 w 618"/>
                <a:gd name="T31" fmla="*/ 856 h 1008"/>
                <a:gd name="T32" fmla="*/ 71 w 618"/>
                <a:gd name="T33" fmla="*/ 740 h 1008"/>
                <a:gd name="T34" fmla="*/ 40 w 618"/>
                <a:gd name="T35" fmla="*/ 606 h 1008"/>
                <a:gd name="T36" fmla="*/ 0 w 618"/>
                <a:gd name="T37" fmla="*/ 481 h 1008"/>
                <a:gd name="T38" fmla="*/ 0 w 618"/>
                <a:gd name="T39" fmla="*/ 312 h 1008"/>
                <a:gd name="T40" fmla="*/ 31 w 618"/>
                <a:gd name="T41" fmla="*/ 195 h 1008"/>
                <a:gd name="T42" fmla="*/ 71 w 618"/>
                <a:gd name="T43" fmla="*/ 107 h 1008"/>
                <a:gd name="T44" fmla="*/ 124 w 618"/>
                <a:gd name="T45" fmla="*/ 0 h 1008"/>
                <a:gd name="T46" fmla="*/ 236 w 618"/>
                <a:gd name="T47" fmla="*/ 0 h 100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18"/>
                <a:gd name="T73" fmla="*/ 0 h 1008"/>
                <a:gd name="T74" fmla="*/ 618 w 618"/>
                <a:gd name="T75" fmla="*/ 1008 h 100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18" h="1008">
                  <a:moveTo>
                    <a:pt x="236" y="0"/>
                  </a:moveTo>
                  <a:lnTo>
                    <a:pt x="329" y="0"/>
                  </a:lnTo>
                  <a:lnTo>
                    <a:pt x="443" y="17"/>
                  </a:lnTo>
                  <a:lnTo>
                    <a:pt x="504" y="70"/>
                  </a:lnTo>
                  <a:lnTo>
                    <a:pt x="566" y="169"/>
                  </a:lnTo>
                  <a:lnTo>
                    <a:pt x="597" y="241"/>
                  </a:lnTo>
                  <a:lnTo>
                    <a:pt x="618" y="329"/>
                  </a:lnTo>
                  <a:lnTo>
                    <a:pt x="618" y="437"/>
                  </a:lnTo>
                  <a:lnTo>
                    <a:pt x="607" y="544"/>
                  </a:lnTo>
                  <a:lnTo>
                    <a:pt x="597" y="659"/>
                  </a:lnTo>
                  <a:lnTo>
                    <a:pt x="555" y="802"/>
                  </a:lnTo>
                  <a:lnTo>
                    <a:pt x="504" y="900"/>
                  </a:lnTo>
                  <a:lnTo>
                    <a:pt x="412" y="980"/>
                  </a:lnTo>
                  <a:lnTo>
                    <a:pt x="309" y="1008"/>
                  </a:lnTo>
                  <a:lnTo>
                    <a:pt x="195" y="980"/>
                  </a:lnTo>
                  <a:lnTo>
                    <a:pt x="124" y="856"/>
                  </a:lnTo>
                  <a:lnTo>
                    <a:pt x="71" y="740"/>
                  </a:lnTo>
                  <a:lnTo>
                    <a:pt x="40" y="606"/>
                  </a:lnTo>
                  <a:lnTo>
                    <a:pt x="0" y="481"/>
                  </a:lnTo>
                  <a:lnTo>
                    <a:pt x="0" y="312"/>
                  </a:lnTo>
                  <a:lnTo>
                    <a:pt x="31" y="195"/>
                  </a:lnTo>
                  <a:lnTo>
                    <a:pt x="71" y="107"/>
                  </a:lnTo>
                  <a:lnTo>
                    <a:pt x="124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062" name="Group 4"/>
            <p:cNvGrpSpPr>
              <a:grpSpLocks/>
            </p:cNvGrpSpPr>
            <p:nvPr/>
          </p:nvGrpSpPr>
          <p:grpSpPr bwMode="auto">
            <a:xfrm>
              <a:off x="3314" y="144"/>
              <a:ext cx="1913" cy="4175"/>
              <a:chOff x="3314" y="144"/>
              <a:chExt cx="1913" cy="4175"/>
            </a:xfrm>
          </p:grpSpPr>
          <p:sp>
            <p:nvSpPr>
              <p:cNvPr id="45063" name="Freeform 5"/>
              <p:cNvSpPr>
                <a:spLocks/>
              </p:cNvSpPr>
              <p:nvPr/>
            </p:nvSpPr>
            <p:spPr bwMode="auto">
              <a:xfrm>
                <a:off x="3930" y="1491"/>
                <a:ext cx="571" cy="697"/>
              </a:xfrm>
              <a:custGeom>
                <a:avLst/>
                <a:gdLst>
                  <a:gd name="T0" fmla="*/ 331 w 571"/>
                  <a:gd name="T1" fmla="*/ 0 h 697"/>
                  <a:gd name="T2" fmla="*/ 405 w 571"/>
                  <a:gd name="T3" fmla="*/ 9 h 697"/>
                  <a:gd name="T4" fmla="*/ 479 w 571"/>
                  <a:gd name="T5" fmla="*/ 45 h 697"/>
                  <a:gd name="T6" fmla="*/ 525 w 571"/>
                  <a:gd name="T7" fmla="*/ 99 h 697"/>
                  <a:gd name="T8" fmla="*/ 562 w 571"/>
                  <a:gd name="T9" fmla="*/ 178 h 697"/>
                  <a:gd name="T10" fmla="*/ 571 w 571"/>
                  <a:gd name="T11" fmla="*/ 314 h 697"/>
                  <a:gd name="T12" fmla="*/ 544 w 571"/>
                  <a:gd name="T13" fmla="*/ 448 h 697"/>
                  <a:gd name="T14" fmla="*/ 497 w 571"/>
                  <a:gd name="T15" fmla="*/ 545 h 697"/>
                  <a:gd name="T16" fmla="*/ 433 w 571"/>
                  <a:gd name="T17" fmla="*/ 626 h 697"/>
                  <a:gd name="T18" fmla="*/ 368 w 571"/>
                  <a:gd name="T19" fmla="*/ 679 h 697"/>
                  <a:gd name="T20" fmla="*/ 294 w 571"/>
                  <a:gd name="T21" fmla="*/ 697 h 697"/>
                  <a:gd name="T22" fmla="*/ 220 w 571"/>
                  <a:gd name="T23" fmla="*/ 688 h 697"/>
                  <a:gd name="T24" fmla="*/ 183 w 571"/>
                  <a:gd name="T25" fmla="*/ 644 h 697"/>
                  <a:gd name="T26" fmla="*/ 128 w 571"/>
                  <a:gd name="T27" fmla="*/ 572 h 697"/>
                  <a:gd name="T28" fmla="*/ 109 w 571"/>
                  <a:gd name="T29" fmla="*/ 438 h 697"/>
                  <a:gd name="T30" fmla="*/ 114 w 571"/>
                  <a:gd name="T31" fmla="*/ 393 h 697"/>
                  <a:gd name="T32" fmla="*/ 0 w 571"/>
                  <a:gd name="T33" fmla="*/ 371 h 697"/>
                  <a:gd name="T34" fmla="*/ 3 w 571"/>
                  <a:gd name="T35" fmla="*/ 327 h 697"/>
                  <a:gd name="T36" fmla="*/ 114 w 571"/>
                  <a:gd name="T37" fmla="*/ 331 h 697"/>
                  <a:gd name="T38" fmla="*/ 123 w 571"/>
                  <a:gd name="T39" fmla="*/ 281 h 697"/>
                  <a:gd name="T40" fmla="*/ 151 w 571"/>
                  <a:gd name="T41" fmla="*/ 210 h 697"/>
                  <a:gd name="T42" fmla="*/ 183 w 571"/>
                  <a:gd name="T43" fmla="*/ 143 h 697"/>
                  <a:gd name="T44" fmla="*/ 239 w 571"/>
                  <a:gd name="T45" fmla="*/ 54 h 697"/>
                  <a:gd name="T46" fmla="*/ 294 w 571"/>
                  <a:gd name="T47" fmla="*/ 19 h 697"/>
                  <a:gd name="T48" fmla="*/ 331 w 571"/>
                  <a:gd name="T49" fmla="*/ 0 h 6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71"/>
                  <a:gd name="T76" fmla="*/ 0 h 697"/>
                  <a:gd name="T77" fmla="*/ 571 w 571"/>
                  <a:gd name="T78" fmla="*/ 697 h 6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71" h="697">
                    <a:moveTo>
                      <a:pt x="331" y="0"/>
                    </a:moveTo>
                    <a:lnTo>
                      <a:pt x="405" y="9"/>
                    </a:lnTo>
                    <a:lnTo>
                      <a:pt x="479" y="45"/>
                    </a:lnTo>
                    <a:lnTo>
                      <a:pt x="525" y="99"/>
                    </a:lnTo>
                    <a:lnTo>
                      <a:pt x="562" y="178"/>
                    </a:lnTo>
                    <a:lnTo>
                      <a:pt x="571" y="314"/>
                    </a:lnTo>
                    <a:lnTo>
                      <a:pt x="544" y="448"/>
                    </a:lnTo>
                    <a:lnTo>
                      <a:pt x="497" y="545"/>
                    </a:lnTo>
                    <a:lnTo>
                      <a:pt x="433" y="626"/>
                    </a:lnTo>
                    <a:lnTo>
                      <a:pt x="368" y="679"/>
                    </a:lnTo>
                    <a:lnTo>
                      <a:pt x="294" y="697"/>
                    </a:lnTo>
                    <a:lnTo>
                      <a:pt x="220" y="688"/>
                    </a:lnTo>
                    <a:lnTo>
                      <a:pt x="183" y="644"/>
                    </a:lnTo>
                    <a:lnTo>
                      <a:pt x="128" y="572"/>
                    </a:lnTo>
                    <a:lnTo>
                      <a:pt x="109" y="438"/>
                    </a:lnTo>
                    <a:lnTo>
                      <a:pt x="114" y="393"/>
                    </a:lnTo>
                    <a:lnTo>
                      <a:pt x="0" y="371"/>
                    </a:lnTo>
                    <a:lnTo>
                      <a:pt x="3" y="327"/>
                    </a:lnTo>
                    <a:lnTo>
                      <a:pt x="114" y="331"/>
                    </a:lnTo>
                    <a:lnTo>
                      <a:pt x="123" y="281"/>
                    </a:lnTo>
                    <a:lnTo>
                      <a:pt x="151" y="210"/>
                    </a:lnTo>
                    <a:lnTo>
                      <a:pt x="183" y="143"/>
                    </a:lnTo>
                    <a:lnTo>
                      <a:pt x="239" y="54"/>
                    </a:lnTo>
                    <a:lnTo>
                      <a:pt x="294" y="19"/>
                    </a:lnTo>
                    <a:lnTo>
                      <a:pt x="331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64" name="Freeform 6"/>
              <p:cNvSpPr>
                <a:spLocks/>
              </p:cNvSpPr>
              <p:nvPr/>
            </p:nvSpPr>
            <p:spPr bwMode="auto">
              <a:xfrm>
                <a:off x="4384" y="3101"/>
                <a:ext cx="475" cy="1158"/>
              </a:xfrm>
              <a:custGeom>
                <a:avLst/>
                <a:gdLst>
                  <a:gd name="T0" fmla="*/ 88 w 475"/>
                  <a:gd name="T1" fmla="*/ 134 h 1158"/>
                  <a:gd name="T2" fmla="*/ 26 w 475"/>
                  <a:gd name="T3" fmla="*/ 57 h 1158"/>
                  <a:gd name="T4" fmla="*/ 46 w 475"/>
                  <a:gd name="T5" fmla="*/ 0 h 1158"/>
                  <a:gd name="T6" fmla="*/ 108 w 475"/>
                  <a:gd name="T7" fmla="*/ 0 h 1158"/>
                  <a:gd name="T8" fmla="*/ 181 w 475"/>
                  <a:gd name="T9" fmla="*/ 62 h 1158"/>
                  <a:gd name="T10" fmla="*/ 273 w 475"/>
                  <a:gd name="T11" fmla="*/ 191 h 1158"/>
                  <a:gd name="T12" fmla="*/ 325 w 475"/>
                  <a:gd name="T13" fmla="*/ 314 h 1158"/>
                  <a:gd name="T14" fmla="*/ 372 w 475"/>
                  <a:gd name="T15" fmla="*/ 433 h 1158"/>
                  <a:gd name="T16" fmla="*/ 387 w 475"/>
                  <a:gd name="T17" fmla="*/ 542 h 1158"/>
                  <a:gd name="T18" fmla="*/ 382 w 475"/>
                  <a:gd name="T19" fmla="*/ 599 h 1158"/>
                  <a:gd name="T20" fmla="*/ 336 w 475"/>
                  <a:gd name="T21" fmla="*/ 669 h 1158"/>
                  <a:gd name="T22" fmla="*/ 258 w 475"/>
                  <a:gd name="T23" fmla="*/ 859 h 1158"/>
                  <a:gd name="T24" fmla="*/ 170 w 475"/>
                  <a:gd name="T25" fmla="*/ 968 h 1158"/>
                  <a:gd name="T26" fmla="*/ 150 w 475"/>
                  <a:gd name="T27" fmla="*/ 1016 h 1158"/>
                  <a:gd name="T28" fmla="*/ 233 w 475"/>
                  <a:gd name="T29" fmla="*/ 1025 h 1158"/>
                  <a:gd name="T30" fmla="*/ 341 w 475"/>
                  <a:gd name="T31" fmla="*/ 1025 h 1158"/>
                  <a:gd name="T32" fmla="*/ 475 w 475"/>
                  <a:gd name="T33" fmla="*/ 1068 h 1158"/>
                  <a:gd name="T34" fmla="*/ 464 w 475"/>
                  <a:gd name="T35" fmla="*/ 1102 h 1158"/>
                  <a:gd name="T36" fmla="*/ 444 w 475"/>
                  <a:gd name="T37" fmla="*/ 1140 h 1158"/>
                  <a:gd name="T38" fmla="*/ 402 w 475"/>
                  <a:gd name="T39" fmla="*/ 1158 h 1158"/>
                  <a:gd name="T40" fmla="*/ 321 w 475"/>
                  <a:gd name="T41" fmla="*/ 1131 h 1158"/>
                  <a:gd name="T42" fmla="*/ 233 w 475"/>
                  <a:gd name="T43" fmla="*/ 1088 h 1158"/>
                  <a:gd name="T44" fmla="*/ 108 w 475"/>
                  <a:gd name="T45" fmla="*/ 1083 h 1158"/>
                  <a:gd name="T46" fmla="*/ 31 w 475"/>
                  <a:gd name="T47" fmla="*/ 1097 h 1158"/>
                  <a:gd name="T48" fmla="*/ 0 w 475"/>
                  <a:gd name="T49" fmla="*/ 1073 h 1158"/>
                  <a:gd name="T50" fmla="*/ 0 w 475"/>
                  <a:gd name="T51" fmla="*/ 1040 h 1158"/>
                  <a:gd name="T52" fmla="*/ 42 w 475"/>
                  <a:gd name="T53" fmla="*/ 1002 h 1158"/>
                  <a:gd name="T54" fmla="*/ 108 w 475"/>
                  <a:gd name="T55" fmla="*/ 941 h 1158"/>
                  <a:gd name="T56" fmla="*/ 227 w 475"/>
                  <a:gd name="T57" fmla="*/ 784 h 1158"/>
                  <a:gd name="T58" fmla="*/ 279 w 475"/>
                  <a:gd name="T59" fmla="*/ 646 h 1158"/>
                  <a:gd name="T60" fmla="*/ 295 w 475"/>
                  <a:gd name="T61" fmla="*/ 513 h 1158"/>
                  <a:gd name="T62" fmla="*/ 288 w 475"/>
                  <a:gd name="T63" fmla="*/ 442 h 1158"/>
                  <a:gd name="T64" fmla="*/ 248 w 475"/>
                  <a:gd name="T65" fmla="*/ 314 h 1158"/>
                  <a:gd name="T66" fmla="*/ 139 w 475"/>
                  <a:gd name="T67" fmla="*/ 176 h 1158"/>
                  <a:gd name="T68" fmla="*/ 62 w 475"/>
                  <a:gd name="T69" fmla="*/ 105 h 1158"/>
                  <a:gd name="T70" fmla="*/ 88 w 475"/>
                  <a:gd name="T71" fmla="*/ 134 h 115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75"/>
                  <a:gd name="T109" fmla="*/ 0 h 1158"/>
                  <a:gd name="T110" fmla="*/ 475 w 475"/>
                  <a:gd name="T111" fmla="*/ 1158 h 115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75" h="1158">
                    <a:moveTo>
                      <a:pt x="88" y="134"/>
                    </a:moveTo>
                    <a:lnTo>
                      <a:pt x="26" y="57"/>
                    </a:lnTo>
                    <a:lnTo>
                      <a:pt x="46" y="0"/>
                    </a:lnTo>
                    <a:lnTo>
                      <a:pt x="108" y="0"/>
                    </a:lnTo>
                    <a:lnTo>
                      <a:pt x="181" y="62"/>
                    </a:lnTo>
                    <a:lnTo>
                      <a:pt x="273" y="191"/>
                    </a:lnTo>
                    <a:lnTo>
                      <a:pt x="325" y="314"/>
                    </a:lnTo>
                    <a:lnTo>
                      <a:pt x="372" y="433"/>
                    </a:lnTo>
                    <a:lnTo>
                      <a:pt x="387" y="542"/>
                    </a:lnTo>
                    <a:lnTo>
                      <a:pt x="382" y="599"/>
                    </a:lnTo>
                    <a:lnTo>
                      <a:pt x="336" y="669"/>
                    </a:lnTo>
                    <a:lnTo>
                      <a:pt x="258" y="859"/>
                    </a:lnTo>
                    <a:lnTo>
                      <a:pt x="170" y="968"/>
                    </a:lnTo>
                    <a:lnTo>
                      <a:pt x="150" y="1016"/>
                    </a:lnTo>
                    <a:lnTo>
                      <a:pt x="233" y="1025"/>
                    </a:lnTo>
                    <a:lnTo>
                      <a:pt x="341" y="1025"/>
                    </a:lnTo>
                    <a:lnTo>
                      <a:pt x="475" y="1068"/>
                    </a:lnTo>
                    <a:lnTo>
                      <a:pt x="464" y="1102"/>
                    </a:lnTo>
                    <a:lnTo>
                      <a:pt x="444" y="1140"/>
                    </a:lnTo>
                    <a:lnTo>
                      <a:pt x="402" y="1158"/>
                    </a:lnTo>
                    <a:lnTo>
                      <a:pt x="321" y="1131"/>
                    </a:lnTo>
                    <a:lnTo>
                      <a:pt x="233" y="1088"/>
                    </a:lnTo>
                    <a:lnTo>
                      <a:pt x="108" y="1083"/>
                    </a:lnTo>
                    <a:lnTo>
                      <a:pt x="31" y="1097"/>
                    </a:lnTo>
                    <a:lnTo>
                      <a:pt x="0" y="1073"/>
                    </a:lnTo>
                    <a:lnTo>
                      <a:pt x="0" y="1040"/>
                    </a:lnTo>
                    <a:lnTo>
                      <a:pt x="42" y="1002"/>
                    </a:lnTo>
                    <a:lnTo>
                      <a:pt x="108" y="941"/>
                    </a:lnTo>
                    <a:lnTo>
                      <a:pt x="227" y="784"/>
                    </a:lnTo>
                    <a:lnTo>
                      <a:pt x="279" y="646"/>
                    </a:lnTo>
                    <a:lnTo>
                      <a:pt x="295" y="513"/>
                    </a:lnTo>
                    <a:lnTo>
                      <a:pt x="288" y="442"/>
                    </a:lnTo>
                    <a:lnTo>
                      <a:pt x="248" y="314"/>
                    </a:lnTo>
                    <a:lnTo>
                      <a:pt x="139" y="176"/>
                    </a:lnTo>
                    <a:lnTo>
                      <a:pt x="62" y="105"/>
                    </a:lnTo>
                    <a:lnTo>
                      <a:pt x="88" y="13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65" name="Freeform 7"/>
              <p:cNvSpPr>
                <a:spLocks/>
              </p:cNvSpPr>
              <p:nvPr/>
            </p:nvSpPr>
            <p:spPr bwMode="auto">
              <a:xfrm>
                <a:off x="3754" y="3084"/>
                <a:ext cx="475" cy="1235"/>
              </a:xfrm>
              <a:custGeom>
                <a:avLst/>
                <a:gdLst>
                  <a:gd name="T0" fmla="*/ 247 w 475"/>
                  <a:gd name="T1" fmla="*/ 222 h 1235"/>
                  <a:gd name="T2" fmla="*/ 319 w 475"/>
                  <a:gd name="T3" fmla="*/ 97 h 1235"/>
                  <a:gd name="T4" fmla="*/ 388 w 475"/>
                  <a:gd name="T5" fmla="*/ 0 h 1235"/>
                  <a:gd name="T6" fmla="*/ 439 w 475"/>
                  <a:gd name="T7" fmla="*/ 0 h 1235"/>
                  <a:gd name="T8" fmla="*/ 470 w 475"/>
                  <a:gd name="T9" fmla="*/ 40 h 1235"/>
                  <a:gd name="T10" fmla="*/ 475 w 475"/>
                  <a:gd name="T11" fmla="*/ 106 h 1235"/>
                  <a:gd name="T12" fmla="*/ 432 w 475"/>
                  <a:gd name="T13" fmla="*/ 156 h 1235"/>
                  <a:gd name="T14" fmla="*/ 358 w 475"/>
                  <a:gd name="T15" fmla="*/ 217 h 1235"/>
                  <a:gd name="T16" fmla="*/ 298 w 475"/>
                  <a:gd name="T17" fmla="*/ 288 h 1235"/>
                  <a:gd name="T18" fmla="*/ 237 w 475"/>
                  <a:gd name="T19" fmla="*/ 386 h 1235"/>
                  <a:gd name="T20" fmla="*/ 211 w 475"/>
                  <a:gd name="T21" fmla="*/ 453 h 1235"/>
                  <a:gd name="T22" fmla="*/ 187 w 475"/>
                  <a:gd name="T23" fmla="*/ 537 h 1235"/>
                  <a:gd name="T24" fmla="*/ 182 w 475"/>
                  <a:gd name="T25" fmla="*/ 645 h 1235"/>
                  <a:gd name="T26" fmla="*/ 190 w 475"/>
                  <a:gd name="T27" fmla="*/ 742 h 1235"/>
                  <a:gd name="T28" fmla="*/ 220 w 475"/>
                  <a:gd name="T29" fmla="*/ 862 h 1235"/>
                  <a:gd name="T30" fmla="*/ 276 w 475"/>
                  <a:gd name="T31" fmla="*/ 968 h 1235"/>
                  <a:gd name="T32" fmla="*/ 324 w 475"/>
                  <a:gd name="T33" fmla="*/ 1031 h 1235"/>
                  <a:gd name="T34" fmla="*/ 353 w 475"/>
                  <a:gd name="T35" fmla="*/ 1075 h 1235"/>
                  <a:gd name="T36" fmla="*/ 358 w 475"/>
                  <a:gd name="T37" fmla="*/ 1110 h 1235"/>
                  <a:gd name="T38" fmla="*/ 331 w 475"/>
                  <a:gd name="T39" fmla="*/ 1124 h 1235"/>
                  <a:gd name="T40" fmla="*/ 271 w 475"/>
                  <a:gd name="T41" fmla="*/ 1132 h 1235"/>
                  <a:gd name="T42" fmla="*/ 182 w 475"/>
                  <a:gd name="T43" fmla="*/ 1159 h 1235"/>
                  <a:gd name="T44" fmla="*/ 113 w 475"/>
                  <a:gd name="T45" fmla="*/ 1194 h 1235"/>
                  <a:gd name="T46" fmla="*/ 69 w 475"/>
                  <a:gd name="T47" fmla="*/ 1235 h 1235"/>
                  <a:gd name="T48" fmla="*/ 31 w 475"/>
                  <a:gd name="T49" fmla="*/ 1226 h 1235"/>
                  <a:gd name="T50" fmla="*/ 0 w 475"/>
                  <a:gd name="T51" fmla="*/ 1178 h 1235"/>
                  <a:gd name="T52" fmla="*/ 0 w 475"/>
                  <a:gd name="T53" fmla="*/ 1137 h 1235"/>
                  <a:gd name="T54" fmla="*/ 69 w 475"/>
                  <a:gd name="T55" fmla="*/ 1101 h 1235"/>
                  <a:gd name="T56" fmla="*/ 187 w 475"/>
                  <a:gd name="T57" fmla="*/ 1079 h 1235"/>
                  <a:gd name="T58" fmla="*/ 293 w 475"/>
                  <a:gd name="T59" fmla="*/ 1066 h 1235"/>
                  <a:gd name="T60" fmla="*/ 247 w 475"/>
                  <a:gd name="T61" fmla="*/ 1018 h 1235"/>
                  <a:gd name="T62" fmla="*/ 216 w 475"/>
                  <a:gd name="T63" fmla="*/ 955 h 1235"/>
                  <a:gd name="T64" fmla="*/ 177 w 475"/>
                  <a:gd name="T65" fmla="*/ 866 h 1235"/>
                  <a:gd name="T66" fmla="*/ 134 w 475"/>
                  <a:gd name="T67" fmla="*/ 773 h 1235"/>
                  <a:gd name="T68" fmla="*/ 122 w 475"/>
                  <a:gd name="T69" fmla="*/ 658 h 1235"/>
                  <a:gd name="T70" fmla="*/ 117 w 475"/>
                  <a:gd name="T71" fmla="*/ 546 h 1235"/>
                  <a:gd name="T72" fmla="*/ 147 w 475"/>
                  <a:gd name="T73" fmla="*/ 439 h 1235"/>
                  <a:gd name="T74" fmla="*/ 204 w 475"/>
                  <a:gd name="T75" fmla="*/ 297 h 1235"/>
                  <a:gd name="T76" fmla="*/ 247 w 475"/>
                  <a:gd name="T77" fmla="*/ 222 h 123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75"/>
                  <a:gd name="T118" fmla="*/ 0 h 1235"/>
                  <a:gd name="T119" fmla="*/ 475 w 475"/>
                  <a:gd name="T120" fmla="*/ 1235 h 123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75" h="1235">
                    <a:moveTo>
                      <a:pt x="247" y="222"/>
                    </a:moveTo>
                    <a:lnTo>
                      <a:pt x="319" y="97"/>
                    </a:lnTo>
                    <a:lnTo>
                      <a:pt x="388" y="0"/>
                    </a:lnTo>
                    <a:lnTo>
                      <a:pt x="439" y="0"/>
                    </a:lnTo>
                    <a:lnTo>
                      <a:pt x="470" y="40"/>
                    </a:lnTo>
                    <a:lnTo>
                      <a:pt x="475" y="106"/>
                    </a:lnTo>
                    <a:lnTo>
                      <a:pt x="432" y="156"/>
                    </a:lnTo>
                    <a:lnTo>
                      <a:pt x="358" y="217"/>
                    </a:lnTo>
                    <a:lnTo>
                      <a:pt x="298" y="288"/>
                    </a:lnTo>
                    <a:lnTo>
                      <a:pt x="237" y="386"/>
                    </a:lnTo>
                    <a:lnTo>
                      <a:pt x="211" y="453"/>
                    </a:lnTo>
                    <a:lnTo>
                      <a:pt x="187" y="537"/>
                    </a:lnTo>
                    <a:lnTo>
                      <a:pt x="182" y="645"/>
                    </a:lnTo>
                    <a:lnTo>
                      <a:pt x="190" y="742"/>
                    </a:lnTo>
                    <a:lnTo>
                      <a:pt x="220" y="862"/>
                    </a:lnTo>
                    <a:lnTo>
                      <a:pt x="276" y="968"/>
                    </a:lnTo>
                    <a:lnTo>
                      <a:pt x="324" y="1031"/>
                    </a:lnTo>
                    <a:lnTo>
                      <a:pt x="353" y="1075"/>
                    </a:lnTo>
                    <a:lnTo>
                      <a:pt x="358" y="1110"/>
                    </a:lnTo>
                    <a:lnTo>
                      <a:pt x="331" y="1124"/>
                    </a:lnTo>
                    <a:lnTo>
                      <a:pt x="271" y="1132"/>
                    </a:lnTo>
                    <a:lnTo>
                      <a:pt x="182" y="1159"/>
                    </a:lnTo>
                    <a:lnTo>
                      <a:pt x="113" y="1194"/>
                    </a:lnTo>
                    <a:lnTo>
                      <a:pt x="69" y="1235"/>
                    </a:lnTo>
                    <a:lnTo>
                      <a:pt x="31" y="1226"/>
                    </a:lnTo>
                    <a:lnTo>
                      <a:pt x="0" y="1178"/>
                    </a:lnTo>
                    <a:lnTo>
                      <a:pt x="0" y="1137"/>
                    </a:lnTo>
                    <a:lnTo>
                      <a:pt x="69" y="1101"/>
                    </a:lnTo>
                    <a:lnTo>
                      <a:pt x="187" y="1079"/>
                    </a:lnTo>
                    <a:lnTo>
                      <a:pt x="293" y="1066"/>
                    </a:lnTo>
                    <a:lnTo>
                      <a:pt x="247" y="1018"/>
                    </a:lnTo>
                    <a:lnTo>
                      <a:pt x="216" y="955"/>
                    </a:lnTo>
                    <a:lnTo>
                      <a:pt x="177" y="866"/>
                    </a:lnTo>
                    <a:lnTo>
                      <a:pt x="134" y="773"/>
                    </a:lnTo>
                    <a:lnTo>
                      <a:pt x="122" y="658"/>
                    </a:lnTo>
                    <a:lnTo>
                      <a:pt x="117" y="546"/>
                    </a:lnTo>
                    <a:lnTo>
                      <a:pt x="147" y="439"/>
                    </a:lnTo>
                    <a:lnTo>
                      <a:pt x="204" y="297"/>
                    </a:lnTo>
                    <a:lnTo>
                      <a:pt x="247" y="22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66" name="Freeform 8"/>
              <p:cNvSpPr>
                <a:spLocks/>
              </p:cNvSpPr>
              <p:nvPr/>
            </p:nvSpPr>
            <p:spPr bwMode="auto">
              <a:xfrm>
                <a:off x="4463" y="144"/>
                <a:ext cx="764" cy="2360"/>
              </a:xfrm>
              <a:custGeom>
                <a:avLst/>
                <a:gdLst>
                  <a:gd name="T0" fmla="*/ 15 w 764"/>
                  <a:gd name="T1" fmla="*/ 1191003 h 1400"/>
                  <a:gd name="T2" fmla="*/ 0 w 764"/>
                  <a:gd name="T3" fmla="*/ 1138702 h 1400"/>
                  <a:gd name="T4" fmla="*/ 24 w 764"/>
                  <a:gd name="T5" fmla="*/ 1098674 h 1400"/>
                  <a:gd name="T6" fmla="*/ 88 w 764"/>
                  <a:gd name="T7" fmla="*/ 1058898 h 1400"/>
                  <a:gd name="T8" fmla="*/ 208 w 764"/>
                  <a:gd name="T9" fmla="*/ 983528 h 1400"/>
                  <a:gd name="T10" fmla="*/ 353 w 764"/>
                  <a:gd name="T11" fmla="*/ 868187 h 1400"/>
                  <a:gd name="T12" fmla="*/ 431 w 764"/>
                  <a:gd name="T13" fmla="*/ 763934 h 1400"/>
                  <a:gd name="T14" fmla="*/ 467 w 764"/>
                  <a:gd name="T15" fmla="*/ 707740 h 1400"/>
                  <a:gd name="T16" fmla="*/ 504 w 764"/>
                  <a:gd name="T17" fmla="*/ 555053 h 1400"/>
                  <a:gd name="T18" fmla="*/ 497 w 764"/>
                  <a:gd name="T19" fmla="*/ 343360 h 1400"/>
                  <a:gd name="T20" fmla="*/ 482 w 764"/>
                  <a:gd name="T21" fmla="*/ 239624 h 1400"/>
                  <a:gd name="T22" fmla="*/ 473 w 764"/>
                  <a:gd name="T23" fmla="*/ 199578 h 1400"/>
                  <a:gd name="T24" fmla="*/ 326 w 764"/>
                  <a:gd name="T25" fmla="*/ 143582 h 1400"/>
                  <a:gd name="T26" fmla="*/ 322 w 764"/>
                  <a:gd name="T27" fmla="*/ 122975 h 1400"/>
                  <a:gd name="T28" fmla="*/ 337 w 764"/>
                  <a:gd name="T29" fmla="*/ 111562 h 1400"/>
                  <a:gd name="T30" fmla="*/ 473 w 764"/>
                  <a:gd name="T31" fmla="*/ 143582 h 1400"/>
                  <a:gd name="T32" fmla="*/ 504 w 764"/>
                  <a:gd name="T33" fmla="*/ 135884 h 1400"/>
                  <a:gd name="T34" fmla="*/ 420 w 764"/>
                  <a:gd name="T35" fmla="*/ 15900 h 1400"/>
                  <a:gd name="T36" fmla="*/ 431 w 764"/>
                  <a:gd name="T37" fmla="*/ 0 h 1400"/>
                  <a:gd name="T38" fmla="*/ 462 w 764"/>
                  <a:gd name="T39" fmla="*/ 4052 h 1400"/>
                  <a:gd name="T40" fmla="*/ 539 w 764"/>
                  <a:gd name="T41" fmla="*/ 108383 h 1400"/>
                  <a:gd name="T42" fmla="*/ 561 w 764"/>
                  <a:gd name="T43" fmla="*/ 111562 h 1400"/>
                  <a:gd name="T44" fmla="*/ 602 w 764"/>
                  <a:gd name="T45" fmla="*/ 4052 h 1400"/>
                  <a:gd name="T46" fmla="*/ 628 w 764"/>
                  <a:gd name="T47" fmla="*/ 0 h 1400"/>
                  <a:gd name="T48" fmla="*/ 639 w 764"/>
                  <a:gd name="T49" fmla="*/ 19411 h 1400"/>
                  <a:gd name="T50" fmla="*/ 607 w 764"/>
                  <a:gd name="T51" fmla="*/ 135884 h 1400"/>
                  <a:gd name="T52" fmla="*/ 618 w 764"/>
                  <a:gd name="T53" fmla="*/ 152630 h 1400"/>
                  <a:gd name="T54" fmla="*/ 742 w 764"/>
                  <a:gd name="T55" fmla="*/ 135884 h 1400"/>
                  <a:gd name="T56" fmla="*/ 764 w 764"/>
                  <a:gd name="T57" fmla="*/ 143582 h 1400"/>
                  <a:gd name="T58" fmla="*/ 758 w 764"/>
                  <a:gd name="T59" fmla="*/ 164308 h 1400"/>
                  <a:gd name="T60" fmla="*/ 591 w 764"/>
                  <a:gd name="T61" fmla="*/ 196362 h 1400"/>
                  <a:gd name="T62" fmla="*/ 576 w 764"/>
                  <a:gd name="T63" fmla="*/ 212108 h 1400"/>
                  <a:gd name="T64" fmla="*/ 561 w 764"/>
                  <a:gd name="T65" fmla="*/ 283905 h 1400"/>
                  <a:gd name="T66" fmla="*/ 561 w 764"/>
                  <a:gd name="T67" fmla="*/ 388040 h 1400"/>
                  <a:gd name="T68" fmla="*/ 565 w 764"/>
                  <a:gd name="T69" fmla="*/ 539713 h 1400"/>
                  <a:gd name="T70" fmla="*/ 561 w 764"/>
                  <a:gd name="T71" fmla="*/ 679608 h 1400"/>
                  <a:gd name="T72" fmla="*/ 550 w 764"/>
                  <a:gd name="T73" fmla="*/ 743011 h 1400"/>
                  <a:gd name="T74" fmla="*/ 467 w 764"/>
                  <a:gd name="T75" fmla="*/ 843024 h 1400"/>
                  <a:gd name="T76" fmla="*/ 374 w 764"/>
                  <a:gd name="T77" fmla="*/ 947358 h 1400"/>
                  <a:gd name="T78" fmla="*/ 274 w 764"/>
                  <a:gd name="T79" fmla="*/ 1058898 h 1400"/>
                  <a:gd name="T80" fmla="*/ 191 w 764"/>
                  <a:gd name="T81" fmla="*/ 1166175 h 1400"/>
                  <a:gd name="T82" fmla="*/ 134 w 764"/>
                  <a:gd name="T83" fmla="*/ 1226736 h 1400"/>
                  <a:gd name="T84" fmla="*/ 51 w 764"/>
                  <a:gd name="T85" fmla="*/ 1242439 h 1400"/>
                  <a:gd name="T86" fmla="*/ 15 w 764"/>
                  <a:gd name="T87" fmla="*/ 1191003 h 140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64"/>
                  <a:gd name="T133" fmla="*/ 0 h 1400"/>
                  <a:gd name="T134" fmla="*/ 764 w 764"/>
                  <a:gd name="T135" fmla="*/ 1400 h 140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64" h="1400">
                    <a:moveTo>
                      <a:pt x="15" y="1342"/>
                    </a:moveTo>
                    <a:lnTo>
                      <a:pt x="0" y="1283"/>
                    </a:lnTo>
                    <a:lnTo>
                      <a:pt x="24" y="1238"/>
                    </a:lnTo>
                    <a:lnTo>
                      <a:pt x="88" y="1193"/>
                    </a:lnTo>
                    <a:lnTo>
                      <a:pt x="208" y="1108"/>
                    </a:lnTo>
                    <a:lnTo>
                      <a:pt x="353" y="978"/>
                    </a:lnTo>
                    <a:lnTo>
                      <a:pt x="431" y="861"/>
                    </a:lnTo>
                    <a:lnTo>
                      <a:pt x="467" y="797"/>
                    </a:lnTo>
                    <a:lnTo>
                      <a:pt x="504" y="625"/>
                    </a:lnTo>
                    <a:lnTo>
                      <a:pt x="497" y="387"/>
                    </a:lnTo>
                    <a:lnTo>
                      <a:pt x="482" y="270"/>
                    </a:lnTo>
                    <a:lnTo>
                      <a:pt x="473" y="225"/>
                    </a:lnTo>
                    <a:lnTo>
                      <a:pt x="326" y="162"/>
                    </a:lnTo>
                    <a:lnTo>
                      <a:pt x="322" y="139"/>
                    </a:lnTo>
                    <a:lnTo>
                      <a:pt x="337" y="126"/>
                    </a:lnTo>
                    <a:lnTo>
                      <a:pt x="473" y="162"/>
                    </a:lnTo>
                    <a:lnTo>
                      <a:pt x="504" y="153"/>
                    </a:lnTo>
                    <a:lnTo>
                      <a:pt x="420" y="18"/>
                    </a:lnTo>
                    <a:lnTo>
                      <a:pt x="431" y="0"/>
                    </a:lnTo>
                    <a:lnTo>
                      <a:pt x="462" y="5"/>
                    </a:lnTo>
                    <a:lnTo>
                      <a:pt x="539" y="122"/>
                    </a:lnTo>
                    <a:lnTo>
                      <a:pt x="561" y="126"/>
                    </a:lnTo>
                    <a:lnTo>
                      <a:pt x="602" y="5"/>
                    </a:lnTo>
                    <a:lnTo>
                      <a:pt x="628" y="0"/>
                    </a:lnTo>
                    <a:lnTo>
                      <a:pt x="639" y="22"/>
                    </a:lnTo>
                    <a:lnTo>
                      <a:pt x="607" y="153"/>
                    </a:lnTo>
                    <a:lnTo>
                      <a:pt x="618" y="172"/>
                    </a:lnTo>
                    <a:lnTo>
                      <a:pt x="742" y="153"/>
                    </a:lnTo>
                    <a:lnTo>
                      <a:pt x="764" y="162"/>
                    </a:lnTo>
                    <a:lnTo>
                      <a:pt x="758" y="185"/>
                    </a:lnTo>
                    <a:lnTo>
                      <a:pt x="591" y="221"/>
                    </a:lnTo>
                    <a:lnTo>
                      <a:pt x="576" y="239"/>
                    </a:lnTo>
                    <a:lnTo>
                      <a:pt x="561" y="320"/>
                    </a:lnTo>
                    <a:lnTo>
                      <a:pt x="561" y="437"/>
                    </a:lnTo>
                    <a:lnTo>
                      <a:pt x="565" y="608"/>
                    </a:lnTo>
                    <a:lnTo>
                      <a:pt x="561" y="766"/>
                    </a:lnTo>
                    <a:lnTo>
                      <a:pt x="550" y="837"/>
                    </a:lnTo>
                    <a:lnTo>
                      <a:pt x="467" y="950"/>
                    </a:lnTo>
                    <a:lnTo>
                      <a:pt x="374" y="1067"/>
                    </a:lnTo>
                    <a:lnTo>
                      <a:pt x="274" y="1193"/>
                    </a:lnTo>
                    <a:lnTo>
                      <a:pt x="191" y="1314"/>
                    </a:lnTo>
                    <a:lnTo>
                      <a:pt x="134" y="1382"/>
                    </a:lnTo>
                    <a:lnTo>
                      <a:pt x="51" y="1400"/>
                    </a:lnTo>
                    <a:lnTo>
                      <a:pt x="15" y="134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67" name="Freeform 9"/>
              <p:cNvSpPr>
                <a:spLocks/>
              </p:cNvSpPr>
              <p:nvPr/>
            </p:nvSpPr>
            <p:spPr bwMode="auto">
              <a:xfrm>
                <a:off x="3314" y="2262"/>
                <a:ext cx="795" cy="1147"/>
              </a:xfrm>
              <a:custGeom>
                <a:avLst/>
                <a:gdLst>
                  <a:gd name="T0" fmla="*/ 576 w 795"/>
                  <a:gd name="T1" fmla="*/ 112 h 1147"/>
                  <a:gd name="T2" fmla="*/ 659 w 795"/>
                  <a:gd name="T3" fmla="*/ 30 h 1147"/>
                  <a:gd name="T4" fmla="*/ 711 w 795"/>
                  <a:gd name="T5" fmla="*/ 0 h 1147"/>
                  <a:gd name="T6" fmla="*/ 753 w 795"/>
                  <a:gd name="T7" fmla="*/ 5 h 1147"/>
                  <a:gd name="T8" fmla="*/ 795 w 795"/>
                  <a:gd name="T9" fmla="*/ 30 h 1147"/>
                  <a:gd name="T10" fmla="*/ 795 w 795"/>
                  <a:gd name="T11" fmla="*/ 81 h 1147"/>
                  <a:gd name="T12" fmla="*/ 784 w 795"/>
                  <a:gd name="T13" fmla="*/ 152 h 1147"/>
                  <a:gd name="T14" fmla="*/ 753 w 795"/>
                  <a:gd name="T15" fmla="*/ 203 h 1147"/>
                  <a:gd name="T16" fmla="*/ 716 w 795"/>
                  <a:gd name="T17" fmla="*/ 224 h 1147"/>
                  <a:gd name="T18" fmla="*/ 637 w 795"/>
                  <a:gd name="T19" fmla="*/ 255 h 1147"/>
                  <a:gd name="T20" fmla="*/ 539 w 795"/>
                  <a:gd name="T21" fmla="*/ 327 h 1147"/>
                  <a:gd name="T22" fmla="*/ 436 w 795"/>
                  <a:gd name="T23" fmla="*/ 438 h 1147"/>
                  <a:gd name="T24" fmla="*/ 394 w 795"/>
                  <a:gd name="T25" fmla="*/ 529 h 1147"/>
                  <a:gd name="T26" fmla="*/ 337 w 795"/>
                  <a:gd name="T27" fmla="*/ 637 h 1147"/>
                  <a:gd name="T28" fmla="*/ 306 w 795"/>
                  <a:gd name="T29" fmla="*/ 718 h 1147"/>
                  <a:gd name="T30" fmla="*/ 265 w 795"/>
                  <a:gd name="T31" fmla="*/ 820 h 1147"/>
                  <a:gd name="T32" fmla="*/ 248 w 795"/>
                  <a:gd name="T33" fmla="*/ 897 h 1147"/>
                  <a:gd name="T34" fmla="*/ 265 w 795"/>
                  <a:gd name="T35" fmla="*/ 973 h 1147"/>
                  <a:gd name="T36" fmla="*/ 300 w 795"/>
                  <a:gd name="T37" fmla="*/ 1034 h 1147"/>
                  <a:gd name="T38" fmla="*/ 315 w 795"/>
                  <a:gd name="T39" fmla="*/ 1054 h 1147"/>
                  <a:gd name="T40" fmla="*/ 306 w 795"/>
                  <a:gd name="T41" fmla="*/ 1075 h 1147"/>
                  <a:gd name="T42" fmla="*/ 289 w 795"/>
                  <a:gd name="T43" fmla="*/ 1080 h 1147"/>
                  <a:gd name="T44" fmla="*/ 228 w 795"/>
                  <a:gd name="T45" fmla="*/ 978 h 1147"/>
                  <a:gd name="T46" fmla="*/ 212 w 795"/>
                  <a:gd name="T47" fmla="*/ 988 h 1147"/>
                  <a:gd name="T48" fmla="*/ 228 w 795"/>
                  <a:gd name="T49" fmla="*/ 1116 h 1147"/>
                  <a:gd name="T50" fmla="*/ 206 w 795"/>
                  <a:gd name="T51" fmla="*/ 1126 h 1147"/>
                  <a:gd name="T52" fmla="*/ 191 w 795"/>
                  <a:gd name="T53" fmla="*/ 1110 h 1147"/>
                  <a:gd name="T54" fmla="*/ 181 w 795"/>
                  <a:gd name="T55" fmla="*/ 988 h 1147"/>
                  <a:gd name="T56" fmla="*/ 160 w 795"/>
                  <a:gd name="T57" fmla="*/ 988 h 1147"/>
                  <a:gd name="T58" fmla="*/ 160 w 795"/>
                  <a:gd name="T59" fmla="*/ 1110 h 1147"/>
                  <a:gd name="T60" fmla="*/ 144 w 795"/>
                  <a:gd name="T61" fmla="*/ 1147 h 1147"/>
                  <a:gd name="T62" fmla="*/ 118 w 795"/>
                  <a:gd name="T63" fmla="*/ 1126 h 1147"/>
                  <a:gd name="T64" fmla="*/ 140 w 795"/>
                  <a:gd name="T65" fmla="*/ 937 h 1147"/>
                  <a:gd name="T66" fmla="*/ 129 w 795"/>
                  <a:gd name="T67" fmla="*/ 922 h 1147"/>
                  <a:gd name="T68" fmla="*/ 72 w 795"/>
                  <a:gd name="T69" fmla="*/ 932 h 1147"/>
                  <a:gd name="T70" fmla="*/ 9 w 795"/>
                  <a:gd name="T71" fmla="*/ 922 h 1147"/>
                  <a:gd name="T72" fmla="*/ 0 w 795"/>
                  <a:gd name="T73" fmla="*/ 892 h 1147"/>
                  <a:gd name="T74" fmla="*/ 46 w 795"/>
                  <a:gd name="T75" fmla="*/ 897 h 1147"/>
                  <a:gd name="T76" fmla="*/ 107 w 795"/>
                  <a:gd name="T77" fmla="*/ 892 h 1147"/>
                  <a:gd name="T78" fmla="*/ 171 w 795"/>
                  <a:gd name="T79" fmla="*/ 850 h 1147"/>
                  <a:gd name="T80" fmla="*/ 265 w 795"/>
                  <a:gd name="T81" fmla="*/ 667 h 1147"/>
                  <a:gd name="T82" fmla="*/ 322 w 795"/>
                  <a:gd name="T83" fmla="*/ 519 h 1147"/>
                  <a:gd name="T84" fmla="*/ 372 w 795"/>
                  <a:gd name="T85" fmla="*/ 412 h 1147"/>
                  <a:gd name="T86" fmla="*/ 436 w 795"/>
                  <a:gd name="T87" fmla="*/ 316 h 1147"/>
                  <a:gd name="T88" fmla="*/ 503 w 795"/>
                  <a:gd name="T89" fmla="*/ 213 h 1147"/>
                  <a:gd name="T90" fmla="*/ 545 w 795"/>
                  <a:gd name="T91" fmla="*/ 147 h 1147"/>
                  <a:gd name="T92" fmla="*/ 576 w 795"/>
                  <a:gd name="T93" fmla="*/ 112 h 114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95"/>
                  <a:gd name="T142" fmla="*/ 0 h 1147"/>
                  <a:gd name="T143" fmla="*/ 795 w 795"/>
                  <a:gd name="T144" fmla="*/ 1147 h 114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95" h="1147">
                    <a:moveTo>
                      <a:pt x="576" y="112"/>
                    </a:moveTo>
                    <a:lnTo>
                      <a:pt x="659" y="30"/>
                    </a:lnTo>
                    <a:lnTo>
                      <a:pt x="711" y="0"/>
                    </a:lnTo>
                    <a:lnTo>
                      <a:pt x="753" y="5"/>
                    </a:lnTo>
                    <a:lnTo>
                      <a:pt x="795" y="30"/>
                    </a:lnTo>
                    <a:lnTo>
                      <a:pt x="795" y="81"/>
                    </a:lnTo>
                    <a:lnTo>
                      <a:pt x="784" y="152"/>
                    </a:lnTo>
                    <a:lnTo>
                      <a:pt x="753" y="203"/>
                    </a:lnTo>
                    <a:lnTo>
                      <a:pt x="716" y="224"/>
                    </a:lnTo>
                    <a:lnTo>
                      <a:pt x="637" y="255"/>
                    </a:lnTo>
                    <a:lnTo>
                      <a:pt x="539" y="327"/>
                    </a:lnTo>
                    <a:lnTo>
                      <a:pt x="436" y="438"/>
                    </a:lnTo>
                    <a:lnTo>
                      <a:pt x="394" y="529"/>
                    </a:lnTo>
                    <a:lnTo>
                      <a:pt x="337" y="637"/>
                    </a:lnTo>
                    <a:lnTo>
                      <a:pt x="306" y="718"/>
                    </a:lnTo>
                    <a:lnTo>
                      <a:pt x="265" y="820"/>
                    </a:lnTo>
                    <a:lnTo>
                      <a:pt x="248" y="897"/>
                    </a:lnTo>
                    <a:lnTo>
                      <a:pt x="265" y="973"/>
                    </a:lnTo>
                    <a:lnTo>
                      <a:pt x="300" y="1034"/>
                    </a:lnTo>
                    <a:lnTo>
                      <a:pt x="315" y="1054"/>
                    </a:lnTo>
                    <a:lnTo>
                      <a:pt x="306" y="1075"/>
                    </a:lnTo>
                    <a:lnTo>
                      <a:pt x="289" y="1080"/>
                    </a:lnTo>
                    <a:lnTo>
                      <a:pt x="228" y="978"/>
                    </a:lnTo>
                    <a:lnTo>
                      <a:pt x="212" y="988"/>
                    </a:lnTo>
                    <a:lnTo>
                      <a:pt x="228" y="1116"/>
                    </a:lnTo>
                    <a:lnTo>
                      <a:pt x="206" y="1126"/>
                    </a:lnTo>
                    <a:lnTo>
                      <a:pt x="191" y="1110"/>
                    </a:lnTo>
                    <a:lnTo>
                      <a:pt x="181" y="988"/>
                    </a:lnTo>
                    <a:lnTo>
                      <a:pt x="160" y="988"/>
                    </a:lnTo>
                    <a:lnTo>
                      <a:pt x="160" y="1110"/>
                    </a:lnTo>
                    <a:lnTo>
                      <a:pt x="144" y="1147"/>
                    </a:lnTo>
                    <a:lnTo>
                      <a:pt x="118" y="1126"/>
                    </a:lnTo>
                    <a:lnTo>
                      <a:pt x="140" y="937"/>
                    </a:lnTo>
                    <a:lnTo>
                      <a:pt x="129" y="922"/>
                    </a:lnTo>
                    <a:lnTo>
                      <a:pt x="72" y="932"/>
                    </a:lnTo>
                    <a:lnTo>
                      <a:pt x="9" y="922"/>
                    </a:lnTo>
                    <a:lnTo>
                      <a:pt x="0" y="892"/>
                    </a:lnTo>
                    <a:lnTo>
                      <a:pt x="46" y="897"/>
                    </a:lnTo>
                    <a:lnTo>
                      <a:pt x="107" y="892"/>
                    </a:lnTo>
                    <a:lnTo>
                      <a:pt x="171" y="850"/>
                    </a:lnTo>
                    <a:lnTo>
                      <a:pt x="265" y="667"/>
                    </a:lnTo>
                    <a:lnTo>
                      <a:pt x="322" y="519"/>
                    </a:lnTo>
                    <a:lnTo>
                      <a:pt x="372" y="412"/>
                    </a:lnTo>
                    <a:lnTo>
                      <a:pt x="436" y="316"/>
                    </a:lnTo>
                    <a:lnTo>
                      <a:pt x="503" y="213"/>
                    </a:lnTo>
                    <a:lnTo>
                      <a:pt x="545" y="147"/>
                    </a:lnTo>
                    <a:lnTo>
                      <a:pt x="576" y="11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5059" name="AutoShape 10"/>
          <p:cNvSpPr>
            <a:spLocks noChangeArrowheads="1"/>
          </p:cNvSpPr>
          <p:nvPr/>
        </p:nvSpPr>
        <p:spPr bwMode="auto">
          <a:xfrm>
            <a:off x="687388" y="1304925"/>
            <a:ext cx="5410200" cy="1200150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1433" tIns="45717" rIns="91433" bIns="45717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  <a:latin typeface="Comic Sans MS" pitchFamily="66" charset="0"/>
              </a:rPr>
              <a:t>Please feel free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  <a:latin typeface="Comic Sans MS" pitchFamily="66" charset="0"/>
              </a:rPr>
              <a:t>to ask questions!</a:t>
            </a:r>
            <a:endParaRPr lang="en-US" altLang="en-US" sz="24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5060" name="Text Box 11"/>
          <p:cNvSpPr txBox="1">
            <a:spLocks noChangeArrowheads="1"/>
          </p:cNvSpPr>
          <p:nvPr/>
        </p:nvSpPr>
        <p:spPr bwMode="auto">
          <a:xfrm>
            <a:off x="5402263" y="6577013"/>
            <a:ext cx="374173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95658" tIns="49638" rIns="595658" bIns="49638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Char char=" "/>
            </a:pPr>
            <a:r>
              <a:rPr lang="en-US" altLang="en-US" sz="1200">
                <a:solidFill>
                  <a:schemeClr val="accent1"/>
                </a:solidFill>
                <a:latin typeface="Comic Sans MS" pitchFamily="66" charset="0"/>
              </a:rPr>
              <a:t>Rudich www.discretemath.com</a:t>
            </a:r>
            <a:endParaRPr lang="en-CA" altLang="en-US" sz="120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Is there a faster way to add?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2"/>
                </a:solidFill>
              </a:rPr>
              <a:t>QUESTION:</a:t>
            </a:r>
            <a:r>
              <a:rPr lang="en-US" altLang="en-US" smtClean="0"/>
              <a:t> Is there an algorithm to add two n-bit numbers whose time grows sub-linearly in 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Any algorithm for addition must read all of the input bits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724400"/>
          </a:xfrm>
        </p:spPr>
        <p:txBody>
          <a:bodyPr/>
          <a:lstStyle/>
          <a:p>
            <a:pPr marL="404813" lvl="1" indent="-290513" eaLnBrk="1" hangingPunct="1">
              <a:lnSpc>
                <a:spcPct val="90000"/>
              </a:lnSpc>
              <a:tabLst>
                <a:tab pos="858838" algn="l"/>
              </a:tabLst>
            </a:pPr>
            <a:r>
              <a:rPr lang="en-US" altLang="en-US" smtClean="0"/>
              <a:t>Suppose there is a mystery algorithm that does not examine each bit  </a:t>
            </a:r>
          </a:p>
          <a:p>
            <a:pPr marL="404813" lvl="1" indent="-290513" eaLnBrk="1" hangingPunct="1">
              <a:lnSpc>
                <a:spcPct val="90000"/>
              </a:lnSpc>
              <a:tabLst>
                <a:tab pos="858838" algn="l"/>
              </a:tabLst>
            </a:pPr>
            <a:r>
              <a:rPr lang="en-US" altLang="en-US" smtClean="0"/>
              <a:t>Give the algorithm a pair of numbers. There must be some unexamined bit position i in one of the numbers</a:t>
            </a:r>
          </a:p>
          <a:p>
            <a:pPr marL="404813" lvl="1" indent="-290513" eaLnBrk="1" hangingPunct="1">
              <a:lnSpc>
                <a:spcPct val="90000"/>
              </a:lnSpc>
              <a:tabLst>
                <a:tab pos="858838" algn="l"/>
              </a:tabLst>
            </a:pPr>
            <a:r>
              <a:rPr lang="en-US" altLang="en-US" smtClean="0"/>
              <a:t>If the algorithm is not correct on the numbers, we found a bug</a:t>
            </a:r>
          </a:p>
          <a:p>
            <a:pPr marL="404813" lvl="1" indent="-290513" eaLnBrk="1" hangingPunct="1">
              <a:lnSpc>
                <a:spcPct val="90000"/>
              </a:lnSpc>
              <a:tabLst>
                <a:tab pos="858838" algn="l"/>
              </a:tabLst>
            </a:pPr>
            <a:r>
              <a:rPr lang="en-US" altLang="en-US" smtClean="0"/>
              <a:t>If the algorithm is correct, flip the bit at position i and give the algorithm the new pair of numbers. It give the same answer as before so it must be wrong since the sum has changed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7" grpId="0" build="p" bldLvl="2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ChangeArrowheads="1"/>
          </p:cNvSpPr>
          <p:nvPr/>
        </p:nvSpPr>
        <p:spPr bwMode="auto">
          <a:xfrm>
            <a:off x="533400" y="457200"/>
            <a:ext cx="6843713" cy="2914650"/>
          </a:xfrm>
          <a:prstGeom prst="wedgeRoundRectCallout">
            <a:avLst>
              <a:gd name="adj1" fmla="val 59903"/>
              <a:gd name="adj2" fmla="val 69227"/>
              <a:gd name="adj3" fmla="val 16667"/>
            </a:avLst>
          </a:prstGeom>
          <a:solidFill>
            <a:srgbClr val="99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 Rounded MT Bold" pitchFamily="34" charset="0"/>
              </a:rPr>
              <a:t>So </a:t>
            </a:r>
            <a:r>
              <a:rPr lang="en-US" altLang="en-US" sz="2800">
                <a:solidFill>
                  <a:schemeClr val="tx2"/>
                </a:solidFill>
                <a:latin typeface="Arial Rounded MT Bold" pitchFamily="34" charset="0"/>
              </a:rPr>
              <a:t>any algorithm</a:t>
            </a:r>
            <a:r>
              <a:rPr lang="en-US" altLang="en-US" sz="2800">
                <a:latin typeface="Arial Rounded MT Bold" pitchFamily="34" charset="0"/>
              </a:rPr>
              <a:t> for addition must use time at least linear in the size of the numbers.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latin typeface="Arial Rounded MT Bold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 Rounded MT Bold" pitchFamily="34" charset="0"/>
              </a:rPr>
              <a:t>Grade school addition is essentially as good as it can be.</a:t>
            </a:r>
          </a:p>
        </p:txBody>
      </p:sp>
      <p:grpSp>
        <p:nvGrpSpPr>
          <p:cNvPr id="48131" name="Group 3"/>
          <p:cNvGrpSpPr>
            <a:grpSpLocks/>
          </p:cNvGrpSpPr>
          <p:nvPr/>
        </p:nvGrpSpPr>
        <p:grpSpPr bwMode="auto">
          <a:xfrm flipH="1">
            <a:off x="7483475" y="3119438"/>
            <a:ext cx="1660525" cy="3743325"/>
            <a:chOff x="864" y="465"/>
            <a:chExt cx="1046" cy="2358"/>
          </a:xfrm>
        </p:grpSpPr>
        <p:grpSp>
          <p:nvGrpSpPr>
            <p:cNvPr id="48132" name="Group 4"/>
            <p:cNvGrpSpPr>
              <a:grpSpLocks/>
            </p:cNvGrpSpPr>
            <p:nvPr/>
          </p:nvGrpSpPr>
          <p:grpSpPr bwMode="auto">
            <a:xfrm>
              <a:off x="864" y="465"/>
              <a:ext cx="1008" cy="2319"/>
              <a:chOff x="587" y="528"/>
              <a:chExt cx="1008" cy="2319"/>
            </a:xfrm>
          </p:grpSpPr>
          <p:grpSp>
            <p:nvGrpSpPr>
              <p:cNvPr id="48135" name="Group 5"/>
              <p:cNvGrpSpPr>
                <a:grpSpLocks/>
              </p:cNvGrpSpPr>
              <p:nvPr/>
            </p:nvGrpSpPr>
            <p:grpSpPr bwMode="auto">
              <a:xfrm>
                <a:off x="587" y="528"/>
                <a:ext cx="1008" cy="2319"/>
                <a:chOff x="587" y="528"/>
                <a:chExt cx="1008" cy="2319"/>
              </a:xfrm>
            </p:grpSpPr>
            <p:grpSp>
              <p:nvGrpSpPr>
                <p:cNvPr id="48137" name="Group 6"/>
                <p:cNvGrpSpPr>
                  <a:grpSpLocks/>
                </p:cNvGrpSpPr>
                <p:nvPr/>
              </p:nvGrpSpPr>
              <p:grpSpPr bwMode="auto">
                <a:xfrm>
                  <a:off x="587" y="528"/>
                  <a:ext cx="1008" cy="2319"/>
                  <a:chOff x="1151" y="1104"/>
                  <a:chExt cx="686" cy="1741"/>
                </a:xfrm>
              </p:grpSpPr>
              <p:sp>
                <p:nvSpPr>
                  <p:cNvPr id="48144" name="Freeform 7"/>
                  <p:cNvSpPr>
                    <a:spLocks/>
                  </p:cNvSpPr>
                  <p:nvPr/>
                </p:nvSpPr>
                <p:spPr bwMode="auto">
                  <a:xfrm flipH="1">
                    <a:off x="1321" y="1581"/>
                    <a:ext cx="304" cy="566"/>
                  </a:xfrm>
                  <a:custGeom>
                    <a:avLst/>
                    <a:gdLst>
                      <a:gd name="T0" fmla="*/ 7 w 304"/>
                      <a:gd name="T1" fmla="*/ 174 h 566"/>
                      <a:gd name="T2" fmla="*/ 18 w 304"/>
                      <a:gd name="T3" fmla="*/ 122 h 566"/>
                      <a:gd name="T4" fmla="*/ 42 w 304"/>
                      <a:gd name="T5" fmla="*/ 83 h 566"/>
                      <a:gd name="T6" fmla="*/ 81 w 304"/>
                      <a:gd name="T7" fmla="*/ 45 h 566"/>
                      <a:gd name="T8" fmla="*/ 148 w 304"/>
                      <a:gd name="T9" fmla="*/ 7 h 566"/>
                      <a:gd name="T10" fmla="*/ 205 w 304"/>
                      <a:gd name="T11" fmla="*/ 0 h 566"/>
                      <a:gd name="T12" fmla="*/ 255 w 304"/>
                      <a:gd name="T13" fmla="*/ 10 h 566"/>
                      <a:gd name="T14" fmla="*/ 290 w 304"/>
                      <a:gd name="T15" fmla="*/ 31 h 566"/>
                      <a:gd name="T16" fmla="*/ 304 w 304"/>
                      <a:gd name="T17" fmla="*/ 59 h 566"/>
                      <a:gd name="T18" fmla="*/ 304 w 304"/>
                      <a:gd name="T19" fmla="*/ 87 h 566"/>
                      <a:gd name="T20" fmla="*/ 290 w 304"/>
                      <a:gd name="T21" fmla="*/ 118 h 566"/>
                      <a:gd name="T22" fmla="*/ 262 w 304"/>
                      <a:gd name="T23" fmla="*/ 146 h 566"/>
                      <a:gd name="T24" fmla="*/ 223 w 304"/>
                      <a:gd name="T25" fmla="*/ 181 h 566"/>
                      <a:gd name="T26" fmla="*/ 201 w 304"/>
                      <a:gd name="T27" fmla="*/ 215 h 566"/>
                      <a:gd name="T28" fmla="*/ 194 w 304"/>
                      <a:gd name="T29" fmla="*/ 240 h 566"/>
                      <a:gd name="T30" fmla="*/ 194 w 304"/>
                      <a:gd name="T31" fmla="*/ 260 h 566"/>
                      <a:gd name="T32" fmla="*/ 205 w 304"/>
                      <a:gd name="T33" fmla="*/ 295 h 566"/>
                      <a:gd name="T34" fmla="*/ 230 w 304"/>
                      <a:gd name="T35" fmla="*/ 344 h 566"/>
                      <a:gd name="T36" fmla="*/ 247 w 304"/>
                      <a:gd name="T37" fmla="*/ 399 h 566"/>
                      <a:gd name="T38" fmla="*/ 251 w 304"/>
                      <a:gd name="T39" fmla="*/ 438 h 566"/>
                      <a:gd name="T40" fmla="*/ 244 w 304"/>
                      <a:gd name="T41" fmla="*/ 479 h 566"/>
                      <a:gd name="T42" fmla="*/ 233 w 304"/>
                      <a:gd name="T43" fmla="*/ 510 h 566"/>
                      <a:gd name="T44" fmla="*/ 201 w 304"/>
                      <a:gd name="T45" fmla="*/ 545 h 566"/>
                      <a:gd name="T46" fmla="*/ 173 w 304"/>
                      <a:gd name="T47" fmla="*/ 559 h 566"/>
                      <a:gd name="T48" fmla="*/ 141 w 304"/>
                      <a:gd name="T49" fmla="*/ 566 h 566"/>
                      <a:gd name="T50" fmla="*/ 113 w 304"/>
                      <a:gd name="T51" fmla="*/ 563 h 566"/>
                      <a:gd name="T52" fmla="*/ 92 w 304"/>
                      <a:gd name="T53" fmla="*/ 549 h 566"/>
                      <a:gd name="T54" fmla="*/ 67 w 304"/>
                      <a:gd name="T55" fmla="*/ 521 h 566"/>
                      <a:gd name="T56" fmla="*/ 42 w 304"/>
                      <a:gd name="T57" fmla="*/ 472 h 566"/>
                      <a:gd name="T58" fmla="*/ 14 w 304"/>
                      <a:gd name="T59" fmla="*/ 392 h 566"/>
                      <a:gd name="T60" fmla="*/ 4 w 304"/>
                      <a:gd name="T61" fmla="*/ 333 h 566"/>
                      <a:gd name="T62" fmla="*/ 0 w 304"/>
                      <a:gd name="T63" fmla="*/ 257 h 566"/>
                      <a:gd name="T64" fmla="*/ 0 w 304"/>
                      <a:gd name="T65" fmla="*/ 222 h 566"/>
                      <a:gd name="T66" fmla="*/ 7 w 304"/>
                      <a:gd name="T67" fmla="*/ 174 h 56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04"/>
                      <a:gd name="T103" fmla="*/ 0 h 566"/>
                      <a:gd name="T104" fmla="*/ 304 w 304"/>
                      <a:gd name="T105" fmla="*/ 566 h 56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04" h="566">
                        <a:moveTo>
                          <a:pt x="7" y="174"/>
                        </a:moveTo>
                        <a:lnTo>
                          <a:pt x="18" y="122"/>
                        </a:lnTo>
                        <a:lnTo>
                          <a:pt x="42" y="83"/>
                        </a:lnTo>
                        <a:lnTo>
                          <a:pt x="81" y="45"/>
                        </a:lnTo>
                        <a:lnTo>
                          <a:pt x="148" y="7"/>
                        </a:lnTo>
                        <a:lnTo>
                          <a:pt x="205" y="0"/>
                        </a:lnTo>
                        <a:lnTo>
                          <a:pt x="255" y="10"/>
                        </a:lnTo>
                        <a:lnTo>
                          <a:pt x="290" y="31"/>
                        </a:lnTo>
                        <a:lnTo>
                          <a:pt x="304" y="59"/>
                        </a:lnTo>
                        <a:lnTo>
                          <a:pt x="304" y="87"/>
                        </a:lnTo>
                        <a:lnTo>
                          <a:pt x="290" y="118"/>
                        </a:lnTo>
                        <a:lnTo>
                          <a:pt x="262" y="146"/>
                        </a:lnTo>
                        <a:lnTo>
                          <a:pt x="223" y="181"/>
                        </a:lnTo>
                        <a:lnTo>
                          <a:pt x="201" y="215"/>
                        </a:lnTo>
                        <a:lnTo>
                          <a:pt x="194" y="240"/>
                        </a:lnTo>
                        <a:lnTo>
                          <a:pt x="194" y="260"/>
                        </a:lnTo>
                        <a:lnTo>
                          <a:pt x="205" y="295"/>
                        </a:lnTo>
                        <a:lnTo>
                          <a:pt x="230" y="344"/>
                        </a:lnTo>
                        <a:lnTo>
                          <a:pt x="247" y="399"/>
                        </a:lnTo>
                        <a:lnTo>
                          <a:pt x="251" y="438"/>
                        </a:lnTo>
                        <a:lnTo>
                          <a:pt x="244" y="479"/>
                        </a:lnTo>
                        <a:lnTo>
                          <a:pt x="233" y="510"/>
                        </a:lnTo>
                        <a:lnTo>
                          <a:pt x="201" y="545"/>
                        </a:lnTo>
                        <a:lnTo>
                          <a:pt x="173" y="559"/>
                        </a:lnTo>
                        <a:lnTo>
                          <a:pt x="141" y="566"/>
                        </a:lnTo>
                        <a:lnTo>
                          <a:pt x="113" y="563"/>
                        </a:lnTo>
                        <a:lnTo>
                          <a:pt x="92" y="549"/>
                        </a:lnTo>
                        <a:lnTo>
                          <a:pt x="67" y="521"/>
                        </a:lnTo>
                        <a:lnTo>
                          <a:pt x="42" y="472"/>
                        </a:lnTo>
                        <a:lnTo>
                          <a:pt x="14" y="392"/>
                        </a:lnTo>
                        <a:lnTo>
                          <a:pt x="4" y="333"/>
                        </a:lnTo>
                        <a:lnTo>
                          <a:pt x="0" y="257"/>
                        </a:lnTo>
                        <a:lnTo>
                          <a:pt x="0" y="222"/>
                        </a:lnTo>
                        <a:lnTo>
                          <a:pt x="7" y="17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145" name="Freeform 8"/>
                  <p:cNvSpPr>
                    <a:spLocks/>
                  </p:cNvSpPr>
                  <p:nvPr/>
                </p:nvSpPr>
                <p:spPr bwMode="auto">
                  <a:xfrm flipH="1">
                    <a:off x="1151" y="1619"/>
                    <a:ext cx="249" cy="572"/>
                  </a:xfrm>
                  <a:custGeom>
                    <a:avLst/>
                    <a:gdLst>
                      <a:gd name="T0" fmla="*/ 25 w 249"/>
                      <a:gd name="T1" fmla="*/ 65 h 572"/>
                      <a:gd name="T2" fmla="*/ 7 w 249"/>
                      <a:gd name="T3" fmla="*/ 44 h 572"/>
                      <a:gd name="T4" fmla="*/ 0 w 249"/>
                      <a:gd name="T5" fmla="*/ 27 h 572"/>
                      <a:gd name="T6" fmla="*/ 11 w 249"/>
                      <a:gd name="T7" fmla="*/ 7 h 572"/>
                      <a:gd name="T8" fmla="*/ 28 w 249"/>
                      <a:gd name="T9" fmla="*/ 0 h 572"/>
                      <a:gd name="T10" fmla="*/ 60 w 249"/>
                      <a:gd name="T11" fmla="*/ 0 h 572"/>
                      <a:gd name="T12" fmla="*/ 96 w 249"/>
                      <a:gd name="T13" fmla="*/ 24 h 572"/>
                      <a:gd name="T14" fmla="*/ 132 w 249"/>
                      <a:gd name="T15" fmla="*/ 61 h 572"/>
                      <a:gd name="T16" fmla="*/ 192 w 249"/>
                      <a:gd name="T17" fmla="*/ 140 h 572"/>
                      <a:gd name="T18" fmla="*/ 231 w 249"/>
                      <a:gd name="T19" fmla="*/ 204 h 572"/>
                      <a:gd name="T20" fmla="*/ 249 w 249"/>
                      <a:gd name="T21" fmla="*/ 255 h 572"/>
                      <a:gd name="T22" fmla="*/ 245 w 249"/>
                      <a:gd name="T23" fmla="*/ 283 h 572"/>
                      <a:gd name="T24" fmla="*/ 224 w 249"/>
                      <a:gd name="T25" fmla="*/ 320 h 572"/>
                      <a:gd name="T26" fmla="*/ 181 w 249"/>
                      <a:gd name="T27" fmla="*/ 347 h 572"/>
                      <a:gd name="T28" fmla="*/ 110 w 249"/>
                      <a:gd name="T29" fmla="*/ 371 h 572"/>
                      <a:gd name="T30" fmla="*/ 75 w 249"/>
                      <a:gd name="T31" fmla="*/ 395 h 572"/>
                      <a:gd name="T32" fmla="*/ 60 w 249"/>
                      <a:gd name="T33" fmla="*/ 415 h 572"/>
                      <a:gd name="T34" fmla="*/ 68 w 249"/>
                      <a:gd name="T35" fmla="*/ 436 h 572"/>
                      <a:gd name="T36" fmla="*/ 107 w 249"/>
                      <a:gd name="T37" fmla="*/ 456 h 572"/>
                      <a:gd name="T38" fmla="*/ 139 w 249"/>
                      <a:gd name="T39" fmla="*/ 497 h 572"/>
                      <a:gd name="T40" fmla="*/ 153 w 249"/>
                      <a:gd name="T41" fmla="*/ 538 h 572"/>
                      <a:gd name="T42" fmla="*/ 149 w 249"/>
                      <a:gd name="T43" fmla="*/ 558 h 572"/>
                      <a:gd name="T44" fmla="*/ 117 w 249"/>
                      <a:gd name="T45" fmla="*/ 572 h 572"/>
                      <a:gd name="T46" fmla="*/ 107 w 249"/>
                      <a:gd name="T47" fmla="*/ 572 h 572"/>
                      <a:gd name="T48" fmla="*/ 92 w 249"/>
                      <a:gd name="T49" fmla="*/ 535 h 572"/>
                      <a:gd name="T50" fmla="*/ 85 w 249"/>
                      <a:gd name="T51" fmla="*/ 494 h 572"/>
                      <a:gd name="T52" fmla="*/ 64 w 249"/>
                      <a:gd name="T53" fmla="*/ 463 h 572"/>
                      <a:gd name="T54" fmla="*/ 32 w 249"/>
                      <a:gd name="T55" fmla="*/ 446 h 572"/>
                      <a:gd name="T56" fmla="*/ 21 w 249"/>
                      <a:gd name="T57" fmla="*/ 426 h 572"/>
                      <a:gd name="T58" fmla="*/ 25 w 249"/>
                      <a:gd name="T59" fmla="*/ 405 h 572"/>
                      <a:gd name="T60" fmla="*/ 53 w 249"/>
                      <a:gd name="T61" fmla="*/ 371 h 572"/>
                      <a:gd name="T62" fmla="*/ 107 w 249"/>
                      <a:gd name="T63" fmla="*/ 351 h 572"/>
                      <a:gd name="T64" fmla="*/ 157 w 249"/>
                      <a:gd name="T65" fmla="*/ 320 h 572"/>
                      <a:gd name="T66" fmla="*/ 196 w 249"/>
                      <a:gd name="T67" fmla="*/ 286 h 572"/>
                      <a:gd name="T68" fmla="*/ 210 w 249"/>
                      <a:gd name="T69" fmla="*/ 252 h 572"/>
                      <a:gd name="T70" fmla="*/ 206 w 249"/>
                      <a:gd name="T71" fmla="*/ 238 h 572"/>
                      <a:gd name="T72" fmla="*/ 189 w 249"/>
                      <a:gd name="T73" fmla="*/ 208 h 572"/>
                      <a:gd name="T74" fmla="*/ 157 w 249"/>
                      <a:gd name="T75" fmla="*/ 163 h 572"/>
                      <a:gd name="T76" fmla="*/ 121 w 249"/>
                      <a:gd name="T77" fmla="*/ 136 h 572"/>
                      <a:gd name="T78" fmla="*/ 82 w 249"/>
                      <a:gd name="T79" fmla="*/ 106 h 572"/>
                      <a:gd name="T80" fmla="*/ 53 w 249"/>
                      <a:gd name="T81" fmla="*/ 89 h 572"/>
                      <a:gd name="T82" fmla="*/ 25 w 249"/>
                      <a:gd name="T83" fmla="*/ 65 h 572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49"/>
                      <a:gd name="T127" fmla="*/ 0 h 572"/>
                      <a:gd name="T128" fmla="*/ 249 w 249"/>
                      <a:gd name="T129" fmla="*/ 572 h 572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49" h="572">
                        <a:moveTo>
                          <a:pt x="25" y="65"/>
                        </a:moveTo>
                        <a:lnTo>
                          <a:pt x="7" y="44"/>
                        </a:lnTo>
                        <a:lnTo>
                          <a:pt x="0" y="27"/>
                        </a:lnTo>
                        <a:lnTo>
                          <a:pt x="11" y="7"/>
                        </a:lnTo>
                        <a:lnTo>
                          <a:pt x="28" y="0"/>
                        </a:lnTo>
                        <a:lnTo>
                          <a:pt x="60" y="0"/>
                        </a:lnTo>
                        <a:lnTo>
                          <a:pt x="96" y="24"/>
                        </a:lnTo>
                        <a:lnTo>
                          <a:pt x="132" y="61"/>
                        </a:lnTo>
                        <a:lnTo>
                          <a:pt x="192" y="140"/>
                        </a:lnTo>
                        <a:lnTo>
                          <a:pt x="231" y="204"/>
                        </a:lnTo>
                        <a:lnTo>
                          <a:pt x="249" y="255"/>
                        </a:lnTo>
                        <a:lnTo>
                          <a:pt x="245" y="283"/>
                        </a:lnTo>
                        <a:lnTo>
                          <a:pt x="224" y="320"/>
                        </a:lnTo>
                        <a:lnTo>
                          <a:pt x="181" y="347"/>
                        </a:lnTo>
                        <a:lnTo>
                          <a:pt x="110" y="371"/>
                        </a:lnTo>
                        <a:lnTo>
                          <a:pt x="75" y="395"/>
                        </a:lnTo>
                        <a:lnTo>
                          <a:pt x="60" y="415"/>
                        </a:lnTo>
                        <a:lnTo>
                          <a:pt x="68" y="436"/>
                        </a:lnTo>
                        <a:lnTo>
                          <a:pt x="107" y="456"/>
                        </a:lnTo>
                        <a:lnTo>
                          <a:pt x="139" y="497"/>
                        </a:lnTo>
                        <a:lnTo>
                          <a:pt x="153" y="538"/>
                        </a:lnTo>
                        <a:lnTo>
                          <a:pt x="149" y="558"/>
                        </a:lnTo>
                        <a:lnTo>
                          <a:pt x="117" y="572"/>
                        </a:lnTo>
                        <a:lnTo>
                          <a:pt x="107" y="572"/>
                        </a:lnTo>
                        <a:lnTo>
                          <a:pt x="92" y="535"/>
                        </a:lnTo>
                        <a:lnTo>
                          <a:pt x="85" y="494"/>
                        </a:lnTo>
                        <a:lnTo>
                          <a:pt x="64" y="463"/>
                        </a:lnTo>
                        <a:lnTo>
                          <a:pt x="32" y="446"/>
                        </a:lnTo>
                        <a:lnTo>
                          <a:pt x="21" y="426"/>
                        </a:lnTo>
                        <a:lnTo>
                          <a:pt x="25" y="405"/>
                        </a:lnTo>
                        <a:lnTo>
                          <a:pt x="53" y="371"/>
                        </a:lnTo>
                        <a:lnTo>
                          <a:pt x="107" y="351"/>
                        </a:lnTo>
                        <a:lnTo>
                          <a:pt x="157" y="320"/>
                        </a:lnTo>
                        <a:lnTo>
                          <a:pt x="196" y="286"/>
                        </a:lnTo>
                        <a:lnTo>
                          <a:pt x="210" y="252"/>
                        </a:lnTo>
                        <a:lnTo>
                          <a:pt x="206" y="238"/>
                        </a:lnTo>
                        <a:lnTo>
                          <a:pt x="189" y="208"/>
                        </a:lnTo>
                        <a:lnTo>
                          <a:pt x="157" y="163"/>
                        </a:lnTo>
                        <a:lnTo>
                          <a:pt x="121" y="136"/>
                        </a:lnTo>
                        <a:lnTo>
                          <a:pt x="82" y="106"/>
                        </a:lnTo>
                        <a:lnTo>
                          <a:pt x="53" y="89"/>
                        </a:lnTo>
                        <a:lnTo>
                          <a:pt x="25" y="6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146" name="Freeform 9"/>
                  <p:cNvSpPr>
                    <a:spLocks/>
                  </p:cNvSpPr>
                  <p:nvPr/>
                </p:nvSpPr>
                <p:spPr bwMode="auto">
                  <a:xfrm flipH="1">
                    <a:off x="1447" y="1581"/>
                    <a:ext cx="362" cy="499"/>
                  </a:xfrm>
                  <a:custGeom>
                    <a:avLst/>
                    <a:gdLst>
                      <a:gd name="T0" fmla="*/ 151 w 362"/>
                      <a:gd name="T1" fmla="*/ 35 h 499"/>
                      <a:gd name="T2" fmla="*/ 221 w 362"/>
                      <a:gd name="T3" fmla="*/ 0 h 499"/>
                      <a:gd name="T4" fmla="*/ 281 w 362"/>
                      <a:gd name="T5" fmla="*/ 0 h 499"/>
                      <a:gd name="T6" fmla="*/ 344 w 362"/>
                      <a:gd name="T7" fmla="*/ 14 h 499"/>
                      <a:gd name="T8" fmla="*/ 362 w 362"/>
                      <a:gd name="T9" fmla="*/ 35 h 499"/>
                      <a:gd name="T10" fmla="*/ 351 w 362"/>
                      <a:gd name="T11" fmla="*/ 59 h 499"/>
                      <a:gd name="T12" fmla="*/ 334 w 362"/>
                      <a:gd name="T13" fmla="*/ 91 h 499"/>
                      <a:gd name="T14" fmla="*/ 302 w 362"/>
                      <a:gd name="T15" fmla="*/ 87 h 499"/>
                      <a:gd name="T16" fmla="*/ 274 w 362"/>
                      <a:gd name="T17" fmla="*/ 77 h 499"/>
                      <a:gd name="T18" fmla="*/ 253 w 362"/>
                      <a:gd name="T19" fmla="*/ 63 h 499"/>
                      <a:gd name="T20" fmla="*/ 232 w 362"/>
                      <a:gd name="T21" fmla="*/ 59 h 499"/>
                      <a:gd name="T22" fmla="*/ 193 w 362"/>
                      <a:gd name="T23" fmla="*/ 70 h 499"/>
                      <a:gd name="T24" fmla="*/ 137 w 362"/>
                      <a:gd name="T25" fmla="*/ 94 h 499"/>
                      <a:gd name="T26" fmla="*/ 91 w 362"/>
                      <a:gd name="T27" fmla="*/ 136 h 499"/>
                      <a:gd name="T28" fmla="*/ 70 w 362"/>
                      <a:gd name="T29" fmla="*/ 164 h 499"/>
                      <a:gd name="T30" fmla="*/ 60 w 362"/>
                      <a:gd name="T31" fmla="*/ 185 h 499"/>
                      <a:gd name="T32" fmla="*/ 60 w 362"/>
                      <a:gd name="T33" fmla="*/ 202 h 499"/>
                      <a:gd name="T34" fmla="*/ 74 w 362"/>
                      <a:gd name="T35" fmla="*/ 220 h 499"/>
                      <a:gd name="T36" fmla="*/ 116 w 362"/>
                      <a:gd name="T37" fmla="*/ 248 h 499"/>
                      <a:gd name="T38" fmla="*/ 155 w 362"/>
                      <a:gd name="T39" fmla="*/ 286 h 499"/>
                      <a:gd name="T40" fmla="*/ 179 w 362"/>
                      <a:gd name="T41" fmla="*/ 325 h 499"/>
                      <a:gd name="T42" fmla="*/ 193 w 362"/>
                      <a:gd name="T43" fmla="*/ 352 h 499"/>
                      <a:gd name="T44" fmla="*/ 186 w 362"/>
                      <a:gd name="T45" fmla="*/ 370 h 499"/>
                      <a:gd name="T46" fmla="*/ 169 w 362"/>
                      <a:gd name="T47" fmla="*/ 387 h 499"/>
                      <a:gd name="T48" fmla="*/ 134 w 362"/>
                      <a:gd name="T49" fmla="*/ 398 h 499"/>
                      <a:gd name="T50" fmla="*/ 95 w 362"/>
                      <a:gd name="T51" fmla="*/ 412 h 499"/>
                      <a:gd name="T52" fmla="*/ 77 w 362"/>
                      <a:gd name="T53" fmla="*/ 433 h 499"/>
                      <a:gd name="T54" fmla="*/ 81 w 362"/>
                      <a:gd name="T55" fmla="*/ 468 h 499"/>
                      <a:gd name="T56" fmla="*/ 53 w 362"/>
                      <a:gd name="T57" fmla="*/ 499 h 499"/>
                      <a:gd name="T58" fmla="*/ 39 w 362"/>
                      <a:gd name="T59" fmla="*/ 489 h 499"/>
                      <a:gd name="T60" fmla="*/ 42 w 362"/>
                      <a:gd name="T61" fmla="*/ 429 h 499"/>
                      <a:gd name="T62" fmla="*/ 67 w 362"/>
                      <a:gd name="T63" fmla="*/ 398 h 499"/>
                      <a:gd name="T64" fmla="*/ 102 w 362"/>
                      <a:gd name="T65" fmla="*/ 373 h 499"/>
                      <a:gd name="T66" fmla="*/ 137 w 362"/>
                      <a:gd name="T67" fmla="*/ 359 h 499"/>
                      <a:gd name="T68" fmla="*/ 155 w 362"/>
                      <a:gd name="T69" fmla="*/ 352 h 499"/>
                      <a:gd name="T70" fmla="*/ 158 w 362"/>
                      <a:gd name="T71" fmla="*/ 342 h 499"/>
                      <a:gd name="T72" fmla="*/ 148 w 362"/>
                      <a:gd name="T73" fmla="*/ 325 h 499"/>
                      <a:gd name="T74" fmla="*/ 112 w 362"/>
                      <a:gd name="T75" fmla="*/ 290 h 499"/>
                      <a:gd name="T76" fmla="*/ 70 w 362"/>
                      <a:gd name="T77" fmla="*/ 262 h 499"/>
                      <a:gd name="T78" fmla="*/ 35 w 362"/>
                      <a:gd name="T79" fmla="*/ 241 h 499"/>
                      <a:gd name="T80" fmla="*/ 7 w 362"/>
                      <a:gd name="T81" fmla="*/ 220 h 499"/>
                      <a:gd name="T82" fmla="*/ 0 w 362"/>
                      <a:gd name="T83" fmla="*/ 195 h 499"/>
                      <a:gd name="T84" fmla="*/ 18 w 362"/>
                      <a:gd name="T85" fmla="*/ 157 h 499"/>
                      <a:gd name="T86" fmla="*/ 56 w 362"/>
                      <a:gd name="T87" fmla="*/ 108 h 499"/>
                      <a:gd name="T88" fmla="*/ 95 w 362"/>
                      <a:gd name="T89" fmla="*/ 70 h 499"/>
                      <a:gd name="T90" fmla="*/ 123 w 362"/>
                      <a:gd name="T91" fmla="*/ 52 h 499"/>
                      <a:gd name="T92" fmla="*/ 151 w 362"/>
                      <a:gd name="T93" fmla="*/ 35 h 499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362"/>
                      <a:gd name="T142" fmla="*/ 0 h 499"/>
                      <a:gd name="T143" fmla="*/ 362 w 362"/>
                      <a:gd name="T144" fmla="*/ 499 h 499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362" h="499">
                        <a:moveTo>
                          <a:pt x="151" y="35"/>
                        </a:moveTo>
                        <a:lnTo>
                          <a:pt x="221" y="0"/>
                        </a:lnTo>
                        <a:lnTo>
                          <a:pt x="281" y="0"/>
                        </a:lnTo>
                        <a:lnTo>
                          <a:pt x="344" y="14"/>
                        </a:lnTo>
                        <a:lnTo>
                          <a:pt x="362" y="35"/>
                        </a:lnTo>
                        <a:lnTo>
                          <a:pt x="351" y="59"/>
                        </a:lnTo>
                        <a:lnTo>
                          <a:pt x="334" y="91"/>
                        </a:lnTo>
                        <a:lnTo>
                          <a:pt x="302" y="87"/>
                        </a:lnTo>
                        <a:lnTo>
                          <a:pt x="274" y="77"/>
                        </a:lnTo>
                        <a:lnTo>
                          <a:pt x="253" y="63"/>
                        </a:lnTo>
                        <a:lnTo>
                          <a:pt x="232" y="59"/>
                        </a:lnTo>
                        <a:lnTo>
                          <a:pt x="193" y="70"/>
                        </a:lnTo>
                        <a:lnTo>
                          <a:pt x="137" y="94"/>
                        </a:lnTo>
                        <a:lnTo>
                          <a:pt x="91" y="136"/>
                        </a:lnTo>
                        <a:lnTo>
                          <a:pt x="70" y="164"/>
                        </a:lnTo>
                        <a:lnTo>
                          <a:pt x="60" y="185"/>
                        </a:lnTo>
                        <a:lnTo>
                          <a:pt x="60" y="202"/>
                        </a:lnTo>
                        <a:lnTo>
                          <a:pt x="74" y="220"/>
                        </a:lnTo>
                        <a:lnTo>
                          <a:pt x="116" y="248"/>
                        </a:lnTo>
                        <a:lnTo>
                          <a:pt x="155" y="286"/>
                        </a:lnTo>
                        <a:lnTo>
                          <a:pt x="179" y="325"/>
                        </a:lnTo>
                        <a:lnTo>
                          <a:pt x="193" y="352"/>
                        </a:lnTo>
                        <a:lnTo>
                          <a:pt x="186" y="370"/>
                        </a:lnTo>
                        <a:lnTo>
                          <a:pt x="169" y="387"/>
                        </a:lnTo>
                        <a:lnTo>
                          <a:pt x="134" y="398"/>
                        </a:lnTo>
                        <a:lnTo>
                          <a:pt x="95" y="412"/>
                        </a:lnTo>
                        <a:lnTo>
                          <a:pt x="77" y="433"/>
                        </a:lnTo>
                        <a:lnTo>
                          <a:pt x="81" y="468"/>
                        </a:lnTo>
                        <a:lnTo>
                          <a:pt x="53" y="499"/>
                        </a:lnTo>
                        <a:lnTo>
                          <a:pt x="39" y="489"/>
                        </a:lnTo>
                        <a:lnTo>
                          <a:pt x="42" y="429"/>
                        </a:lnTo>
                        <a:lnTo>
                          <a:pt x="67" y="398"/>
                        </a:lnTo>
                        <a:lnTo>
                          <a:pt x="102" y="373"/>
                        </a:lnTo>
                        <a:lnTo>
                          <a:pt x="137" y="359"/>
                        </a:lnTo>
                        <a:lnTo>
                          <a:pt x="155" y="352"/>
                        </a:lnTo>
                        <a:lnTo>
                          <a:pt x="158" y="342"/>
                        </a:lnTo>
                        <a:lnTo>
                          <a:pt x="148" y="325"/>
                        </a:lnTo>
                        <a:lnTo>
                          <a:pt x="112" y="290"/>
                        </a:lnTo>
                        <a:lnTo>
                          <a:pt x="70" y="262"/>
                        </a:lnTo>
                        <a:lnTo>
                          <a:pt x="35" y="241"/>
                        </a:lnTo>
                        <a:lnTo>
                          <a:pt x="7" y="220"/>
                        </a:lnTo>
                        <a:lnTo>
                          <a:pt x="0" y="195"/>
                        </a:lnTo>
                        <a:lnTo>
                          <a:pt x="18" y="157"/>
                        </a:lnTo>
                        <a:lnTo>
                          <a:pt x="56" y="108"/>
                        </a:lnTo>
                        <a:lnTo>
                          <a:pt x="95" y="70"/>
                        </a:lnTo>
                        <a:lnTo>
                          <a:pt x="123" y="52"/>
                        </a:lnTo>
                        <a:lnTo>
                          <a:pt x="151" y="3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147" name="Freeform 10"/>
                  <p:cNvSpPr>
                    <a:spLocks/>
                  </p:cNvSpPr>
                  <p:nvPr/>
                </p:nvSpPr>
                <p:spPr bwMode="auto">
                  <a:xfrm flipH="1">
                    <a:off x="1376" y="2005"/>
                    <a:ext cx="229" cy="840"/>
                  </a:xfrm>
                  <a:custGeom>
                    <a:avLst/>
                    <a:gdLst>
                      <a:gd name="T0" fmla="*/ 132 w 229"/>
                      <a:gd name="T1" fmla="*/ 69 h 840"/>
                      <a:gd name="T2" fmla="*/ 136 w 229"/>
                      <a:gd name="T3" fmla="*/ 21 h 840"/>
                      <a:gd name="T4" fmla="*/ 168 w 229"/>
                      <a:gd name="T5" fmla="*/ 0 h 840"/>
                      <a:gd name="T6" fmla="*/ 204 w 229"/>
                      <a:gd name="T7" fmla="*/ 3 h 840"/>
                      <a:gd name="T8" fmla="*/ 225 w 229"/>
                      <a:gd name="T9" fmla="*/ 21 h 840"/>
                      <a:gd name="T10" fmla="*/ 229 w 229"/>
                      <a:gd name="T11" fmla="*/ 90 h 840"/>
                      <a:gd name="T12" fmla="*/ 218 w 229"/>
                      <a:gd name="T13" fmla="*/ 266 h 840"/>
                      <a:gd name="T14" fmla="*/ 204 w 229"/>
                      <a:gd name="T15" fmla="*/ 373 h 840"/>
                      <a:gd name="T16" fmla="*/ 222 w 229"/>
                      <a:gd name="T17" fmla="*/ 460 h 840"/>
                      <a:gd name="T18" fmla="*/ 225 w 229"/>
                      <a:gd name="T19" fmla="*/ 546 h 840"/>
                      <a:gd name="T20" fmla="*/ 215 w 229"/>
                      <a:gd name="T21" fmla="*/ 633 h 840"/>
                      <a:gd name="T22" fmla="*/ 197 w 229"/>
                      <a:gd name="T23" fmla="*/ 743 h 840"/>
                      <a:gd name="T24" fmla="*/ 204 w 229"/>
                      <a:gd name="T25" fmla="*/ 802 h 840"/>
                      <a:gd name="T26" fmla="*/ 186 w 229"/>
                      <a:gd name="T27" fmla="*/ 812 h 840"/>
                      <a:gd name="T28" fmla="*/ 72 w 229"/>
                      <a:gd name="T29" fmla="*/ 833 h 840"/>
                      <a:gd name="T30" fmla="*/ 43 w 229"/>
                      <a:gd name="T31" fmla="*/ 840 h 840"/>
                      <a:gd name="T32" fmla="*/ 0 w 229"/>
                      <a:gd name="T33" fmla="*/ 816 h 840"/>
                      <a:gd name="T34" fmla="*/ 0 w 229"/>
                      <a:gd name="T35" fmla="*/ 802 h 840"/>
                      <a:gd name="T36" fmla="*/ 125 w 229"/>
                      <a:gd name="T37" fmla="*/ 795 h 840"/>
                      <a:gd name="T38" fmla="*/ 168 w 229"/>
                      <a:gd name="T39" fmla="*/ 778 h 840"/>
                      <a:gd name="T40" fmla="*/ 172 w 229"/>
                      <a:gd name="T41" fmla="*/ 740 h 840"/>
                      <a:gd name="T42" fmla="*/ 175 w 229"/>
                      <a:gd name="T43" fmla="*/ 622 h 840"/>
                      <a:gd name="T44" fmla="*/ 165 w 229"/>
                      <a:gd name="T45" fmla="*/ 525 h 840"/>
                      <a:gd name="T46" fmla="*/ 154 w 229"/>
                      <a:gd name="T47" fmla="*/ 408 h 840"/>
                      <a:gd name="T48" fmla="*/ 157 w 229"/>
                      <a:gd name="T49" fmla="*/ 335 h 840"/>
                      <a:gd name="T50" fmla="*/ 165 w 229"/>
                      <a:gd name="T51" fmla="*/ 242 h 840"/>
                      <a:gd name="T52" fmla="*/ 147 w 229"/>
                      <a:gd name="T53" fmla="*/ 152 h 840"/>
                      <a:gd name="T54" fmla="*/ 132 w 229"/>
                      <a:gd name="T55" fmla="*/ 69 h 84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29"/>
                      <a:gd name="T85" fmla="*/ 0 h 840"/>
                      <a:gd name="T86" fmla="*/ 229 w 229"/>
                      <a:gd name="T87" fmla="*/ 840 h 840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29" h="840">
                        <a:moveTo>
                          <a:pt x="132" y="69"/>
                        </a:moveTo>
                        <a:lnTo>
                          <a:pt x="136" y="21"/>
                        </a:lnTo>
                        <a:lnTo>
                          <a:pt x="168" y="0"/>
                        </a:lnTo>
                        <a:lnTo>
                          <a:pt x="204" y="3"/>
                        </a:lnTo>
                        <a:lnTo>
                          <a:pt x="225" y="21"/>
                        </a:lnTo>
                        <a:lnTo>
                          <a:pt x="229" y="90"/>
                        </a:lnTo>
                        <a:lnTo>
                          <a:pt x="218" y="266"/>
                        </a:lnTo>
                        <a:lnTo>
                          <a:pt x="204" y="373"/>
                        </a:lnTo>
                        <a:lnTo>
                          <a:pt x="222" y="460"/>
                        </a:lnTo>
                        <a:lnTo>
                          <a:pt x="225" y="546"/>
                        </a:lnTo>
                        <a:lnTo>
                          <a:pt x="215" y="633"/>
                        </a:lnTo>
                        <a:lnTo>
                          <a:pt x="197" y="743"/>
                        </a:lnTo>
                        <a:lnTo>
                          <a:pt x="204" y="802"/>
                        </a:lnTo>
                        <a:lnTo>
                          <a:pt x="186" y="812"/>
                        </a:lnTo>
                        <a:lnTo>
                          <a:pt x="72" y="833"/>
                        </a:lnTo>
                        <a:lnTo>
                          <a:pt x="43" y="840"/>
                        </a:lnTo>
                        <a:lnTo>
                          <a:pt x="0" y="816"/>
                        </a:lnTo>
                        <a:lnTo>
                          <a:pt x="0" y="802"/>
                        </a:lnTo>
                        <a:lnTo>
                          <a:pt x="125" y="795"/>
                        </a:lnTo>
                        <a:lnTo>
                          <a:pt x="168" y="778"/>
                        </a:lnTo>
                        <a:lnTo>
                          <a:pt x="172" y="740"/>
                        </a:lnTo>
                        <a:lnTo>
                          <a:pt x="175" y="622"/>
                        </a:lnTo>
                        <a:lnTo>
                          <a:pt x="165" y="525"/>
                        </a:lnTo>
                        <a:lnTo>
                          <a:pt x="154" y="408"/>
                        </a:lnTo>
                        <a:lnTo>
                          <a:pt x="157" y="335"/>
                        </a:lnTo>
                        <a:lnTo>
                          <a:pt x="165" y="242"/>
                        </a:lnTo>
                        <a:lnTo>
                          <a:pt x="147" y="152"/>
                        </a:lnTo>
                        <a:lnTo>
                          <a:pt x="132" y="6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148" name="Freeform 11"/>
                  <p:cNvSpPr>
                    <a:spLocks/>
                  </p:cNvSpPr>
                  <p:nvPr/>
                </p:nvSpPr>
                <p:spPr bwMode="auto">
                  <a:xfrm flipH="1">
                    <a:off x="1390" y="2033"/>
                    <a:ext cx="447" cy="658"/>
                  </a:xfrm>
                  <a:custGeom>
                    <a:avLst/>
                    <a:gdLst>
                      <a:gd name="T0" fmla="*/ 212 w 447"/>
                      <a:gd name="T1" fmla="*/ 268 h 658"/>
                      <a:gd name="T2" fmla="*/ 212 w 447"/>
                      <a:gd name="T3" fmla="*/ 233 h 658"/>
                      <a:gd name="T4" fmla="*/ 230 w 447"/>
                      <a:gd name="T5" fmla="*/ 174 h 658"/>
                      <a:gd name="T6" fmla="*/ 284 w 447"/>
                      <a:gd name="T7" fmla="*/ 80 h 658"/>
                      <a:gd name="T8" fmla="*/ 370 w 447"/>
                      <a:gd name="T9" fmla="*/ 0 h 658"/>
                      <a:gd name="T10" fmla="*/ 424 w 447"/>
                      <a:gd name="T11" fmla="*/ 0 h 658"/>
                      <a:gd name="T12" fmla="*/ 447 w 447"/>
                      <a:gd name="T13" fmla="*/ 38 h 658"/>
                      <a:gd name="T14" fmla="*/ 415 w 447"/>
                      <a:gd name="T15" fmla="*/ 91 h 658"/>
                      <a:gd name="T16" fmla="*/ 348 w 447"/>
                      <a:gd name="T17" fmla="*/ 129 h 658"/>
                      <a:gd name="T18" fmla="*/ 307 w 447"/>
                      <a:gd name="T19" fmla="*/ 167 h 658"/>
                      <a:gd name="T20" fmla="*/ 266 w 447"/>
                      <a:gd name="T21" fmla="*/ 223 h 658"/>
                      <a:gd name="T22" fmla="*/ 257 w 447"/>
                      <a:gd name="T23" fmla="*/ 261 h 658"/>
                      <a:gd name="T24" fmla="*/ 262 w 447"/>
                      <a:gd name="T25" fmla="*/ 303 h 658"/>
                      <a:gd name="T26" fmla="*/ 284 w 447"/>
                      <a:gd name="T27" fmla="*/ 373 h 658"/>
                      <a:gd name="T28" fmla="*/ 289 w 447"/>
                      <a:gd name="T29" fmla="*/ 449 h 658"/>
                      <a:gd name="T30" fmla="*/ 280 w 447"/>
                      <a:gd name="T31" fmla="*/ 547 h 658"/>
                      <a:gd name="T32" fmla="*/ 257 w 447"/>
                      <a:gd name="T33" fmla="*/ 616 h 658"/>
                      <a:gd name="T34" fmla="*/ 217 w 447"/>
                      <a:gd name="T35" fmla="*/ 658 h 658"/>
                      <a:gd name="T36" fmla="*/ 190 w 447"/>
                      <a:gd name="T37" fmla="*/ 658 h 658"/>
                      <a:gd name="T38" fmla="*/ 104 w 447"/>
                      <a:gd name="T39" fmla="*/ 637 h 658"/>
                      <a:gd name="T40" fmla="*/ 27 w 447"/>
                      <a:gd name="T41" fmla="*/ 634 h 658"/>
                      <a:gd name="T42" fmla="*/ 0 w 447"/>
                      <a:gd name="T43" fmla="*/ 620 h 658"/>
                      <a:gd name="T44" fmla="*/ 50 w 447"/>
                      <a:gd name="T45" fmla="*/ 606 h 658"/>
                      <a:gd name="T46" fmla="*/ 131 w 447"/>
                      <a:gd name="T47" fmla="*/ 609 h 658"/>
                      <a:gd name="T48" fmla="*/ 181 w 447"/>
                      <a:gd name="T49" fmla="*/ 623 h 658"/>
                      <a:gd name="T50" fmla="*/ 212 w 447"/>
                      <a:gd name="T51" fmla="*/ 613 h 658"/>
                      <a:gd name="T52" fmla="*/ 244 w 447"/>
                      <a:gd name="T53" fmla="*/ 557 h 658"/>
                      <a:gd name="T54" fmla="*/ 248 w 447"/>
                      <a:gd name="T55" fmla="*/ 477 h 658"/>
                      <a:gd name="T56" fmla="*/ 239 w 447"/>
                      <a:gd name="T57" fmla="*/ 404 h 658"/>
                      <a:gd name="T58" fmla="*/ 212 w 447"/>
                      <a:gd name="T59" fmla="*/ 317 h 658"/>
                      <a:gd name="T60" fmla="*/ 212 w 447"/>
                      <a:gd name="T61" fmla="*/ 268 h 658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447"/>
                      <a:gd name="T94" fmla="*/ 0 h 658"/>
                      <a:gd name="T95" fmla="*/ 447 w 447"/>
                      <a:gd name="T96" fmla="*/ 658 h 658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447" h="658">
                        <a:moveTo>
                          <a:pt x="212" y="268"/>
                        </a:moveTo>
                        <a:lnTo>
                          <a:pt x="212" y="233"/>
                        </a:lnTo>
                        <a:lnTo>
                          <a:pt x="230" y="174"/>
                        </a:lnTo>
                        <a:lnTo>
                          <a:pt x="284" y="80"/>
                        </a:lnTo>
                        <a:lnTo>
                          <a:pt x="370" y="0"/>
                        </a:lnTo>
                        <a:lnTo>
                          <a:pt x="424" y="0"/>
                        </a:lnTo>
                        <a:lnTo>
                          <a:pt x="447" y="38"/>
                        </a:lnTo>
                        <a:lnTo>
                          <a:pt x="415" y="91"/>
                        </a:lnTo>
                        <a:lnTo>
                          <a:pt x="348" y="129"/>
                        </a:lnTo>
                        <a:lnTo>
                          <a:pt x="307" y="167"/>
                        </a:lnTo>
                        <a:lnTo>
                          <a:pt x="266" y="223"/>
                        </a:lnTo>
                        <a:lnTo>
                          <a:pt x="257" y="261"/>
                        </a:lnTo>
                        <a:lnTo>
                          <a:pt x="262" y="303"/>
                        </a:lnTo>
                        <a:lnTo>
                          <a:pt x="284" y="373"/>
                        </a:lnTo>
                        <a:lnTo>
                          <a:pt x="289" y="449"/>
                        </a:lnTo>
                        <a:lnTo>
                          <a:pt x="280" y="547"/>
                        </a:lnTo>
                        <a:lnTo>
                          <a:pt x="257" y="616"/>
                        </a:lnTo>
                        <a:lnTo>
                          <a:pt x="217" y="658"/>
                        </a:lnTo>
                        <a:lnTo>
                          <a:pt x="190" y="658"/>
                        </a:lnTo>
                        <a:lnTo>
                          <a:pt x="104" y="637"/>
                        </a:lnTo>
                        <a:lnTo>
                          <a:pt x="27" y="634"/>
                        </a:lnTo>
                        <a:lnTo>
                          <a:pt x="0" y="620"/>
                        </a:lnTo>
                        <a:lnTo>
                          <a:pt x="50" y="606"/>
                        </a:lnTo>
                        <a:lnTo>
                          <a:pt x="131" y="609"/>
                        </a:lnTo>
                        <a:lnTo>
                          <a:pt x="181" y="623"/>
                        </a:lnTo>
                        <a:lnTo>
                          <a:pt x="212" y="613"/>
                        </a:lnTo>
                        <a:lnTo>
                          <a:pt x="244" y="557"/>
                        </a:lnTo>
                        <a:lnTo>
                          <a:pt x="248" y="477"/>
                        </a:lnTo>
                        <a:lnTo>
                          <a:pt x="239" y="404"/>
                        </a:lnTo>
                        <a:lnTo>
                          <a:pt x="212" y="317"/>
                        </a:lnTo>
                        <a:lnTo>
                          <a:pt x="212" y="26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149" name="Freeform 12"/>
                  <p:cNvSpPr>
                    <a:spLocks/>
                  </p:cNvSpPr>
                  <p:nvPr/>
                </p:nvSpPr>
                <p:spPr bwMode="auto">
                  <a:xfrm flipH="1">
                    <a:off x="1353" y="1223"/>
                    <a:ext cx="282" cy="326"/>
                  </a:xfrm>
                  <a:custGeom>
                    <a:avLst/>
                    <a:gdLst>
                      <a:gd name="T0" fmla="*/ 81 w 282"/>
                      <a:gd name="T1" fmla="*/ 137 h 326"/>
                      <a:gd name="T2" fmla="*/ 78 w 282"/>
                      <a:gd name="T3" fmla="*/ 84 h 326"/>
                      <a:gd name="T4" fmla="*/ 88 w 282"/>
                      <a:gd name="T5" fmla="*/ 35 h 326"/>
                      <a:gd name="T6" fmla="*/ 127 w 282"/>
                      <a:gd name="T7" fmla="*/ 7 h 326"/>
                      <a:gd name="T8" fmla="*/ 173 w 282"/>
                      <a:gd name="T9" fmla="*/ 0 h 326"/>
                      <a:gd name="T10" fmla="*/ 208 w 282"/>
                      <a:gd name="T11" fmla="*/ 4 h 326"/>
                      <a:gd name="T12" fmla="*/ 240 w 282"/>
                      <a:gd name="T13" fmla="*/ 25 h 326"/>
                      <a:gd name="T14" fmla="*/ 257 w 282"/>
                      <a:gd name="T15" fmla="*/ 60 h 326"/>
                      <a:gd name="T16" fmla="*/ 278 w 282"/>
                      <a:gd name="T17" fmla="*/ 130 h 326"/>
                      <a:gd name="T18" fmla="*/ 282 w 282"/>
                      <a:gd name="T19" fmla="*/ 207 h 326"/>
                      <a:gd name="T20" fmla="*/ 271 w 282"/>
                      <a:gd name="T21" fmla="*/ 263 h 326"/>
                      <a:gd name="T22" fmla="*/ 250 w 282"/>
                      <a:gd name="T23" fmla="*/ 298 h 326"/>
                      <a:gd name="T24" fmla="*/ 215 w 282"/>
                      <a:gd name="T25" fmla="*/ 319 h 326"/>
                      <a:gd name="T26" fmla="*/ 187 w 282"/>
                      <a:gd name="T27" fmla="*/ 326 h 326"/>
                      <a:gd name="T28" fmla="*/ 145 w 282"/>
                      <a:gd name="T29" fmla="*/ 315 h 326"/>
                      <a:gd name="T30" fmla="*/ 123 w 282"/>
                      <a:gd name="T31" fmla="*/ 284 h 326"/>
                      <a:gd name="T32" fmla="*/ 102 w 282"/>
                      <a:gd name="T33" fmla="*/ 238 h 326"/>
                      <a:gd name="T34" fmla="*/ 85 w 282"/>
                      <a:gd name="T35" fmla="*/ 186 h 326"/>
                      <a:gd name="T36" fmla="*/ 53 w 282"/>
                      <a:gd name="T37" fmla="*/ 207 h 326"/>
                      <a:gd name="T38" fmla="*/ 18 w 282"/>
                      <a:gd name="T39" fmla="*/ 221 h 326"/>
                      <a:gd name="T40" fmla="*/ 4 w 282"/>
                      <a:gd name="T41" fmla="*/ 221 h 326"/>
                      <a:gd name="T42" fmla="*/ 0 w 282"/>
                      <a:gd name="T43" fmla="*/ 207 h 326"/>
                      <a:gd name="T44" fmla="*/ 7 w 282"/>
                      <a:gd name="T45" fmla="*/ 189 h 326"/>
                      <a:gd name="T46" fmla="*/ 60 w 282"/>
                      <a:gd name="T47" fmla="*/ 168 h 326"/>
                      <a:gd name="T48" fmla="*/ 81 w 282"/>
                      <a:gd name="T49" fmla="*/ 137 h 32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82"/>
                      <a:gd name="T76" fmla="*/ 0 h 326"/>
                      <a:gd name="T77" fmla="*/ 282 w 282"/>
                      <a:gd name="T78" fmla="*/ 326 h 32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82" h="326">
                        <a:moveTo>
                          <a:pt x="81" y="137"/>
                        </a:moveTo>
                        <a:lnTo>
                          <a:pt x="78" y="84"/>
                        </a:lnTo>
                        <a:lnTo>
                          <a:pt x="88" y="35"/>
                        </a:lnTo>
                        <a:lnTo>
                          <a:pt x="127" y="7"/>
                        </a:lnTo>
                        <a:lnTo>
                          <a:pt x="173" y="0"/>
                        </a:lnTo>
                        <a:lnTo>
                          <a:pt x="208" y="4"/>
                        </a:lnTo>
                        <a:lnTo>
                          <a:pt x="240" y="25"/>
                        </a:lnTo>
                        <a:lnTo>
                          <a:pt x="257" y="60"/>
                        </a:lnTo>
                        <a:lnTo>
                          <a:pt x="278" y="130"/>
                        </a:lnTo>
                        <a:lnTo>
                          <a:pt x="282" y="207"/>
                        </a:lnTo>
                        <a:lnTo>
                          <a:pt x="271" y="263"/>
                        </a:lnTo>
                        <a:lnTo>
                          <a:pt x="250" y="298"/>
                        </a:lnTo>
                        <a:lnTo>
                          <a:pt x="215" y="319"/>
                        </a:lnTo>
                        <a:lnTo>
                          <a:pt x="187" y="326"/>
                        </a:lnTo>
                        <a:lnTo>
                          <a:pt x="145" y="315"/>
                        </a:lnTo>
                        <a:lnTo>
                          <a:pt x="123" y="284"/>
                        </a:lnTo>
                        <a:lnTo>
                          <a:pt x="102" y="238"/>
                        </a:lnTo>
                        <a:lnTo>
                          <a:pt x="85" y="186"/>
                        </a:lnTo>
                        <a:lnTo>
                          <a:pt x="53" y="207"/>
                        </a:lnTo>
                        <a:lnTo>
                          <a:pt x="18" y="221"/>
                        </a:lnTo>
                        <a:lnTo>
                          <a:pt x="4" y="221"/>
                        </a:lnTo>
                        <a:lnTo>
                          <a:pt x="0" y="207"/>
                        </a:lnTo>
                        <a:lnTo>
                          <a:pt x="7" y="189"/>
                        </a:lnTo>
                        <a:lnTo>
                          <a:pt x="60" y="168"/>
                        </a:lnTo>
                        <a:lnTo>
                          <a:pt x="81" y="137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48150" name="Group 13"/>
                  <p:cNvGrpSpPr>
                    <a:grpSpLocks/>
                  </p:cNvGrpSpPr>
                  <p:nvPr/>
                </p:nvGrpSpPr>
                <p:grpSpPr bwMode="auto">
                  <a:xfrm flipH="1">
                    <a:off x="1212" y="1104"/>
                    <a:ext cx="277" cy="235"/>
                    <a:chOff x="1590" y="1104"/>
                    <a:chExt cx="277" cy="235"/>
                  </a:xfrm>
                </p:grpSpPr>
                <p:sp>
                  <p:nvSpPr>
                    <p:cNvPr id="48151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1683" y="1257"/>
                      <a:ext cx="184" cy="82"/>
                    </a:xfrm>
                    <a:custGeom>
                      <a:avLst/>
                      <a:gdLst>
                        <a:gd name="T0" fmla="*/ 13 w 184"/>
                        <a:gd name="T1" fmla="*/ 82 h 82"/>
                        <a:gd name="T2" fmla="*/ 0 w 184"/>
                        <a:gd name="T3" fmla="*/ 71 h 82"/>
                        <a:gd name="T4" fmla="*/ 0 w 184"/>
                        <a:gd name="T5" fmla="*/ 45 h 82"/>
                        <a:gd name="T6" fmla="*/ 16 w 184"/>
                        <a:gd name="T7" fmla="*/ 17 h 82"/>
                        <a:gd name="T8" fmla="*/ 36 w 184"/>
                        <a:gd name="T9" fmla="*/ 9 h 82"/>
                        <a:gd name="T10" fmla="*/ 61 w 184"/>
                        <a:gd name="T11" fmla="*/ 22 h 82"/>
                        <a:gd name="T12" fmla="*/ 86 w 184"/>
                        <a:gd name="T13" fmla="*/ 19 h 82"/>
                        <a:gd name="T14" fmla="*/ 102 w 184"/>
                        <a:gd name="T15" fmla="*/ 0 h 82"/>
                        <a:gd name="T16" fmla="*/ 123 w 184"/>
                        <a:gd name="T17" fmla="*/ 2 h 82"/>
                        <a:gd name="T18" fmla="*/ 155 w 184"/>
                        <a:gd name="T19" fmla="*/ 15 h 82"/>
                        <a:gd name="T20" fmla="*/ 182 w 184"/>
                        <a:gd name="T21" fmla="*/ 13 h 82"/>
                        <a:gd name="T22" fmla="*/ 184 w 184"/>
                        <a:gd name="T23" fmla="*/ 32 h 82"/>
                        <a:gd name="T24" fmla="*/ 175 w 184"/>
                        <a:gd name="T25" fmla="*/ 45 h 82"/>
                        <a:gd name="T26" fmla="*/ 141 w 184"/>
                        <a:gd name="T27" fmla="*/ 43 h 82"/>
                        <a:gd name="T28" fmla="*/ 118 w 184"/>
                        <a:gd name="T29" fmla="*/ 39 h 82"/>
                        <a:gd name="T30" fmla="*/ 105 w 184"/>
                        <a:gd name="T31" fmla="*/ 48 h 82"/>
                        <a:gd name="T32" fmla="*/ 91 w 184"/>
                        <a:gd name="T33" fmla="*/ 67 h 82"/>
                        <a:gd name="T34" fmla="*/ 66 w 184"/>
                        <a:gd name="T35" fmla="*/ 62 h 82"/>
                        <a:gd name="T36" fmla="*/ 54 w 184"/>
                        <a:gd name="T37" fmla="*/ 56 h 82"/>
                        <a:gd name="T38" fmla="*/ 45 w 184"/>
                        <a:gd name="T39" fmla="*/ 63 h 82"/>
                        <a:gd name="T40" fmla="*/ 32 w 184"/>
                        <a:gd name="T41" fmla="*/ 76 h 82"/>
                        <a:gd name="T42" fmla="*/ 13 w 184"/>
                        <a:gd name="T43" fmla="*/ 82 h 82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84"/>
                        <a:gd name="T67" fmla="*/ 0 h 82"/>
                        <a:gd name="T68" fmla="*/ 184 w 184"/>
                        <a:gd name="T69" fmla="*/ 82 h 82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84" h="82">
                          <a:moveTo>
                            <a:pt x="13" y="82"/>
                          </a:moveTo>
                          <a:lnTo>
                            <a:pt x="0" y="71"/>
                          </a:lnTo>
                          <a:lnTo>
                            <a:pt x="0" y="45"/>
                          </a:lnTo>
                          <a:lnTo>
                            <a:pt x="16" y="17"/>
                          </a:lnTo>
                          <a:lnTo>
                            <a:pt x="36" y="9"/>
                          </a:lnTo>
                          <a:lnTo>
                            <a:pt x="61" y="22"/>
                          </a:lnTo>
                          <a:lnTo>
                            <a:pt x="86" y="19"/>
                          </a:lnTo>
                          <a:lnTo>
                            <a:pt x="102" y="0"/>
                          </a:lnTo>
                          <a:lnTo>
                            <a:pt x="123" y="2"/>
                          </a:lnTo>
                          <a:lnTo>
                            <a:pt x="155" y="15"/>
                          </a:lnTo>
                          <a:lnTo>
                            <a:pt x="182" y="13"/>
                          </a:lnTo>
                          <a:lnTo>
                            <a:pt x="184" y="32"/>
                          </a:lnTo>
                          <a:lnTo>
                            <a:pt x="175" y="45"/>
                          </a:lnTo>
                          <a:lnTo>
                            <a:pt x="141" y="43"/>
                          </a:lnTo>
                          <a:lnTo>
                            <a:pt x="118" y="39"/>
                          </a:lnTo>
                          <a:lnTo>
                            <a:pt x="105" y="48"/>
                          </a:lnTo>
                          <a:lnTo>
                            <a:pt x="91" y="67"/>
                          </a:lnTo>
                          <a:lnTo>
                            <a:pt x="66" y="62"/>
                          </a:lnTo>
                          <a:lnTo>
                            <a:pt x="54" y="56"/>
                          </a:lnTo>
                          <a:lnTo>
                            <a:pt x="45" y="63"/>
                          </a:lnTo>
                          <a:lnTo>
                            <a:pt x="32" y="76"/>
                          </a:lnTo>
                          <a:lnTo>
                            <a:pt x="13" y="8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152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1654" y="1193"/>
                      <a:ext cx="178" cy="114"/>
                    </a:xfrm>
                    <a:custGeom>
                      <a:avLst/>
                      <a:gdLst>
                        <a:gd name="T0" fmla="*/ 23 w 178"/>
                        <a:gd name="T1" fmla="*/ 114 h 114"/>
                        <a:gd name="T2" fmla="*/ 11 w 178"/>
                        <a:gd name="T3" fmla="*/ 108 h 114"/>
                        <a:gd name="T4" fmla="*/ 0 w 178"/>
                        <a:gd name="T5" fmla="*/ 79 h 114"/>
                        <a:gd name="T6" fmla="*/ 11 w 178"/>
                        <a:gd name="T7" fmla="*/ 51 h 114"/>
                        <a:gd name="T8" fmla="*/ 27 w 178"/>
                        <a:gd name="T9" fmla="*/ 39 h 114"/>
                        <a:gd name="T10" fmla="*/ 56 w 178"/>
                        <a:gd name="T11" fmla="*/ 42 h 114"/>
                        <a:gd name="T12" fmla="*/ 76 w 178"/>
                        <a:gd name="T13" fmla="*/ 35 h 114"/>
                        <a:gd name="T14" fmla="*/ 90 w 178"/>
                        <a:gd name="T15" fmla="*/ 13 h 114"/>
                        <a:gd name="T16" fmla="*/ 111 w 178"/>
                        <a:gd name="T17" fmla="*/ 4 h 114"/>
                        <a:gd name="T18" fmla="*/ 146 w 178"/>
                        <a:gd name="T19" fmla="*/ 9 h 114"/>
                        <a:gd name="T20" fmla="*/ 171 w 178"/>
                        <a:gd name="T21" fmla="*/ 0 h 114"/>
                        <a:gd name="T22" fmla="*/ 178 w 178"/>
                        <a:gd name="T23" fmla="*/ 17 h 114"/>
                        <a:gd name="T24" fmla="*/ 171 w 178"/>
                        <a:gd name="T25" fmla="*/ 33 h 114"/>
                        <a:gd name="T26" fmla="*/ 140 w 178"/>
                        <a:gd name="T27" fmla="*/ 42 h 114"/>
                        <a:gd name="T28" fmla="*/ 120 w 178"/>
                        <a:gd name="T29" fmla="*/ 40 h 114"/>
                        <a:gd name="T30" fmla="*/ 108 w 178"/>
                        <a:gd name="T31" fmla="*/ 57 h 114"/>
                        <a:gd name="T32" fmla="*/ 97 w 178"/>
                        <a:gd name="T33" fmla="*/ 79 h 114"/>
                        <a:gd name="T34" fmla="*/ 72 w 178"/>
                        <a:gd name="T35" fmla="*/ 81 h 114"/>
                        <a:gd name="T36" fmla="*/ 59 w 178"/>
                        <a:gd name="T37" fmla="*/ 79 h 114"/>
                        <a:gd name="T38" fmla="*/ 47 w 178"/>
                        <a:gd name="T39" fmla="*/ 88 h 114"/>
                        <a:gd name="T40" fmla="*/ 41 w 178"/>
                        <a:gd name="T41" fmla="*/ 99 h 114"/>
                        <a:gd name="T42" fmla="*/ 23 w 178"/>
                        <a:gd name="T43" fmla="*/ 114 h 11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78"/>
                        <a:gd name="T67" fmla="*/ 0 h 114"/>
                        <a:gd name="T68" fmla="*/ 178 w 178"/>
                        <a:gd name="T69" fmla="*/ 114 h 11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78" h="114">
                          <a:moveTo>
                            <a:pt x="23" y="114"/>
                          </a:moveTo>
                          <a:lnTo>
                            <a:pt x="11" y="108"/>
                          </a:lnTo>
                          <a:lnTo>
                            <a:pt x="0" y="79"/>
                          </a:lnTo>
                          <a:lnTo>
                            <a:pt x="11" y="51"/>
                          </a:lnTo>
                          <a:lnTo>
                            <a:pt x="27" y="39"/>
                          </a:lnTo>
                          <a:lnTo>
                            <a:pt x="56" y="42"/>
                          </a:lnTo>
                          <a:lnTo>
                            <a:pt x="76" y="35"/>
                          </a:lnTo>
                          <a:lnTo>
                            <a:pt x="90" y="13"/>
                          </a:lnTo>
                          <a:lnTo>
                            <a:pt x="111" y="4"/>
                          </a:lnTo>
                          <a:lnTo>
                            <a:pt x="146" y="9"/>
                          </a:lnTo>
                          <a:lnTo>
                            <a:pt x="171" y="0"/>
                          </a:lnTo>
                          <a:lnTo>
                            <a:pt x="178" y="17"/>
                          </a:lnTo>
                          <a:lnTo>
                            <a:pt x="171" y="33"/>
                          </a:lnTo>
                          <a:lnTo>
                            <a:pt x="140" y="42"/>
                          </a:lnTo>
                          <a:lnTo>
                            <a:pt x="120" y="40"/>
                          </a:lnTo>
                          <a:lnTo>
                            <a:pt x="108" y="57"/>
                          </a:lnTo>
                          <a:lnTo>
                            <a:pt x="97" y="79"/>
                          </a:lnTo>
                          <a:lnTo>
                            <a:pt x="72" y="81"/>
                          </a:lnTo>
                          <a:lnTo>
                            <a:pt x="59" y="79"/>
                          </a:lnTo>
                          <a:lnTo>
                            <a:pt x="47" y="88"/>
                          </a:lnTo>
                          <a:lnTo>
                            <a:pt x="41" y="99"/>
                          </a:lnTo>
                          <a:lnTo>
                            <a:pt x="23" y="114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153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1630" y="1154"/>
                      <a:ext cx="161" cy="138"/>
                    </a:xfrm>
                    <a:custGeom>
                      <a:avLst/>
                      <a:gdLst>
                        <a:gd name="T0" fmla="*/ 31 w 161"/>
                        <a:gd name="T1" fmla="*/ 138 h 138"/>
                        <a:gd name="T2" fmla="*/ 16 w 161"/>
                        <a:gd name="T3" fmla="*/ 133 h 138"/>
                        <a:gd name="T4" fmla="*/ 0 w 161"/>
                        <a:gd name="T5" fmla="*/ 109 h 138"/>
                        <a:gd name="T6" fmla="*/ 5 w 161"/>
                        <a:gd name="T7" fmla="*/ 78 h 138"/>
                        <a:gd name="T8" fmla="*/ 16 w 161"/>
                        <a:gd name="T9" fmla="*/ 65 h 138"/>
                        <a:gd name="T10" fmla="*/ 43 w 161"/>
                        <a:gd name="T11" fmla="*/ 62 h 138"/>
                        <a:gd name="T12" fmla="*/ 65 w 161"/>
                        <a:gd name="T13" fmla="*/ 51 h 138"/>
                        <a:gd name="T14" fmla="*/ 72 w 161"/>
                        <a:gd name="T15" fmla="*/ 25 h 138"/>
                        <a:gd name="T16" fmla="*/ 92 w 161"/>
                        <a:gd name="T17" fmla="*/ 15 h 138"/>
                        <a:gd name="T18" fmla="*/ 127 w 161"/>
                        <a:gd name="T19" fmla="*/ 13 h 138"/>
                        <a:gd name="T20" fmla="*/ 148 w 161"/>
                        <a:gd name="T21" fmla="*/ 0 h 138"/>
                        <a:gd name="T22" fmla="*/ 161 w 161"/>
                        <a:gd name="T23" fmla="*/ 13 h 138"/>
                        <a:gd name="T24" fmla="*/ 156 w 161"/>
                        <a:gd name="T25" fmla="*/ 25 h 138"/>
                        <a:gd name="T26" fmla="*/ 128 w 161"/>
                        <a:gd name="T27" fmla="*/ 44 h 138"/>
                        <a:gd name="T28" fmla="*/ 107 w 161"/>
                        <a:gd name="T29" fmla="*/ 49 h 138"/>
                        <a:gd name="T30" fmla="*/ 99 w 161"/>
                        <a:gd name="T31" fmla="*/ 65 h 138"/>
                        <a:gd name="T32" fmla="*/ 94 w 161"/>
                        <a:gd name="T33" fmla="*/ 91 h 138"/>
                        <a:gd name="T34" fmla="*/ 69 w 161"/>
                        <a:gd name="T35" fmla="*/ 98 h 138"/>
                        <a:gd name="T36" fmla="*/ 54 w 161"/>
                        <a:gd name="T37" fmla="*/ 94 h 138"/>
                        <a:gd name="T38" fmla="*/ 45 w 161"/>
                        <a:gd name="T39" fmla="*/ 105 h 138"/>
                        <a:gd name="T40" fmla="*/ 40 w 161"/>
                        <a:gd name="T41" fmla="*/ 123 h 138"/>
                        <a:gd name="T42" fmla="*/ 31 w 161"/>
                        <a:gd name="T43" fmla="*/ 138 h 138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1"/>
                        <a:gd name="T67" fmla="*/ 0 h 138"/>
                        <a:gd name="T68" fmla="*/ 161 w 161"/>
                        <a:gd name="T69" fmla="*/ 138 h 138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1" h="138">
                          <a:moveTo>
                            <a:pt x="31" y="138"/>
                          </a:moveTo>
                          <a:lnTo>
                            <a:pt x="16" y="133"/>
                          </a:lnTo>
                          <a:lnTo>
                            <a:pt x="0" y="109"/>
                          </a:lnTo>
                          <a:lnTo>
                            <a:pt x="5" y="78"/>
                          </a:lnTo>
                          <a:lnTo>
                            <a:pt x="16" y="65"/>
                          </a:lnTo>
                          <a:lnTo>
                            <a:pt x="43" y="62"/>
                          </a:lnTo>
                          <a:lnTo>
                            <a:pt x="65" y="51"/>
                          </a:lnTo>
                          <a:lnTo>
                            <a:pt x="72" y="25"/>
                          </a:lnTo>
                          <a:lnTo>
                            <a:pt x="92" y="15"/>
                          </a:lnTo>
                          <a:lnTo>
                            <a:pt x="127" y="13"/>
                          </a:lnTo>
                          <a:lnTo>
                            <a:pt x="148" y="0"/>
                          </a:lnTo>
                          <a:lnTo>
                            <a:pt x="161" y="13"/>
                          </a:lnTo>
                          <a:lnTo>
                            <a:pt x="156" y="25"/>
                          </a:lnTo>
                          <a:lnTo>
                            <a:pt x="128" y="44"/>
                          </a:lnTo>
                          <a:lnTo>
                            <a:pt x="107" y="49"/>
                          </a:lnTo>
                          <a:lnTo>
                            <a:pt x="99" y="65"/>
                          </a:lnTo>
                          <a:lnTo>
                            <a:pt x="94" y="91"/>
                          </a:lnTo>
                          <a:lnTo>
                            <a:pt x="69" y="98"/>
                          </a:lnTo>
                          <a:lnTo>
                            <a:pt x="54" y="94"/>
                          </a:lnTo>
                          <a:lnTo>
                            <a:pt x="45" y="105"/>
                          </a:lnTo>
                          <a:lnTo>
                            <a:pt x="40" y="123"/>
                          </a:lnTo>
                          <a:lnTo>
                            <a:pt x="31" y="13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154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1590" y="1104"/>
                      <a:ext cx="123" cy="174"/>
                    </a:xfrm>
                    <a:custGeom>
                      <a:avLst/>
                      <a:gdLst>
                        <a:gd name="T0" fmla="*/ 48 w 123"/>
                        <a:gd name="T1" fmla="*/ 172 h 174"/>
                        <a:gd name="T2" fmla="*/ 31 w 123"/>
                        <a:gd name="T3" fmla="*/ 174 h 174"/>
                        <a:gd name="T4" fmla="*/ 9 w 123"/>
                        <a:gd name="T5" fmla="*/ 158 h 174"/>
                        <a:gd name="T6" fmla="*/ 0 w 123"/>
                        <a:gd name="T7" fmla="*/ 131 h 174"/>
                        <a:gd name="T8" fmla="*/ 4 w 123"/>
                        <a:gd name="T9" fmla="*/ 113 h 174"/>
                        <a:gd name="T10" fmla="*/ 29 w 123"/>
                        <a:gd name="T11" fmla="*/ 97 h 174"/>
                        <a:gd name="T12" fmla="*/ 46 w 123"/>
                        <a:gd name="T13" fmla="*/ 79 h 174"/>
                        <a:gd name="T14" fmla="*/ 46 w 123"/>
                        <a:gd name="T15" fmla="*/ 52 h 174"/>
                        <a:gd name="T16" fmla="*/ 59 w 123"/>
                        <a:gd name="T17" fmla="*/ 39 h 174"/>
                        <a:gd name="T18" fmla="*/ 90 w 123"/>
                        <a:gd name="T19" fmla="*/ 22 h 174"/>
                        <a:gd name="T20" fmla="*/ 106 w 123"/>
                        <a:gd name="T21" fmla="*/ 0 h 174"/>
                        <a:gd name="T22" fmla="*/ 121 w 123"/>
                        <a:gd name="T23" fmla="*/ 7 h 174"/>
                        <a:gd name="T24" fmla="*/ 123 w 123"/>
                        <a:gd name="T25" fmla="*/ 22 h 174"/>
                        <a:gd name="T26" fmla="*/ 105 w 123"/>
                        <a:gd name="T27" fmla="*/ 47 h 174"/>
                        <a:gd name="T28" fmla="*/ 84 w 123"/>
                        <a:gd name="T29" fmla="*/ 61 h 174"/>
                        <a:gd name="T30" fmla="*/ 86 w 123"/>
                        <a:gd name="T31" fmla="*/ 81 h 174"/>
                        <a:gd name="T32" fmla="*/ 90 w 123"/>
                        <a:gd name="T33" fmla="*/ 104 h 174"/>
                        <a:gd name="T34" fmla="*/ 68 w 123"/>
                        <a:gd name="T35" fmla="*/ 118 h 174"/>
                        <a:gd name="T36" fmla="*/ 59 w 123"/>
                        <a:gd name="T37" fmla="*/ 124 h 174"/>
                        <a:gd name="T38" fmla="*/ 51 w 123"/>
                        <a:gd name="T39" fmla="*/ 138 h 174"/>
                        <a:gd name="T40" fmla="*/ 50 w 123"/>
                        <a:gd name="T41" fmla="*/ 152 h 174"/>
                        <a:gd name="T42" fmla="*/ 48 w 123"/>
                        <a:gd name="T43" fmla="*/ 172 h 17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23"/>
                        <a:gd name="T67" fmla="*/ 0 h 174"/>
                        <a:gd name="T68" fmla="*/ 123 w 123"/>
                        <a:gd name="T69" fmla="*/ 174 h 17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23" h="174">
                          <a:moveTo>
                            <a:pt x="48" y="172"/>
                          </a:moveTo>
                          <a:lnTo>
                            <a:pt x="31" y="174"/>
                          </a:lnTo>
                          <a:lnTo>
                            <a:pt x="9" y="158"/>
                          </a:lnTo>
                          <a:lnTo>
                            <a:pt x="0" y="131"/>
                          </a:lnTo>
                          <a:lnTo>
                            <a:pt x="4" y="113"/>
                          </a:lnTo>
                          <a:lnTo>
                            <a:pt x="29" y="97"/>
                          </a:lnTo>
                          <a:lnTo>
                            <a:pt x="46" y="79"/>
                          </a:lnTo>
                          <a:lnTo>
                            <a:pt x="46" y="52"/>
                          </a:lnTo>
                          <a:lnTo>
                            <a:pt x="59" y="39"/>
                          </a:lnTo>
                          <a:lnTo>
                            <a:pt x="90" y="22"/>
                          </a:lnTo>
                          <a:lnTo>
                            <a:pt x="106" y="0"/>
                          </a:lnTo>
                          <a:lnTo>
                            <a:pt x="121" y="7"/>
                          </a:lnTo>
                          <a:lnTo>
                            <a:pt x="123" y="22"/>
                          </a:lnTo>
                          <a:lnTo>
                            <a:pt x="105" y="47"/>
                          </a:lnTo>
                          <a:lnTo>
                            <a:pt x="84" y="61"/>
                          </a:lnTo>
                          <a:lnTo>
                            <a:pt x="86" y="81"/>
                          </a:lnTo>
                          <a:lnTo>
                            <a:pt x="90" y="104"/>
                          </a:lnTo>
                          <a:lnTo>
                            <a:pt x="68" y="118"/>
                          </a:lnTo>
                          <a:lnTo>
                            <a:pt x="59" y="124"/>
                          </a:lnTo>
                          <a:lnTo>
                            <a:pt x="51" y="138"/>
                          </a:lnTo>
                          <a:lnTo>
                            <a:pt x="50" y="152"/>
                          </a:lnTo>
                          <a:lnTo>
                            <a:pt x="48" y="17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8138" name="Group 18"/>
                <p:cNvGrpSpPr>
                  <a:grpSpLocks/>
                </p:cNvGrpSpPr>
                <p:nvPr/>
              </p:nvGrpSpPr>
              <p:grpSpPr bwMode="auto">
                <a:xfrm rot="4286940" flipH="1">
                  <a:off x="1038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48142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algn="l" eaLnBrk="0" hangingPunct="0"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/>
                  </a:p>
                </p:txBody>
              </p:sp>
              <p:sp>
                <p:nvSpPr>
                  <p:cNvPr id="48143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algn="l" eaLnBrk="0" hangingPunct="0"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/>
                  </a:p>
                </p:txBody>
              </p:sp>
            </p:grpSp>
            <p:grpSp>
              <p:nvGrpSpPr>
                <p:cNvPr id="48139" name="Group 21"/>
                <p:cNvGrpSpPr>
                  <a:grpSpLocks/>
                </p:cNvGrpSpPr>
                <p:nvPr/>
              </p:nvGrpSpPr>
              <p:grpSpPr bwMode="auto">
                <a:xfrm rot="4286940" flipH="1">
                  <a:off x="962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48140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algn="l" eaLnBrk="0" hangingPunct="0"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/>
                  </a:p>
                </p:txBody>
              </p:sp>
              <p:sp>
                <p:nvSpPr>
                  <p:cNvPr id="48141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algn="l" eaLnBrk="0" hangingPunct="0"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/>
                  </a:p>
                </p:txBody>
              </p:sp>
            </p:grpSp>
          </p:grpSp>
          <p:sp>
            <p:nvSpPr>
              <p:cNvPr id="48136" name="Oval 24"/>
              <p:cNvSpPr>
                <a:spLocks noChangeArrowheads="1"/>
              </p:cNvSpPr>
              <p:nvPr/>
            </p:nvSpPr>
            <p:spPr bwMode="auto">
              <a:xfrm>
                <a:off x="1098" y="1008"/>
                <a:ext cx="198" cy="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 Rounded MT Bold" pitchFamily="34" charset="0"/>
                </a:endParaRPr>
              </a:p>
            </p:txBody>
          </p:sp>
        </p:grpSp>
        <p:sp>
          <p:nvSpPr>
            <p:cNvPr id="48133" name="Freeform 25"/>
            <p:cNvSpPr>
              <a:spLocks noChangeAspect="1"/>
            </p:cNvSpPr>
            <p:nvPr/>
          </p:nvSpPr>
          <p:spPr bwMode="auto">
            <a:xfrm>
              <a:off x="1153" y="2448"/>
              <a:ext cx="446" cy="375"/>
            </a:xfrm>
            <a:custGeom>
              <a:avLst/>
              <a:gdLst>
                <a:gd name="T0" fmla="*/ 194 w 446"/>
                <a:gd name="T1" fmla="*/ 93 h 375"/>
                <a:gd name="T2" fmla="*/ 183 w 446"/>
                <a:gd name="T3" fmla="*/ 57 h 375"/>
                <a:gd name="T4" fmla="*/ 164 w 446"/>
                <a:gd name="T5" fmla="*/ 22 h 375"/>
                <a:gd name="T6" fmla="*/ 131 w 446"/>
                <a:gd name="T7" fmla="*/ 0 h 375"/>
                <a:gd name="T8" fmla="*/ 93 w 446"/>
                <a:gd name="T9" fmla="*/ 0 h 375"/>
                <a:gd name="T10" fmla="*/ 54 w 446"/>
                <a:gd name="T11" fmla="*/ 13 h 375"/>
                <a:gd name="T12" fmla="*/ 2 w 446"/>
                <a:gd name="T13" fmla="*/ 57 h 375"/>
                <a:gd name="T14" fmla="*/ 0 w 446"/>
                <a:gd name="T15" fmla="*/ 79 h 375"/>
                <a:gd name="T16" fmla="*/ 16 w 446"/>
                <a:gd name="T17" fmla="*/ 115 h 375"/>
                <a:gd name="T18" fmla="*/ 68 w 446"/>
                <a:gd name="T19" fmla="*/ 159 h 375"/>
                <a:gd name="T20" fmla="*/ 68 w 446"/>
                <a:gd name="T21" fmla="*/ 177 h 375"/>
                <a:gd name="T22" fmla="*/ 46 w 446"/>
                <a:gd name="T23" fmla="*/ 203 h 375"/>
                <a:gd name="T24" fmla="*/ 49 w 446"/>
                <a:gd name="T25" fmla="*/ 225 h 375"/>
                <a:gd name="T26" fmla="*/ 63 w 446"/>
                <a:gd name="T27" fmla="*/ 234 h 375"/>
                <a:gd name="T28" fmla="*/ 80 w 446"/>
                <a:gd name="T29" fmla="*/ 243 h 375"/>
                <a:gd name="T30" fmla="*/ 80 w 446"/>
                <a:gd name="T31" fmla="*/ 265 h 375"/>
                <a:gd name="T32" fmla="*/ 52 w 446"/>
                <a:gd name="T33" fmla="*/ 305 h 375"/>
                <a:gd name="T34" fmla="*/ 54 w 446"/>
                <a:gd name="T35" fmla="*/ 322 h 375"/>
                <a:gd name="T36" fmla="*/ 82 w 446"/>
                <a:gd name="T37" fmla="*/ 344 h 375"/>
                <a:gd name="T38" fmla="*/ 123 w 446"/>
                <a:gd name="T39" fmla="*/ 327 h 375"/>
                <a:gd name="T40" fmla="*/ 142 w 446"/>
                <a:gd name="T41" fmla="*/ 331 h 375"/>
                <a:gd name="T42" fmla="*/ 189 w 446"/>
                <a:gd name="T43" fmla="*/ 340 h 375"/>
                <a:gd name="T44" fmla="*/ 232 w 446"/>
                <a:gd name="T45" fmla="*/ 366 h 375"/>
                <a:gd name="T46" fmla="*/ 259 w 446"/>
                <a:gd name="T47" fmla="*/ 375 h 375"/>
                <a:gd name="T48" fmla="*/ 355 w 446"/>
                <a:gd name="T49" fmla="*/ 356 h 375"/>
                <a:gd name="T50" fmla="*/ 446 w 446"/>
                <a:gd name="T51" fmla="*/ 273 h 375"/>
                <a:gd name="T52" fmla="*/ 408 w 446"/>
                <a:gd name="T53" fmla="*/ 349 h 375"/>
                <a:gd name="T54" fmla="*/ 325 w 446"/>
                <a:gd name="T55" fmla="*/ 364 h 375"/>
                <a:gd name="T56" fmla="*/ 431 w 446"/>
                <a:gd name="T57" fmla="*/ 303 h 375"/>
                <a:gd name="T58" fmla="*/ 393 w 446"/>
                <a:gd name="T59" fmla="*/ 273 h 375"/>
                <a:gd name="T60" fmla="*/ 281 w 446"/>
                <a:gd name="T61" fmla="*/ 260 h 375"/>
                <a:gd name="T62" fmla="*/ 197 w 446"/>
                <a:gd name="T63" fmla="*/ 247 h 375"/>
                <a:gd name="T64" fmla="*/ 153 w 446"/>
                <a:gd name="T65" fmla="*/ 238 h 375"/>
                <a:gd name="T66" fmla="*/ 161 w 446"/>
                <a:gd name="T67" fmla="*/ 221 h 375"/>
                <a:gd name="T68" fmla="*/ 186 w 446"/>
                <a:gd name="T69" fmla="*/ 199 h 375"/>
                <a:gd name="T70" fmla="*/ 180 w 446"/>
                <a:gd name="T71" fmla="*/ 172 h 375"/>
                <a:gd name="T72" fmla="*/ 156 w 446"/>
                <a:gd name="T73" fmla="*/ 146 h 375"/>
                <a:gd name="T74" fmla="*/ 156 w 446"/>
                <a:gd name="T75" fmla="*/ 124 h 375"/>
                <a:gd name="T76" fmla="*/ 169 w 446"/>
                <a:gd name="T77" fmla="*/ 75 h 375"/>
                <a:gd name="T78" fmla="*/ 147 w 446"/>
                <a:gd name="T79" fmla="*/ 167 h 3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46"/>
                <a:gd name="T121" fmla="*/ 0 h 375"/>
                <a:gd name="T122" fmla="*/ 446 w 446"/>
                <a:gd name="T123" fmla="*/ 375 h 3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46" h="375">
                  <a:moveTo>
                    <a:pt x="194" y="93"/>
                  </a:moveTo>
                  <a:lnTo>
                    <a:pt x="183" y="57"/>
                  </a:lnTo>
                  <a:lnTo>
                    <a:pt x="164" y="22"/>
                  </a:lnTo>
                  <a:lnTo>
                    <a:pt x="131" y="0"/>
                  </a:lnTo>
                  <a:lnTo>
                    <a:pt x="93" y="0"/>
                  </a:lnTo>
                  <a:lnTo>
                    <a:pt x="54" y="13"/>
                  </a:lnTo>
                  <a:lnTo>
                    <a:pt x="2" y="57"/>
                  </a:lnTo>
                  <a:lnTo>
                    <a:pt x="0" y="79"/>
                  </a:lnTo>
                  <a:lnTo>
                    <a:pt x="16" y="115"/>
                  </a:lnTo>
                  <a:lnTo>
                    <a:pt x="68" y="159"/>
                  </a:lnTo>
                  <a:lnTo>
                    <a:pt x="68" y="177"/>
                  </a:lnTo>
                  <a:lnTo>
                    <a:pt x="46" y="203"/>
                  </a:lnTo>
                  <a:lnTo>
                    <a:pt x="49" y="225"/>
                  </a:lnTo>
                  <a:lnTo>
                    <a:pt x="63" y="234"/>
                  </a:lnTo>
                  <a:lnTo>
                    <a:pt x="80" y="243"/>
                  </a:lnTo>
                  <a:lnTo>
                    <a:pt x="80" y="265"/>
                  </a:lnTo>
                  <a:lnTo>
                    <a:pt x="52" y="305"/>
                  </a:lnTo>
                  <a:lnTo>
                    <a:pt x="54" y="322"/>
                  </a:lnTo>
                  <a:lnTo>
                    <a:pt x="82" y="344"/>
                  </a:lnTo>
                  <a:lnTo>
                    <a:pt x="123" y="327"/>
                  </a:lnTo>
                  <a:lnTo>
                    <a:pt x="142" y="331"/>
                  </a:lnTo>
                  <a:lnTo>
                    <a:pt x="189" y="340"/>
                  </a:lnTo>
                  <a:lnTo>
                    <a:pt x="232" y="366"/>
                  </a:lnTo>
                  <a:lnTo>
                    <a:pt x="259" y="375"/>
                  </a:lnTo>
                  <a:lnTo>
                    <a:pt x="355" y="356"/>
                  </a:lnTo>
                  <a:lnTo>
                    <a:pt x="446" y="273"/>
                  </a:lnTo>
                  <a:lnTo>
                    <a:pt x="408" y="349"/>
                  </a:lnTo>
                  <a:lnTo>
                    <a:pt x="325" y="364"/>
                  </a:lnTo>
                  <a:lnTo>
                    <a:pt x="431" y="303"/>
                  </a:lnTo>
                  <a:lnTo>
                    <a:pt x="393" y="273"/>
                  </a:lnTo>
                  <a:lnTo>
                    <a:pt x="281" y="260"/>
                  </a:lnTo>
                  <a:lnTo>
                    <a:pt x="197" y="247"/>
                  </a:lnTo>
                  <a:lnTo>
                    <a:pt x="153" y="238"/>
                  </a:lnTo>
                  <a:lnTo>
                    <a:pt x="161" y="221"/>
                  </a:lnTo>
                  <a:lnTo>
                    <a:pt x="186" y="199"/>
                  </a:lnTo>
                  <a:lnTo>
                    <a:pt x="180" y="172"/>
                  </a:lnTo>
                  <a:lnTo>
                    <a:pt x="156" y="146"/>
                  </a:lnTo>
                  <a:lnTo>
                    <a:pt x="156" y="124"/>
                  </a:lnTo>
                  <a:lnTo>
                    <a:pt x="169" y="75"/>
                  </a:lnTo>
                  <a:lnTo>
                    <a:pt x="147" y="16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4" name="Freeform 26"/>
            <p:cNvSpPr>
              <a:spLocks/>
            </p:cNvSpPr>
            <p:nvPr/>
          </p:nvSpPr>
          <p:spPr bwMode="auto">
            <a:xfrm>
              <a:off x="1440" y="2304"/>
              <a:ext cx="470" cy="320"/>
            </a:xfrm>
            <a:custGeom>
              <a:avLst/>
              <a:gdLst>
                <a:gd name="T0" fmla="*/ 88 w 470"/>
                <a:gd name="T1" fmla="*/ 0 h 320"/>
                <a:gd name="T2" fmla="*/ 48 w 470"/>
                <a:gd name="T3" fmla="*/ 9 h 320"/>
                <a:gd name="T4" fmla="*/ 13 w 470"/>
                <a:gd name="T5" fmla="*/ 77 h 320"/>
                <a:gd name="T6" fmla="*/ 0 w 470"/>
                <a:gd name="T7" fmla="*/ 133 h 320"/>
                <a:gd name="T8" fmla="*/ 8 w 470"/>
                <a:gd name="T9" fmla="*/ 133 h 320"/>
                <a:gd name="T10" fmla="*/ 19 w 470"/>
                <a:gd name="T11" fmla="*/ 124 h 320"/>
                <a:gd name="T12" fmla="*/ 31 w 470"/>
                <a:gd name="T13" fmla="*/ 133 h 320"/>
                <a:gd name="T14" fmla="*/ 25 w 470"/>
                <a:gd name="T15" fmla="*/ 152 h 320"/>
                <a:gd name="T16" fmla="*/ 17 w 470"/>
                <a:gd name="T17" fmla="*/ 181 h 320"/>
                <a:gd name="T18" fmla="*/ 23 w 470"/>
                <a:gd name="T19" fmla="*/ 206 h 320"/>
                <a:gd name="T20" fmla="*/ 35 w 470"/>
                <a:gd name="T21" fmla="*/ 200 h 320"/>
                <a:gd name="T22" fmla="*/ 40 w 470"/>
                <a:gd name="T23" fmla="*/ 220 h 320"/>
                <a:gd name="T24" fmla="*/ 35 w 470"/>
                <a:gd name="T25" fmla="*/ 253 h 320"/>
                <a:gd name="T26" fmla="*/ 40 w 470"/>
                <a:gd name="T27" fmla="*/ 301 h 320"/>
                <a:gd name="T28" fmla="*/ 48 w 470"/>
                <a:gd name="T29" fmla="*/ 320 h 320"/>
                <a:gd name="T30" fmla="*/ 65 w 470"/>
                <a:gd name="T31" fmla="*/ 320 h 320"/>
                <a:gd name="T32" fmla="*/ 88 w 470"/>
                <a:gd name="T33" fmla="*/ 306 h 320"/>
                <a:gd name="T34" fmla="*/ 103 w 470"/>
                <a:gd name="T35" fmla="*/ 301 h 320"/>
                <a:gd name="T36" fmla="*/ 111 w 470"/>
                <a:gd name="T37" fmla="*/ 291 h 320"/>
                <a:gd name="T38" fmla="*/ 132 w 470"/>
                <a:gd name="T39" fmla="*/ 282 h 320"/>
                <a:gd name="T40" fmla="*/ 178 w 470"/>
                <a:gd name="T41" fmla="*/ 291 h 320"/>
                <a:gd name="T42" fmla="*/ 195 w 470"/>
                <a:gd name="T43" fmla="*/ 301 h 320"/>
                <a:gd name="T44" fmla="*/ 204 w 470"/>
                <a:gd name="T45" fmla="*/ 277 h 320"/>
                <a:gd name="T46" fmla="*/ 394 w 470"/>
                <a:gd name="T47" fmla="*/ 264 h 320"/>
                <a:gd name="T48" fmla="*/ 470 w 470"/>
                <a:gd name="T49" fmla="*/ 219 h 320"/>
                <a:gd name="T50" fmla="*/ 341 w 470"/>
                <a:gd name="T51" fmla="*/ 205 h 320"/>
                <a:gd name="T52" fmla="*/ 265 w 470"/>
                <a:gd name="T53" fmla="*/ 205 h 320"/>
                <a:gd name="T54" fmla="*/ 197 w 470"/>
                <a:gd name="T55" fmla="*/ 205 h 320"/>
                <a:gd name="T56" fmla="*/ 181 w 470"/>
                <a:gd name="T57" fmla="*/ 177 h 320"/>
                <a:gd name="T58" fmla="*/ 135 w 470"/>
                <a:gd name="T59" fmla="*/ 177 h 320"/>
                <a:gd name="T60" fmla="*/ 120 w 470"/>
                <a:gd name="T61" fmla="*/ 172 h 320"/>
                <a:gd name="T62" fmla="*/ 101 w 470"/>
                <a:gd name="T63" fmla="*/ 162 h 320"/>
                <a:gd name="T64" fmla="*/ 94 w 470"/>
                <a:gd name="T65" fmla="*/ 143 h 320"/>
                <a:gd name="T66" fmla="*/ 97 w 470"/>
                <a:gd name="T67" fmla="*/ 124 h 320"/>
                <a:gd name="T68" fmla="*/ 93 w 470"/>
                <a:gd name="T69" fmla="*/ 106 h 320"/>
                <a:gd name="T70" fmla="*/ 84 w 470"/>
                <a:gd name="T71" fmla="*/ 91 h 320"/>
                <a:gd name="T72" fmla="*/ 90 w 470"/>
                <a:gd name="T73" fmla="*/ 67 h 320"/>
                <a:gd name="T74" fmla="*/ 107 w 470"/>
                <a:gd name="T75" fmla="*/ 52 h 320"/>
                <a:gd name="T76" fmla="*/ 105 w 470"/>
                <a:gd name="T77" fmla="*/ 29 h 320"/>
                <a:gd name="T78" fmla="*/ 88 w 470"/>
                <a:gd name="T79" fmla="*/ 0 h 3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0"/>
                <a:gd name="T121" fmla="*/ 0 h 320"/>
                <a:gd name="T122" fmla="*/ 470 w 470"/>
                <a:gd name="T123" fmla="*/ 320 h 32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0" h="320">
                  <a:moveTo>
                    <a:pt x="88" y="0"/>
                  </a:moveTo>
                  <a:lnTo>
                    <a:pt x="48" y="9"/>
                  </a:lnTo>
                  <a:lnTo>
                    <a:pt x="13" y="77"/>
                  </a:lnTo>
                  <a:lnTo>
                    <a:pt x="0" y="133"/>
                  </a:lnTo>
                  <a:lnTo>
                    <a:pt x="8" y="133"/>
                  </a:lnTo>
                  <a:lnTo>
                    <a:pt x="19" y="124"/>
                  </a:lnTo>
                  <a:lnTo>
                    <a:pt x="31" y="133"/>
                  </a:lnTo>
                  <a:lnTo>
                    <a:pt x="25" y="152"/>
                  </a:lnTo>
                  <a:lnTo>
                    <a:pt x="17" y="181"/>
                  </a:lnTo>
                  <a:lnTo>
                    <a:pt x="23" y="206"/>
                  </a:lnTo>
                  <a:lnTo>
                    <a:pt x="35" y="200"/>
                  </a:lnTo>
                  <a:lnTo>
                    <a:pt x="40" y="220"/>
                  </a:lnTo>
                  <a:lnTo>
                    <a:pt x="35" y="253"/>
                  </a:lnTo>
                  <a:lnTo>
                    <a:pt x="40" y="301"/>
                  </a:lnTo>
                  <a:lnTo>
                    <a:pt x="48" y="320"/>
                  </a:lnTo>
                  <a:lnTo>
                    <a:pt x="65" y="320"/>
                  </a:lnTo>
                  <a:lnTo>
                    <a:pt x="88" y="306"/>
                  </a:lnTo>
                  <a:lnTo>
                    <a:pt x="103" y="301"/>
                  </a:lnTo>
                  <a:lnTo>
                    <a:pt x="111" y="291"/>
                  </a:lnTo>
                  <a:lnTo>
                    <a:pt x="132" y="282"/>
                  </a:lnTo>
                  <a:lnTo>
                    <a:pt x="178" y="291"/>
                  </a:lnTo>
                  <a:lnTo>
                    <a:pt x="195" y="301"/>
                  </a:lnTo>
                  <a:lnTo>
                    <a:pt x="204" y="277"/>
                  </a:lnTo>
                  <a:lnTo>
                    <a:pt x="394" y="264"/>
                  </a:lnTo>
                  <a:lnTo>
                    <a:pt x="470" y="219"/>
                  </a:lnTo>
                  <a:lnTo>
                    <a:pt x="341" y="205"/>
                  </a:lnTo>
                  <a:lnTo>
                    <a:pt x="265" y="205"/>
                  </a:lnTo>
                  <a:lnTo>
                    <a:pt x="197" y="205"/>
                  </a:lnTo>
                  <a:lnTo>
                    <a:pt x="181" y="177"/>
                  </a:lnTo>
                  <a:lnTo>
                    <a:pt x="135" y="177"/>
                  </a:lnTo>
                  <a:lnTo>
                    <a:pt x="120" y="172"/>
                  </a:lnTo>
                  <a:lnTo>
                    <a:pt x="101" y="162"/>
                  </a:lnTo>
                  <a:lnTo>
                    <a:pt x="94" y="143"/>
                  </a:lnTo>
                  <a:lnTo>
                    <a:pt x="97" y="124"/>
                  </a:lnTo>
                  <a:lnTo>
                    <a:pt x="93" y="106"/>
                  </a:lnTo>
                  <a:lnTo>
                    <a:pt x="84" y="91"/>
                  </a:lnTo>
                  <a:lnTo>
                    <a:pt x="90" y="67"/>
                  </a:lnTo>
                  <a:lnTo>
                    <a:pt x="107" y="52"/>
                  </a:lnTo>
                  <a:lnTo>
                    <a:pt x="105" y="2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How to multiply 2 n-bit numbers.</a:t>
            </a:r>
          </a:p>
        </p:txBody>
      </p:sp>
      <p:sp>
        <p:nvSpPr>
          <p:cNvPr id="49155" name="Line 3"/>
          <p:cNvSpPr>
            <a:spLocks noChangeShapeType="1"/>
          </p:cNvSpPr>
          <p:nvPr/>
        </p:nvSpPr>
        <p:spPr bwMode="auto">
          <a:xfrm flipH="1">
            <a:off x="1371600" y="2438400"/>
            <a:ext cx="66294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0" rIns="274320" anchor="ctr">
            <a:spAutoFit/>
          </a:bodyPr>
          <a:lstStyle/>
          <a:p>
            <a:endParaRPr lang="en-US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581400" y="121920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5400">
                <a:latin typeface="Arial Rounded MT Bold" pitchFamily="34" charset="0"/>
              </a:rPr>
              <a:t>X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4819650" y="1676400"/>
            <a:ext cx="3257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latin typeface="Arial Rounded MT Bold" pitchFamily="34" charset="0"/>
              </a:rPr>
              <a:t>* * * * * * * * 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4819650" y="1143000"/>
            <a:ext cx="3257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latin typeface="Arial Rounded MT Bold" pitchFamily="34" charset="0"/>
              </a:rPr>
              <a:t>* * * * * * * * 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4572000" y="2590800"/>
            <a:ext cx="3603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latin typeface="Arial Rounded MT Bold" pitchFamily="34" charset="0"/>
              </a:rPr>
              <a:t>  * * * * * * * *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4168775" y="2971800"/>
            <a:ext cx="3603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latin typeface="Arial Rounded MT Bold" pitchFamily="34" charset="0"/>
              </a:rPr>
              <a:t>  * * * * * * * *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3765550" y="3352800"/>
            <a:ext cx="3603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latin typeface="Arial Rounded MT Bold" pitchFamily="34" charset="0"/>
              </a:rPr>
              <a:t>  * * * * * * * *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3362325" y="3733800"/>
            <a:ext cx="3603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latin typeface="Arial Rounded MT Bold" pitchFamily="34" charset="0"/>
              </a:rPr>
              <a:t>  * * * * * * * *</a:t>
            </a: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2959100" y="4114800"/>
            <a:ext cx="3603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latin typeface="Arial Rounded MT Bold" pitchFamily="34" charset="0"/>
              </a:rPr>
              <a:t>  * * * * * * * *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2555875" y="4495800"/>
            <a:ext cx="3603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latin typeface="Arial Rounded MT Bold" pitchFamily="34" charset="0"/>
              </a:rPr>
              <a:t>  * * * * * * * *</a:t>
            </a: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2187575" y="4876800"/>
            <a:ext cx="3603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latin typeface="Arial Rounded MT Bold" pitchFamily="34" charset="0"/>
              </a:rPr>
              <a:t>  * * * * * * * *</a:t>
            </a: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1806575" y="5257800"/>
            <a:ext cx="3603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latin typeface="Arial Rounded MT Bold" pitchFamily="34" charset="0"/>
              </a:rPr>
              <a:t>  * * * * * * * *</a:t>
            </a:r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 flipH="1">
            <a:off x="1371600" y="5791200"/>
            <a:ext cx="66294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0" rIns="274320" anchor="ctr">
            <a:spAutoFit/>
          </a:bodyPr>
          <a:lstStyle/>
          <a:p>
            <a:endParaRPr lang="en-US"/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1447800" y="579120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accent1"/>
                </a:solidFill>
                <a:latin typeface="Arial Rounded MT Bold" pitchFamily="34" charset="0"/>
              </a:rPr>
              <a:t>  * * * * * * * * * * * * * * * *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838200" y="2819400"/>
            <a:ext cx="1143000" cy="2819400"/>
            <a:chOff x="528" y="1776"/>
            <a:chExt cx="720" cy="1776"/>
          </a:xfrm>
        </p:grpSpPr>
        <p:sp>
          <p:nvSpPr>
            <p:cNvPr id="49170" name="AutoShape 18"/>
            <p:cNvSpPr>
              <a:spLocks/>
            </p:cNvSpPr>
            <p:nvPr/>
          </p:nvSpPr>
          <p:spPr bwMode="auto">
            <a:xfrm>
              <a:off x="1008" y="1776"/>
              <a:ext cx="240" cy="1776"/>
            </a:xfrm>
            <a:prstGeom prst="leftBrace">
              <a:avLst>
                <a:gd name="adj1" fmla="val 61667"/>
                <a:gd name="adj2" fmla="val 50000"/>
              </a:avLst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49171" name="Text Box 19"/>
            <p:cNvSpPr txBox="1">
              <a:spLocks noChangeArrowheads="1"/>
            </p:cNvSpPr>
            <p:nvPr/>
          </p:nvSpPr>
          <p:spPr bwMode="auto">
            <a:xfrm>
              <a:off x="528" y="2390"/>
              <a:ext cx="43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000">
                  <a:solidFill>
                    <a:schemeClr val="accent2"/>
                  </a:solidFill>
                  <a:latin typeface="Arial Rounded MT Bold" pitchFamily="34" charset="0"/>
                </a:rPr>
                <a:t>n</a:t>
              </a:r>
              <a:r>
                <a:rPr lang="en-US" altLang="en-US" sz="4000" baseline="30000">
                  <a:solidFill>
                    <a:schemeClr val="accent2"/>
                  </a:solidFill>
                  <a:latin typeface="Arial Rounded MT Bold" pitchFamily="34" charset="0"/>
                </a:rPr>
                <a:t>2</a:t>
              </a:r>
              <a:endParaRPr lang="en-US" altLang="en-US" sz="4000">
                <a:solidFill>
                  <a:schemeClr val="accent2"/>
                </a:solidFill>
                <a:latin typeface="Arial Rounded MT Bold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0" y="0"/>
          <a:ext cx="4648200" cy="348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6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648200" cy="348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179" name="Group 3"/>
          <p:cNvGrpSpPr>
            <a:grpSpLocks/>
          </p:cNvGrpSpPr>
          <p:nvPr/>
        </p:nvGrpSpPr>
        <p:grpSpPr bwMode="auto">
          <a:xfrm>
            <a:off x="7839075" y="3822700"/>
            <a:ext cx="847725" cy="2552700"/>
            <a:chOff x="2308" y="1513"/>
            <a:chExt cx="1162" cy="2570"/>
          </a:xfrm>
        </p:grpSpPr>
        <p:grpSp>
          <p:nvGrpSpPr>
            <p:cNvPr id="50182" name="Group 4"/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50190" name="Freeform 5"/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1" name="Freeform 6"/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2" name="Freeform 7"/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3" name="Freeform 8"/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4" name="Freeform 9"/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5" name="Freeform 10"/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183" name="Freeform 11"/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4" name="Freeform 12"/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5" name="Oval 13"/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50186" name="Oval 14"/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50187" name="Oval 15"/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50188" name="Oval 16"/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50189" name="Oval 17"/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 Rounded MT Bold" pitchFamily="34" charset="0"/>
              </a:endParaRPr>
            </a:p>
          </p:txBody>
        </p:sp>
      </p:grpSp>
      <p:sp>
        <p:nvSpPr>
          <p:cNvPr id="50180" name="AutoShape 18"/>
          <p:cNvSpPr>
            <a:spLocks noChangeArrowheads="1"/>
          </p:cNvSpPr>
          <p:nvPr/>
        </p:nvSpPr>
        <p:spPr bwMode="auto">
          <a:xfrm>
            <a:off x="3124200" y="3822700"/>
            <a:ext cx="4038600" cy="1816100"/>
          </a:xfrm>
          <a:prstGeom prst="wedgeRoundRectCallout">
            <a:avLst>
              <a:gd name="adj1" fmla="val 73468"/>
              <a:gd name="adj2" fmla="val -17569"/>
              <a:gd name="adj3" fmla="val 1666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 Rounded MT Bold" pitchFamily="34" charset="0"/>
              </a:rPr>
              <a:t>I get it! The total time is bounded by cn</a:t>
            </a:r>
            <a:r>
              <a:rPr lang="en-US" altLang="en-US" sz="2800" baseline="30000">
                <a:latin typeface="Arial Rounded MT Bold" pitchFamily="34" charset="0"/>
              </a:rPr>
              <a:t>2</a:t>
            </a:r>
            <a:r>
              <a:rPr lang="en-US" altLang="en-US" sz="2800">
                <a:latin typeface="Arial Rounded MT Bold" pitchFamily="34" charset="0"/>
              </a:rPr>
              <a:t>.</a:t>
            </a:r>
          </a:p>
        </p:txBody>
      </p:sp>
      <p:sp>
        <p:nvSpPr>
          <p:cNvPr id="357395" name="Text Box 19"/>
          <p:cNvSpPr txBox="1">
            <a:spLocks noChangeArrowheads="1"/>
          </p:cNvSpPr>
          <p:nvPr/>
        </p:nvSpPr>
        <p:spPr bwMode="auto">
          <a:xfrm>
            <a:off x="3505200" y="5943600"/>
            <a:ext cx="34369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hlink"/>
                </a:solidFill>
              </a:rPr>
              <a:t>Can we do it faster?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7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9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4000" smtClean="0"/>
              <a:t>How to multiply 2 n-bit numbers.</a:t>
            </a:r>
            <a:br>
              <a:rPr lang="en-US" altLang="en-US" sz="4000" smtClean="0"/>
            </a:br>
            <a:r>
              <a:rPr lang="en-US" altLang="en-US" sz="4000" smtClean="0"/>
              <a:t>Kindergarten Algorithm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057400" y="1414463"/>
            <a:ext cx="4810125" cy="1481137"/>
            <a:chOff x="998" y="2619"/>
            <a:chExt cx="3030" cy="933"/>
          </a:xfrm>
        </p:grpSpPr>
        <p:sp>
          <p:nvSpPr>
            <p:cNvPr id="51228" name="Text Box 4"/>
            <p:cNvSpPr txBox="1">
              <a:spLocks noChangeArrowheads="1"/>
            </p:cNvSpPr>
            <p:nvPr/>
          </p:nvSpPr>
          <p:spPr bwMode="auto">
            <a:xfrm>
              <a:off x="998" y="2619"/>
              <a:ext cx="303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/>
                <a:t>a </a:t>
              </a:r>
              <a:r>
                <a:rPr lang="en-US" altLang="en-US" sz="3600">
                  <a:latin typeface="Arial" charset="0"/>
                  <a:cs typeface="Arial" charset="0"/>
                </a:rPr>
                <a:t>×</a:t>
              </a:r>
              <a:r>
                <a:rPr lang="en-US" altLang="en-US" sz="3600"/>
                <a:t> b = a + a + a + ... + a </a:t>
              </a:r>
            </a:p>
          </p:txBody>
        </p:sp>
        <p:sp>
          <p:nvSpPr>
            <p:cNvPr id="51229" name="AutoShape 5"/>
            <p:cNvSpPr>
              <a:spLocks/>
            </p:cNvSpPr>
            <p:nvPr/>
          </p:nvSpPr>
          <p:spPr bwMode="auto">
            <a:xfrm rot="5400000">
              <a:off x="2808" y="2088"/>
              <a:ext cx="240" cy="2016"/>
            </a:xfrm>
            <a:prstGeom prst="rightBrace">
              <a:avLst>
                <a:gd name="adj1" fmla="val 70000"/>
                <a:gd name="adj2" fmla="val 53125"/>
              </a:avLst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51230" name="Text Box 6"/>
            <p:cNvSpPr txBox="1">
              <a:spLocks noChangeArrowheads="1"/>
            </p:cNvSpPr>
            <p:nvPr/>
          </p:nvSpPr>
          <p:spPr bwMode="auto">
            <a:xfrm>
              <a:off x="2736" y="3148"/>
              <a:ext cx="2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/>
                <a:t>b</a:t>
              </a:r>
            </a:p>
          </p:txBody>
        </p:sp>
      </p:grpSp>
      <p:sp>
        <p:nvSpPr>
          <p:cNvPr id="572423" name="Text Box 7"/>
          <p:cNvSpPr txBox="1">
            <a:spLocks noChangeArrowheads="1"/>
          </p:cNvSpPr>
          <p:nvPr/>
        </p:nvSpPr>
        <p:spPr bwMode="auto">
          <a:xfrm>
            <a:off x="838200" y="2924175"/>
            <a:ext cx="426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T(n) = Time multiply</a:t>
            </a:r>
          </a:p>
        </p:txBody>
      </p:sp>
      <p:sp>
        <p:nvSpPr>
          <p:cNvPr id="572424" name="Rectangle 8"/>
          <p:cNvSpPr>
            <a:spLocks noChangeArrowheads="1"/>
          </p:cNvSpPr>
          <p:nvPr/>
        </p:nvSpPr>
        <p:spPr bwMode="auto">
          <a:xfrm>
            <a:off x="1719263" y="3429000"/>
            <a:ext cx="34655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= </a:t>
            </a:r>
            <a:r>
              <a:rPr lang="en-CA" altLang="en-US"/>
              <a:t>θ</a:t>
            </a:r>
            <a:r>
              <a:rPr lang="en-US" altLang="en-US"/>
              <a:t>(b) = linear time.</a:t>
            </a:r>
          </a:p>
        </p:txBody>
      </p:sp>
      <p:sp>
        <p:nvSpPr>
          <p:cNvPr id="572425" name="Text Box 9"/>
          <p:cNvSpPr txBox="1">
            <a:spLocks noChangeArrowheads="1"/>
          </p:cNvSpPr>
          <p:nvPr/>
        </p:nvSpPr>
        <p:spPr bwMode="auto">
          <a:xfrm>
            <a:off x="1676400" y="4114800"/>
            <a:ext cx="1042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hlink"/>
                </a:solidFill>
              </a:rPr>
              <a:t>Fast?</a:t>
            </a:r>
          </a:p>
        </p:txBody>
      </p:sp>
      <p:sp>
        <p:nvSpPr>
          <p:cNvPr id="572426" name="Text Box 10"/>
          <p:cNvSpPr txBox="1">
            <a:spLocks noChangeArrowheads="1"/>
          </p:cNvSpPr>
          <p:nvPr/>
        </p:nvSpPr>
        <p:spPr bwMode="auto">
          <a:xfrm>
            <a:off x="238125" y="4754563"/>
            <a:ext cx="9058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10000000000000000000 </a:t>
            </a:r>
            <a:r>
              <a:rPr lang="en-US" altLang="en-US">
                <a:latin typeface="Arial" charset="0"/>
                <a:cs typeface="Arial" charset="0"/>
              </a:rPr>
              <a:t>×</a:t>
            </a:r>
            <a:r>
              <a:rPr lang="en-US" altLang="en-US"/>
              <a:t> 100000000000000000000 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447800" y="5334000"/>
            <a:ext cx="6503988" cy="1371600"/>
            <a:chOff x="912" y="3360"/>
            <a:chExt cx="4097" cy="864"/>
          </a:xfrm>
        </p:grpSpPr>
        <p:grpSp>
          <p:nvGrpSpPr>
            <p:cNvPr id="51209" name="Group 12"/>
            <p:cNvGrpSpPr>
              <a:grpSpLocks/>
            </p:cNvGrpSpPr>
            <p:nvPr/>
          </p:nvGrpSpPr>
          <p:grpSpPr bwMode="auto">
            <a:xfrm>
              <a:off x="912" y="3360"/>
              <a:ext cx="624" cy="864"/>
              <a:chOff x="2065" y="1551"/>
              <a:chExt cx="1628" cy="1988"/>
            </a:xfrm>
          </p:grpSpPr>
          <p:sp>
            <p:nvSpPr>
              <p:cNvPr id="51211" name="Freeform 13"/>
              <p:cNvSpPr>
                <a:spLocks/>
              </p:cNvSpPr>
              <p:nvPr/>
            </p:nvSpPr>
            <p:spPr bwMode="auto">
              <a:xfrm>
                <a:off x="2778" y="1977"/>
                <a:ext cx="331" cy="334"/>
              </a:xfrm>
              <a:custGeom>
                <a:avLst/>
                <a:gdLst>
                  <a:gd name="T0" fmla="*/ 255 w 331"/>
                  <a:gd name="T1" fmla="*/ 212 h 334"/>
                  <a:gd name="T2" fmla="*/ 284 w 331"/>
                  <a:gd name="T3" fmla="*/ 141 h 334"/>
                  <a:gd name="T4" fmla="*/ 279 w 331"/>
                  <a:gd name="T5" fmla="*/ 85 h 334"/>
                  <a:gd name="T6" fmla="*/ 270 w 331"/>
                  <a:gd name="T7" fmla="*/ 38 h 334"/>
                  <a:gd name="T8" fmla="*/ 227 w 331"/>
                  <a:gd name="T9" fmla="*/ 5 h 334"/>
                  <a:gd name="T10" fmla="*/ 166 w 331"/>
                  <a:gd name="T11" fmla="*/ 0 h 334"/>
                  <a:gd name="T12" fmla="*/ 118 w 331"/>
                  <a:gd name="T13" fmla="*/ 5 h 334"/>
                  <a:gd name="T14" fmla="*/ 47 w 331"/>
                  <a:gd name="T15" fmla="*/ 47 h 334"/>
                  <a:gd name="T16" fmla="*/ 14 w 331"/>
                  <a:gd name="T17" fmla="*/ 113 h 334"/>
                  <a:gd name="T18" fmla="*/ 0 w 331"/>
                  <a:gd name="T19" fmla="*/ 193 h 334"/>
                  <a:gd name="T20" fmla="*/ 14 w 331"/>
                  <a:gd name="T21" fmla="*/ 282 h 334"/>
                  <a:gd name="T22" fmla="*/ 43 w 331"/>
                  <a:gd name="T23" fmla="*/ 315 h 334"/>
                  <a:gd name="T24" fmla="*/ 95 w 331"/>
                  <a:gd name="T25" fmla="*/ 334 h 334"/>
                  <a:gd name="T26" fmla="*/ 147 w 331"/>
                  <a:gd name="T27" fmla="*/ 329 h 334"/>
                  <a:gd name="T28" fmla="*/ 203 w 331"/>
                  <a:gd name="T29" fmla="*/ 306 h 334"/>
                  <a:gd name="T30" fmla="*/ 241 w 331"/>
                  <a:gd name="T31" fmla="*/ 273 h 334"/>
                  <a:gd name="T32" fmla="*/ 303 w 331"/>
                  <a:gd name="T33" fmla="*/ 325 h 334"/>
                  <a:gd name="T34" fmla="*/ 331 w 331"/>
                  <a:gd name="T35" fmla="*/ 325 h 334"/>
                  <a:gd name="T36" fmla="*/ 331 w 331"/>
                  <a:gd name="T37" fmla="*/ 296 h 334"/>
                  <a:gd name="T38" fmla="*/ 317 w 331"/>
                  <a:gd name="T39" fmla="*/ 273 h 334"/>
                  <a:gd name="T40" fmla="*/ 255 w 331"/>
                  <a:gd name="T41" fmla="*/ 212 h 3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31"/>
                  <a:gd name="T64" fmla="*/ 0 h 334"/>
                  <a:gd name="T65" fmla="*/ 331 w 331"/>
                  <a:gd name="T66" fmla="*/ 334 h 3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31" h="334">
                    <a:moveTo>
                      <a:pt x="255" y="212"/>
                    </a:moveTo>
                    <a:lnTo>
                      <a:pt x="284" y="141"/>
                    </a:lnTo>
                    <a:lnTo>
                      <a:pt x="279" y="85"/>
                    </a:lnTo>
                    <a:lnTo>
                      <a:pt x="270" y="38"/>
                    </a:lnTo>
                    <a:lnTo>
                      <a:pt x="227" y="5"/>
                    </a:lnTo>
                    <a:lnTo>
                      <a:pt x="166" y="0"/>
                    </a:lnTo>
                    <a:lnTo>
                      <a:pt x="118" y="5"/>
                    </a:lnTo>
                    <a:lnTo>
                      <a:pt x="47" y="47"/>
                    </a:lnTo>
                    <a:lnTo>
                      <a:pt x="14" y="113"/>
                    </a:lnTo>
                    <a:lnTo>
                      <a:pt x="0" y="193"/>
                    </a:lnTo>
                    <a:lnTo>
                      <a:pt x="14" y="282"/>
                    </a:lnTo>
                    <a:lnTo>
                      <a:pt x="43" y="315"/>
                    </a:lnTo>
                    <a:lnTo>
                      <a:pt x="95" y="334"/>
                    </a:lnTo>
                    <a:lnTo>
                      <a:pt x="147" y="329"/>
                    </a:lnTo>
                    <a:lnTo>
                      <a:pt x="203" y="306"/>
                    </a:lnTo>
                    <a:lnTo>
                      <a:pt x="241" y="273"/>
                    </a:lnTo>
                    <a:lnTo>
                      <a:pt x="303" y="325"/>
                    </a:lnTo>
                    <a:lnTo>
                      <a:pt x="331" y="325"/>
                    </a:lnTo>
                    <a:lnTo>
                      <a:pt x="331" y="296"/>
                    </a:lnTo>
                    <a:lnTo>
                      <a:pt x="317" y="273"/>
                    </a:lnTo>
                    <a:lnTo>
                      <a:pt x="255" y="21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2" name="Freeform 14"/>
              <p:cNvSpPr>
                <a:spLocks/>
              </p:cNvSpPr>
              <p:nvPr/>
            </p:nvSpPr>
            <p:spPr bwMode="auto">
              <a:xfrm>
                <a:off x="2811" y="1929"/>
                <a:ext cx="303" cy="127"/>
              </a:xfrm>
              <a:custGeom>
                <a:avLst/>
                <a:gdLst>
                  <a:gd name="T0" fmla="*/ 234 w 303"/>
                  <a:gd name="T1" fmla="*/ 127 h 127"/>
                  <a:gd name="T2" fmla="*/ 303 w 303"/>
                  <a:gd name="T3" fmla="*/ 117 h 127"/>
                  <a:gd name="T4" fmla="*/ 303 w 303"/>
                  <a:gd name="T5" fmla="*/ 90 h 127"/>
                  <a:gd name="T6" fmla="*/ 223 w 303"/>
                  <a:gd name="T7" fmla="*/ 110 h 127"/>
                  <a:gd name="T8" fmla="*/ 213 w 303"/>
                  <a:gd name="T9" fmla="*/ 100 h 127"/>
                  <a:gd name="T10" fmla="*/ 265 w 303"/>
                  <a:gd name="T11" fmla="*/ 61 h 127"/>
                  <a:gd name="T12" fmla="*/ 246 w 303"/>
                  <a:gd name="T13" fmla="*/ 51 h 127"/>
                  <a:gd name="T14" fmla="*/ 199 w 303"/>
                  <a:gd name="T15" fmla="*/ 81 h 127"/>
                  <a:gd name="T16" fmla="*/ 180 w 303"/>
                  <a:gd name="T17" fmla="*/ 71 h 127"/>
                  <a:gd name="T18" fmla="*/ 253 w 303"/>
                  <a:gd name="T19" fmla="*/ 24 h 127"/>
                  <a:gd name="T20" fmla="*/ 239 w 303"/>
                  <a:gd name="T21" fmla="*/ 0 h 127"/>
                  <a:gd name="T22" fmla="*/ 147 w 303"/>
                  <a:gd name="T23" fmla="*/ 71 h 127"/>
                  <a:gd name="T24" fmla="*/ 85 w 303"/>
                  <a:gd name="T25" fmla="*/ 90 h 127"/>
                  <a:gd name="T26" fmla="*/ 69 w 303"/>
                  <a:gd name="T27" fmla="*/ 66 h 127"/>
                  <a:gd name="T28" fmla="*/ 50 w 303"/>
                  <a:gd name="T29" fmla="*/ 17 h 127"/>
                  <a:gd name="T30" fmla="*/ 28 w 303"/>
                  <a:gd name="T31" fmla="*/ 37 h 127"/>
                  <a:gd name="T32" fmla="*/ 52 w 303"/>
                  <a:gd name="T33" fmla="*/ 85 h 127"/>
                  <a:gd name="T34" fmla="*/ 38 w 303"/>
                  <a:gd name="T35" fmla="*/ 95 h 127"/>
                  <a:gd name="T36" fmla="*/ 14 w 303"/>
                  <a:gd name="T37" fmla="*/ 51 h 127"/>
                  <a:gd name="T38" fmla="*/ 0 w 303"/>
                  <a:gd name="T39" fmla="*/ 76 h 127"/>
                  <a:gd name="T40" fmla="*/ 17 w 303"/>
                  <a:gd name="T41" fmla="*/ 120 h 127"/>
                  <a:gd name="T42" fmla="*/ 133 w 303"/>
                  <a:gd name="T43" fmla="*/ 105 h 127"/>
                  <a:gd name="T44" fmla="*/ 234 w 303"/>
                  <a:gd name="T45" fmla="*/ 127 h 12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03"/>
                  <a:gd name="T70" fmla="*/ 0 h 127"/>
                  <a:gd name="T71" fmla="*/ 303 w 303"/>
                  <a:gd name="T72" fmla="*/ 127 h 12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03" h="127">
                    <a:moveTo>
                      <a:pt x="234" y="127"/>
                    </a:moveTo>
                    <a:lnTo>
                      <a:pt x="303" y="117"/>
                    </a:lnTo>
                    <a:lnTo>
                      <a:pt x="303" y="90"/>
                    </a:lnTo>
                    <a:lnTo>
                      <a:pt x="223" y="110"/>
                    </a:lnTo>
                    <a:lnTo>
                      <a:pt x="213" y="100"/>
                    </a:lnTo>
                    <a:lnTo>
                      <a:pt x="265" y="61"/>
                    </a:lnTo>
                    <a:lnTo>
                      <a:pt x="246" y="51"/>
                    </a:lnTo>
                    <a:lnTo>
                      <a:pt x="199" y="81"/>
                    </a:lnTo>
                    <a:lnTo>
                      <a:pt x="180" y="71"/>
                    </a:lnTo>
                    <a:lnTo>
                      <a:pt x="253" y="24"/>
                    </a:lnTo>
                    <a:lnTo>
                      <a:pt x="239" y="0"/>
                    </a:lnTo>
                    <a:lnTo>
                      <a:pt x="147" y="71"/>
                    </a:lnTo>
                    <a:lnTo>
                      <a:pt x="85" y="90"/>
                    </a:lnTo>
                    <a:lnTo>
                      <a:pt x="69" y="66"/>
                    </a:lnTo>
                    <a:lnTo>
                      <a:pt x="50" y="17"/>
                    </a:lnTo>
                    <a:lnTo>
                      <a:pt x="28" y="37"/>
                    </a:lnTo>
                    <a:lnTo>
                      <a:pt x="52" y="85"/>
                    </a:lnTo>
                    <a:lnTo>
                      <a:pt x="38" y="95"/>
                    </a:lnTo>
                    <a:lnTo>
                      <a:pt x="14" y="51"/>
                    </a:lnTo>
                    <a:lnTo>
                      <a:pt x="0" y="76"/>
                    </a:lnTo>
                    <a:lnTo>
                      <a:pt x="17" y="120"/>
                    </a:lnTo>
                    <a:lnTo>
                      <a:pt x="133" y="105"/>
                    </a:lnTo>
                    <a:lnTo>
                      <a:pt x="234" y="127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3" name="Freeform 15"/>
              <p:cNvSpPr>
                <a:spLocks/>
              </p:cNvSpPr>
              <p:nvPr/>
            </p:nvSpPr>
            <p:spPr bwMode="auto">
              <a:xfrm>
                <a:off x="2890" y="1839"/>
                <a:ext cx="518" cy="632"/>
              </a:xfrm>
              <a:custGeom>
                <a:avLst/>
                <a:gdLst>
                  <a:gd name="T0" fmla="*/ 14 w 518"/>
                  <a:gd name="T1" fmla="*/ 623 h 632"/>
                  <a:gd name="T2" fmla="*/ 0 w 518"/>
                  <a:gd name="T3" fmla="*/ 595 h 632"/>
                  <a:gd name="T4" fmla="*/ 9 w 518"/>
                  <a:gd name="T5" fmla="*/ 567 h 632"/>
                  <a:gd name="T6" fmla="*/ 42 w 518"/>
                  <a:gd name="T7" fmla="*/ 539 h 632"/>
                  <a:gd name="T8" fmla="*/ 126 w 518"/>
                  <a:gd name="T9" fmla="*/ 525 h 632"/>
                  <a:gd name="T10" fmla="*/ 233 w 518"/>
                  <a:gd name="T11" fmla="*/ 534 h 632"/>
                  <a:gd name="T12" fmla="*/ 369 w 518"/>
                  <a:gd name="T13" fmla="*/ 516 h 632"/>
                  <a:gd name="T14" fmla="*/ 453 w 518"/>
                  <a:gd name="T15" fmla="*/ 474 h 632"/>
                  <a:gd name="T16" fmla="*/ 471 w 518"/>
                  <a:gd name="T17" fmla="*/ 451 h 632"/>
                  <a:gd name="T18" fmla="*/ 457 w 518"/>
                  <a:gd name="T19" fmla="*/ 390 h 632"/>
                  <a:gd name="T20" fmla="*/ 420 w 518"/>
                  <a:gd name="T21" fmla="*/ 256 h 632"/>
                  <a:gd name="T22" fmla="*/ 364 w 518"/>
                  <a:gd name="T23" fmla="*/ 177 h 632"/>
                  <a:gd name="T24" fmla="*/ 327 w 518"/>
                  <a:gd name="T25" fmla="*/ 153 h 632"/>
                  <a:gd name="T26" fmla="*/ 322 w 518"/>
                  <a:gd name="T27" fmla="*/ 130 h 632"/>
                  <a:gd name="T28" fmla="*/ 341 w 518"/>
                  <a:gd name="T29" fmla="*/ 121 h 632"/>
                  <a:gd name="T30" fmla="*/ 355 w 518"/>
                  <a:gd name="T31" fmla="*/ 98 h 632"/>
                  <a:gd name="T32" fmla="*/ 327 w 518"/>
                  <a:gd name="T33" fmla="*/ 65 h 632"/>
                  <a:gd name="T34" fmla="*/ 294 w 518"/>
                  <a:gd name="T35" fmla="*/ 70 h 632"/>
                  <a:gd name="T36" fmla="*/ 275 w 518"/>
                  <a:gd name="T37" fmla="*/ 46 h 632"/>
                  <a:gd name="T38" fmla="*/ 299 w 518"/>
                  <a:gd name="T39" fmla="*/ 14 h 632"/>
                  <a:gd name="T40" fmla="*/ 341 w 518"/>
                  <a:gd name="T41" fmla="*/ 0 h 632"/>
                  <a:gd name="T42" fmla="*/ 392 w 518"/>
                  <a:gd name="T43" fmla="*/ 14 h 632"/>
                  <a:gd name="T44" fmla="*/ 411 w 518"/>
                  <a:gd name="T45" fmla="*/ 60 h 632"/>
                  <a:gd name="T46" fmla="*/ 406 w 518"/>
                  <a:gd name="T47" fmla="*/ 121 h 632"/>
                  <a:gd name="T48" fmla="*/ 373 w 518"/>
                  <a:gd name="T49" fmla="*/ 144 h 632"/>
                  <a:gd name="T50" fmla="*/ 411 w 518"/>
                  <a:gd name="T51" fmla="*/ 181 h 632"/>
                  <a:gd name="T52" fmla="*/ 457 w 518"/>
                  <a:gd name="T53" fmla="*/ 237 h 632"/>
                  <a:gd name="T54" fmla="*/ 485 w 518"/>
                  <a:gd name="T55" fmla="*/ 339 h 632"/>
                  <a:gd name="T56" fmla="*/ 518 w 518"/>
                  <a:gd name="T57" fmla="*/ 455 h 632"/>
                  <a:gd name="T58" fmla="*/ 518 w 518"/>
                  <a:gd name="T59" fmla="*/ 502 h 632"/>
                  <a:gd name="T60" fmla="*/ 504 w 518"/>
                  <a:gd name="T61" fmla="*/ 511 h 632"/>
                  <a:gd name="T62" fmla="*/ 420 w 518"/>
                  <a:gd name="T63" fmla="*/ 548 h 632"/>
                  <a:gd name="T64" fmla="*/ 322 w 518"/>
                  <a:gd name="T65" fmla="*/ 576 h 632"/>
                  <a:gd name="T66" fmla="*/ 154 w 518"/>
                  <a:gd name="T67" fmla="*/ 599 h 632"/>
                  <a:gd name="T68" fmla="*/ 56 w 518"/>
                  <a:gd name="T69" fmla="*/ 632 h 632"/>
                  <a:gd name="T70" fmla="*/ 14 w 518"/>
                  <a:gd name="T71" fmla="*/ 623 h 6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18"/>
                  <a:gd name="T109" fmla="*/ 0 h 632"/>
                  <a:gd name="T110" fmla="*/ 518 w 518"/>
                  <a:gd name="T111" fmla="*/ 632 h 63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18" h="632">
                    <a:moveTo>
                      <a:pt x="14" y="623"/>
                    </a:moveTo>
                    <a:lnTo>
                      <a:pt x="0" y="595"/>
                    </a:lnTo>
                    <a:lnTo>
                      <a:pt x="9" y="567"/>
                    </a:lnTo>
                    <a:lnTo>
                      <a:pt x="42" y="539"/>
                    </a:lnTo>
                    <a:lnTo>
                      <a:pt x="126" y="525"/>
                    </a:lnTo>
                    <a:lnTo>
                      <a:pt x="233" y="534"/>
                    </a:lnTo>
                    <a:lnTo>
                      <a:pt x="369" y="516"/>
                    </a:lnTo>
                    <a:lnTo>
                      <a:pt x="453" y="474"/>
                    </a:lnTo>
                    <a:lnTo>
                      <a:pt x="471" y="451"/>
                    </a:lnTo>
                    <a:lnTo>
                      <a:pt x="457" y="390"/>
                    </a:lnTo>
                    <a:lnTo>
                      <a:pt x="420" y="256"/>
                    </a:lnTo>
                    <a:lnTo>
                      <a:pt x="364" y="177"/>
                    </a:lnTo>
                    <a:lnTo>
                      <a:pt x="327" y="153"/>
                    </a:lnTo>
                    <a:lnTo>
                      <a:pt x="322" y="130"/>
                    </a:lnTo>
                    <a:lnTo>
                      <a:pt x="341" y="121"/>
                    </a:lnTo>
                    <a:lnTo>
                      <a:pt x="355" y="98"/>
                    </a:lnTo>
                    <a:lnTo>
                      <a:pt x="327" y="65"/>
                    </a:lnTo>
                    <a:lnTo>
                      <a:pt x="294" y="70"/>
                    </a:lnTo>
                    <a:lnTo>
                      <a:pt x="275" y="46"/>
                    </a:lnTo>
                    <a:lnTo>
                      <a:pt x="299" y="14"/>
                    </a:lnTo>
                    <a:lnTo>
                      <a:pt x="341" y="0"/>
                    </a:lnTo>
                    <a:lnTo>
                      <a:pt x="392" y="14"/>
                    </a:lnTo>
                    <a:lnTo>
                      <a:pt x="411" y="60"/>
                    </a:lnTo>
                    <a:lnTo>
                      <a:pt x="406" y="121"/>
                    </a:lnTo>
                    <a:lnTo>
                      <a:pt x="373" y="144"/>
                    </a:lnTo>
                    <a:lnTo>
                      <a:pt x="411" y="181"/>
                    </a:lnTo>
                    <a:lnTo>
                      <a:pt x="457" y="237"/>
                    </a:lnTo>
                    <a:lnTo>
                      <a:pt x="485" y="339"/>
                    </a:lnTo>
                    <a:lnTo>
                      <a:pt x="518" y="455"/>
                    </a:lnTo>
                    <a:lnTo>
                      <a:pt x="518" y="502"/>
                    </a:lnTo>
                    <a:lnTo>
                      <a:pt x="504" y="511"/>
                    </a:lnTo>
                    <a:lnTo>
                      <a:pt x="420" y="548"/>
                    </a:lnTo>
                    <a:lnTo>
                      <a:pt x="322" y="576"/>
                    </a:lnTo>
                    <a:lnTo>
                      <a:pt x="154" y="599"/>
                    </a:lnTo>
                    <a:lnTo>
                      <a:pt x="56" y="632"/>
                    </a:lnTo>
                    <a:lnTo>
                      <a:pt x="14" y="62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4" name="Freeform 16"/>
              <p:cNvSpPr>
                <a:spLocks/>
              </p:cNvSpPr>
              <p:nvPr/>
            </p:nvSpPr>
            <p:spPr bwMode="auto">
              <a:xfrm>
                <a:off x="3189" y="2046"/>
                <a:ext cx="47" cy="86"/>
              </a:xfrm>
              <a:custGeom>
                <a:avLst/>
                <a:gdLst>
                  <a:gd name="T0" fmla="*/ 10 w 47"/>
                  <a:gd name="T1" fmla="*/ 32 h 86"/>
                  <a:gd name="T2" fmla="*/ 28 w 47"/>
                  <a:gd name="T3" fmla="*/ 75 h 86"/>
                  <a:gd name="T4" fmla="*/ 35 w 47"/>
                  <a:gd name="T5" fmla="*/ 86 h 86"/>
                  <a:gd name="T6" fmla="*/ 43 w 47"/>
                  <a:gd name="T7" fmla="*/ 85 h 86"/>
                  <a:gd name="T8" fmla="*/ 47 w 47"/>
                  <a:gd name="T9" fmla="*/ 73 h 86"/>
                  <a:gd name="T10" fmla="*/ 1 w 47"/>
                  <a:gd name="T11" fmla="*/ 0 h 86"/>
                  <a:gd name="T12" fmla="*/ 0 w 47"/>
                  <a:gd name="T13" fmla="*/ 15 h 86"/>
                  <a:gd name="T14" fmla="*/ 10 w 47"/>
                  <a:gd name="T15" fmla="*/ 32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7"/>
                  <a:gd name="T25" fmla="*/ 0 h 86"/>
                  <a:gd name="T26" fmla="*/ 47 w 47"/>
                  <a:gd name="T27" fmla="*/ 86 h 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7" h="86">
                    <a:moveTo>
                      <a:pt x="10" y="32"/>
                    </a:moveTo>
                    <a:lnTo>
                      <a:pt x="28" y="75"/>
                    </a:lnTo>
                    <a:lnTo>
                      <a:pt x="35" y="86"/>
                    </a:lnTo>
                    <a:lnTo>
                      <a:pt x="43" y="85"/>
                    </a:lnTo>
                    <a:lnTo>
                      <a:pt x="47" y="73"/>
                    </a:lnTo>
                    <a:lnTo>
                      <a:pt x="1" y="0"/>
                    </a:lnTo>
                    <a:lnTo>
                      <a:pt x="0" y="15"/>
                    </a:lnTo>
                    <a:lnTo>
                      <a:pt x="10" y="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5" name="Freeform 17"/>
              <p:cNvSpPr>
                <a:spLocks/>
              </p:cNvSpPr>
              <p:nvPr/>
            </p:nvSpPr>
            <p:spPr bwMode="auto">
              <a:xfrm>
                <a:off x="3142" y="1561"/>
                <a:ext cx="551" cy="452"/>
              </a:xfrm>
              <a:custGeom>
                <a:avLst/>
                <a:gdLst>
                  <a:gd name="T0" fmla="*/ 93 w 551"/>
                  <a:gd name="T1" fmla="*/ 345 h 452"/>
                  <a:gd name="T2" fmla="*/ 0 w 551"/>
                  <a:gd name="T3" fmla="*/ 373 h 452"/>
                  <a:gd name="T4" fmla="*/ 9 w 551"/>
                  <a:gd name="T5" fmla="*/ 410 h 452"/>
                  <a:gd name="T6" fmla="*/ 140 w 551"/>
                  <a:gd name="T7" fmla="*/ 345 h 452"/>
                  <a:gd name="T8" fmla="*/ 9 w 551"/>
                  <a:gd name="T9" fmla="*/ 429 h 452"/>
                  <a:gd name="T10" fmla="*/ 23 w 551"/>
                  <a:gd name="T11" fmla="*/ 452 h 452"/>
                  <a:gd name="T12" fmla="*/ 121 w 551"/>
                  <a:gd name="T13" fmla="*/ 382 h 452"/>
                  <a:gd name="T14" fmla="*/ 196 w 551"/>
                  <a:gd name="T15" fmla="*/ 345 h 452"/>
                  <a:gd name="T16" fmla="*/ 313 w 551"/>
                  <a:gd name="T17" fmla="*/ 312 h 452"/>
                  <a:gd name="T18" fmla="*/ 434 w 551"/>
                  <a:gd name="T19" fmla="*/ 312 h 452"/>
                  <a:gd name="T20" fmla="*/ 546 w 551"/>
                  <a:gd name="T21" fmla="*/ 308 h 452"/>
                  <a:gd name="T22" fmla="*/ 551 w 551"/>
                  <a:gd name="T23" fmla="*/ 275 h 452"/>
                  <a:gd name="T24" fmla="*/ 430 w 551"/>
                  <a:gd name="T25" fmla="*/ 284 h 452"/>
                  <a:gd name="T26" fmla="*/ 313 w 551"/>
                  <a:gd name="T27" fmla="*/ 294 h 452"/>
                  <a:gd name="T28" fmla="*/ 196 w 551"/>
                  <a:gd name="T29" fmla="*/ 322 h 452"/>
                  <a:gd name="T30" fmla="*/ 177 w 551"/>
                  <a:gd name="T31" fmla="*/ 326 h 452"/>
                  <a:gd name="T32" fmla="*/ 313 w 551"/>
                  <a:gd name="T33" fmla="*/ 261 h 452"/>
                  <a:gd name="T34" fmla="*/ 448 w 551"/>
                  <a:gd name="T35" fmla="*/ 172 h 452"/>
                  <a:gd name="T36" fmla="*/ 453 w 551"/>
                  <a:gd name="T37" fmla="*/ 140 h 452"/>
                  <a:gd name="T38" fmla="*/ 350 w 551"/>
                  <a:gd name="T39" fmla="*/ 210 h 452"/>
                  <a:gd name="T40" fmla="*/ 224 w 551"/>
                  <a:gd name="T41" fmla="*/ 284 h 452"/>
                  <a:gd name="T42" fmla="*/ 168 w 551"/>
                  <a:gd name="T43" fmla="*/ 303 h 452"/>
                  <a:gd name="T44" fmla="*/ 271 w 551"/>
                  <a:gd name="T45" fmla="*/ 224 h 452"/>
                  <a:gd name="T46" fmla="*/ 332 w 551"/>
                  <a:gd name="T47" fmla="*/ 135 h 452"/>
                  <a:gd name="T48" fmla="*/ 360 w 551"/>
                  <a:gd name="T49" fmla="*/ 47 h 452"/>
                  <a:gd name="T50" fmla="*/ 332 w 551"/>
                  <a:gd name="T51" fmla="*/ 0 h 452"/>
                  <a:gd name="T52" fmla="*/ 318 w 551"/>
                  <a:gd name="T53" fmla="*/ 103 h 452"/>
                  <a:gd name="T54" fmla="*/ 266 w 551"/>
                  <a:gd name="T55" fmla="*/ 196 h 452"/>
                  <a:gd name="T56" fmla="*/ 191 w 551"/>
                  <a:gd name="T57" fmla="*/ 256 h 452"/>
                  <a:gd name="T58" fmla="*/ 93 w 551"/>
                  <a:gd name="T59" fmla="*/ 345 h 45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51"/>
                  <a:gd name="T91" fmla="*/ 0 h 452"/>
                  <a:gd name="T92" fmla="*/ 551 w 551"/>
                  <a:gd name="T93" fmla="*/ 452 h 45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51" h="452">
                    <a:moveTo>
                      <a:pt x="93" y="345"/>
                    </a:moveTo>
                    <a:lnTo>
                      <a:pt x="0" y="373"/>
                    </a:lnTo>
                    <a:lnTo>
                      <a:pt x="9" y="410"/>
                    </a:lnTo>
                    <a:lnTo>
                      <a:pt x="140" y="345"/>
                    </a:lnTo>
                    <a:lnTo>
                      <a:pt x="9" y="429"/>
                    </a:lnTo>
                    <a:lnTo>
                      <a:pt x="23" y="452"/>
                    </a:lnTo>
                    <a:lnTo>
                      <a:pt x="121" y="382"/>
                    </a:lnTo>
                    <a:lnTo>
                      <a:pt x="196" y="345"/>
                    </a:lnTo>
                    <a:lnTo>
                      <a:pt x="313" y="312"/>
                    </a:lnTo>
                    <a:lnTo>
                      <a:pt x="434" y="312"/>
                    </a:lnTo>
                    <a:lnTo>
                      <a:pt x="546" y="308"/>
                    </a:lnTo>
                    <a:lnTo>
                      <a:pt x="551" y="275"/>
                    </a:lnTo>
                    <a:lnTo>
                      <a:pt x="430" y="284"/>
                    </a:lnTo>
                    <a:lnTo>
                      <a:pt x="313" y="294"/>
                    </a:lnTo>
                    <a:lnTo>
                      <a:pt x="196" y="322"/>
                    </a:lnTo>
                    <a:lnTo>
                      <a:pt x="177" y="326"/>
                    </a:lnTo>
                    <a:lnTo>
                      <a:pt x="313" y="261"/>
                    </a:lnTo>
                    <a:lnTo>
                      <a:pt x="448" y="172"/>
                    </a:lnTo>
                    <a:lnTo>
                      <a:pt x="453" y="140"/>
                    </a:lnTo>
                    <a:lnTo>
                      <a:pt x="350" y="210"/>
                    </a:lnTo>
                    <a:lnTo>
                      <a:pt x="224" y="284"/>
                    </a:lnTo>
                    <a:lnTo>
                      <a:pt x="168" y="303"/>
                    </a:lnTo>
                    <a:lnTo>
                      <a:pt x="271" y="224"/>
                    </a:lnTo>
                    <a:lnTo>
                      <a:pt x="332" y="135"/>
                    </a:lnTo>
                    <a:lnTo>
                      <a:pt x="360" y="47"/>
                    </a:lnTo>
                    <a:lnTo>
                      <a:pt x="332" y="0"/>
                    </a:lnTo>
                    <a:lnTo>
                      <a:pt x="318" y="103"/>
                    </a:lnTo>
                    <a:lnTo>
                      <a:pt x="266" y="196"/>
                    </a:lnTo>
                    <a:lnTo>
                      <a:pt x="191" y="256"/>
                    </a:lnTo>
                    <a:lnTo>
                      <a:pt x="93" y="34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6" name="Freeform 18"/>
              <p:cNvSpPr>
                <a:spLocks/>
              </p:cNvSpPr>
              <p:nvPr/>
            </p:nvSpPr>
            <p:spPr bwMode="auto">
              <a:xfrm>
                <a:off x="3135" y="2056"/>
                <a:ext cx="31" cy="92"/>
              </a:xfrm>
              <a:custGeom>
                <a:avLst/>
                <a:gdLst>
                  <a:gd name="T0" fmla="*/ 16 w 31"/>
                  <a:gd name="T1" fmla="*/ 32 h 92"/>
                  <a:gd name="T2" fmla="*/ 6 w 31"/>
                  <a:gd name="T3" fmla="*/ 77 h 92"/>
                  <a:gd name="T4" fmla="*/ 0 w 31"/>
                  <a:gd name="T5" fmla="*/ 87 h 92"/>
                  <a:gd name="T6" fmla="*/ 9 w 31"/>
                  <a:gd name="T7" fmla="*/ 92 h 92"/>
                  <a:gd name="T8" fmla="*/ 22 w 31"/>
                  <a:gd name="T9" fmla="*/ 85 h 92"/>
                  <a:gd name="T10" fmla="*/ 31 w 31"/>
                  <a:gd name="T11" fmla="*/ 0 h 92"/>
                  <a:gd name="T12" fmla="*/ 19 w 31"/>
                  <a:gd name="T13" fmla="*/ 12 h 92"/>
                  <a:gd name="T14" fmla="*/ 16 w 31"/>
                  <a:gd name="T15" fmla="*/ 32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"/>
                  <a:gd name="T25" fmla="*/ 0 h 92"/>
                  <a:gd name="T26" fmla="*/ 31 w 31"/>
                  <a:gd name="T27" fmla="*/ 92 h 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" h="92">
                    <a:moveTo>
                      <a:pt x="16" y="32"/>
                    </a:moveTo>
                    <a:lnTo>
                      <a:pt x="6" y="77"/>
                    </a:lnTo>
                    <a:lnTo>
                      <a:pt x="0" y="87"/>
                    </a:lnTo>
                    <a:lnTo>
                      <a:pt x="9" y="92"/>
                    </a:lnTo>
                    <a:lnTo>
                      <a:pt x="22" y="85"/>
                    </a:lnTo>
                    <a:lnTo>
                      <a:pt x="31" y="0"/>
                    </a:lnTo>
                    <a:lnTo>
                      <a:pt x="19" y="12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7" name="Freeform 19"/>
              <p:cNvSpPr>
                <a:spLocks/>
              </p:cNvSpPr>
              <p:nvPr/>
            </p:nvSpPr>
            <p:spPr bwMode="auto">
              <a:xfrm>
                <a:off x="3098" y="1812"/>
                <a:ext cx="27" cy="92"/>
              </a:xfrm>
              <a:custGeom>
                <a:avLst/>
                <a:gdLst>
                  <a:gd name="T0" fmla="*/ 17 w 27"/>
                  <a:gd name="T1" fmla="*/ 62 h 92"/>
                  <a:gd name="T2" fmla="*/ 7 w 27"/>
                  <a:gd name="T3" fmla="*/ 17 h 92"/>
                  <a:gd name="T4" fmla="*/ 0 w 27"/>
                  <a:gd name="T5" fmla="*/ 5 h 92"/>
                  <a:gd name="T6" fmla="*/ 14 w 27"/>
                  <a:gd name="T7" fmla="*/ 0 h 92"/>
                  <a:gd name="T8" fmla="*/ 27 w 27"/>
                  <a:gd name="T9" fmla="*/ 7 h 92"/>
                  <a:gd name="T10" fmla="*/ 24 w 27"/>
                  <a:gd name="T11" fmla="*/ 92 h 92"/>
                  <a:gd name="T12" fmla="*/ 14 w 27"/>
                  <a:gd name="T13" fmla="*/ 80 h 92"/>
                  <a:gd name="T14" fmla="*/ 17 w 27"/>
                  <a:gd name="T15" fmla="*/ 62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92"/>
                  <a:gd name="T26" fmla="*/ 27 w 27"/>
                  <a:gd name="T27" fmla="*/ 92 h 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92">
                    <a:moveTo>
                      <a:pt x="17" y="62"/>
                    </a:moveTo>
                    <a:lnTo>
                      <a:pt x="7" y="17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27" y="7"/>
                    </a:lnTo>
                    <a:lnTo>
                      <a:pt x="24" y="92"/>
                    </a:lnTo>
                    <a:lnTo>
                      <a:pt x="14" y="80"/>
                    </a:lnTo>
                    <a:lnTo>
                      <a:pt x="17" y="6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8" name="Freeform 20"/>
              <p:cNvSpPr>
                <a:spLocks/>
              </p:cNvSpPr>
              <p:nvPr/>
            </p:nvSpPr>
            <p:spPr bwMode="auto">
              <a:xfrm>
                <a:off x="3038" y="1831"/>
                <a:ext cx="66" cy="73"/>
              </a:xfrm>
              <a:custGeom>
                <a:avLst/>
                <a:gdLst>
                  <a:gd name="T0" fmla="*/ 40 w 66"/>
                  <a:gd name="T1" fmla="*/ 50 h 73"/>
                  <a:gd name="T2" fmla="*/ 8 w 66"/>
                  <a:gd name="T3" fmla="*/ 15 h 73"/>
                  <a:gd name="T4" fmla="*/ 0 w 66"/>
                  <a:gd name="T5" fmla="*/ 8 h 73"/>
                  <a:gd name="T6" fmla="*/ 3 w 66"/>
                  <a:gd name="T7" fmla="*/ 0 h 73"/>
                  <a:gd name="T8" fmla="*/ 18 w 66"/>
                  <a:gd name="T9" fmla="*/ 3 h 73"/>
                  <a:gd name="T10" fmla="*/ 66 w 66"/>
                  <a:gd name="T11" fmla="*/ 73 h 73"/>
                  <a:gd name="T12" fmla="*/ 53 w 66"/>
                  <a:gd name="T13" fmla="*/ 68 h 73"/>
                  <a:gd name="T14" fmla="*/ 40 w 66"/>
                  <a:gd name="T15" fmla="*/ 50 h 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73"/>
                  <a:gd name="T26" fmla="*/ 66 w 66"/>
                  <a:gd name="T27" fmla="*/ 73 h 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73">
                    <a:moveTo>
                      <a:pt x="40" y="50"/>
                    </a:moveTo>
                    <a:lnTo>
                      <a:pt x="8" y="15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18" y="3"/>
                    </a:lnTo>
                    <a:lnTo>
                      <a:pt x="66" y="73"/>
                    </a:lnTo>
                    <a:lnTo>
                      <a:pt x="53" y="68"/>
                    </a:lnTo>
                    <a:lnTo>
                      <a:pt x="40" y="5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9" name="Freeform 21"/>
              <p:cNvSpPr>
                <a:spLocks/>
              </p:cNvSpPr>
              <p:nvPr/>
            </p:nvSpPr>
            <p:spPr bwMode="auto">
              <a:xfrm>
                <a:off x="2440" y="1819"/>
                <a:ext cx="421" cy="670"/>
              </a:xfrm>
              <a:custGeom>
                <a:avLst/>
                <a:gdLst>
                  <a:gd name="T0" fmla="*/ 64 w 421"/>
                  <a:gd name="T1" fmla="*/ 299 h 670"/>
                  <a:gd name="T2" fmla="*/ 191 w 421"/>
                  <a:gd name="T3" fmla="*/ 378 h 670"/>
                  <a:gd name="T4" fmla="*/ 308 w 421"/>
                  <a:gd name="T5" fmla="*/ 468 h 670"/>
                  <a:gd name="T6" fmla="*/ 393 w 421"/>
                  <a:gd name="T7" fmla="*/ 563 h 670"/>
                  <a:gd name="T8" fmla="*/ 421 w 421"/>
                  <a:gd name="T9" fmla="*/ 607 h 670"/>
                  <a:gd name="T10" fmla="*/ 414 w 421"/>
                  <a:gd name="T11" fmla="*/ 649 h 670"/>
                  <a:gd name="T12" fmla="*/ 386 w 421"/>
                  <a:gd name="T13" fmla="*/ 670 h 670"/>
                  <a:gd name="T14" fmla="*/ 332 w 421"/>
                  <a:gd name="T15" fmla="*/ 670 h 670"/>
                  <a:gd name="T16" fmla="*/ 294 w 421"/>
                  <a:gd name="T17" fmla="*/ 591 h 670"/>
                  <a:gd name="T18" fmla="*/ 233 w 421"/>
                  <a:gd name="T19" fmla="*/ 503 h 670"/>
                  <a:gd name="T20" fmla="*/ 148 w 421"/>
                  <a:gd name="T21" fmla="*/ 427 h 670"/>
                  <a:gd name="T22" fmla="*/ 61 w 421"/>
                  <a:gd name="T23" fmla="*/ 348 h 670"/>
                  <a:gd name="T24" fmla="*/ 5 w 421"/>
                  <a:gd name="T25" fmla="*/ 313 h 670"/>
                  <a:gd name="T26" fmla="*/ 0 w 421"/>
                  <a:gd name="T27" fmla="*/ 287 h 670"/>
                  <a:gd name="T28" fmla="*/ 28 w 421"/>
                  <a:gd name="T29" fmla="*/ 230 h 670"/>
                  <a:gd name="T30" fmla="*/ 96 w 421"/>
                  <a:gd name="T31" fmla="*/ 155 h 670"/>
                  <a:gd name="T32" fmla="*/ 202 w 421"/>
                  <a:gd name="T33" fmla="*/ 104 h 670"/>
                  <a:gd name="T34" fmla="*/ 289 w 421"/>
                  <a:gd name="T35" fmla="*/ 83 h 670"/>
                  <a:gd name="T36" fmla="*/ 289 w 421"/>
                  <a:gd name="T37" fmla="*/ 37 h 670"/>
                  <a:gd name="T38" fmla="*/ 346 w 421"/>
                  <a:gd name="T39" fmla="*/ 0 h 670"/>
                  <a:gd name="T40" fmla="*/ 395 w 421"/>
                  <a:gd name="T41" fmla="*/ 0 h 670"/>
                  <a:gd name="T42" fmla="*/ 402 w 421"/>
                  <a:gd name="T43" fmla="*/ 21 h 670"/>
                  <a:gd name="T44" fmla="*/ 381 w 421"/>
                  <a:gd name="T45" fmla="*/ 42 h 670"/>
                  <a:gd name="T46" fmla="*/ 346 w 421"/>
                  <a:gd name="T47" fmla="*/ 42 h 670"/>
                  <a:gd name="T48" fmla="*/ 332 w 421"/>
                  <a:gd name="T49" fmla="*/ 72 h 670"/>
                  <a:gd name="T50" fmla="*/ 329 w 421"/>
                  <a:gd name="T51" fmla="*/ 121 h 670"/>
                  <a:gd name="T52" fmla="*/ 303 w 421"/>
                  <a:gd name="T53" fmla="*/ 121 h 670"/>
                  <a:gd name="T54" fmla="*/ 273 w 421"/>
                  <a:gd name="T55" fmla="*/ 118 h 670"/>
                  <a:gd name="T56" fmla="*/ 202 w 421"/>
                  <a:gd name="T57" fmla="*/ 141 h 670"/>
                  <a:gd name="T58" fmla="*/ 132 w 421"/>
                  <a:gd name="T59" fmla="*/ 183 h 670"/>
                  <a:gd name="T60" fmla="*/ 82 w 421"/>
                  <a:gd name="T61" fmla="*/ 239 h 670"/>
                  <a:gd name="T62" fmla="*/ 64 w 421"/>
                  <a:gd name="T63" fmla="*/ 299 h 6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21"/>
                  <a:gd name="T97" fmla="*/ 0 h 670"/>
                  <a:gd name="T98" fmla="*/ 421 w 421"/>
                  <a:gd name="T99" fmla="*/ 670 h 67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21" h="670">
                    <a:moveTo>
                      <a:pt x="64" y="299"/>
                    </a:moveTo>
                    <a:lnTo>
                      <a:pt x="191" y="378"/>
                    </a:lnTo>
                    <a:lnTo>
                      <a:pt x="308" y="468"/>
                    </a:lnTo>
                    <a:lnTo>
                      <a:pt x="393" y="563"/>
                    </a:lnTo>
                    <a:lnTo>
                      <a:pt x="421" y="607"/>
                    </a:lnTo>
                    <a:lnTo>
                      <a:pt x="414" y="649"/>
                    </a:lnTo>
                    <a:lnTo>
                      <a:pt x="386" y="670"/>
                    </a:lnTo>
                    <a:lnTo>
                      <a:pt x="332" y="670"/>
                    </a:lnTo>
                    <a:lnTo>
                      <a:pt x="294" y="591"/>
                    </a:lnTo>
                    <a:lnTo>
                      <a:pt x="233" y="503"/>
                    </a:lnTo>
                    <a:lnTo>
                      <a:pt x="148" y="427"/>
                    </a:lnTo>
                    <a:lnTo>
                      <a:pt x="61" y="348"/>
                    </a:lnTo>
                    <a:lnTo>
                      <a:pt x="5" y="313"/>
                    </a:lnTo>
                    <a:lnTo>
                      <a:pt x="0" y="287"/>
                    </a:lnTo>
                    <a:lnTo>
                      <a:pt x="28" y="230"/>
                    </a:lnTo>
                    <a:lnTo>
                      <a:pt x="96" y="155"/>
                    </a:lnTo>
                    <a:lnTo>
                      <a:pt x="202" y="104"/>
                    </a:lnTo>
                    <a:lnTo>
                      <a:pt x="289" y="83"/>
                    </a:lnTo>
                    <a:lnTo>
                      <a:pt x="289" y="37"/>
                    </a:lnTo>
                    <a:lnTo>
                      <a:pt x="346" y="0"/>
                    </a:lnTo>
                    <a:lnTo>
                      <a:pt x="395" y="0"/>
                    </a:lnTo>
                    <a:lnTo>
                      <a:pt x="402" y="21"/>
                    </a:lnTo>
                    <a:lnTo>
                      <a:pt x="381" y="42"/>
                    </a:lnTo>
                    <a:lnTo>
                      <a:pt x="346" y="42"/>
                    </a:lnTo>
                    <a:lnTo>
                      <a:pt x="332" y="72"/>
                    </a:lnTo>
                    <a:lnTo>
                      <a:pt x="329" y="121"/>
                    </a:lnTo>
                    <a:lnTo>
                      <a:pt x="303" y="121"/>
                    </a:lnTo>
                    <a:lnTo>
                      <a:pt x="273" y="118"/>
                    </a:lnTo>
                    <a:lnTo>
                      <a:pt x="202" y="141"/>
                    </a:lnTo>
                    <a:lnTo>
                      <a:pt x="132" y="183"/>
                    </a:lnTo>
                    <a:lnTo>
                      <a:pt x="82" y="239"/>
                    </a:lnTo>
                    <a:lnTo>
                      <a:pt x="64" y="29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0" name="Freeform 22"/>
              <p:cNvSpPr>
                <a:spLocks/>
              </p:cNvSpPr>
              <p:nvPr/>
            </p:nvSpPr>
            <p:spPr bwMode="auto">
              <a:xfrm>
                <a:off x="2500" y="1551"/>
                <a:ext cx="346" cy="396"/>
              </a:xfrm>
              <a:custGeom>
                <a:avLst/>
                <a:gdLst>
                  <a:gd name="T0" fmla="*/ 292 w 346"/>
                  <a:gd name="T1" fmla="*/ 288 h 396"/>
                  <a:gd name="T2" fmla="*/ 346 w 346"/>
                  <a:gd name="T3" fmla="*/ 340 h 396"/>
                  <a:gd name="T4" fmla="*/ 334 w 346"/>
                  <a:gd name="T5" fmla="*/ 359 h 396"/>
                  <a:gd name="T6" fmla="*/ 278 w 346"/>
                  <a:gd name="T7" fmla="*/ 312 h 396"/>
                  <a:gd name="T8" fmla="*/ 271 w 346"/>
                  <a:gd name="T9" fmla="*/ 316 h 396"/>
                  <a:gd name="T10" fmla="*/ 318 w 346"/>
                  <a:gd name="T11" fmla="*/ 375 h 396"/>
                  <a:gd name="T12" fmla="*/ 304 w 346"/>
                  <a:gd name="T13" fmla="*/ 396 h 396"/>
                  <a:gd name="T14" fmla="*/ 254 w 346"/>
                  <a:gd name="T15" fmla="*/ 333 h 396"/>
                  <a:gd name="T16" fmla="*/ 214 w 346"/>
                  <a:gd name="T17" fmla="*/ 309 h 396"/>
                  <a:gd name="T18" fmla="*/ 108 w 346"/>
                  <a:gd name="T19" fmla="*/ 260 h 396"/>
                  <a:gd name="T20" fmla="*/ 52 w 346"/>
                  <a:gd name="T21" fmla="*/ 246 h 396"/>
                  <a:gd name="T22" fmla="*/ 49 w 346"/>
                  <a:gd name="T23" fmla="*/ 218 h 396"/>
                  <a:gd name="T24" fmla="*/ 141 w 346"/>
                  <a:gd name="T25" fmla="*/ 241 h 396"/>
                  <a:gd name="T26" fmla="*/ 221 w 346"/>
                  <a:gd name="T27" fmla="*/ 281 h 396"/>
                  <a:gd name="T28" fmla="*/ 247 w 346"/>
                  <a:gd name="T29" fmla="*/ 302 h 396"/>
                  <a:gd name="T30" fmla="*/ 179 w 346"/>
                  <a:gd name="T31" fmla="*/ 232 h 396"/>
                  <a:gd name="T32" fmla="*/ 64 w 346"/>
                  <a:gd name="T33" fmla="*/ 162 h 396"/>
                  <a:gd name="T34" fmla="*/ 0 w 346"/>
                  <a:gd name="T35" fmla="*/ 129 h 396"/>
                  <a:gd name="T36" fmla="*/ 7 w 346"/>
                  <a:gd name="T37" fmla="*/ 108 h 396"/>
                  <a:gd name="T38" fmla="*/ 56 w 346"/>
                  <a:gd name="T39" fmla="*/ 129 h 396"/>
                  <a:gd name="T40" fmla="*/ 148 w 346"/>
                  <a:gd name="T41" fmla="*/ 183 h 396"/>
                  <a:gd name="T42" fmla="*/ 219 w 346"/>
                  <a:gd name="T43" fmla="*/ 232 h 396"/>
                  <a:gd name="T44" fmla="*/ 268 w 346"/>
                  <a:gd name="T45" fmla="*/ 284 h 396"/>
                  <a:gd name="T46" fmla="*/ 193 w 346"/>
                  <a:gd name="T47" fmla="*/ 176 h 396"/>
                  <a:gd name="T48" fmla="*/ 141 w 346"/>
                  <a:gd name="T49" fmla="*/ 84 h 396"/>
                  <a:gd name="T50" fmla="*/ 122 w 346"/>
                  <a:gd name="T51" fmla="*/ 0 h 396"/>
                  <a:gd name="T52" fmla="*/ 148 w 346"/>
                  <a:gd name="T53" fmla="*/ 0 h 396"/>
                  <a:gd name="T54" fmla="*/ 165 w 346"/>
                  <a:gd name="T55" fmla="*/ 73 h 396"/>
                  <a:gd name="T56" fmla="*/ 226 w 346"/>
                  <a:gd name="T57" fmla="*/ 178 h 396"/>
                  <a:gd name="T58" fmla="*/ 268 w 346"/>
                  <a:gd name="T59" fmla="*/ 246 h 396"/>
                  <a:gd name="T60" fmla="*/ 292 w 346"/>
                  <a:gd name="T61" fmla="*/ 288 h 39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46"/>
                  <a:gd name="T94" fmla="*/ 0 h 396"/>
                  <a:gd name="T95" fmla="*/ 346 w 346"/>
                  <a:gd name="T96" fmla="*/ 396 h 39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46" h="396">
                    <a:moveTo>
                      <a:pt x="292" y="288"/>
                    </a:moveTo>
                    <a:lnTo>
                      <a:pt x="346" y="340"/>
                    </a:lnTo>
                    <a:lnTo>
                      <a:pt x="334" y="359"/>
                    </a:lnTo>
                    <a:lnTo>
                      <a:pt x="278" y="312"/>
                    </a:lnTo>
                    <a:lnTo>
                      <a:pt x="271" y="316"/>
                    </a:lnTo>
                    <a:lnTo>
                      <a:pt x="318" y="375"/>
                    </a:lnTo>
                    <a:lnTo>
                      <a:pt x="304" y="396"/>
                    </a:lnTo>
                    <a:lnTo>
                      <a:pt x="254" y="333"/>
                    </a:lnTo>
                    <a:lnTo>
                      <a:pt x="214" y="309"/>
                    </a:lnTo>
                    <a:lnTo>
                      <a:pt x="108" y="260"/>
                    </a:lnTo>
                    <a:lnTo>
                      <a:pt x="52" y="246"/>
                    </a:lnTo>
                    <a:lnTo>
                      <a:pt x="49" y="218"/>
                    </a:lnTo>
                    <a:lnTo>
                      <a:pt x="141" y="241"/>
                    </a:lnTo>
                    <a:lnTo>
                      <a:pt x="221" y="281"/>
                    </a:lnTo>
                    <a:lnTo>
                      <a:pt x="247" y="302"/>
                    </a:lnTo>
                    <a:lnTo>
                      <a:pt x="179" y="232"/>
                    </a:lnTo>
                    <a:lnTo>
                      <a:pt x="64" y="162"/>
                    </a:lnTo>
                    <a:lnTo>
                      <a:pt x="0" y="129"/>
                    </a:lnTo>
                    <a:lnTo>
                      <a:pt x="7" y="108"/>
                    </a:lnTo>
                    <a:lnTo>
                      <a:pt x="56" y="129"/>
                    </a:lnTo>
                    <a:lnTo>
                      <a:pt x="148" y="183"/>
                    </a:lnTo>
                    <a:lnTo>
                      <a:pt x="219" y="232"/>
                    </a:lnTo>
                    <a:lnTo>
                      <a:pt x="268" y="284"/>
                    </a:lnTo>
                    <a:lnTo>
                      <a:pt x="193" y="176"/>
                    </a:lnTo>
                    <a:lnTo>
                      <a:pt x="141" y="84"/>
                    </a:lnTo>
                    <a:lnTo>
                      <a:pt x="122" y="0"/>
                    </a:lnTo>
                    <a:lnTo>
                      <a:pt x="148" y="0"/>
                    </a:lnTo>
                    <a:lnTo>
                      <a:pt x="165" y="73"/>
                    </a:lnTo>
                    <a:lnTo>
                      <a:pt x="226" y="178"/>
                    </a:lnTo>
                    <a:lnTo>
                      <a:pt x="268" y="246"/>
                    </a:lnTo>
                    <a:lnTo>
                      <a:pt x="292" y="28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1" name="Freeform 23"/>
              <p:cNvSpPr>
                <a:spLocks/>
              </p:cNvSpPr>
              <p:nvPr/>
            </p:nvSpPr>
            <p:spPr bwMode="auto">
              <a:xfrm>
                <a:off x="2880" y="1821"/>
                <a:ext cx="67" cy="75"/>
              </a:xfrm>
              <a:custGeom>
                <a:avLst/>
                <a:gdLst>
                  <a:gd name="T0" fmla="*/ 21 w 67"/>
                  <a:gd name="T1" fmla="*/ 52 h 75"/>
                  <a:gd name="T2" fmla="*/ 49 w 67"/>
                  <a:gd name="T3" fmla="*/ 16 h 75"/>
                  <a:gd name="T4" fmla="*/ 54 w 67"/>
                  <a:gd name="T5" fmla="*/ 0 h 75"/>
                  <a:gd name="T6" fmla="*/ 64 w 67"/>
                  <a:gd name="T7" fmla="*/ 5 h 75"/>
                  <a:gd name="T8" fmla="*/ 67 w 67"/>
                  <a:gd name="T9" fmla="*/ 18 h 75"/>
                  <a:gd name="T10" fmla="*/ 0 w 67"/>
                  <a:gd name="T11" fmla="*/ 75 h 75"/>
                  <a:gd name="T12" fmla="*/ 5 w 67"/>
                  <a:gd name="T13" fmla="*/ 59 h 75"/>
                  <a:gd name="T14" fmla="*/ 21 w 67"/>
                  <a:gd name="T15" fmla="*/ 52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7"/>
                  <a:gd name="T25" fmla="*/ 0 h 75"/>
                  <a:gd name="T26" fmla="*/ 67 w 67"/>
                  <a:gd name="T27" fmla="*/ 75 h 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7" h="75">
                    <a:moveTo>
                      <a:pt x="21" y="52"/>
                    </a:moveTo>
                    <a:lnTo>
                      <a:pt x="49" y="16"/>
                    </a:lnTo>
                    <a:lnTo>
                      <a:pt x="54" y="0"/>
                    </a:lnTo>
                    <a:lnTo>
                      <a:pt x="64" y="5"/>
                    </a:lnTo>
                    <a:lnTo>
                      <a:pt x="67" y="18"/>
                    </a:lnTo>
                    <a:lnTo>
                      <a:pt x="0" y="75"/>
                    </a:lnTo>
                    <a:lnTo>
                      <a:pt x="5" y="59"/>
                    </a:lnTo>
                    <a:lnTo>
                      <a:pt x="21" y="5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2" name="Freeform 24"/>
              <p:cNvSpPr>
                <a:spLocks/>
              </p:cNvSpPr>
              <p:nvPr/>
            </p:nvSpPr>
            <p:spPr bwMode="auto">
              <a:xfrm>
                <a:off x="2857" y="1782"/>
                <a:ext cx="41" cy="89"/>
              </a:xfrm>
              <a:custGeom>
                <a:avLst/>
                <a:gdLst>
                  <a:gd name="T0" fmla="*/ 15 w 41"/>
                  <a:gd name="T1" fmla="*/ 59 h 89"/>
                  <a:gd name="T2" fmla="*/ 21 w 41"/>
                  <a:gd name="T3" fmla="*/ 17 h 89"/>
                  <a:gd name="T4" fmla="*/ 18 w 41"/>
                  <a:gd name="T5" fmla="*/ 2 h 89"/>
                  <a:gd name="T6" fmla="*/ 32 w 41"/>
                  <a:gd name="T7" fmla="*/ 0 h 89"/>
                  <a:gd name="T8" fmla="*/ 41 w 41"/>
                  <a:gd name="T9" fmla="*/ 12 h 89"/>
                  <a:gd name="T10" fmla="*/ 6 w 41"/>
                  <a:gd name="T11" fmla="*/ 89 h 89"/>
                  <a:gd name="T12" fmla="*/ 0 w 41"/>
                  <a:gd name="T13" fmla="*/ 74 h 89"/>
                  <a:gd name="T14" fmla="*/ 15 w 41"/>
                  <a:gd name="T15" fmla="*/ 59 h 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89"/>
                  <a:gd name="T26" fmla="*/ 41 w 41"/>
                  <a:gd name="T27" fmla="*/ 89 h 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89">
                    <a:moveTo>
                      <a:pt x="15" y="59"/>
                    </a:moveTo>
                    <a:lnTo>
                      <a:pt x="21" y="17"/>
                    </a:lnTo>
                    <a:lnTo>
                      <a:pt x="18" y="2"/>
                    </a:lnTo>
                    <a:lnTo>
                      <a:pt x="32" y="0"/>
                    </a:lnTo>
                    <a:lnTo>
                      <a:pt x="41" y="12"/>
                    </a:lnTo>
                    <a:lnTo>
                      <a:pt x="6" y="89"/>
                    </a:lnTo>
                    <a:lnTo>
                      <a:pt x="0" y="74"/>
                    </a:lnTo>
                    <a:lnTo>
                      <a:pt x="15" y="5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3" name="Freeform 25"/>
              <p:cNvSpPr>
                <a:spLocks/>
              </p:cNvSpPr>
              <p:nvPr/>
            </p:nvSpPr>
            <p:spPr bwMode="auto">
              <a:xfrm>
                <a:off x="2666" y="1960"/>
                <a:ext cx="80" cy="66"/>
              </a:xfrm>
              <a:custGeom>
                <a:avLst/>
                <a:gdLst>
                  <a:gd name="T0" fmla="*/ 49 w 80"/>
                  <a:gd name="T1" fmla="*/ 18 h 66"/>
                  <a:gd name="T2" fmla="*/ 8 w 80"/>
                  <a:gd name="T3" fmla="*/ 48 h 66"/>
                  <a:gd name="T4" fmla="*/ 0 w 80"/>
                  <a:gd name="T5" fmla="*/ 55 h 66"/>
                  <a:gd name="T6" fmla="*/ 3 w 80"/>
                  <a:gd name="T7" fmla="*/ 63 h 66"/>
                  <a:gd name="T8" fmla="*/ 15 w 80"/>
                  <a:gd name="T9" fmla="*/ 66 h 66"/>
                  <a:gd name="T10" fmla="*/ 80 w 80"/>
                  <a:gd name="T11" fmla="*/ 0 h 66"/>
                  <a:gd name="T12" fmla="*/ 65 w 80"/>
                  <a:gd name="T13" fmla="*/ 5 h 66"/>
                  <a:gd name="T14" fmla="*/ 49 w 80"/>
                  <a:gd name="T15" fmla="*/ 18 h 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0"/>
                  <a:gd name="T25" fmla="*/ 0 h 66"/>
                  <a:gd name="T26" fmla="*/ 80 w 80"/>
                  <a:gd name="T27" fmla="*/ 66 h 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0" h="66">
                    <a:moveTo>
                      <a:pt x="49" y="18"/>
                    </a:moveTo>
                    <a:lnTo>
                      <a:pt x="8" y="48"/>
                    </a:lnTo>
                    <a:lnTo>
                      <a:pt x="0" y="55"/>
                    </a:lnTo>
                    <a:lnTo>
                      <a:pt x="3" y="63"/>
                    </a:lnTo>
                    <a:lnTo>
                      <a:pt x="15" y="66"/>
                    </a:lnTo>
                    <a:lnTo>
                      <a:pt x="80" y="0"/>
                    </a:lnTo>
                    <a:lnTo>
                      <a:pt x="65" y="5"/>
                    </a:lnTo>
                    <a:lnTo>
                      <a:pt x="49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4" name="Freeform 26"/>
              <p:cNvSpPr>
                <a:spLocks/>
              </p:cNvSpPr>
              <p:nvPr/>
            </p:nvSpPr>
            <p:spPr bwMode="auto">
              <a:xfrm>
                <a:off x="2689" y="1989"/>
                <a:ext cx="81" cy="75"/>
              </a:xfrm>
              <a:custGeom>
                <a:avLst/>
                <a:gdLst>
                  <a:gd name="T0" fmla="*/ 52 w 81"/>
                  <a:gd name="T1" fmla="*/ 24 h 75"/>
                  <a:gd name="T2" fmla="*/ 7 w 81"/>
                  <a:gd name="T3" fmla="*/ 63 h 75"/>
                  <a:gd name="T4" fmla="*/ 0 w 81"/>
                  <a:gd name="T5" fmla="*/ 70 h 75"/>
                  <a:gd name="T6" fmla="*/ 7 w 81"/>
                  <a:gd name="T7" fmla="*/ 75 h 75"/>
                  <a:gd name="T8" fmla="*/ 22 w 81"/>
                  <a:gd name="T9" fmla="*/ 75 h 75"/>
                  <a:gd name="T10" fmla="*/ 81 w 81"/>
                  <a:gd name="T11" fmla="*/ 0 h 75"/>
                  <a:gd name="T12" fmla="*/ 66 w 81"/>
                  <a:gd name="T13" fmla="*/ 7 h 75"/>
                  <a:gd name="T14" fmla="*/ 52 w 81"/>
                  <a:gd name="T15" fmla="*/ 24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1"/>
                  <a:gd name="T25" fmla="*/ 0 h 75"/>
                  <a:gd name="T26" fmla="*/ 81 w 81"/>
                  <a:gd name="T27" fmla="*/ 75 h 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1" h="75">
                    <a:moveTo>
                      <a:pt x="52" y="24"/>
                    </a:moveTo>
                    <a:lnTo>
                      <a:pt x="7" y="63"/>
                    </a:lnTo>
                    <a:lnTo>
                      <a:pt x="0" y="70"/>
                    </a:lnTo>
                    <a:lnTo>
                      <a:pt x="7" y="75"/>
                    </a:lnTo>
                    <a:lnTo>
                      <a:pt x="22" y="75"/>
                    </a:lnTo>
                    <a:lnTo>
                      <a:pt x="81" y="0"/>
                    </a:lnTo>
                    <a:lnTo>
                      <a:pt x="66" y="7"/>
                    </a:lnTo>
                    <a:lnTo>
                      <a:pt x="52" y="2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5" name="Freeform 27"/>
              <p:cNvSpPr>
                <a:spLocks/>
              </p:cNvSpPr>
              <p:nvPr/>
            </p:nvSpPr>
            <p:spPr bwMode="auto">
              <a:xfrm>
                <a:off x="2627" y="2366"/>
                <a:ext cx="325" cy="574"/>
              </a:xfrm>
              <a:custGeom>
                <a:avLst/>
                <a:gdLst>
                  <a:gd name="T0" fmla="*/ 24 w 325"/>
                  <a:gd name="T1" fmla="*/ 219 h 574"/>
                  <a:gd name="T2" fmla="*/ 57 w 325"/>
                  <a:gd name="T3" fmla="*/ 131 h 574"/>
                  <a:gd name="T4" fmla="*/ 118 w 325"/>
                  <a:gd name="T5" fmla="*/ 61 h 574"/>
                  <a:gd name="T6" fmla="*/ 179 w 325"/>
                  <a:gd name="T7" fmla="*/ 14 h 574"/>
                  <a:gd name="T8" fmla="*/ 231 w 325"/>
                  <a:gd name="T9" fmla="*/ 0 h 574"/>
                  <a:gd name="T10" fmla="*/ 283 w 325"/>
                  <a:gd name="T11" fmla="*/ 0 h 574"/>
                  <a:gd name="T12" fmla="*/ 311 w 325"/>
                  <a:gd name="T13" fmla="*/ 23 h 574"/>
                  <a:gd name="T14" fmla="*/ 325 w 325"/>
                  <a:gd name="T15" fmla="*/ 61 h 574"/>
                  <a:gd name="T16" fmla="*/ 320 w 325"/>
                  <a:gd name="T17" fmla="*/ 126 h 574"/>
                  <a:gd name="T18" fmla="*/ 278 w 325"/>
                  <a:gd name="T19" fmla="*/ 187 h 574"/>
                  <a:gd name="T20" fmla="*/ 250 w 325"/>
                  <a:gd name="T21" fmla="*/ 219 h 574"/>
                  <a:gd name="T22" fmla="*/ 221 w 325"/>
                  <a:gd name="T23" fmla="*/ 266 h 574"/>
                  <a:gd name="T24" fmla="*/ 217 w 325"/>
                  <a:gd name="T25" fmla="*/ 322 h 574"/>
                  <a:gd name="T26" fmla="*/ 236 w 325"/>
                  <a:gd name="T27" fmla="*/ 387 h 574"/>
                  <a:gd name="T28" fmla="*/ 245 w 325"/>
                  <a:gd name="T29" fmla="*/ 481 h 574"/>
                  <a:gd name="T30" fmla="*/ 226 w 325"/>
                  <a:gd name="T31" fmla="*/ 541 h 574"/>
                  <a:gd name="T32" fmla="*/ 174 w 325"/>
                  <a:gd name="T33" fmla="*/ 574 h 574"/>
                  <a:gd name="T34" fmla="*/ 113 w 325"/>
                  <a:gd name="T35" fmla="*/ 574 h 574"/>
                  <a:gd name="T36" fmla="*/ 57 w 325"/>
                  <a:gd name="T37" fmla="*/ 555 h 574"/>
                  <a:gd name="T38" fmla="*/ 24 w 325"/>
                  <a:gd name="T39" fmla="*/ 499 h 574"/>
                  <a:gd name="T40" fmla="*/ 0 w 325"/>
                  <a:gd name="T41" fmla="*/ 415 h 574"/>
                  <a:gd name="T42" fmla="*/ 0 w 325"/>
                  <a:gd name="T43" fmla="*/ 313 h 574"/>
                  <a:gd name="T44" fmla="*/ 9 w 325"/>
                  <a:gd name="T45" fmla="*/ 252 h 574"/>
                  <a:gd name="T46" fmla="*/ 33 w 325"/>
                  <a:gd name="T47" fmla="*/ 187 h 574"/>
                  <a:gd name="T48" fmla="*/ 52 w 325"/>
                  <a:gd name="T49" fmla="*/ 140 h 574"/>
                  <a:gd name="T50" fmla="*/ 24 w 325"/>
                  <a:gd name="T51" fmla="*/ 219 h 5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25"/>
                  <a:gd name="T79" fmla="*/ 0 h 574"/>
                  <a:gd name="T80" fmla="*/ 325 w 325"/>
                  <a:gd name="T81" fmla="*/ 574 h 5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25" h="574">
                    <a:moveTo>
                      <a:pt x="24" y="219"/>
                    </a:moveTo>
                    <a:lnTo>
                      <a:pt x="57" y="131"/>
                    </a:lnTo>
                    <a:lnTo>
                      <a:pt x="118" y="61"/>
                    </a:lnTo>
                    <a:lnTo>
                      <a:pt x="179" y="14"/>
                    </a:lnTo>
                    <a:lnTo>
                      <a:pt x="231" y="0"/>
                    </a:lnTo>
                    <a:lnTo>
                      <a:pt x="283" y="0"/>
                    </a:lnTo>
                    <a:lnTo>
                      <a:pt x="311" y="23"/>
                    </a:lnTo>
                    <a:lnTo>
                      <a:pt x="325" y="61"/>
                    </a:lnTo>
                    <a:lnTo>
                      <a:pt x="320" y="126"/>
                    </a:lnTo>
                    <a:lnTo>
                      <a:pt x="278" y="187"/>
                    </a:lnTo>
                    <a:lnTo>
                      <a:pt x="250" y="219"/>
                    </a:lnTo>
                    <a:lnTo>
                      <a:pt x="221" y="266"/>
                    </a:lnTo>
                    <a:lnTo>
                      <a:pt x="217" y="322"/>
                    </a:lnTo>
                    <a:lnTo>
                      <a:pt x="236" y="387"/>
                    </a:lnTo>
                    <a:lnTo>
                      <a:pt x="245" y="481"/>
                    </a:lnTo>
                    <a:lnTo>
                      <a:pt x="226" y="541"/>
                    </a:lnTo>
                    <a:lnTo>
                      <a:pt x="174" y="574"/>
                    </a:lnTo>
                    <a:lnTo>
                      <a:pt x="113" y="574"/>
                    </a:lnTo>
                    <a:lnTo>
                      <a:pt x="57" y="555"/>
                    </a:lnTo>
                    <a:lnTo>
                      <a:pt x="24" y="499"/>
                    </a:lnTo>
                    <a:lnTo>
                      <a:pt x="0" y="415"/>
                    </a:lnTo>
                    <a:lnTo>
                      <a:pt x="0" y="313"/>
                    </a:lnTo>
                    <a:lnTo>
                      <a:pt x="9" y="252"/>
                    </a:lnTo>
                    <a:lnTo>
                      <a:pt x="33" y="187"/>
                    </a:lnTo>
                    <a:lnTo>
                      <a:pt x="52" y="140"/>
                    </a:lnTo>
                    <a:lnTo>
                      <a:pt x="24" y="21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6" name="Freeform 28"/>
              <p:cNvSpPr>
                <a:spLocks/>
              </p:cNvSpPr>
              <p:nvPr/>
            </p:nvSpPr>
            <p:spPr bwMode="auto">
              <a:xfrm>
                <a:off x="2608" y="2861"/>
                <a:ext cx="366" cy="678"/>
              </a:xfrm>
              <a:custGeom>
                <a:avLst/>
                <a:gdLst>
                  <a:gd name="T0" fmla="*/ 156 w 366"/>
                  <a:gd name="T1" fmla="*/ 9 h 678"/>
                  <a:gd name="T2" fmla="*/ 184 w 366"/>
                  <a:gd name="T3" fmla="*/ 0 h 678"/>
                  <a:gd name="T4" fmla="*/ 234 w 366"/>
                  <a:gd name="T5" fmla="*/ 23 h 678"/>
                  <a:gd name="T6" fmla="*/ 307 w 366"/>
                  <a:gd name="T7" fmla="*/ 128 h 678"/>
                  <a:gd name="T8" fmla="*/ 361 w 366"/>
                  <a:gd name="T9" fmla="*/ 218 h 678"/>
                  <a:gd name="T10" fmla="*/ 366 w 366"/>
                  <a:gd name="T11" fmla="*/ 267 h 678"/>
                  <a:gd name="T12" fmla="*/ 335 w 366"/>
                  <a:gd name="T13" fmla="*/ 327 h 678"/>
                  <a:gd name="T14" fmla="*/ 269 w 366"/>
                  <a:gd name="T15" fmla="*/ 381 h 678"/>
                  <a:gd name="T16" fmla="*/ 165 w 366"/>
                  <a:gd name="T17" fmla="*/ 439 h 678"/>
                  <a:gd name="T18" fmla="*/ 92 w 366"/>
                  <a:gd name="T19" fmla="*/ 485 h 678"/>
                  <a:gd name="T20" fmla="*/ 73 w 366"/>
                  <a:gd name="T21" fmla="*/ 515 h 678"/>
                  <a:gd name="T22" fmla="*/ 97 w 366"/>
                  <a:gd name="T23" fmla="*/ 527 h 678"/>
                  <a:gd name="T24" fmla="*/ 172 w 366"/>
                  <a:gd name="T25" fmla="*/ 571 h 678"/>
                  <a:gd name="T26" fmla="*/ 217 w 366"/>
                  <a:gd name="T27" fmla="*/ 641 h 678"/>
                  <a:gd name="T28" fmla="*/ 208 w 366"/>
                  <a:gd name="T29" fmla="*/ 657 h 678"/>
                  <a:gd name="T30" fmla="*/ 172 w 366"/>
                  <a:gd name="T31" fmla="*/ 678 h 678"/>
                  <a:gd name="T32" fmla="*/ 130 w 366"/>
                  <a:gd name="T33" fmla="*/ 678 h 678"/>
                  <a:gd name="T34" fmla="*/ 125 w 366"/>
                  <a:gd name="T35" fmla="*/ 618 h 678"/>
                  <a:gd name="T36" fmla="*/ 94 w 366"/>
                  <a:gd name="T37" fmla="*/ 583 h 678"/>
                  <a:gd name="T38" fmla="*/ 40 w 366"/>
                  <a:gd name="T39" fmla="*/ 546 h 678"/>
                  <a:gd name="T40" fmla="*/ 0 w 366"/>
                  <a:gd name="T41" fmla="*/ 539 h 678"/>
                  <a:gd name="T42" fmla="*/ 2 w 366"/>
                  <a:gd name="T43" fmla="*/ 506 h 678"/>
                  <a:gd name="T44" fmla="*/ 38 w 366"/>
                  <a:gd name="T45" fmla="*/ 478 h 678"/>
                  <a:gd name="T46" fmla="*/ 128 w 366"/>
                  <a:gd name="T47" fmla="*/ 423 h 678"/>
                  <a:gd name="T48" fmla="*/ 231 w 366"/>
                  <a:gd name="T49" fmla="*/ 367 h 678"/>
                  <a:gd name="T50" fmla="*/ 293 w 366"/>
                  <a:gd name="T51" fmla="*/ 302 h 678"/>
                  <a:gd name="T52" fmla="*/ 312 w 366"/>
                  <a:gd name="T53" fmla="*/ 267 h 678"/>
                  <a:gd name="T54" fmla="*/ 312 w 366"/>
                  <a:gd name="T55" fmla="*/ 235 h 678"/>
                  <a:gd name="T56" fmla="*/ 286 w 366"/>
                  <a:gd name="T57" fmla="*/ 174 h 678"/>
                  <a:gd name="T58" fmla="*/ 191 w 366"/>
                  <a:gd name="T59" fmla="*/ 93 h 678"/>
                  <a:gd name="T60" fmla="*/ 132 w 366"/>
                  <a:gd name="T61" fmla="*/ 53 h 678"/>
                  <a:gd name="T62" fmla="*/ 156 w 366"/>
                  <a:gd name="T63" fmla="*/ 9 h 6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6"/>
                  <a:gd name="T97" fmla="*/ 0 h 678"/>
                  <a:gd name="T98" fmla="*/ 366 w 366"/>
                  <a:gd name="T99" fmla="*/ 678 h 67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6" h="678">
                    <a:moveTo>
                      <a:pt x="156" y="9"/>
                    </a:moveTo>
                    <a:lnTo>
                      <a:pt x="184" y="0"/>
                    </a:lnTo>
                    <a:lnTo>
                      <a:pt x="234" y="23"/>
                    </a:lnTo>
                    <a:lnTo>
                      <a:pt x="307" y="128"/>
                    </a:lnTo>
                    <a:lnTo>
                      <a:pt x="361" y="218"/>
                    </a:lnTo>
                    <a:lnTo>
                      <a:pt x="366" y="267"/>
                    </a:lnTo>
                    <a:lnTo>
                      <a:pt x="335" y="327"/>
                    </a:lnTo>
                    <a:lnTo>
                      <a:pt x="269" y="381"/>
                    </a:lnTo>
                    <a:lnTo>
                      <a:pt x="165" y="439"/>
                    </a:lnTo>
                    <a:lnTo>
                      <a:pt x="92" y="485"/>
                    </a:lnTo>
                    <a:lnTo>
                      <a:pt x="73" y="515"/>
                    </a:lnTo>
                    <a:lnTo>
                      <a:pt x="97" y="527"/>
                    </a:lnTo>
                    <a:lnTo>
                      <a:pt x="172" y="571"/>
                    </a:lnTo>
                    <a:lnTo>
                      <a:pt x="217" y="641"/>
                    </a:lnTo>
                    <a:lnTo>
                      <a:pt x="208" y="657"/>
                    </a:lnTo>
                    <a:lnTo>
                      <a:pt x="172" y="678"/>
                    </a:lnTo>
                    <a:lnTo>
                      <a:pt x="130" y="678"/>
                    </a:lnTo>
                    <a:lnTo>
                      <a:pt x="125" y="618"/>
                    </a:lnTo>
                    <a:lnTo>
                      <a:pt x="94" y="583"/>
                    </a:lnTo>
                    <a:lnTo>
                      <a:pt x="40" y="546"/>
                    </a:lnTo>
                    <a:lnTo>
                      <a:pt x="0" y="539"/>
                    </a:lnTo>
                    <a:lnTo>
                      <a:pt x="2" y="506"/>
                    </a:lnTo>
                    <a:lnTo>
                      <a:pt x="38" y="478"/>
                    </a:lnTo>
                    <a:lnTo>
                      <a:pt x="128" y="423"/>
                    </a:lnTo>
                    <a:lnTo>
                      <a:pt x="231" y="367"/>
                    </a:lnTo>
                    <a:lnTo>
                      <a:pt x="293" y="302"/>
                    </a:lnTo>
                    <a:lnTo>
                      <a:pt x="312" y="267"/>
                    </a:lnTo>
                    <a:lnTo>
                      <a:pt x="312" y="235"/>
                    </a:lnTo>
                    <a:lnTo>
                      <a:pt x="286" y="174"/>
                    </a:lnTo>
                    <a:lnTo>
                      <a:pt x="191" y="93"/>
                    </a:lnTo>
                    <a:lnTo>
                      <a:pt x="132" y="53"/>
                    </a:lnTo>
                    <a:lnTo>
                      <a:pt x="156" y="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7" name="Freeform 29"/>
              <p:cNvSpPr>
                <a:spLocks/>
              </p:cNvSpPr>
              <p:nvPr/>
            </p:nvSpPr>
            <p:spPr bwMode="auto">
              <a:xfrm>
                <a:off x="2065" y="2761"/>
                <a:ext cx="694" cy="361"/>
              </a:xfrm>
              <a:custGeom>
                <a:avLst/>
                <a:gdLst>
                  <a:gd name="T0" fmla="*/ 508 w 694"/>
                  <a:gd name="T1" fmla="*/ 23 h 361"/>
                  <a:gd name="T2" fmla="*/ 601 w 694"/>
                  <a:gd name="T3" fmla="*/ 0 h 361"/>
                  <a:gd name="T4" fmla="*/ 694 w 694"/>
                  <a:gd name="T5" fmla="*/ 28 h 361"/>
                  <a:gd name="T6" fmla="*/ 694 w 694"/>
                  <a:gd name="T7" fmla="*/ 70 h 361"/>
                  <a:gd name="T8" fmla="*/ 657 w 694"/>
                  <a:gd name="T9" fmla="*/ 98 h 361"/>
                  <a:gd name="T10" fmla="*/ 582 w 694"/>
                  <a:gd name="T11" fmla="*/ 98 h 361"/>
                  <a:gd name="T12" fmla="*/ 461 w 694"/>
                  <a:gd name="T13" fmla="*/ 94 h 361"/>
                  <a:gd name="T14" fmla="*/ 391 w 694"/>
                  <a:gd name="T15" fmla="*/ 94 h 361"/>
                  <a:gd name="T16" fmla="*/ 377 w 694"/>
                  <a:gd name="T17" fmla="*/ 113 h 361"/>
                  <a:gd name="T18" fmla="*/ 363 w 694"/>
                  <a:gd name="T19" fmla="*/ 216 h 361"/>
                  <a:gd name="T20" fmla="*/ 303 w 694"/>
                  <a:gd name="T21" fmla="*/ 309 h 361"/>
                  <a:gd name="T22" fmla="*/ 200 w 694"/>
                  <a:gd name="T23" fmla="*/ 347 h 361"/>
                  <a:gd name="T24" fmla="*/ 172 w 694"/>
                  <a:gd name="T25" fmla="*/ 361 h 361"/>
                  <a:gd name="T26" fmla="*/ 135 w 694"/>
                  <a:gd name="T27" fmla="*/ 352 h 361"/>
                  <a:gd name="T28" fmla="*/ 84 w 694"/>
                  <a:gd name="T29" fmla="*/ 272 h 361"/>
                  <a:gd name="T30" fmla="*/ 5 w 694"/>
                  <a:gd name="T31" fmla="*/ 225 h 361"/>
                  <a:gd name="T32" fmla="*/ 0 w 694"/>
                  <a:gd name="T33" fmla="*/ 206 h 361"/>
                  <a:gd name="T34" fmla="*/ 56 w 694"/>
                  <a:gd name="T35" fmla="*/ 155 h 361"/>
                  <a:gd name="T36" fmla="*/ 98 w 694"/>
                  <a:gd name="T37" fmla="*/ 183 h 361"/>
                  <a:gd name="T38" fmla="*/ 140 w 694"/>
                  <a:gd name="T39" fmla="*/ 272 h 361"/>
                  <a:gd name="T40" fmla="*/ 158 w 694"/>
                  <a:gd name="T41" fmla="*/ 328 h 361"/>
                  <a:gd name="T42" fmla="*/ 247 w 694"/>
                  <a:gd name="T43" fmla="*/ 291 h 361"/>
                  <a:gd name="T44" fmla="*/ 303 w 694"/>
                  <a:gd name="T45" fmla="*/ 230 h 361"/>
                  <a:gd name="T46" fmla="*/ 326 w 694"/>
                  <a:gd name="T47" fmla="*/ 155 h 361"/>
                  <a:gd name="T48" fmla="*/ 349 w 694"/>
                  <a:gd name="T49" fmla="*/ 42 h 361"/>
                  <a:gd name="T50" fmla="*/ 396 w 694"/>
                  <a:gd name="T51" fmla="*/ 33 h 361"/>
                  <a:gd name="T52" fmla="*/ 508 w 694"/>
                  <a:gd name="T53" fmla="*/ 23 h 3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94"/>
                  <a:gd name="T82" fmla="*/ 0 h 361"/>
                  <a:gd name="T83" fmla="*/ 694 w 694"/>
                  <a:gd name="T84" fmla="*/ 361 h 36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94" h="361">
                    <a:moveTo>
                      <a:pt x="508" y="23"/>
                    </a:moveTo>
                    <a:lnTo>
                      <a:pt x="601" y="0"/>
                    </a:lnTo>
                    <a:lnTo>
                      <a:pt x="694" y="28"/>
                    </a:lnTo>
                    <a:lnTo>
                      <a:pt x="694" y="70"/>
                    </a:lnTo>
                    <a:lnTo>
                      <a:pt x="657" y="98"/>
                    </a:lnTo>
                    <a:lnTo>
                      <a:pt x="582" y="98"/>
                    </a:lnTo>
                    <a:lnTo>
                      <a:pt x="461" y="94"/>
                    </a:lnTo>
                    <a:lnTo>
                      <a:pt x="391" y="94"/>
                    </a:lnTo>
                    <a:lnTo>
                      <a:pt x="377" y="113"/>
                    </a:lnTo>
                    <a:lnTo>
                      <a:pt x="363" y="216"/>
                    </a:lnTo>
                    <a:lnTo>
                      <a:pt x="303" y="309"/>
                    </a:lnTo>
                    <a:lnTo>
                      <a:pt x="200" y="347"/>
                    </a:lnTo>
                    <a:lnTo>
                      <a:pt x="172" y="361"/>
                    </a:lnTo>
                    <a:lnTo>
                      <a:pt x="135" y="352"/>
                    </a:lnTo>
                    <a:lnTo>
                      <a:pt x="84" y="272"/>
                    </a:lnTo>
                    <a:lnTo>
                      <a:pt x="5" y="225"/>
                    </a:lnTo>
                    <a:lnTo>
                      <a:pt x="0" y="206"/>
                    </a:lnTo>
                    <a:lnTo>
                      <a:pt x="56" y="155"/>
                    </a:lnTo>
                    <a:lnTo>
                      <a:pt x="98" y="183"/>
                    </a:lnTo>
                    <a:lnTo>
                      <a:pt x="140" y="272"/>
                    </a:lnTo>
                    <a:lnTo>
                      <a:pt x="158" y="328"/>
                    </a:lnTo>
                    <a:lnTo>
                      <a:pt x="247" y="291"/>
                    </a:lnTo>
                    <a:lnTo>
                      <a:pt x="303" y="230"/>
                    </a:lnTo>
                    <a:lnTo>
                      <a:pt x="326" y="155"/>
                    </a:lnTo>
                    <a:lnTo>
                      <a:pt x="349" y="42"/>
                    </a:lnTo>
                    <a:lnTo>
                      <a:pt x="396" y="33"/>
                    </a:lnTo>
                    <a:lnTo>
                      <a:pt x="508" y="2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210" name="Text Box 30"/>
            <p:cNvSpPr txBox="1">
              <a:spLocks noChangeArrowheads="1"/>
            </p:cNvSpPr>
            <p:nvPr/>
          </p:nvSpPr>
          <p:spPr bwMode="auto">
            <a:xfrm>
              <a:off x="1536" y="3504"/>
              <a:ext cx="3473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/>
                <a:t>I easily ask the question.</a:t>
              </a:r>
              <a:br>
                <a:rPr lang="en-US" altLang="en-US"/>
              </a:br>
              <a:r>
                <a:rPr lang="en-US" altLang="en-US"/>
                <a:t>You take a life time to answer it.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2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2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2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2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2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2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2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2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23" grpId="0"/>
      <p:bldP spid="572424" grpId="0"/>
      <p:bldP spid="572425" grpId="0"/>
      <p:bldP spid="5724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Input Size</a:t>
            </a:r>
            <a:endParaRPr lang="en-CA" altLang="en-US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124200" y="914400"/>
            <a:ext cx="9220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CA" kern="0" dirty="0" smtClean="0"/>
              <a:t>Does the program always halt?</a:t>
            </a:r>
          </a:p>
          <a:p>
            <a:pPr eaLnBrk="1" hangingPunct="1">
              <a:defRPr/>
            </a:pPr>
            <a:r>
              <a:rPr lang="en-CA" kern="0" dirty="0" smtClean="0"/>
              <a:t> </a:t>
            </a:r>
            <a:r>
              <a:rPr lang="en-CA" kern="0" dirty="0" smtClean="0">
                <a:solidFill>
                  <a:schemeClr val="accent1"/>
                </a:solidFill>
              </a:rPr>
              <a:t>m</a:t>
            </a:r>
            <a:r>
              <a:rPr lang="en-CA" kern="0" dirty="0" smtClean="0"/>
              <a:t> keeps getting bigger!</a:t>
            </a:r>
          </a:p>
          <a:p>
            <a:pPr eaLnBrk="1" hangingPunct="1">
              <a:defRPr/>
            </a:pPr>
            <a:r>
              <a:rPr lang="en-CA" kern="0" dirty="0" smtClean="0"/>
              <a:t>Algorithm Designer gets to </a:t>
            </a:r>
            <a:br>
              <a:rPr lang="en-CA" kern="0" dirty="0" smtClean="0"/>
            </a:br>
            <a:r>
              <a:rPr lang="en-CA" kern="0" dirty="0" smtClean="0"/>
              <a:t>define the measure of size.</a:t>
            </a:r>
          </a:p>
          <a:p>
            <a:pPr lvl="1" eaLnBrk="1" hangingPunct="1">
              <a:defRPr/>
            </a:pPr>
            <a:r>
              <a:rPr lang="en-CA" kern="0" dirty="0" smtClean="0">
                <a:solidFill>
                  <a:schemeClr val="accent1"/>
                </a:solidFill>
              </a:rPr>
              <a:t>Size</a:t>
            </a:r>
            <a:r>
              <a:rPr lang="en-CA" kern="0" dirty="0">
                <a:solidFill>
                  <a:schemeClr val="accent1"/>
                </a:solidFill>
              </a:rPr>
              <a:t>(</a:t>
            </a:r>
            <a:r>
              <a:rPr lang="en-US" kern="0" dirty="0" smtClean="0">
                <a:solidFill>
                  <a:schemeClr val="accent1"/>
                </a:solidFill>
              </a:rPr>
              <a:t>&lt;</a:t>
            </a:r>
            <a:r>
              <a:rPr lang="en-US" kern="0" dirty="0" err="1" smtClean="0">
                <a:solidFill>
                  <a:schemeClr val="accent1"/>
                </a:solidFill>
              </a:rPr>
              <a:t>n,m</a:t>
            </a:r>
            <a:r>
              <a:rPr lang="en-US" kern="0" dirty="0" smtClean="0">
                <a:solidFill>
                  <a:schemeClr val="accent1"/>
                </a:solidFill>
              </a:rPr>
              <a:t>&gt;</a:t>
            </a:r>
            <a:r>
              <a:rPr lang="en-CA" kern="0" dirty="0" smtClean="0">
                <a:solidFill>
                  <a:schemeClr val="accent1"/>
                </a:solidFill>
              </a:rPr>
              <a:t>) =</a:t>
            </a:r>
            <a:endParaRPr lang="en-CA" kern="0" dirty="0">
              <a:solidFill>
                <a:schemeClr val="accent1"/>
              </a:solidFill>
            </a:endParaRPr>
          </a:p>
          <a:p>
            <a:pPr marL="457200" lvl="1" indent="0" eaLnBrk="1" hangingPunct="1">
              <a:buFontTx/>
              <a:buNone/>
              <a:defRPr/>
            </a:pPr>
            <a:endParaRPr lang="en-CA" kern="0" dirty="0">
              <a:sym typeface="Symbol"/>
            </a:endParaRPr>
          </a:p>
        </p:txBody>
      </p:sp>
      <p:pic>
        <p:nvPicPr>
          <p:cNvPr id="7639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8063"/>
            <a:ext cx="28956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88075" y="3159125"/>
            <a:ext cx="365125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kern="0" dirty="0">
                <a:solidFill>
                  <a:schemeClr val="accent1"/>
                </a:solidFill>
              </a:rPr>
              <a:t>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81600" y="6257925"/>
            <a:ext cx="38306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CA" kern="0" dirty="0">
                <a:sym typeface="Symbol"/>
              </a:rPr>
              <a:t>Sufficiently small to halt.</a:t>
            </a:r>
            <a:endParaRPr lang="en-CA" dirty="0">
              <a:sym typeface="Symbo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78138" y="4038600"/>
            <a:ext cx="16589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kern="0" dirty="0">
                <a:solidFill>
                  <a:schemeClr val="accent1"/>
                </a:solidFill>
                <a:sym typeface="Symbol"/>
              </a:rPr>
              <a:t>I = &lt;3,5&gt;</a:t>
            </a:r>
            <a:endParaRPr lang="en-US" dirty="0"/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333875" y="4389438"/>
            <a:ext cx="1522413" cy="687387"/>
            <a:chOff x="4965526" y="4191000"/>
            <a:chExt cx="1523665" cy="688146"/>
          </a:xfrm>
        </p:grpSpPr>
        <p:sp>
          <p:nvSpPr>
            <p:cNvPr id="16" name="Rectangle 15"/>
            <p:cNvSpPr/>
            <p:nvPr/>
          </p:nvSpPr>
          <p:spPr>
            <a:xfrm>
              <a:off x="5192726" y="4356282"/>
              <a:ext cx="1296465" cy="5228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CA" kern="0" dirty="0">
                  <a:solidFill>
                    <a:schemeClr val="accent1"/>
                  </a:solidFill>
                  <a:sym typeface="Symbol"/>
                </a:rPr>
                <a:t>&lt;2,10&gt;</a:t>
              </a:r>
              <a:endParaRPr lang="en-US" dirty="0"/>
            </a:p>
          </p:txBody>
        </p:sp>
        <p:cxnSp>
          <p:nvCxnSpPr>
            <p:cNvPr id="6165" name="Straight Connector 16"/>
            <p:cNvCxnSpPr>
              <a:cxnSpLocks noChangeShapeType="1"/>
            </p:cNvCxnSpPr>
            <p:nvPr/>
          </p:nvCxnSpPr>
          <p:spPr bwMode="auto">
            <a:xfrm>
              <a:off x="4965526" y="4191000"/>
              <a:ext cx="589901" cy="345634"/>
            </a:xfrm>
            <a:prstGeom prst="line">
              <a:avLst/>
            </a:prstGeom>
            <a:noFill/>
            <a:ln w="25400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5334000" y="5016500"/>
            <a:ext cx="1524000" cy="688975"/>
            <a:chOff x="4965526" y="4191000"/>
            <a:chExt cx="1523665" cy="688146"/>
          </a:xfrm>
        </p:grpSpPr>
        <p:sp>
          <p:nvSpPr>
            <p:cNvPr id="30" name="Rectangle 29"/>
            <p:cNvSpPr/>
            <p:nvPr/>
          </p:nvSpPr>
          <p:spPr>
            <a:xfrm>
              <a:off x="5192489" y="4355901"/>
              <a:ext cx="1296702" cy="5232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CA" kern="0" dirty="0">
                  <a:solidFill>
                    <a:schemeClr val="accent1"/>
                  </a:solidFill>
                  <a:sym typeface="Symbol"/>
                </a:rPr>
                <a:t>&lt;1,20&gt;</a:t>
              </a:r>
              <a:endParaRPr lang="en-US" dirty="0"/>
            </a:p>
          </p:txBody>
        </p:sp>
        <p:cxnSp>
          <p:nvCxnSpPr>
            <p:cNvPr id="6163" name="Straight Connector 30"/>
            <p:cNvCxnSpPr>
              <a:cxnSpLocks noChangeShapeType="1"/>
            </p:cNvCxnSpPr>
            <p:nvPr/>
          </p:nvCxnSpPr>
          <p:spPr bwMode="auto">
            <a:xfrm>
              <a:off x="4965526" y="4191000"/>
              <a:ext cx="589901" cy="345634"/>
            </a:xfrm>
            <a:prstGeom prst="line">
              <a:avLst/>
            </a:prstGeom>
            <a:noFill/>
            <a:ln w="25400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6261100" y="5638800"/>
            <a:ext cx="1524000" cy="687388"/>
            <a:chOff x="4965526" y="4191000"/>
            <a:chExt cx="1523665" cy="688146"/>
          </a:xfrm>
        </p:grpSpPr>
        <p:sp>
          <p:nvSpPr>
            <p:cNvPr id="33" name="Rectangle 32"/>
            <p:cNvSpPr/>
            <p:nvPr/>
          </p:nvSpPr>
          <p:spPr>
            <a:xfrm>
              <a:off x="5192489" y="4356282"/>
              <a:ext cx="1296702" cy="5228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CA" kern="0" dirty="0">
                  <a:solidFill>
                    <a:schemeClr val="accent1"/>
                  </a:solidFill>
                  <a:sym typeface="Symbol"/>
                </a:rPr>
                <a:t>&lt;0,30&gt;</a:t>
              </a:r>
              <a:endParaRPr lang="en-US" dirty="0"/>
            </a:p>
          </p:txBody>
        </p:sp>
        <p:cxnSp>
          <p:nvCxnSpPr>
            <p:cNvPr id="6161" name="Straight Connector 33"/>
            <p:cNvCxnSpPr>
              <a:cxnSpLocks noChangeShapeType="1"/>
            </p:cNvCxnSpPr>
            <p:nvPr/>
          </p:nvCxnSpPr>
          <p:spPr bwMode="auto">
            <a:xfrm>
              <a:off x="4965526" y="4191000"/>
              <a:ext cx="589901" cy="345634"/>
            </a:xfrm>
            <a:prstGeom prst="line">
              <a:avLst/>
            </a:prstGeom>
            <a:noFill/>
            <a:ln w="25400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486400" y="3960813"/>
            <a:ext cx="3225800" cy="2262187"/>
            <a:chOff x="5486400" y="3960054"/>
            <a:chExt cx="3225452" cy="2263294"/>
          </a:xfrm>
        </p:grpSpPr>
        <p:sp>
          <p:nvSpPr>
            <p:cNvPr id="9" name="Rectangle 8"/>
            <p:cNvSpPr/>
            <p:nvPr/>
          </p:nvSpPr>
          <p:spPr>
            <a:xfrm>
              <a:off x="5486400" y="3960054"/>
              <a:ext cx="1363516" cy="5225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CA" kern="0" dirty="0">
                  <a:solidFill>
                    <a:schemeClr val="accent1"/>
                  </a:solidFill>
                </a:rPr>
                <a:t>Size = 3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027697" y="4481009"/>
              <a:ext cx="363498" cy="5225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CA" kern="0" dirty="0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789615" y="5116320"/>
              <a:ext cx="363498" cy="5225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CA" kern="0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348354" y="5700805"/>
              <a:ext cx="363498" cy="5225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CA" kern="0" dirty="0">
                  <a:solidFill>
                    <a:schemeClr val="accent1"/>
                  </a:solidFill>
                </a:rPr>
                <a:t>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3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4000" smtClean="0"/>
              <a:t>How to multiply 2 n-bit numbers.</a:t>
            </a:r>
            <a:br>
              <a:rPr lang="en-US" altLang="en-US" sz="4000" smtClean="0"/>
            </a:br>
            <a:r>
              <a:rPr lang="en-US" altLang="en-US" sz="4000" smtClean="0"/>
              <a:t>Kindergarten Algorithm</a:t>
            </a:r>
          </a:p>
        </p:txBody>
      </p:sp>
      <p:grpSp>
        <p:nvGrpSpPr>
          <p:cNvPr id="52227" name="Group 3"/>
          <p:cNvGrpSpPr>
            <a:grpSpLocks/>
          </p:cNvGrpSpPr>
          <p:nvPr/>
        </p:nvGrpSpPr>
        <p:grpSpPr bwMode="auto">
          <a:xfrm>
            <a:off x="2057400" y="1414463"/>
            <a:ext cx="4810125" cy="1481137"/>
            <a:chOff x="998" y="2619"/>
            <a:chExt cx="3030" cy="933"/>
          </a:xfrm>
        </p:grpSpPr>
        <p:sp>
          <p:nvSpPr>
            <p:cNvPr id="52235" name="Text Box 4"/>
            <p:cNvSpPr txBox="1">
              <a:spLocks noChangeArrowheads="1"/>
            </p:cNvSpPr>
            <p:nvPr/>
          </p:nvSpPr>
          <p:spPr bwMode="auto">
            <a:xfrm>
              <a:off x="998" y="2619"/>
              <a:ext cx="303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/>
                <a:t>a </a:t>
              </a:r>
              <a:r>
                <a:rPr lang="en-US" altLang="en-US" sz="3600">
                  <a:latin typeface="Arial" charset="0"/>
                  <a:cs typeface="Arial" charset="0"/>
                </a:rPr>
                <a:t>×</a:t>
              </a:r>
              <a:r>
                <a:rPr lang="en-US" altLang="en-US" sz="3600"/>
                <a:t> b = a + a + a + ... + a </a:t>
              </a:r>
            </a:p>
          </p:txBody>
        </p:sp>
        <p:sp>
          <p:nvSpPr>
            <p:cNvPr id="52236" name="AutoShape 5"/>
            <p:cNvSpPr>
              <a:spLocks/>
            </p:cNvSpPr>
            <p:nvPr/>
          </p:nvSpPr>
          <p:spPr bwMode="auto">
            <a:xfrm rot="5400000">
              <a:off x="2808" y="2088"/>
              <a:ext cx="240" cy="2016"/>
            </a:xfrm>
            <a:prstGeom prst="rightBrace">
              <a:avLst>
                <a:gd name="adj1" fmla="val 70000"/>
                <a:gd name="adj2" fmla="val 53125"/>
              </a:avLst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52237" name="Text Box 6"/>
            <p:cNvSpPr txBox="1">
              <a:spLocks noChangeArrowheads="1"/>
            </p:cNvSpPr>
            <p:nvPr/>
          </p:nvSpPr>
          <p:spPr bwMode="auto">
            <a:xfrm>
              <a:off x="2736" y="3148"/>
              <a:ext cx="2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/>
                <a:t>b</a:t>
              </a:r>
            </a:p>
          </p:txBody>
        </p:sp>
      </p:grpSp>
      <p:sp>
        <p:nvSpPr>
          <p:cNvPr id="52228" name="Text Box 7"/>
          <p:cNvSpPr txBox="1">
            <a:spLocks noChangeArrowheads="1"/>
          </p:cNvSpPr>
          <p:nvPr/>
        </p:nvSpPr>
        <p:spPr bwMode="auto">
          <a:xfrm>
            <a:off x="838200" y="2924175"/>
            <a:ext cx="426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T(n) = Time multiply</a:t>
            </a:r>
          </a:p>
        </p:txBody>
      </p:sp>
      <p:sp>
        <p:nvSpPr>
          <p:cNvPr id="573448" name="Rectangle 8"/>
          <p:cNvSpPr>
            <a:spLocks noChangeArrowheads="1"/>
          </p:cNvSpPr>
          <p:nvPr/>
        </p:nvSpPr>
        <p:spPr bwMode="auto">
          <a:xfrm>
            <a:off x="4267200" y="2895600"/>
            <a:ext cx="31638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two n-bit numbers</a:t>
            </a:r>
          </a:p>
        </p:txBody>
      </p:sp>
      <p:sp>
        <p:nvSpPr>
          <p:cNvPr id="52230" name="Rectangle 9"/>
          <p:cNvSpPr>
            <a:spLocks noChangeArrowheads="1"/>
          </p:cNvSpPr>
          <p:nvPr/>
        </p:nvSpPr>
        <p:spPr bwMode="auto">
          <a:xfrm>
            <a:off x="1719263" y="3429000"/>
            <a:ext cx="11826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= </a:t>
            </a:r>
            <a:r>
              <a:rPr lang="en-CA" altLang="en-US"/>
              <a:t>θ</a:t>
            </a:r>
            <a:r>
              <a:rPr lang="en-US" altLang="en-US"/>
              <a:t>(b)</a:t>
            </a:r>
          </a:p>
        </p:txBody>
      </p:sp>
      <p:sp>
        <p:nvSpPr>
          <p:cNvPr id="573450" name="Text Box 10"/>
          <p:cNvSpPr txBox="1">
            <a:spLocks noChangeArrowheads="1"/>
          </p:cNvSpPr>
          <p:nvPr/>
        </p:nvSpPr>
        <p:spPr bwMode="auto">
          <a:xfrm>
            <a:off x="1676400" y="4114800"/>
            <a:ext cx="19573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hlink"/>
                </a:solidFill>
              </a:rPr>
              <a:t>Way slow!</a:t>
            </a:r>
          </a:p>
        </p:txBody>
      </p:sp>
      <p:sp>
        <p:nvSpPr>
          <p:cNvPr id="52232" name="Text Box 11"/>
          <p:cNvSpPr txBox="1">
            <a:spLocks noChangeArrowheads="1"/>
          </p:cNvSpPr>
          <p:nvPr/>
        </p:nvSpPr>
        <p:spPr bwMode="auto">
          <a:xfrm>
            <a:off x="238125" y="4754563"/>
            <a:ext cx="9058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10000000000000000000 </a:t>
            </a:r>
            <a:r>
              <a:rPr lang="en-US" altLang="en-US">
                <a:latin typeface="Arial" charset="0"/>
                <a:cs typeface="Arial" charset="0"/>
              </a:rPr>
              <a:t>×</a:t>
            </a:r>
            <a:r>
              <a:rPr lang="en-US" altLang="en-US"/>
              <a:t> 100000000000000000000 </a:t>
            </a:r>
          </a:p>
        </p:txBody>
      </p:sp>
      <p:sp>
        <p:nvSpPr>
          <p:cNvPr id="573452" name="Text Box 12"/>
          <p:cNvSpPr txBox="1">
            <a:spLocks noChangeArrowheads="1"/>
          </p:cNvSpPr>
          <p:nvPr/>
        </p:nvSpPr>
        <p:spPr bwMode="auto">
          <a:xfrm>
            <a:off x="1524000" y="5440363"/>
            <a:ext cx="6489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Value = b = 100000000000000000000</a:t>
            </a:r>
            <a:br>
              <a:rPr lang="en-US" altLang="en-US"/>
            </a:br>
            <a:r>
              <a:rPr lang="en-US" altLang="en-US"/>
              <a:t># bits = n = log</a:t>
            </a:r>
            <a:r>
              <a:rPr lang="en-US" altLang="en-US" baseline="-25000"/>
              <a:t>2</a:t>
            </a:r>
            <a:r>
              <a:rPr lang="en-US" altLang="en-US"/>
              <a:t>(b) = 60 </a:t>
            </a:r>
          </a:p>
        </p:txBody>
      </p:sp>
      <p:sp>
        <p:nvSpPr>
          <p:cNvPr id="573453" name="Rectangle 13"/>
          <p:cNvSpPr>
            <a:spLocks noChangeArrowheads="1"/>
          </p:cNvSpPr>
          <p:nvPr/>
        </p:nvSpPr>
        <p:spPr bwMode="auto">
          <a:xfrm>
            <a:off x="2819400" y="3443288"/>
            <a:ext cx="14176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= </a:t>
            </a:r>
            <a:r>
              <a:rPr lang="en-CA" altLang="en-US"/>
              <a:t>θ</a:t>
            </a:r>
            <a:r>
              <a:rPr lang="en-US" altLang="en-US"/>
              <a:t>(2</a:t>
            </a:r>
            <a:r>
              <a:rPr lang="en-US" altLang="en-US" baseline="30000"/>
              <a:t>n</a:t>
            </a:r>
            <a:r>
              <a:rPr lang="en-US" altLang="en-US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8" grpId="0"/>
      <p:bldP spid="573450" grpId="0"/>
      <p:bldP spid="573452" grpId="0"/>
      <p:bldP spid="57345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1524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Grade School Addition: </a:t>
            </a:r>
            <a:r>
              <a:rPr lang="en-US" altLang="en-US" sz="3600" smtClean="0">
                <a:solidFill>
                  <a:schemeClr val="accent1"/>
                </a:solidFill>
              </a:rPr>
              <a:t>Linear</a:t>
            </a:r>
            <a:r>
              <a:rPr lang="en-US" altLang="en-US" sz="3600" smtClean="0"/>
              <a:t> time</a:t>
            </a:r>
            <a:br>
              <a:rPr lang="en-US" altLang="en-US" sz="3600" smtClean="0"/>
            </a:br>
            <a:r>
              <a:rPr lang="en-US" altLang="en-US" sz="3600" smtClean="0"/>
              <a:t>Grade School Multiplication: </a:t>
            </a:r>
            <a:r>
              <a:rPr lang="en-US" altLang="en-US" sz="3600" smtClean="0">
                <a:solidFill>
                  <a:schemeClr val="accent2"/>
                </a:solidFill>
              </a:rPr>
              <a:t>Quadratic</a:t>
            </a:r>
            <a:r>
              <a:rPr lang="en-US" altLang="en-US" sz="3600" smtClean="0"/>
              <a:t> time</a:t>
            </a:r>
            <a:br>
              <a:rPr lang="en-US" altLang="en-US" sz="3600" smtClean="0"/>
            </a:br>
            <a:r>
              <a:rPr lang="en-US" altLang="en-US" sz="3600" smtClean="0"/>
              <a:t> Kindergarten Multiplication: </a:t>
            </a:r>
            <a:r>
              <a:rPr lang="en-US" altLang="en-US" sz="3600" smtClean="0">
                <a:solidFill>
                  <a:schemeClr val="hlink"/>
                </a:solidFill>
              </a:rPr>
              <a:t>Exponential</a:t>
            </a:r>
            <a:r>
              <a:rPr lang="en-US" altLang="en-US" sz="3600" smtClean="0"/>
              <a:t> time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5099050"/>
            <a:ext cx="7340600" cy="900113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tabLst>
                <a:tab pos="858838" algn="l"/>
              </a:tabLst>
            </a:pPr>
            <a:r>
              <a:rPr lang="en-US" altLang="en-US" sz="2800" smtClean="0"/>
              <a:t>No matter how dramatic the difference in the constants the </a:t>
            </a:r>
            <a:r>
              <a:rPr lang="en-US" altLang="en-US" sz="2800" smtClean="0">
                <a:solidFill>
                  <a:schemeClr val="accent2"/>
                </a:solidFill>
              </a:rPr>
              <a:t>quadratic </a:t>
            </a:r>
            <a:r>
              <a:rPr lang="en-US" altLang="en-US" sz="2800" smtClean="0"/>
              <a:t>function will eventually dominate the </a:t>
            </a:r>
            <a:r>
              <a:rPr lang="en-US" altLang="en-US" sz="2800" smtClean="0">
                <a:solidFill>
                  <a:schemeClr val="accent1"/>
                </a:solidFill>
              </a:rPr>
              <a:t>linear </a:t>
            </a:r>
            <a:r>
              <a:rPr lang="en-US" altLang="en-US" sz="2800" smtClean="0"/>
              <a:t>function</a:t>
            </a:r>
          </a:p>
        </p:txBody>
      </p:sp>
      <p:grpSp>
        <p:nvGrpSpPr>
          <p:cNvPr id="53252" name="Group 4"/>
          <p:cNvGrpSpPr>
            <a:grpSpLocks/>
          </p:cNvGrpSpPr>
          <p:nvPr/>
        </p:nvGrpSpPr>
        <p:grpSpPr bwMode="auto">
          <a:xfrm>
            <a:off x="1905000" y="1905000"/>
            <a:ext cx="5257800" cy="3100388"/>
            <a:chOff x="768" y="1392"/>
            <a:chExt cx="3312" cy="1953"/>
          </a:xfrm>
        </p:grpSpPr>
        <p:sp>
          <p:nvSpPr>
            <p:cNvPr id="53254" name="Rectangle 5"/>
            <p:cNvSpPr>
              <a:spLocks noChangeArrowheads="1"/>
            </p:cNvSpPr>
            <p:nvPr/>
          </p:nvSpPr>
          <p:spPr bwMode="auto">
            <a:xfrm>
              <a:off x="1056" y="1392"/>
              <a:ext cx="3024" cy="17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 Rounded MT Bold" pitchFamily="34" charset="0"/>
              </a:endParaRPr>
            </a:p>
          </p:txBody>
        </p:sp>
        <p:sp>
          <p:nvSpPr>
            <p:cNvPr id="53255" name="Text Box 6"/>
            <p:cNvSpPr txBox="1">
              <a:spLocks noChangeArrowheads="1"/>
            </p:cNvSpPr>
            <p:nvPr/>
          </p:nvSpPr>
          <p:spPr bwMode="auto">
            <a:xfrm>
              <a:off x="1579" y="3057"/>
              <a:ext cx="19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 Rounded MT Bold" pitchFamily="34" charset="0"/>
                </a:rPr>
                <a:t># of bits in numbers</a:t>
              </a:r>
            </a:p>
          </p:txBody>
        </p:sp>
        <p:sp>
          <p:nvSpPr>
            <p:cNvPr id="53256" name="Text Box 7"/>
            <p:cNvSpPr txBox="1">
              <a:spLocks noChangeArrowheads="1"/>
            </p:cNvSpPr>
            <p:nvPr/>
          </p:nvSpPr>
          <p:spPr bwMode="auto">
            <a:xfrm>
              <a:off x="768" y="1794"/>
              <a:ext cx="288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Arial Rounded MT Bold" pitchFamily="34" charset="0"/>
                </a:rPr>
                <a:t>t</a:t>
              </a:r>
              <a:br>
                <a:rPr lang="en-US" altLang="en-US" sz="2400">
                  <a:latin typeface="Arial Rounded MT Bold" pitchFamily="34" charset="0"/>
                </a:rPr>
              </a:br>
              <a:r>
                <a:rPr lang="en-US" altLang="en-US" sz="2400">
                  <a:latin typeface="Arial Rounded MT Bold" pitchFamily="34" charset="0"/>
                </a:rPr>
                <a:t>ime</a:t>
              </a:r>
            </a:p>
          </p:txBody>
        </p:sp>
        <p:sp>
          <p:nvSpPr>
            <p:cNvPr id="53257" name="Line 8"/>
            <p:cNvSpPr>
              <a:spLocks noChangeShapeType="1"/>
            </p:cNvSpPr>
            <p:nvPr/>
          </p:nvSpPr>
          <p:spPr bwMode="auto">
            <a:xfrm flipH="1">
              <a:off x="1056" y="1794"/>
              <a:ext cx="3024" cy="1341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58" name="Freeform 9"/>
            <p:cNvSpPr>
              <a:spLocks/>
            </p:cNvSpPr>
            <p:nvPr/>
          </p:nvSpPr>
          <p:spPr bwMode="auto">
            <a:xfrm>
              <a:off x="1056" y="1428"/>
              <a:ext cx="2832" cy="1725"/>
            </a:xfrm>
            <a:custGeom>
              <a:avLst/>
              <a:gdLst>
                <a:gd name="T0" fmla="*/ 0 w 2832"/>
                <a:gd name="T1" fmla="*/ 1725 h 1725"/>
                <a:gd name="T2" fmla="*/ 680 w 2832"/>
                <a:gd name="T3" fmla="*/ 1576 h 1725"/>
                <a:gd name="T4" fmla="*/ 1032 w 2832"/>
                <a:gd name="T5" fmla="*/ 1496 h 1725"/>
                <a:gd name="T6" fmla="*/ 1320 w 2832"/>
                <a:gd name="T7" fmla="*/ 1392 h 1725"/>
                <a:gd name="T8" fmla="*/ 1624 w 2832"/>
                <a:gd name="T9" fmla="*/ 1232 h 1725"/>
                <a:gd name="T10" fmla="*/ 1944 w 2832"/>
                <a:gd name="T11" fmla="*/ 992 h 1725"/>
                <a:gd name="T12" fmla="*/ 2320 w 2832"/>
                <a:gd name="T13" fmla="*/ 600 h 1725"/>
                <a:gd name="T14" fmla="*/ 2832 w 2832"/>
                <a:gd name="T15" fmla="*/ 0 h 17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32"/>
                <a:gd name="T25" fmla="*/ 0 h 1725"/>
                <a:gd name="T26" fmla="*/ 2832 w 2832"/>
                <a:gd name="T27" fmla="*/ 1725 h 17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32" h="1725">
                  <a:moveTo>
                    <a:pt x="0" y="1725"/>
                  </a:moveTo>
                  <a:lnTo>
                    <a:pt x="680" y="1576"/>
                  </a:lnTo>
                  <a:lnTo>
                    <a:pt x="1032" y="1496"/>
                  </a:lnTo>
                  <a:lnTo>
                    <a:pt x="1320" y="1392"/>
                  </a:lnTo>
                  <a:lnTo>
                    <a:pt x="1624" y="1232"/>
                  </a:lnTo>
                  <a:lnTo>
                    <a:pt x="1944" y="992"/>
                  </a:lnTo>
                  <a:lnTo>
                    <a:pt x="2320" y="600"/>
                  </a:lnTo>
                  <a:lnTo>
                    <a:pt x="2832" y="0"/>
                  </a:ln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59" name="Freeform 10"/>
            <p:cNvSpPr>
              <a:spLocks/>
            </p:cNvSpPr>
            <p:nvPr/>
          </p:nvSpPr>
          <p:spPr bwMode="auto">
            <a:xfrm>
              <a:off x="1056" y="1488"/>
              <a:ext cx="672" cy="1680"/>
            </a:xfrm>
            <a:custGeom>
              <a:avLst/>
              <a:gdLst>
                <a:gd name="T0" fmla="*/ 0 w 672"/>
                <a:gd name="T1" fmla="*/ 1680 h 1680"/>
                <a:gd name="T2" fmla="*/ 416 w 672"/>
                <a:gd name="T3" fmla="*/ 1392 h 1680"/>
                <a:gd name="T4" fmla="*/ 672 w 672"/>
                <a:gd name="T5" fmla="*/ 0 h 1680"/>
                <a:gd name="T6" fmla="*/ 0 60000 65536"/>
                <a:gd name="T7" fmla="*/ 0 60000 65536"/>
                <a:gd name="T8" fmla="*/ 0 60000 65536"/>
                <a:gd name="T9" fmla="*/ 0 w 672"/>
                <a:gd name="T10" fmla="*/ 0 h 1680"/>
                <a:gd name="T11" fmla="*/ 672 w 672"/>
                <a:gd name="T12" fmla="*/ 1680 h 16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1680">
                  <a:moveTo>
                    <a:pt x="0" y="1680"/>
                  </a:moveTo>
                  <a:cubicBezTo>
                    <a:pt x="69" y="1632"/>
                    <a:pt x="304" y="1672"/>
                    <a:pt x="416" y="1392"/>
                  </a:cubicBezTo>
                  <a:cubicBezTo>
                    <a:pt x="528" y="1112"/>
                    <a:pt x="619" y="290"/>
                    <a:pt x="672" y="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4475" name="Rectangle 11"/>
          <p:cNvSpPr>
            <a:spLocks noChangeArrowheads="1"/>
          </p:cNvSpPr>
          <p:nvPr/>
        </p:nvSpPr>
        <p:spPr bwMode="auto">
          <a:xfrm>
            <a:off x="685800" y="6400800"/>
            <a:ext cx="838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tabLst>
                <a:tab pos="8588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tabLst>
                <a:tab pos="8588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8588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8588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88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88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88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88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800"/>
              <a:t>And all </a:t>
            </a:r>
            <a:r>
              <a:rPr lang="en-US" altLang="en-US" sz="2800">
                <a:solidFill>
                  <a:schemeClr val="hlink"/>
                </a:solidFill>
              </a:rPr>
              <a:t>exponential</a:t>
            </a:r>
            <a:r>
              <a:rPr lang="en-US" altLang="en-US" sz="2800"/>
              <a:t> functions are VERY fast growing</a:t>
            </a:r>
            <a:endParaRPr lang="en-US" altLang="en-US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4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4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67" grpId="0" build="p"/>
      <p:bldP spid="57447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ChangeArrowheads="1"/>
          </p:cNvSpPr>
          <p:nvPr/>
        </p:nvSpPr>
        <p:spPr bwMode="auto">
          <a:xfrm>
            <a:off x="1995488" y="536575"/>
            <a:ext cx="6843712" cy="2994025"/>
          </a:xfrm>
          <a:prstGeom prst="wedgeRoundRectCallout">
            <a:avLst>
              <a:gd name="adj1" fmla="val -53667"/>
              <a:gd name="adj2" fmla="val 8380"/>
              <a:gd name="adj3" fmla="val 1666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 Rounded MT Bold" pitchFamily="34" charset="0"/>
              </a:rPr>
              <a:t>Neat! We have demonstrated that as things scale multiplication is a harder problem than addition.</a:t>
            </a:r>
            <a:br>
              <a:rPr lang="en-US" altLang="en-US" sz="2800">
                <a:latin typeface="Arial Rounded MT Bold" pitchFamily="34" charset="0"/>
              </a:rPr>
            </a:br>
            <a:r>
              <a:rPr lang="en-US" altLang="en-US" sz="2800">
                <a:latin typeface="Arial Rounded MT Bold" pitchFamily="34" charset="0"/>
              </a:rPr>
              <a:t/>
            </a:r>
            <a:br>
              <a:rPr lang="en-US" altLang="en-US" sz="2800">
                <a:latin typeface="Arial Rounded MT Bold" pitchFamily="34" charset="0"/>
              </a:rPr>
            </a:br>
            <a:r>
              <a:rPr lang="en-US" altLang="en-US" sz="2800">
                <a:latin typeface="Arial Rounded MT Bold" pitchFamily="34" charset="0"/>
              </a:rPr>
              <a:t>Mathematical confirmation of our common sense.</a:t>
            </a:r>
          </a:p>
        </p:txBody>
      </p:sp>
      <p:grpSp>
        <p:nvGrpSpPr>
          <p:cNvPr id="54275" name="Group 3"/>
          <p:cNvGrpSpPr>
            <a:grpSpLocks/>
          </p:cNvGrpSpPr>
          <p:nvPr/>
        </p:nvGrpSpPr>
        <p:grpSpPr bwMode="auto">
          <a:xfrm flipH="1">
            <a:off x="361950" y="1524000"/>
            <a:ext cx="1785938" cy="3657600"/>
            <a:chOff x="2308" y="1513"/>
            <a:chExt cx="1162" cy="2570"/>
          </a:xfrm>
        </p:grpSpPr>
        <p:grpSp>
          <p:nvGrpSpPr>
            <p:cNvPr id="54276" name="Group 4"/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54284" name="Freeform 5"/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5" name="Freeform 6"/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6" name="Freeform 7"/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7" name="Freeform 8"/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8" name="Freeform 9"/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9" name="Freeform 10"/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277" name="Freeform 11"/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78" name="Freeform 12"/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79" name="Oval 13"/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54280" name="Oval 14"/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54281" name="Oval 15"/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54282" name="Oval 16"/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54283" name="Oval 17"/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 Rounded MT Bold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ChangeArrowheads="1"/>
          </p:cNvSpPr>
          <p:nvPr/>
        </p:nvSpPr>
        <p:spPr bwMode="auto">
          <a:xfrm>
            <a:off x="533400" y="452438"/>
            <a:ext cx="6843713" cy="6018212"/>
          </a:xfrm>
          <a:prstGeom prst="wedgeRoundRectCallout">
            <a:avLst>
              <a:gd name="adj1" fmla="val 59718"/>
              <a:gd name="adj2" fmla="val 8588"/>
              <a:gd name="adj3" fmla="val 16667"/>
            </a:avLst>
          </a:prstGeom>
          <a:solidFill>
            <a:srgbClr val="9966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i="1">
                <a:latin typeface="Arial Rounded MT Bold" pitchFamily="34" charset="0"/>
              </a:rPr>
              <a:t>Don’t jump to conclusions!</a:t>
            </a:r>
            <a:br>
              <a:rPr lang="en-US" altLang="en-US" sz="2800" i="1">
                <a:latin typeface="Arial Rounded MT Bold" pitchFamily="34" charset="0"/>
              </a:rPr>
            </a:br>
            <a:r>
              <a:rPr lang="en-US" altLang="en-US" sz="2800">
                <a:latin typeface="Arial Rounded MT Bold" pitchFamily="34" charset="0"/>
              </a:rPr>
              <a:t>We have argued that grade school multiplication uses more time than grade school addition. This is a comparison of the complexity of two algorithms.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latin typeface="Arial Rounded MT Bold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 Rounded MT Bold" pitchFamily="34" charset="0"/>
              </a:rPr>
              <a:t>To argue that multiplication is an </a:t>
            </a:r>
            <a:r>
              <a:rPr lang="en-US" altLang="en-US" sz="2800">
                <a:solidFill>
                  <a:schemeClr val="tx2"/>
                </a:solidFill>
                <a:latin typeface="Arial Rounded MT Bold" pitchFamily="34" charset="0"/>
              </a:rPr>
              <a:t>inherently harder</a:t>
            </a:r>
            <a:r>
              <a:rPr lang="en-US" altLang="en-US" sz="2800">
                <a:latin typeface="Arial Rounded MT Bold" pitchFamily="34" charset="0"/>
              </a:rPr>
              <a:t> problem than addition we would have to show that </a:t>
            </a:r>
            <a:r>
              <a:rPr lang="en-US" altLang="en-US" sz="2800">
                <a:solidFill>
                  <a:schemeClr val="tx2"/>
                </a:solidFill>
                <a:latin typeface="Arial Rounded MT Bold" pitchFamily="34" charset="0"/>
              </a:rPr>
              <a:t>no possible multiplication algorithm</a:t>
            </a:r>
            <a:r>
              <a:rPr lang="en-US" altLang="en-US" sz="2800">
                <a:latin typeface="Arial Rounded MT Bold" pitchFamily="34" charset="0"/>
              </a:rPr>
              <a:t> runs in linear time.</a:t>
            </a:r>
          </a:p>
        </p:txBody>
      </p:sp>
      <p:grpSp>
        <p:nvGrpSpPr>
          <p:cNvPr id="55299" name="Group 3"/>
          <p:cNvGrpSpPr>
            <a:grpSpLocks/>
          </p:cNvGrpSpPr>
          <p:nvPr/>
        </p:nvGrpSpPr>
        <p:grpSpPr bwMode="auto">
          <a:xfrm flipH="1">
            <a:off x="7483475" y="3114675"/>
            <a:ext cx="1660525" cy="3743325"/>
            <a:chOff x="864" y="465"/>
            <a:chExt cx="1046" cy="2358"/>
          </a:xfrm>
        </p:grpSpPr>
        <p:grpSp>
          <p:nvGrpSpPr>
            <p:cNvPr id="55300" name="Group 4"/>
            <p:cNvGrpSpPr>
              <a:grpSpLocks/>
            </p:cNvGrpSpPr>
            <p:nvPr/>
          </p:nvGrpSpPr>
          <p:grpSpPr bwMode="auto">
            <a:xfrm>
              <a:off x="864" y="465"/>
              <a:ext cx="1008" cy="2319"/>
              <a:chOff x="587" y="528"/>
              <a:chExt cx="1008" cy="2319"/>
            </a:xfrm>
          </p:grpSpPr>
          <p:grpSp>
            <p:nvGrpSpPr>
              <p:cNvPr id="55303" name="Group 5"/>
              <p:cNvGrpSpPr>
                <a:grpSpLocks/>
              </p:cNvGrpSpPr>
              <p:nvPr/>
            </p:nvGrpSpPr>
            <p:grpSpPr bwMode="auto">
              <a:xfrm>
                <a:off x="587" y="528"/>
                <a:ext cx="1008" cy="2319"/>
                <a:chOff x="587" y="528"/>
                <a:chExt cx="1008" cy="2319"/>
              </a:xfrm>
            </p:grpSpPr>
            <p:grpSp>
              <p:nvGrpSpPr>
                <p:cNvPr id="55305" name="Group 6"/>
                <p:cNvGrpSpPr>
                  <a:grpSpLocks/>
                </p:cNvGrpSpPr>
                <p:nvPr/>
              </p:nvGrpSpPr>
              <p:grpSpPr bwMode="auto">
                <a:xfrm>
                  <a:off x="587" y="528"/>
                  <a:ext cx="1008" cy="2319"/>
                  <a:chOff x="1151" y="1104"/>
                  <a:chExt cx="686" cy="1741"/>
                </a:xfrm>
              </p:grpSpPr>
              <p:sp>
                <p:nvSpPr>
                  <p:cNvPr id="55312" name="Freeform 7"/>
                  <p:cNvSpPr>
                    <a:spLocks/>
                  </p:cNvSpPr>
                  <p:nvPr/>
                </p:nvSpPr>
                <p:spPr bwMode="auto">
                  <a:xfrm flipH="1">
                    <a:off x="1321" y="1581"/>
                    <a:ext cx="304" cy="566"/>
                  </a:xfrm>
                  <a:custGeom>
                    <a:avLst/>
                    <a:gdLst>
                      <a:gd name="T0" fmla="*/ 7 w 304"/>
                      <a:gd name="T1" fmla="*/ 174 h 566"/>
                      <a:gd name="T2" fmla="*/ 18 w 304"/>
                      <a:gd name="T3" fmla="*/ 122 h 566"/>
                      <a:gd name="T4" fmla="*/ 42 w 304"/>
                      <a:gd name="T5" fmla="*/ 83 h 566"/>
                      <a:gd name="T6" fmla="*/ 81 w 304"/>
                      <a:gd name="T7" fmla="*/ 45 h 566"/>
                      <a:gd name="T8" fmla="*/ 148 w 304"/>
                      <a:gd name="T9" fmla="*/ 7 h 566"/>
                      <a:gd name="T10" fmla="*/ 205 w 304"/>
                      <a:gd name="T11" fmla="*/ 0 h 566"/>
                      <a:gd name="T12" fmla="*/ 255 w 304"/>
                      <a:gd name="T13" fmla="*/ 10 h 566"/>
                      <a:gd name="T14" fmla="*/ 290 w 304"/>
                      <a:gd name="T15" fmla="*/ 31 h 566"/>
                      <a:gd name="T16" fmla="*/ 304 w 304"/>
                      <a:gd name="T17" fmla="*/ 59 h 566"/>
                      <a:gd name="T18" fmla="*/ 304 w 304"/>
                      <a:gd name="T19" fmla="*/ 87 h 566"/>
                      <a:gd name="T20" fmla="*/ 290 w 304"/>
                      <a:gd name="T21" fmla="*/ 118 h 566"/>
                      <a:gd name="T22" fmla="*/ 262 w 304"/>
                      <a:gd name="T23" fmla="*/ 146 h 566"/>
                      <a:gd name="T24" fmla="*/ 223 w 304"/>
                      <a:gd name="T25" fmla="*/ 181 h 566"/>
                      <a:gd name="T26" fmla="*/ 201 w 304"/>
                      <a:gd name="T27" fmla="*/ 215 h 566"/>
                      <a:gd name="T28" fmla="*/ 194 w 304"/>
                      <a:gd name="T29" fmla="*/ 240 h 566"/>
                      <a:gd name="T30" fmla="*/ 194 w 304"/>
                      <a:gd name="T31" fmla="*/ 260 h 566"/>
                      <a:gd name="T32" fmla="*/ 205 w 304"/>
                      <a:gd name="T33" fmla="*/ 295 h 566"/>
                      <a:gd name="T34" fmla="*/ 230 w 304"/>
                      <a:gd name="T35" fmla="*/ 344 h 566"/>
                      <a:gd name="T36" fmla="*/ 247 w 304"/>
                      <a:gd name="T37" fmla="*/ 399 h 566"/>
                      <a:gd name="T38" fmla="*/ 251 w 304"/>
                      <a:gd name="T39" fmla="*/ 438 h 566"/>
                      <a:gd name="T40" fmla="*/ 244 w 304"/>
                      <a:gd name="T41" fmla="*/ 479 h 566"/>
                      <a:gd name="T42" fmla="*/ 233 w 304"/>
                      <a:gd name="T43" fmla="*/ 510 h 566"/>
                      <a:gd name="T44" fmla="*/ 201 w 304"/>
                      <a:gd name="T45" fmla="*/ 545 h 566"/>
                      <a:gd name="T46" fmla="*/ 173 w 304"/>
                      <a:gd name="T47" fmla="*/ 559 h 566"/>
                      <a:gd name="T48" fmla="*/ 141 w 304"/>
                      <a:gd name="T49" fmla="*/ 566 h 566"/>
                      <a:gd name="T50" fmla="*/ 113 w 304"/>
                      <a:gd name="T51" fmla="*/ 563 h 566"/>
                      <a:gd name="T52" fmla="*/ 92 w 304"/>
                      <a:gd name="T53" fmla="*/ 549 h 566"/>
                      <a:gd name="T54" fmla="*/ 67 w 304"/>
                      <a:gd name="T55" fmla="*/ 521 h 566"/>
                      <a:gd name="T56" fmla="*/ 42 w 304"/>
                      <a:gd name="T57" fmla="*/ 472 h 566"/>
                      <a:gd name="T58" fmla="*/ 14 w 304"/>
                      <a:gd name="T59" fmla="*/ 392 h 566"/>
                      <a:gd name="T60" fmla="*/ 4 w 304"/>
                      <a:gd name="T61" fmla="*/ 333 h 566"/>
                      <a:gd name="T62" fmla="*/ 0 w 304"/>
                      <a:gd name="T63" fmla="*/ 257 h 566"/>
                      <a:gd name="T64" fmla="*/ 0 w 304"/>
                      <a:gd name="T65" fmla="*/ 222 h 566"/>
                      <a:gd name="T66" fmla="*/ 7 w 304"/>
                      <a:gd name="T67" fmla="*/ 174 h 56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04"/>
                      <a:gd name="T103" fmla="*/ 0 h 566"/>
                      <a:gd name="T104" fmla="*/ 304 w 304"/>
                      <a:gd name="T105" fmla="*/ 566 h 56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04" h="566">
                        <a:moveTo>
                          <a:pt x="7" y="174"/>
                        </a:moveTo>
                        <a:lnTo>
                          <a:pt x="18" y="122"/>
                        </a:lnTo>
                        <a:lnTo>
                          <a:pt x="42" y="83"/>
                        </a:lnTo>
                        <a:lnTo>
                          <a:pt x="81" y="45"/>
                        </a:lnTo>
                        <a:lnTo>
                          <a:pt x="148" y="7"/>
                        </a:lnTo>
                        <a:lnTo>
                          <a:pt x="205" y="0"/>
                        </a:lnTo>
                        <a:lnTo>
                          <a:pt x="255" y="10"/>
                        </a:lnTo>
                        <a:lnTo>
                          <a:pt x="290" y="31"/>
                        </a:lnTo>
                        <a:lnTo>
                          <a:pt x="304" y="59"/>
                        </a:lnTo>
                        <a:lnTo>
                          <a:pt x="304" y="87"/>
                        </a:lnTo>
                        <a:lnTo>
                          <a:pt x="290" y="118"/>
                        </a:lnTo>
                        <a:lnTo>
                          <a:pt x="262" y="146"/>
                        </a:lnTo>
                        <a:lnTo>
                          <a:pt x="223" y="181"/>
                        </a:lnTo>
                        <a:lnTo>
                          <a:pt x="201" y="215"/>
                        </a:lnTo>
                        <a:lnTo>
                          <a:pt x="194" y="240"/>
                        </a:lnTo>
                        <a:lnTo>
                          <a:pt x="194" y="260"/>
                        </a:lnTo>
                        <a:lnTo>
                          <a:pt x="205" y="295"/>
                        </a:lnTo>
                        <a:lnTo>
                          <a:pt x="230" y="344"/>
                        </a:lnTo>
                        <a:lnTo>
                          <a:pt x="247" y="399"/>
                        </a:lnTo>
                        <a:lnTo>
                          <a:pt x="251" y="438"/>
                        </a:lnTo>
                        <a:lnTo>
                          <a:pt x="244" y="479"/>
                        </a:lnTo>
                        <a:lnTo>
                          <a:pt x="233" y="510"/>
                        </a:lnTo>
                        <a:lnTo>
                          <a:pt x="201" y="545"/>
                        </a:lnTo>
                        <a:lnTo>
                          <a:pt x="173" y="559"/>
                        </a:lnTo>
                        <a:lnTo>
                          <a:pt x="141" y="566"/>
                        </a:lnTo>
                        <a:lnTo>
                          <a:pt x="113" y="563"/>
                        </a:lnTo>
                        <a:lnTo>
                          <a:pt x="92" y="549"/>
                        </a:lnTo>
                        <a:lnTo>
                          <a:pt x="67" y="521"/>
                        </a:lnTo>
                        <a:lnTo>
                          <a:pt x="42" y="472"/>
                        </a:lnTo>
                        <a:lnTo>
                          <a:pt x="14" y="392"/>
                        </a:lnTo>
                        <a:lnTo>
                          <a:pt x="4" y="333"/>
                        </a:lnTo>
                        <a:lnTo>
                          <a:pt x="0" y="257"/>
                        </a:lnTo>
                        <a:lnTo>
                          <a:pt x="0" y="222"/>
                        </a:lnTo>
                        <a:lnTo>
                          <a:pt x="7" y="17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313" name="Freeform 8"/>
                  <p:cNvSpPr>
                    <a:spLocks/>
                  </p:cNvSpPr>
                  <p:nvPr/>
                </p:nvSpPr>
                <p:spPr bwMode="auto">
                  <a:xfrm flipH="1">
                    <a:off x="1151" y="1619"/>
                    <a:ext cx="249" cy="572"/>
                  </a:xfrm>
                  <a:custGeom>
                    <a:avLst/>
                    <a:gdLst>
                      <a:gd name="T0" fmla="*/ 25 w 249"/>
                      <a:gd name="T1" fmla="*/ 65 h 572"/>
                      <a:gd name="T2" fmla="*/ 7 w 249"/>
                      <a:gd name="T3" fmla="*/ 44 h 572"/>
                      <a:gd name="T4" fmla="*/ 0 w 249"/>
                      <a:gd name="T5" fmla="*/ 27 h 572"/>
                      <a:gd name="T6" fmla="*/ 11 w 249"/>
                      <a:gd name="T7" fmla="*/ 7 h 572"/>
                      <a:gd name="T8" fmla="*/ 28 w 249"/>
                      <a:gd name="T9" fmla="*/ 0 h 572"/>
                      <a:gd name="T10" fmla="*/ 60 w 249"/>
                      <a:gd name="T11" fmla="*/ 0 h 572"/>
                      <a:gd name="T12" fmla="*/ 96 w 249"/>
                      <a:gd name="T13" fmla="*/ 24 h 572"/>
                      <a:gd name="T14" fmla="*/ 132 w 249"/>
                      <a:gd name="T15" fmla="*/ 61 h 572"/>
                      <a:gd name="T16" fmla="*/ 192 w 249"/>
                      <a:gd name="T17" fmla="*/ 140 h 572"/>
                      <a:gd name="T18" fmla="*/ 231 w 249"/>
                      <a:gd name="T19" fmla="*/ 204 h 572"/>
                      <a:gd name="T20" fmla="*/ 249 w 249"/>
                      <a:gd name="T21" fmla="*/ 255 h 572"/>
                      <a:gd name="T22" fmla="*/ 245 w 249"/>
                      <a:gd name="T23" fmla="*/ 283 h 572"/>
                      <a:gd name="T24" fmla="*/ 224 w 249"/>
                      <a:gd name="T25" fmla="*/ 320 h 572"/>
                      <a:gd name="T26" fmla="*/ 181 w 249"/>
                      <a:gd name="T27" fmla="*/ 347 h 572"/>
                      <a:gd name="T28" fmla="*/ 110 w 249"/>
                      <a:gd name="T29" fmla="*/ 371 h 572"/>
                      <a:gd name="T30" fmla="*/ 75 w 249"/>
                      <a:gd name="T31" fmla="*/ 395 h 572"/>
                      <a:gd name="T32" fmla="*/ 60 w 249"/>
                      <a:gd name="T33" fmla="*/ 415 h 572"/>
                      <a:gd name="T34" fmla="*/ 68 w 249"/>
                      <a:gd name="T35" fmla="*/ 436 h 572"/>
                      <a:gd name="T36" fmla="*/ 107 w 249"/>
                      <a:gd name="T37" fmla="*/ 456 h 572"/>
                      <a:gd name="T38" fmla="*/ 139 w 249"/>
                      <a:gd name="T39" fmla="*/ 497 h 572"/>
                      <a:gd name="T40" fmla="*/ 153 w 249"/>
                      <a:gd name="T41" fmla="*/ 538 h 572"/>
                      <a:gd name="T42" fmla="*/ 149 w 249"/>
                      <a:gd name="T43" fmla="*/ 558 h 572"/>
                      <a:gd name="T44" fmla="*/ 117 w 249"/>
                      <a:gd name="T45" fmla="*/ 572 h 572"/>
                      <a:gd name="T46" fmla="*/ 107 w 249"/>
                      <a:gd name="T47" fmla="*/ 572 h 572"/>
                      <a:gd name="T48" fmla="*/ 92 w 249"/>
                      <a:gd name="T49" fmla="*/ 535 h 572"/>
                      <a:gd name="T50" fmla="*/ 85 w 249"/>
                      <a:gd name="T51" fmla="*/ 494 h 572"/>
                      <a:gd name="T52" fmla="*/ 64 w 249"/>
                      <a:gd name="T53" fmla="*/ 463 h 572"/>
                      <a:gd name="T54" fmla="*/ 32 w 249"/>
                      <a:gd name="T55" fmla="*/ 446 h 572"/>
                      <a:gd name="T56" fmla="*/ 21 w 249"/>
                      <a:gd name="T57" fmla="*/ 426 h 572"/>
                      <a:gd name="T58" fmla="*/ 25 w 249"/>
                      <a:gd name="T59" fmla="*/ 405 h 572"/>
                      <a:gd name="T60" fmla="*/ 53 w 249"/>
                      <a:gd name="T61" fmla="*/ 371 h 572"/>
                      <a:gd name="T62" fmla="*/ 107 w 249"/>
                      <a:gd name="T63" fmla="*/ 351 h 572"/>
                      <a:gd name="T64" fmla="*/ 157 w 249"/>
                      <a:gd name="T65" fmla="*/ 320 h 572"/>
                      <a:gd name="T66" fmla="*/ 196 w 249"/>
                      <a:gd name="T67" fmla="*/ 286 h 572"/>
                      <a:gd name="T68" fmla="*/ 210 w 249"/>
                      <a:gd name="T69" fmla="*/ 252 h 572"/>
                      <a:gd name="T70" fmla="*/ 206 w 249"/>
                      <a:gd name="T71" fmla="*/ 238 h 572"/>
                      <a:gd name="T72" fmla="*/ 189 w 249"/>
                      <a:gd name="T73" fmla="*/ 208 h 572"/>
                      <a:gd name="T74" fmla="*/ 157 w 249"/>
                      <a:gd name="T75" fmla="*/ 163 h 572"/>
                      <a:gd name="T76" fmla="*/ 121 w 249"/>
                      <a:gd name="T77" fmla="*/ 136 h 572"/>
                      <a:gd name="T78" fmla="*/ 82 w 249"/>
                      <a:gd name="T79" fmla="*/ 106 h 572"/>
                      <a:gd name="T80" fmla="*/ 53 w 249"/>
                      <a:gd name="T81" fmla="*/ 89 h 572"/>
                      <a:gd name="T82" fmla="*/ 25 w 249"/>
                      <a:gd name="T83" fmla="*/ 65 h 572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49"/>
                      <a:gd name="T127" fmla="*/ 0 h 572"/>
                      <a:gd name="T128" fmla="*/ 249 w 249"/>
                      <a:gd name="T129" fmla="*/ 572 h 572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49" h="572">
                        <a:moveTo>
                          <a:pt x="25" y="65"/>
                        </a:moveTo>
                        <a:lnTo>
                          <a:pt x="7" y="44"/>
                        </a:lnTo>
                        <a:lnTo>
                          <a:pt x="0" y="27"/>
                        </a:lnTo>
                        <a:lnTo>
                          <a:pt x="11" y="7"/>
                        </a:lnTo>
                        <a:lnTo>
                          <a:pt x="28" y="0"/>
                        </a:lnTo>
                        <a:lnTo>
                          <a:pt x="60" y="0"/>
                        </a:lnTo>
                        <a:lnTo>
                          <a:pt x="96" y="24"/>
                        </a:lnTo>
                        <a:lnTo>
                          <a:pt x="132" y="61"/>
                        </a:lnTo>
                        <a:lnTo>
                          <a:pt x="192" y="140"/>
                        </a:lnTo>
                        <a:lnTo>
                          <a:pt x="231" y="204"/>
                        </a:lnTo>
                        <a:lnTo>
                          <a:pt x="249" y="255"/>
                        </a:lnTo>
                        <a:lnTo>
                          <a:pt x="245" y="283"/>
                        </a:lnTo>
                        <a:lnTo>
                          <a:pt x="224" y="320"/>
                        </a:lnTo>
                        <a:lnTo>
                          <a:pt x="181" y="347"/>
                        </a:lnTo>
                        <a:lnTo>
                          <a:pt x="110" y="371"/>
                        </a:lnTo>
                        <a:lnTo>
                          <a:pt x="75" y="395"/>
                        </a:lnTo>
                        <a:lnTo>
                          <a:pt x="60" y="415"/>
                        </a:lnTo>
                        <a:lnTo>
                          <a:pt x="68" y="436"/>
                        </a:lnTo>
                        <a:lnTo>
                          <a:pt x="107" y="456"/>
                        </a:lnTo>
                        <a:lnTo>
                          <a:pt x="139" y="497"/>
                        </a:lnTo>
                        <a:lnTo>
                          <a:pt x="153" y="538"/>
                        </a:lnTo>
                        <a:lnTo>
                          <a:pt x="149" y="558"/>
                        </a:lnTo>
                        <a:lnTo>
                          <a:pt x="117" y="572"/>
                        </a:lnTo>
                        <a:lnTo>
                          <a:pt x="107" y="572"/>
                        </a:lnTo>
                        <a:lnTo>
                          <a:pt x="92" y="535"/>
                        </a:lnTo>
                        <a:lnTo>
                          <a:pt x="85" y="494"/>
                        </a:lnTo>
                        <a:lnTo>
                          <a:pt x="64" y="463"/>
                        </a:lnTo>
                        <a:lnTo>
                          <a:pt x="32" y="446"/>
                        </a:lnTo>
                        <a:lnTo>
                          <a:pt x="21" y="426"/>
                        </a:lnTo>
                        <a:lnTo>
                          <a:pt x="25" y="405"/>
                        </a:lnTo>
                        <a:lnTo>
                          <a:pt x="53" y="371"/>
                        </a:lnTo>
                        <a:lnTo>
                          <a:pt x="107" y="351"/>
                        </a:lnTo>
                        <a:lnTo>
                          <a:pt x="157" y="320"/>
                        </a:lnTo>
                        <a:lnTo>
                          <a:pt x="196" y="286"/>
                        </a:lnTo>
                        <a:lnTo>
                          <a:pt x="210" y="252"/>
                        </a:lnTo>
                        <a:lnTo>
                          <a:pt x="206" y="238"/>
                        </a:lnTo>
                        <a:lnTo>
                          <a:pt x="189" y="208"/>
                        </a:lnTo>
                        <a:lnTo>
                          <a:pt x="157" y="163"/>
                        </a:lnTo>
                        <a:lnTo>
                          <a:pt x="121" y="136"/>
                        </a:lnTo>
                        <a:lnTo>
                          <a:pt x="82" y="106"/>
                        </a:lnTo>
                        <a:lnTo>
                          <a:pt x="53" y="89"/>
                        </a:lnTo>
                        <a:lnTo>
                          <a:pt x="25" y="6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314" name="Freeform 9"/>
                  <p:cNvSpPr>
                    <a:spLocks/>
                  </p:cNvSpPr>
                  <p:nvPr/>
                </p:nvSpPr>
                <p:spPr bwMode="auto">
                  <a:xfrm flipH="1">
                    <a:off x="1447" y="1581"/>
                    <a:ext cx="362" cy="499"/>
                  </a:xfrm>
                  <a:custGeom>
                    <a:avLst/>
                    <a:gdLst>
                      <a:gd name="T0" fmla="*/ 151 w 362"/>
                      <a:gd name="T1" fmla="*/ 35 h 499"/>
                      <a:gd name="T2" fmla="*/ 221 w 362"/>
                      <a:gd name="T3" fmla="*/ 0 h 499"/>
                      <a:gd name="T4" fmla="*/ 281 w 362"/>
                      <a:gd name="T5" fmla="*/ 0 h 499"/>
                      <a:gd name="T6" fmla="*/ 344 w 362"/>
                      <a:gd name="T7" fmla="*/ 14 h 499"/>
                      <a:gd name="T8" fmla="*/ 362 w 362"/>
                      <a:gd name="T9" fmla="*/ 35 h 499"/>
                      <a:gd name="T10" fmla="*/ 351 w 362"/>
                      <a:gd name="T11" fmla="*/ 59 h 499"/>
                      <a:gd name="T12" fmla="*/ 334 w 362"/>
                      <a:gd name="T13" fmla="*/ 91 h 499"/>
                      <a:gd name="T14" fmla="*/ 302 w 362"/>
                      <a:gd name="T15" fmla="*/ 87 h 499"/>
                      <a:gd name="T16" fmla="*/ 274 w 362"/>
                      <a:gd name="T17" fmla="*/ 77 h 499"/>
                      <a:gd name="T18" fmla="*/ 253 w 362"/>
                      <a:gd name="T19" fmla="*/ 63 h 499"/>
                      <a:gd name="T20" fmla="*/ 232 w 362"/>
                      <a:gd name="T21" fmla="*/ 59 h 499"/>
                      <a:gd name="T22" fmla="*/ 193 w 362"/>
                      <a:gd name="T23" fmla="*/ 70 h 499"/>
                      <a:gd name="T24" fmla="*/ 137 w 362"/>
                      <a:gd name="T25" fmla="*/ 94 h 499"/>
                      <a:gd name="T26" fmla="*/ 91 w 362"/>
                      <a:gd name="T27" fmla="*/ 136 h 499"/>
                      <a:gd name="T28" fmla="*/ 70 w 362"/>
                      <a:gd name="T29" fmla="*/ 164 h 499"/>
                      <a:gd name="T30" fmla="*/ 60 w 362"/>
                      <a:gd name="T31" fmla="*/ 185 h 499"/>
                      <a:gd name="T32" fmla="*/ 60 w 362"/>
                      <a:gd name="T33" fmla="*/ 202 h 499"/>
                      <a:gd name="T34" fmla="*/ 74 w 362"/>
                      <a:gd name="T35" fmla="*/ 220 h 499"/>
                      <a:gd name="T36" fmla="*/ 116 w 362"/>
                      <a:gd name="T37" fmla="*/ 248 h 499"/>
                      <a:gd name="T38" fmla="*/ 155 w 362"/>
                      <a:gd name="T39" fmla="*/ 286 h 499"/>
                      <a:gd name="T40" fmla="*/ 179 w 362"/>
                      <a:gd name="T41" fmla="*/ 325 h 499"/>
                      <a:gd name="T42" fmla="*/ 193 w 362"/>
                      <a:gd name="T43" fmla="*/ 352 h 499"/>
                      <a:gd name="T44" fmla="*/ 186 w 362"/>
                      <a:gd name="T45" fmla="*/ 370 h 499"/>
                      <a:gd name="T46" fmla="*/ 169 w 362"/>
                      <a:gd name="T47" fmla="*/ 387 h 499"/>
                      <a:gd name="T48" fmla="*/ 134 w 362"/>
                      <a:gd name="T49" fmla="*/ 398 h 499"/>
                      <a:gd name="T50" fmla="*/ 95 w 362"/>
                      <a:gd name="T51" fmla="*/ 412 h 499"/>
                      <a:gd name="T52" fmla="*/ 77 w 362"/>
                      <a:gd name="T53" fmla="*/ 433 h 499"/>
                      <a:gd name="T54" fmla="*/ 81 w 362"/>
                      <a:gd name="T55" fmla="*/ 468 h 499"/>
                      <a:gd name="T56" fmla="*/ 53 w 362"/>
                      <a:gd name="T57" fmla="*/ 499 h 499"/>
                      <a:gd name="T58" fmla="*/ 39 w 362"/>
                      <a:gd name="T59" fmla="*/ 489 h 499"/>
                      <a:gd name="T60" fmla="*/ 42 w 362"/>
                      <a:gd name="T61" fmla="*/ 429 h 499"/>
                      <a:gd name="T62" fmla="*/ 67 w 362"/>
                      <a:gd name="T63" fmla="*/ 398 h 499"/>
                      <a:gd name="T64" fmla="*/ 102 w 362"/>
                      <a:gd name="T65" fmla="*/ 373 h 499"/>
                      <a:gd name="T66" fmla="*/ 137 w 362"/>
                      <a:gd name="T67" fmla="*/ 359 h 499"/>
                      <a:gd name="T68" fmla="*/ 155 w 362"/>
                      <a:gd name="T69" fmla="*/ 352 h 499"/>
                      <a:gd name="T70" fmla="*/ 158 w 362"/>
                      <a:gd name="T71" fmla="*/ 342 h 499"/>
                      <a:gd name="T72" fmla="*/ 148 w 362"/>
                      <a:gd name="T73" fmla="*/ 325 h 499"/>
                      <a:gd name="T74" fmla="*/ 112 w 362"/>
                      <a:gd name="T75" fmla="*/ 290 h 499"/>
                      <a:gd name="T76" fmla="*/ 70 w 362"/>
                      <a:gd name="T77" fmla="*/ 262 h 499"/>
                      <a:gd name="T78" fmla="*/ 35 w 362"/>
                      <a:gd name="T79" fmla="*/ 241 h 499"/>
                      <a:gd name="T80" fmla="*/ 7 w 362"/>
                      <a:gd name="T81" fmla="*/ 220 h 499"/>
                      <a:gd name="T82" fmla="*/ 0 w 362"/>
                      <a:gd name="T83" fmla="*/ 195 h 499"/>
                      <a:gd name="T84" fmla="*/ 18 w 362"/>
                      <a:gd name="T85" fmla="*/ 157 h 499"/>
                      <a:gd name="T86" fmla="*/ 56 w 362"/>
                      <a:gd name="T87" fmla="*/ 108 h 499"/>
                      <a:gd name="T88" fmla="*/ 95 w 362"/>
                      <a:gd name="T89" fmla="*/ 70 h 499"/>
                      <a:gd name="T90" fmla="*/ 123 w 362"/>
                      <a:gd name="T91" fmla="*/ 52 h 499"/>
                      <a:gd name="T92" fmla="*/ 151 w 362"/>
                      <a:gd name="T93" fmla="*/ 35 h 499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362"/>
                      <a:gd name="T142" fmla="*/ 0 h 499"/>
                      <a:gd name="T143" fmla="*/ 362 w 362"/>
                      <a:gd name="T144" fmla="*/ 499 h 499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362" h="499">
                        <a:moveTo>
                          <a:pt x="151" y="35"/>
                        </a:moveTo>
                        <a:lnTo>
                          <a:pt x="221" y="0"/>
                        </a:lnTo>
                        <a:lnTo>
                          <a:pt x="281" y="0"/>
                        </a:lnTo>
                        <a:lnTo>
                          <a:pt x="344" y="14"/>
                        </a:lnTo>
                        <a:lnTo>
                          <a:pt x="362" y="35"/>
                        </a:lnTo>
                        <a:lnTo>
                          <a:pt x="351" y="59"/>
                        </a:lnTo>
                        <a:lnTo>
                          <a:pt x="334" y="91"/>
                        </a:lnTo>
                        <a:lnTo>
                          <a:pt x="302" y="87"/>
                        </a:lnTo>
                        <a:lnTo>
                          <a:pt x="274" y="77"/>
                        </a:lnTo>
                        <a:lnTo>
                          <a:pt x="253" y="63"/>
                        </a:lnTo>
                        <a:lnTo>
                          <a:pt x="232" y="59"/>
                        </a:lnTo>
                        <a:lnTo>
                          <a:pt x="193" y="70"/>
                        </a:lnTo>
                        <a:lnTo>
                          <a:pt x="137" y="94"/>
                        </a:lnTo>
                        <a:lnTo>
                          <a:pt x="91" y="136"/>
                        </a:lnTo>
                        <a:lnTo>
                          <a:pt x="70" y="164"/>
                        </a:lnTo>
                        <a:lnTo>
                          <a:pt x="60" y="185"/>
                        </a:lnTo>
                        <a:lnTo>
                          <a:pt x="60" y="202"/>
                        </a:lnTo>
                        <a:lnTo>
                          <a:pt x="74" y="220"/>
                        </a:lnTo>
                        <a:lnTo>
                          <a:pt x="116" y="248"/>
                        </a:lnTo>
                        <a:lnTo>
                          <a:pt x="155" y="286"/>
                        </a:lnTo>
                        <a:lnTo>
                          <a:pt x="179" y="325"/>
                        </a:lnTo>
                        <a:lnTo>
                          <a:pt x="193" y="352"/>
                        </a:lnTo>
                        <a:lnTo>
                          <a:pt x="186" y="370"/>
                        </a:lnTo>
                        <a:lnTo>
                          <a:pt x="169" y="387"/>
                        </a:lnTo>
                        <a:lnTo>
                          <a:pt x="134" y="398"/>
                        </a:lnTo>
                        <a:lnTo>
                          <a:pt x="95" y="412"/>
                        </a:lnTo>
                        <a:lnTo>
                          <a:pt x="77" y="433"/>
                        </a:lnTo>
                        <a:lnTo>
                          <a:pt x="81" y="468"/>
                        </a:lnTo>
                        <a:lnTo>
                          <a:pt x="53" y="499"/>
                        </a:lnTo>
                        <a:lnTo>
                          <a:pt x="39" y="489"/>
                        </a:lnTo>
                        <a:lnTo>
                          <a:pt x="42" y="429"/>
                        </a:lnTo>
                        <a:lnTo>
                          <a:pt x="67" y="398"/>
                        </a:lnTo>
                        <a:lnTo>
                          <a:pt x="102" y="373"/>
                        </a:lnTo>
                        <a:lnTo>
                          <a:pt x="137" y="359"/>
                        </a:lnTo>
                        <a:lnTo>
                          <a:pt x="155" y="352"/>
                        </a:lnTo>
                        <a:lnTo>
                          <a:pt x="158" y="342"/>
                        </a:lnTo>
                        <a:lnTo>
                          <a:pt x="148" y="325"/>
                        </a:lnTo>
                        <a:lnTo>
                          <a:pt x="112" y="290"/>
                        </a:lnTo>
                        <a:lnTo>
                          <a:pt x="70" y="262"/>
                        </a:lnTo>
                        <a:lnTo>
                          <a:pt x="35" y="241"/>
                        </a:lnTo>
                        <a:lnTo>
                          <a:pt x="7" y="220"/>
                        </a:lnTo>
                        <a:lnTo>
                          <a:pt x="0" y="195"/>
                        </a:lnTo>
                        <a:lnTo>
                          <a:pt x="18" y="157"/>
                        </a:lnTo>
                        <a:lnTo>
                          <a:pt x="56" y="108"/>
                        </a:lnTo>
                        <a:lnTo>
                          <a:pt x="95" y="70"/>
                        </a:lnTo>
                        <a:lnTo>
                          <a:pt x="123" y="52"/>
                        </a:lnTo>
                        <a:lnTo>
                          <a:pt x="151" y="3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315" name="Freeform 10"/>
                  <p:cNvSpPr>
                    <a:spLocks/>
                  </p:cNvSpPr>
                  <p:nvPr/>
                </p:nvSpPr>
                <p:spPr bwMode="auto">
                  <a:xfrm flipH="1">
                    <a:off x="1376" y="2005"/>
                    <a:ext cx="229" cy="840"/>
                  </a:xfrm>
                  <a:custGeom>
                    <a:avLst/>
                    <a:gdLst>
                      <a:gd name="T0" fmla="*/ 132 w 229"/>
                      <a:gd name="T1" fmla="*/ 69 h 840"/>
                      <a:gd name="T2" fmla="*/ 136 w 229"/>
                      <a:gd name="T3" fmla="*/ 21 h 840"/>
                      <a:gd name="T4" fmla="*/ 168 w 229"/>
                      <a:gd name="T5" fmla="*/ 0 h 840"/>
                      <a:gd name="T6" fmla="*/ 204 w 229"/>
                      <a:gd name="T7" fmla="*/ 3 h 840"/>
                      <a:gd name="T8" fmla="*/ 225 w 229"/>
                      <a:gd name="T9" fmla="*/ 21 h 840"/>
                      <a:gd name="T10" fmla="*/ 229 w 229"/>
                      <a:gd name="T11" fmla="*/ 90 h 840"/>
                      <a:gd name="T12" fmla="*/ 218 w 229"/>
                      <a:gd name="T13" fmla="*/ 266 h 840"/>
                      <a:gd name="T14" fmla="*/ 204 w 229"/>
                      <a:gd name="T15" fmla="*/ 373 h 840"/>
                      <a:gd name="T16" fmla="*/ 222 w 229"/>
                      <a:gd name="T17" fmla="*/ 460 h 840"/>
                      <a:gd name="T18" fmla="*/ 225 w 229"/>
                      <a:gd name="T19" fmla="*/ 546 h 840"/>
                      <a:gd name="T20" fmla="*/ 215 w 229"/>
                      <a:gd name="T21" fmla="*/ 633 h 840"/>
                      <a:gd name="T22" fmla="*/ 197 w 229"/>
                      <a:gd name="T23" fmla="*/ 743 h 840"/>
                      <a:gd name="T24" fmla="*/ 204 w 229"/>
                      <a:gd name="T25" fmla="*/ 802 h 840"/>
                      <a:gd name="T26" fmla="*/ 186 w 229"/>
                      <a:gd name="T27" fmla="*/ 812 h 840"/>
                      <a:gd name="T28" fmla="*/ 72 w 229"/>
                      <a:gd name="T29" fmla="*/ 833 h 840"/>
                      <a:gd name="T30" fmla="*/ 43 w 229"/>
                      <a:gd name="T31" fmla="*/ 840 h 840"/>
                      <a:gd name="T32" fmla="*/ 0 w 229"/>
                      <a:gd name="T33" fmla="*/ 816 h 840"/>
                      <a:gd name="T34" fmla="*/ 0 w 229"/>
                      <a:gd name="T35" fmla="*/ 802 h 840"/>
                      <a:gd name="T36" fmla="*/ 125 w 229"/>
                      <a:gd name="T37" fmla="*/ 795 h 840"/>
                      <a:gd name="T38" fmla="*/ 168 w 229"/>
                      <a:gd name="T39" fmla="*/ 778 h 840"/>
                      <a:gd name="T40" fmla="*/ 172 w 229"/>
                      <a:gd name="T41" fmla="*/ 740 h 840"/>
                      <a:gd name="T42" fmla="*/ 175 w 229"/>
                      <a:gd name="T43" fmla="*/ 622 h 840"/>
                      <a:gd name="T44" fmla="*/ 165 w 229"/>
                      <a:gd name="T45" fmla="*/ 525 h 840"/>
                      <a:gd name="T46" fmla="*/ 154 w 229"/>
                      <a:gd name="T47" fmla="*/ 408 h 840"/>
                      <a:gd name="T48" fmla="*/ 157 w 229"/>
                      <a:gd name="T49" fmla="*/ 335 h 840"/>
                      <a:gd name="T50" fmla="*/ 165 w 229"/>
                      <a:gd name="T51" fmla="*/ 242 h 840"/>
                      <a:gd name="T52" fmla="*/ 147 w 229"/>
                      <a:gd name="T53" fmla="*/ 152 h 840"/>
                      <a:gd name="T54" fmla="*/ 132 w 229"/>
                      <a:gd name="T55" fmla="*/ 69 h 84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29"/>
                      <a:gd name="T85" fmla="*/ 0 h 840"/>
                      <a:gd name="T86" fmla="*/ 229 w 229"/>
                      <a:gd name="T87" fmla="*/ 840 h 840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29" h="840">
                        <a:moveTo>
                          <a:pt x="132" y="69"/>
                        </a:moveTo>
                        <a:lnTo>
                          <a:pt x="136" y="21"/>
                        </a:lnTo>
                        <a:lnTo>
                          <a:pt x="168" y="0"/>
                        </a:lnTo>
                        <a:lnTo>
                          <a:pt x="204" y="3"/>
                        </a:lnTo>
                        <a:lnTo>
                          <a:pt x="225" y="21"/>
                        </a:lnTo>
                        <a:lnTo>
                          <a:pt x="229" y="90"/>
                        </a:lnTo>
                        <a:lnTo>
                          <a:pt x="218" y="266"/>
                        </a:lnTo>
                        <a:lnTo>
                          <a:pt x="204" y="373"/>
                        </a:lnTo>
                        <a:lnTo>
                          <a:pt x="222" y="460"/>
                        </a:lnTo>
                        <a:lnTo>
                          <a:pt x="225" y="546"/>
                        </a:lnTo>
                        <a:lnTo>
                          <a:pt x="215" y="633"/>
                        </a:lnTo>
                        <a:lnTo>
                          <a:pt x="197" y="743"/>
                        </a:lnTo>
                        <a:lnTo>
                          <a:pt x="204" y="802"/>
                        </a:lnTo>
                        <a:lnTo>
                          <a:pt x="186" y="812"/>
                        </a:lnTo>
                        <a:lnTo>
                          <a:pt x="72" y="833"/>
                        </a:lnTo>
                        <a:lnTo>
                          <a:pt x="43" y="840"/>
                        </a:lnTo>
                        <a:lnTo>
                          <a:pt x="0" y="816"/>
                        </a:lnTo>
                        <a:lnTo>
                          <a:pt x="0" y="802"/>
                        </a:lnTo>
                        <a:lnTo>
                          <a:pt x="125" y="795"/>
                        </a:lnTo>
                        <a:lnTo>
                          <a:pt x="168" y="778"/>
                        </a:lnTo>
                        <a:lnTo>
                          <a:pt x="172" y="740"/>
                        </a:lnTo>
                        <a:lnTo>
                          <a:pt x="175" y="622"/>
                        </a:lnTo>
                        <a:lnTo>
                          <a:pt x="165" y="525"/>
                        </a:lnTo>
                        <a:lnTo>
                          <a:pt x="154" y="408"/>
                        </a:lnTo>
                        <a:lnTo>
                          <a:pt x="157" y="335"/>
                        </a:lnTo>
                        <a:lnTo>
                          <a:pt x="165" y="242"/>
                        </a:lnTo>
                        <a:lnTo>
                          <a:pt x="147" y="152"/>
                        </a:lnTo>
                        <a:lnTo>
                          <a:pt x="132" y="6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316" name="Freeform 11"/>
                  <p:cNvSpPr>
                    <a:spLocks/>
                  </p:cNvSpPr>
                  <p:nvPr/>
                </p:nvSpPr>
                <p:spPr bwMode="auto">
                  <a:xfrm flipH="1">
                    <a:off x="1390" y="2033"/>
                    <a:ext cx="447" cy="658"/>
                  </a:xfrm>
                  <a:custGeom>
                    <a:avLst/>
                    <a:gdLst>
                      <a:gd name="T0" fmla="*/ 212 w 447"/>
                      <a:gd name="T1" fmla="*/ 268 h 658"/>
                      <a:gd name="T2" fmla="*/ 212 w 447"/>
                      <a:gd name="T3" fmla="*/ 233 h 658"/>
                      <a:gd name="T4" fmla="*/ 230 w 447"/>
                      <a:gd name="T5" fmla="*/ 174 h 658"/>
                      <a:gd name="T6" fmla="*/ 284 w 447"/>
                      <a:gd name="T7" fmla="*/ 80 h 658"/>
                      <a:gd name="T8" fmla="*/ 370 w 447"/>
                      <a:gd name="T9" fmla="*/ 0 h 658"/>
                      <a:gd name="T10" fmla="*/ 424 w 447"/>
                      <a:gd name="T11" fmla="*/ 0 h 658"/>
                      <a:gd name="T12" fmla="*/ 447 w 447"/>
                      <a:gd name="T13" fmla="*/ 38 h 658"/>
                      <a:gd name="T14" fmla="*/ 415 w 447"/>
                      <a:gd name="T15" fmla="*/ 91 h 658"/>
                      <a:gd name="T16" fmla="*/ 348 w 447"/>
                      <a:gd name="T17" fmla="*/ 129 h 658"/>
                      <a:gd name="T18" fmla="*/ 307 w 447"/>
                      <a:gd name="T19" fmla="*/ 167 h 658"/>
                      <a:gd name="T20" fmla="*/ 266 w 447"/>
                      <a:gd name="T21" fmla="*/ 223 h 658"/>
                      <a:gd name="T22" fmla="*/ 257 w 447"/>
                      <a:gd name="T23" fmla="*/ 261 h 658"/>
                      <a:gd name="T24" fmla="*/ 262 w 447"/>
                      <a:gd name="T25" fmla="*/ 303 h 658"/>
                      <a:gd name="T26" fmla="*/ 284 w 447"/>
                      <a:gd name="T27" fmla="*/ 373 h 658"/>
                      <a:gd name="T28" fmla="*/ 289 w 447"/>
                      <a:gd name="T29" fmla="*/ 449 h 658"/>
                      <a:gd name="T30" fmla="*/ 280 w 447"/>
                      <a:gd name="T31" fmla="*/ 547 h 658"/>
                      <a:gd name="T32" fmla="*/ 257 w 447"/>
                      <a:gd name="T33" fmla="*/ 616 h 658"/>
                      <a:gd name="T34" fmla="*/ 217 w 447"/>
                      <a:gd name="T35" fmla="*/ 658 h 658"/>
                      <a:gd name="T36" fmla="*/ 190 w 447"/>
                      <a:gd name="T37" fmla="*/ 658 h 658"/>
                      <a:gd name="T38" fmla="*/ 104 w 447"/>
                      <a:gd name="T39" fmla="*/ 637 h 658"/>
                      <a:gd name="T40" fmla="*/ 27 w 447"/>
                      <a:gd name="T41" fmla="*/ 634 h 658"/>
                      <a:gd name="T42" fmla="*/ 0 w 447"/>
                      <a:gd name="T43" fmla="*/ 620 h 658"/>
                      <a:gd name="T44" fmla="*/ 50 w 447"/>
                      <a:gd name="T45" fmla="*/ 606 h 658"/>
                      <a:gd name="T46" fmla="*/ 131 w 447"/>
                      <a:gd name="T47" fmla="*/ 609 h 658"/>
                      <a:gd name="T48" fmla="*/ 181 w 447"/>
                      <a:gd name="T49" fmla="*/ 623 h 658"/>
                      <a:gd name="T50" fmla="*/ 212 w 447"/>
                      <a:gd name="T51" fmla="*/ 613 h 658"/>
                      <a:gd name="T52" fmla="*/ 244 w 447"/>
                      <a:gd name="T53" fmla="*/ 557 h 658"/>
                      <a:gd name="T54" fmla="*/ 248 w 447"/>
                      <a:gd name="T55" fmla="*/ 477 h 658"/>
                      <a:gd name="T56" fmla="*/ 239 w 447"/>
                      <a:gd name="T57" fmla="*/ 404 h 658"/>
                      <a:gd name="T58" fmla="*/ 212 w 447"/>
                      <a:gd name="T59" fmla="*/ 317 h 658"/>
                      <a:gd name="T60" fmla="*/ 212 w 447"/>
                      <a:gd name="T61" fmla="*/ 268 h 658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447"/>
                      <a:gd name="T94" fmla="*/ 0 h 658"/>
                      <a:gd name="T95" fmla="*/ 447 w 447"/>
                      <a:gd name="T96" fmla="*/ 658 h 658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447" h="658">
                        <a:moveTo>
                          <a:pt x="212" y="268"/>
                        </a:moveTo>
                        <a:lnTo>
                          <a:pt x="212" y="233"/>
                        </a:lnTo>
                        <a:lnTo>
                          <a:pt x="230" y="174"/>
                        </a:lnTo>
                        <a:lnTo>
                          <a:pt x="284" y="80"/>
                        </a:lnTo>
                        <a:lnTo>
                          <a:pt x="370" y="0"/>
                        </a:lnTo>
                        <a:lnTo>
                          <a:pt x="424" y="0"/>
                        </a:lnTo>
                        <a:lnTo>
                          <a:pt x="447" y="38"/>
                        </a:lnTo>
                        <a:lnTo>
                          <a:pt x="415" y="91"/>
                        </a:lnTo>
                        <a:lnTo>
                          <a:pt x="348" y="129"/>
                        </a:lnTo>
                        <a:lnTo>
                          <a:pt x="307" y="167"/>
                        </a:lnTo>
                        <a:lnTo>
                          <a:pt x="266" y="223"/>
                        </a:lnTo>
                        <a:lnTo>
                          <a:pt x="257" y="261"/>
                        </a:lnTo>
                        <a:lnTo>
                          <a:pt x="262" y="303"/>
                        </a:lnTo>
                        <a:lnTo>
                          <a:pt x="284" y="373"/>
                        </a:lnTo>
                        <a:lnTo>
                          <a:pt x="289" y="449"/>
                        </a:lnTo>
                        <a:lnTo>
                          <a:pt x="280" y="547"/>
                        </a:lnTo>
                        <a:lnTo>
                          <a:pt x="257" y="616"/>
                        </a:lnTo>
                        <a:lnTo>
                          <a:pt x="217" y="658"/>
                        </a:lnTo>
                        <a:lnTo>
                          <a:pt x="190" y="658"/>
                        </a:lnTo>
                        <a:lnTo>
                          <a:pt x="104" y="637"/>
                        </a:lnTo>
                        <a:lnTo>
                          <a:pt x="27" y="634"/>
                        </a:lnTo>
                        <a:lnTo>
                          <a:pt x="0" y="620"/>
                        </a:lnTo>
                        <a:lnTo>
                          <a:pt x="50" y="606"/>
                        </a:lnTo>
                        <a:lnTo>
                          <a:pt x="131" y="609"/>
                        </a:lnTo>
                        <a:lnTo>
                          <a:pt x="181" y="623"/>
                        </a:lnTo>
                        <a:lnTo>
                          <a:pt x="212" y="613"/>
                        </a:lnTo>
                        <a:lnTo>
                          <a:pt x="244" y="557"/>
                        </a:lnTo>
                        <a:lnTo>
                          <a:pt x="248" y="477"/>
                        </a:lnTo>
                        <a:lnTo>
                          <a:pt x="239" y="404"/>
                        </a:lnTo>
                        <a:lnTo>
                          <a:pt x="212" y="317"/>
                        </a:lnTo>
                        <a:lnTo>
                          <a:pt x="212" y="26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317" name="Freeform 12"/>
                  <p:cNvSpPr>
                    <a:spLocks/>
                  </p:cNvSpPr>
                  <p:nvPr/>
                </p:nvSpPr>
                <p:spPr bwMode="auto">
                  <a:xfrm flipH="1">
                    <a:off x="1353" y="1223"/>
                    <a:ext cx="282" cy="326"/>
                  </a:xfrm>
                  <a:custGeom>
                    <a:avLst/>
                    <a:gdLst>
                      <a:gd name="T0" fmla="*/ 81 w 282"/>
                      <a:gd name="T1" fmla="*/ 137 h 326"/>
                      <a:gd name="T2" fmla="*/ 78 w 282"/>
                      <a:gd name="T3" fmla="*/ 84 h 326"/>
                      <a:gd name="T4" fmla="*/ 88 w 282"/>
                      <a:gd name="T5" fmla="*/ 35 h 326"/>
                      <a:gd name="T6" fmla="*/ 127 w 282"/>
                      <a:gd name="T7" fmla="*/ 7 h 326"/>
                      <a:gd name="T8" fmla="*/ 173 w 282"/>
                      <a:gd name="T9" fmla="*/ 0 h 326"/>
                      <a:gd name="T10" fmla="*/ 208 w 282"/>
                      <a:gd name="T11" fmla="*/ 4 h 326"/>
                      <a:gd name="T12" fmla="*/ 240 w 282"/>
                      <a:gd name="T13" fmla="*/ 25 h 326"/>
                      <a:gd name="T14" fmla="*/ 257 w 282"/>
                      <a:gd name="T15" fmla="*/ 60 h 326"/>
                      <a:gd name="T16" fmla="*/ 278 w 282"/>
                      <a:gd name="T17" fmla="*/ 130 h 326"/>
                      <a:gd name="T18" fmla="*/ 282 w 282"/>
                      <a:gd name="T19" fmla="*/ 207 h 326"/>
                      <a:gd name="T20" fmla="*/ 271 w 282"/>
                      <a:gd name="T21" fmla="*/ 263 h 326"/>
                      <a:gd name="T22" fmla="*/ 250 w 282"/>
                      <a:gd name="T23" fmla="*/ 298 h 326"/>
                      <a:gd name="T24" fmla="*/ 215 w 282"/>
                      <a:gd name="T25" fmla="*/ 319 h 326"/>
                      <a:gd name="T26" fmla="*/ 187 w 282"/>
                      <a:gd name="T27" fmla="*/ 326 h 326"/>
                      <a:gd name="T28" fmla="*/ 145 w 282"/>
                      <a:gd name="T29" fmla="*/ 315 h 326"/>
                      <a:gd name="T30" fmla="*/ 123 w 282"/>
                      <a:gd name="T31" fmla="*/ 284 h 326"/>
                      <a:gd name="T32" fmla="*/ 102 w 282"/>
                      <a:gd name="T33" fmla="*/ 238 h 326"/>
                      <a:gd name="T34" fmla="*/ 85 w 282"/>
                      <a:gd name="T35" fmla="*/ 186 h 326"/>
                      <a:gd name="T36" fmla="*/ 53 w 282"/>
                      <a:gd name="T37" fmla="*/ 207 h 326"/>
                      <a:gd name="T38" fmla="*/ 18 w 282"/>
                      <a:gd name="T39" fmla="*/ 221 h 326"/>
                      <a:gd name="T40" fmla="*/ 4 w 282"/>
                      <a:gd name="T41" fmla="*/ 221 h 326"/>
                      <a:gd name="T42" fmla="*/ 0 w 282"/>
                      <a:gd name="T43" fmla="*/ 207 h 326"/>
                      <a:gd name="T44" fmla="*/ 7 w 282"/>
                      <a:gd name="T45" fmla="*/ 189 h 326"/>
                      <a:gd name="T46" fmla="*/ 60 w 282"/>
                      <a:gd name="T47" fmla="*/ 168 h 326"/>
                      <a:gd name="T48" fmla="*/ 81 w 282"/>
                      <a:gd name="T49" fmla="*/ 137 h 32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82"/>
                      <a:gd name="T76" fmla="*/ 0 h 326"/>
                      <a:gd name="T77" fmla="*/ 282 w 282"/>
                      <a:gd name="T78" fmla="*/ 326 h 32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82" h="326">
                        <a:moveTo>
                          <a:pt x="81" y="137"/>
                        </a:moveTo>
                        <a:lnTo>
                          <a:pt x="78" y="84"/>
                        </a:lnTo>
                        <a:lnTo>
                          <a:pt x="88" y="35"/>
                        </a:lnTo>
                        <a:lnTo>
                          <a:pt x="127" y="7"/>
                        </a:lnTo>
                        <a:lnTo>
                          <a:pt x="173" y="0"/>
                        </a:lnTo>
                        <a:lnTo>
                          <a:pt x="208" y="4"/>
                        </a:lnTo>
                        <a:lnTo>
                          <a:pt x="240" y="25"/>
                        </a:lnTo>
                        <a:lnTo>
                          <a:pt x="257" y="60"/>
                        </a:lnTo>
                        <a:lnTo>
                          <a:pt x="278" y="130"/>
                        </a:lnTo>
                        <a:lnTo>
                          <a:pt x="282" y="207"/>
                        </a:lnTo>
                        <a:lnTo>
                          <a:pt x="271" y="263"/>
                        </a:lnTo>
                        <a:lnTo>
                          <a:pt x="250" y="298"/>
                        </a:lnTo>
                        <a:lnTo>
                          <a:pt x="215" y="319"/>
                        </a:lnTo>
                        <a:lnTo>
                          <a:pt x="187" y="326"/>
                        </a:lnTo>
                        <a:lnTo>
                          <a:pt x="145" y="315"/>
                        </a:lnTo>
                        <a:lnTo>
                          <a:pt x="123" y="284"/>
                        </a:lnTo>
                        <a:lnTo>
                          <a:pt x="102" y="238"/>
                        </a:lnTo>
                        <a:lnTo>
                          <a:pt x="85" y="186"/>
                        </a:lnTo>
                        <a:lnTo>
                          <a:pt x="53" y="207"/>
                        </a:lnTo>
                        <a:lnTo>
                          <a:pt x="18" y="221"/>
                        </a:lnTo>
                        <a:lnTo>
                          <a:pt x="4" y="221"/>
                        </a:lnTo>
                        <a:lnTo>
                          <a:pt x="0" y="207"/>
                        </a:lnTo>
                        <a:lnTo>
                          <a:pt x="7" y="189"/>
                        </a:lnTo>
                        <a:lnTo>
                          <a:pt x="60" y="168"/>
                        </a:lnTo>
                        <a:lnTo>
                          <a:pt x="81" y="137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55318" name="Group 13"/>
                  <p:cNvGrpSpPr>
                    <a:grpSpLocks/>
                  </p:cNvGrpSpPr>
                  <p:nvPr/>
                </p:nvGrpSpPr>
                <p:grpSpPr bwMode="auto">
                  <a:xfrm flipH="1">
                    <a:off x="1212" y="1104"/>
                    <a:ext cx="277" cy="235"/>
                    <a:chOff x="1590" y="1104"/>
                    <a:chExt cx="277" cy="235"/>
                  </a:xfrm>
                </p:grpSpPr>
                <p:sp>
                  <p:nvSpPr>
                    <p:cNvPr id="55319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1683" y="1257"/>
                      <a:ext cx="184" cy="82"/>
                    </a:xfrm>
                    <a:custGeom>
                      <a:avLst/>
                      <a:gdLst>
                        <a:gd name="T0" fmla="*/ 13 w 184"/>
                        <a:gd name="T1" fmla="*/ 82 h 82"/>
                        <a:gd name="T2" fmla="*/ 0 w 184"/>
                        <a:gd name="T3" fmla="*/ 71 h 82"/>
                        <a:gd name="T4" fmla="*/ 0 w 184"/>
                        <a:gd name="T5" fmla="*/ 45 h 82"/>
                        <a:gd name="T6" fmla="*/ 16 w 184"/>
                        <a:gd name="T7" fmla="*/ 17 h 82"/>
                        <a:gd name="T8" fmla="*/ 36 w 184"/>
                        <a:gd name="T9" fmla="*/ 9 h 82"/>
                        <a:gd name="T10" fmla="*/ 61 w 184"/>
                        <a:gd name="T11" fmla="*/ 22 h 82"/>
                        <a:gd name="T12" fmla="*/ 86 w 184"/>
                        <a:gd name="T13" fmla="*/ 19 h 82"/>
                        <a:gd name="T14" fmla="*/ 102 w 184"/>
                        <a:gd name="T15" fmla="*/ 0 h 82"/>
                        <a:gd name="T16" fmla="*/ 123 w 184"/>
                        <a:gd name="T17" fmla="*/ 2 h 82"/>
                        <a:gd name="T18" fmla="*/ 155 w 184"/>
                        <a:gd name="T19" fmla="*/ 15 h 82"/>
                        <a:gd name="T20" fmla="*/ 182 w 184"/>
                        <a:gd name="T21" fmla="*/ 13 h 82"/>
                        <a:gd name="T22" fmla="*/ 184 w 184"/>
                        <a:gd name="T23" fmla="*/ 32 h 82"/>
                        <a:gd name="T24" fmla="*/ 175 w 184"/>
                        <a:gd name="T25" fmla="*/ 45 h 82"/>
                        <a:gd name="T26" fmla="*/ 141 w 184"/>
                        <a:gd name="T27" fmla="*/ 43 h 82"/>
                        <a:gd name="T28" fmla="*/ 118 w 184"/>
                        <a:gd name="T29" fmla="*/ 39 h 82"/>
                        <a:gd name="T30" fmla="*/ 105 w 184"/>
                        <a:gd name="T31" fmla="*/ 48 h 82"/>
                        <a:gd name="T32" fmla="*/ 91 w 184"/>
                        <a:gd name="T33" fmla="*/ 67 h 82"/>
                        <a:gd name="T34" fmla="*/ 66 w 184"/>
                        <a:gd name="T35" fmla="*/ 62 h 82"/>
                        <a:gd name="T36" fmla="*/ 54 w 184"/>
                        <a:gd name="T37" fmla="*/ 56 h 82"/>
                        <a:gd name="T38" fmla="*/ 45 w 184"/>
                        <a:gd name="T39" fmla="*/ 63 h 82"/>
                        <a:gd name="T40" fmla="*/ 32 w 184"/>
                        <a:gd name="T41" fmla="*/ 76 h 82"/>
                        <a:gd name="T42" fmla="*/ 13 w 184"/>
                        <a:gd name="T43" fmla="*/ 82 h 82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84"/>
                        <a:gd name="T67" fmla="*/ 0 h 82"/>
                        <a:gd name="T68" fmla="*/ 184 w 184"/>
                        <a:gd name="T69" fmla="*/ 82 h 82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84" h="82">
                          <a:moveTo>
                            <a:pt x="13" y="82"/>
                          </a:moveTo>
                          <a:lnTo>
                            <a:pt x="0" y="71"/>
                          </a:lnTo>
                          <a:lnTo>
                            <a:pt x="0" y="45"/>
                          </a:lnTo>
                          <a:lnTo>
                            <a:pt x="16" y="17"/>
                          </a:lnTo>
                          <a:lnTo>
                            <a:pt x="36" y="9"/>
                          </a:lnTo>
                          <a:lnTo>
                            <a:pt x="61" y="22"/>
                          </a:lnTo>
                          <a:lnTo>
                            <a:pt x="86" y="19"/>
                          </a:lnTo>
                          <a:lnTo>
                            <a:pt x="102" y="0"/>
                          </a:lnTo>
                          <a:lnTo>
                            <a:pt x="123" y="2"/>
                          </a:lnTo>
                          <a:lnTo>
                            <a:pt x="155" y="15"/>
                          </a:lnTo>
                          <a:lnTo>
                            <a:pt x="182" y="13"/>
                          </a:lnTo>
                          <a:lnTo>
                            <a:pt x="184" y="32"/>
                          </a:lnTo>
                          <a:lnTo>
                            <a:pt x="175" y="45"/>
                          </a:lnTo>
                          <a:lnTo>
                            <a:pt x="141" y="43"/>
                          </a:lnTo>
                          <a:lnTo>
                            <a:pt x="118" y="39"/>
                          </a:lnTo>
                          <a:lnTo>
                            <a:pt x="105" y="48"/>
                          </a:lnTo>
                          <a:lnTo>
                            <a:pt x="91" y="67"/>
                          </a:lnTo>
                          <a:lnTo>
                            <a:pt x="66" y="62"/>
                          </a:lnTo>
                          <a:lnTo>
                            <a:pt x="54" y="56"/>
                          </a:lnTo>
                          <a:lnTo>
                            <a:pt x="45" y="63"/>
                          </a:lnTo>
                          <a:lnTo>
                            <a:pt x="32" y="76"/>
                          </a:lnTo>
                          <a:lnTo>
                            <a:pt x="13" y="8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320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1654" y="1193"/>
                      <a:ext cx="178" cy="114"/>
                    </a:xfrm>
                    <a:custGeom>
                      <a:avLst/>
                      <a:gdLst>
                        <a:gd name="T0" fmla="*/ 23 w 178"/>
                        <a:gd name="T1" fmla="*/ 114 h 114"/>
                        <a:gd name="T2" fmla="*/ 11 w 178"/>
                        <a:gd name="T3" fmla="*/ 108 h 114"/>
                        <a:gd name="T4" fmla="*/ 0 w 178"/>
                        <a:gd name="T5" fmla="*/ 79 h 114"/>
                        <a:gd name="T6" fmla="*/ 11 w 178"/>
                        <a:gd name="T7" fmla="*/ 51 h 114"/>
                        <a:gd name="T8" fmla="*/ 27 w 178"/>
                        <a:gd name="T9" fmla="*/ 39 h 114"/>
                        <a:gd name="T10" fmla="*/ 56 w 178"/>
                        <a:gd name="T11" fmla="*/ 42 h 114"/>
                        <a:gd name="T12" fmla="*/ 76 w 178"/>
                        <a:gd name="T13" fmla="*/ 35 h 114"/>
                        <a:gd name="T14" fmla="*/ 90 w 178"/>
                        <a:gd name="T15" fmla="*/ 13 h 114"/>
                        <a:gd name="T16" fmla="*/ 111 w 178"/>
                        <a:gd name="T17" fmla="*/ 4 h 114"/>
                        <a:gd name="T18" fmla="*/ 146 w 178"/>
                        <a:gd name="T19" fmla="*/ 9 h 114"/>
                        <a:gd name="T20" fmla="*/ 171 w 178"/>
                        <a:gd name="T21" fmla="*/ 0 h 114"/>
                        <a:gd name="T22" fmla="*/ 178 w 178"/>
                        <a:gd name="T23" fmla="*/ 17 h 114"/>
                        <a:gd name="T24" fmla="*/ 171 w 178"/>
                        <a:gd name="T25" fmla="*/ 33 h 114"/>
                        <a:gd name="T26" fmla="*/ 140 w 178"/>
                        <a:gd name="T27" fmla="*/ 42 h 114"/>
                        <a:gd name="T28" fmla="*/ 120 w 178"/>
                        <a:gd name="T29" fmla="*/ 40 h 114"/>
                        <a:gd name="T30" fmla="*/ 108 w 178"/>
                        <a:gd name="T31" fmla="*/ 57 h 114"/>
                        <a:gd name="T32" fmla="*/ 97 w 178"/>
                        <a:gd name="T33" fmla="*/ 79 h 114"/>
                        <a:gd name="T34" fmla="*/ 72 w 178"/>
                        <a:gd name="T35" fmla="*/ 81 h 114"/>
                        <a:gd name="T36" fmla="*/ 59 w 178"/>
                        <a:gd name="T37" fmla="*/ 79 h 114"/>
                        <a:gd name="T38" fmla="*/ 47 w 178"/>
                        <a:gd name="T39" fmla="*/ 88 h 114"/>
                        <a:gd name="T40" fmla="*/ 41 w 178"/>
                        <a:gd name="T41" fmla="*/ 99 h 114"/>
                        <a:gd name="T42" fmla="*/ 23 w 178"/>
                        <a:gd name="T43" fmla="*/ 114 h 11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78"/>
                        <a:gd name="T67" fmla="*/ 0 h 114"/>
                        <a:gd name="T68" fmla="*/ 178 w 178"/>
                        <a:gd name="T69" fmla="*/ 114 h 11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78" h="114">
                          <a:moveTo>
                            <a:pt x="23" y="114"/>
                          </a:moveTo>
                          <a:lnTo>
                            <a:pt x="11" y="108"/>
                          </a:lnTo>
                          <a:lnTo>
                            <a:pt x="0" y="79"/>
                          </a:lnTo>
                          <a:lnTo>
                            <a:pt x="11" y="51"/>
                          </a:lnTo>
                          <a:lnTo>
                            <a:pt x="27" y="39"/>
                          </a:lnTo>
                          <a:lnTo>
                            <a:pt x="56" y="42"/>
                          </a:lnTo>
                          <a:lnTo>
                            <a:pt x="76" y="35"/>
                          </a:lnTo>
                          <a:lnTo>
                            <a:pt x="90" y="13"/>
                          </a:lnTo>
                          <a:lnTo>
                            <a:pt x="111" y="4"/>
                          </a:lnTo>
                          <a:lnTo>
                            <a:pt x="146" y="9"/>
                          </a:lnTo>
                          <a:lnTo>
                            <a:pt x="171" y="0"/>
                          </a:lnTo>
                          <a:lnTo>
                            <a:pt x="178" y="17"/>
                          </a:lnTo>
                          <a:lnTo>
                            <a:pt x="171" y="33"/>
                          </a:lnTo>
                          <a:lnTo>
                            <a:pt x="140" y="42"/>
                          </a:lnTo>
                          <a:lnTo>
                            <a:pt x="120" y="40"/>
                          </a:lnTo>
                          <a:lnTo>
                            <a:pt x="108" y="57"/>
                          </a:lnTo>
                          <a:lnTo>
                            <a:pt x="97" y="79"/>
                          </a:lnTo>
                          <a:lnTo>
                            <a:pt x="72" y="81"/>
                          </a:lnTo>
                          <a:lnTo>
                            <a:pt x="59" y="79"/>
                          </a:lnTo>
                          <a:lnTo>
                            <a:pt x="47" y="88"/>
                          </a:lnTo>
                          <a:lnTo>
                            <a:pt x="41" y="99"/>
                          </a:lnTo>
                          <a:lnTo>
                            <a:pt x="23" y="114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321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1630" y="1154"/>
                      <a:ext cx="161" cy="138"/>
                    </a:xfrm>
                    <a:custGeom>
                      <a:avLst/>
                      <a:gdLst>
                        <a:gd name="T0" fmla="*/ 31 w 161"/>
                        <a:gd name="T1" fmla="*/ 138 h 138"/>
                        <a:gd name="T2" fmla="*/ 16 w 161"/>
                        <a:gd name="T3" fmla="*/ 133 h 138"/>
                        <a:gd name="T4" fmla="*/ 0 w 161"/>
                        <a:gd name="T5" fmla="*/ 109 h 138"/>
                        <a:gd name="T6" fmla="*/ 5 w 161"/>
                        <a:gd name="T7" fmla="*/ 78 h 138"/>
                        <a:gd name="T8" fmla="*/ 16 w 161"/>
                        <a:gd name="T9" fmla="*/ 65 h 138"/>
                        <a:gd name="T10" fmla="*/ 43 w 161"/>
                        <a:gd name="T11" fmla="*/ 62 h 138"/>
                        <a:gd name="T12" fmla="*/ 65 w 161"/>
                        <a:gd name="T13" fmla="*/ 51 h 138"/>
                        <a:gd name="T14" fmla="*/ 72 w 161"/>
                        <a:gd name="T15" fmla="*/ 25 h 138"/>
                        <a:gd name="T16" fmla="*/ 92 w 161"/>
                        <a:gd name="T17" fmla="*/ 15 h 138"/>
                        <a:gd name="T18" fmla="*/ 127 w 161"/>
                        <a:gd name="T19" fmla="*/ 13 h 138"/>
                        <a:gd name="T20" fmla="*/ 148 w 161"/>
                        <a:gd name="T21" fmla="*/ 0 h 138"/>
                        <a:gd name="T22" fmla="*/ 161 w 161"/>
                        <a:gd name="T23" fmla="*/ 13 h 138"/>
                        <a:gd name="T24" fmla="*/ 156 w 161"/>
                        <a:gd name="T25" fmla="*/ 25 h 138"/>
                        <a:gd name="T26" fmla="*/ 128 w 161"/>
                        <a:gd name="T27" fmla="*/ 44 h 138"/>
                        <a:gd name="T28" fmla="*/ 107 w 161"/>
                        <a:gd name="T29" fmla="*/ 49 h 138"/>
                        <a:gd name="T30" fmla="*/ 99 w 161"/>
                        <a:gd name="T31" fmla="*/ 65 h 138"/>
                        <a:gd name="T32" fmla="*/ 94 w 161"/>
                        <a:gd name="T33" fmla="*/ 91 h 138"/>
                        <a:gd name="T34" fmla="*/ 69 w 161"/>
                        <a:gd name="T35" fmla="*/ 98 h 138"/>
                        <a:gd name="T36" fmla="*/ 54 w 161"/>
                        <a:gd name="T37" fmla="*/ 94 h 138"/>
                        <a:gd name="T38" fmla="*/ 45 w 161"/>
                        <a:gd name="T39" fmla="*/ 105 h 138"/>
                        <a:gd name="T40" fmla="*/ 40 w 161"/>
                        <a:gd name="T41" fmla="*/ 123 h 138"/>
                        <a:gd name="T42" fmla="*/ 31 w 161"/>
                        <a:gd name="T43" fmla="*/ 138 h 138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1"/>
                        <a:gd name="T67" fmla="*/ 0 h 138"/>
                        <a:gd name="T68" fmla="*/ 161 w 161"/>
                        <a:gd name="T69" fmla="*/ 138 h 138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1" h="138">
                          <a:moveTo>
                            <a:pt x="31" y="138"/>
                          </a:moveTo>
                          <a:lnTo>
                            <a:pt x="16" y="133"/>
                          </a:lnTo>
                          <a:lnTo>
                            <a:pt x="0" y="109"/>
                          </a:lnTo>
                          <a:lnTo>
                            <a:pt x="5" y="78"/>
                          </a:lnTo>
                          <a:lnTo>
                            <a:pt x="16" y="65"/>
                          </a:lnTo>
                          <a:lnTo>
                            <a:pt x="43" y="62"/>
                          </a:lnTo>
                          <a:lnTo>
                            <a:pt x="65" y="51"/>
                          </a:lnTo>
                          <a:lnTo>
                            <a:pt x="72" y="25"/>
                          </a:lnTo>
                          <a:lnTo>
                            <a:pt x="92" y="15"/>
                          </a:lnTo>
                          <a:lnTo>
                            <a:pt x="127" y="13"/>
                          </a:lnTo>
                          <a:lnTo>
                            <a:pt x="148" y="0"/>
                          </a:lnTo>
                          <a:lnTo>
                            <a:pt x="161" y="13"/>
                          </a:lnTo>
                          <a:lnTo>
                            <a:pt x="156" y="25"/>
                          </a:lnTo>
                          <a:lnTo>
                            <a:pt x="128" y="44"/>
                          </a:lnTo>
                          <a:lnTo>
                            <a:pt x="107" y="49"/>
                          </a:lnTo>
                          <a:lnTo>
                            <a:pt x="99" y="65"/>
                          </a:lnTo>
                          <a:lnTo>
                            <a:pt x="94" y="91"/>
                          </a:lnTo>
                          <a:lnTo>
                            <a:pt x="69" y="98"/>
                          </a:lnTo>
                          <a:lnTo>
                            <a:pt x="54" y="94"/>
                          </a:lnTo>
                          <a:lnTo>
                            <a:pt x="45" y="105"/>
                          </a:lnTo>
                          <a:lnTo>
                            <a:pt x="40" y="123"/>
                          </a:lnTo>
                          <a:lnTo>
                            <a:pt x="31" y="13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322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1590" y="1104"/>
                      <a:ext cx="123" cy="174"/>
                    </a:xfrm>
                    <a:custGeom>
                      <a:avLst/>
                      <a:gdLst>
                        <a:gd name="T0" fmla="*/ 48 w 123"/>
                        <a:gd name="T1" fmla="*/ 172 h 174"/>
                        <a:gd name="T2" fmla="*/ 31 w 123"/>
                        <a:gd name="T3" fmla="*/ 174 h 174"/>
                        <a:gd name="T4" fmla="*/ 9 w 123"/>
                        <a:gd name="T5" fmla="*/ 158 h 174"/>
                        <a:gd name="T6" fmla="*/ 0 w 123"/>
                        <a:gd name="T7" fmla="*/ 131 h 174"/>
                        <a:gd name="T8" fmla="*/ 4 w 123"/>
                        <a:gd name="T9" fmla="*/ 113 h 174"/>
                        <a:gd name="T10" fmla="*/ 29 w 123"/>
                        <a:gd name="T11" fmla="*/ 97 h 174"/>
                        <a:gd name="T12" fmla="*/ 46 w 123"/>
                        <a:gd name="T13" fmla="*/ 79 h 174"/>
                        <a:gd name="T14" fmla="*/ 46 w 123"/>
                        <a:gd name="T15" fmla="*/ 52 h 174"/>
                        <a:gd name="T16" fmla="*/ 59 w 123"/>
                        <a:gd name="T17" fmla="*/ 39 h 174"/>
                        <a:gd name="T18" fmla="*/ 90 w 123"/>
                        <a:gd name="T19" fmla="*/ 22 h 174"/>
                        <a:gd name="T20" fmla="*/ 106 w 123"/>
                        <a:gd name="T21" fmla="*/ 0 h 174"/>
                        <a:gd name="T22" fmla="*/ 121 w 123"/>
                        <a:gd name="T23" fmla="*/ 7 h 174"/>
                        <a:gd name="T24" fmla="*/ 123 w 123"/>
                        <a:gd name="T25" fmla="*/ 22 h 174"/>
                        <a:gd name="T26" fmla="*/ 105 w 123"/>
                        <a:gd name="T27" fmla="*/ 47 h 174"/>
                        <a:gd name="T28" fmla="*/ 84 w 123"/>
                        <a:gd name="T29" fmla="*/ 61 h 174"/>
                        <a:gd name="T30" fmla="*/ 86 w 123"/>
                        <a:gd name="T31" fmla="*/ 81 h 174"/>
                        <a:gd name="T32" fmla="*/ 90 w 123"/>
                        <a:gd name="T33" fmla="*/ 104 h 174"/>
                        <a:gd name="T34" fmla="*/ 68 w 123"/>
                        <a:gd name="T35" fmla="*/ 118 h 174"/>
                        <a:gd name="T36" fmla="*/ 59 w 123"/>
                        <a:gd name="T37" fmla="*/ 124 h 174"/>
                        <a:gd name="T38" fmla="*/ 51 w 123"/>
                        <a:gd name="T39" fmla="*/ 138 h 174"/>
                        <a:gd name="T40" fmla="*/ 50 w 123"/>
                        <a:gd name="T41" fmla="*/ 152 h 174"/>
                        <a:gd name="T42" fmla="*/ 48 w 123"/>
                        <a:gd name="T43" fmla="*/ 172 h 17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23"/>
                        <a:gd name="T67" fmla="*/ 0 h 174"/>
                        <a:gd name="T68" fmla="*/ 123 w 123"/>
                        <a:gd name="T69" fmla="*/ 174 h 17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23" h="174">
                          <a:moveTo>
                            <a:pt x="48" y="172"/>
                          </a:moveTo>
                          <a:lnTo>
                            <a:pt x="31" y="174"/>
                          </a:lnTo>
                          <a:lnTo>
                            <a:pt x="9" y="158"/>
                          </a:lnTo>
                          <a:lnTo>
                            <a:pt x="0" y="131"/>
                          </a:lnTo>
                          <a:lnTo>
                            <a:pt x="4" y="113"/>
                          </a:lnTo>
                          <a:lnTo>
                            <a:pt x="29" y="97"/>
                          </a:lnTo>
                          <a:lnTo>
                            <a:pt x="46" y="79"/>
                          </a:lnTo>
                          <a:lnTo>
                            <a:pt x="46" y="52"/>
                          </a:lnTo>
                          <a:lnTo>
                            <a:pt x="59" y="39"/>
                          </a:lnTo>
                          <a:lnTo>
                            <a:pt x="90" y="22"/>
                          </a:lnTo>
                          <a:lnTo>
                            <a:pt x="106" y="0"/>
                          </a:lnTo>
                          <a:lnTo>
                            <a:pt x="121" y="7"/>
                          </a:lnTo>
                          <a:lnTo>
                            <a:pt x="123" y="22"/>
                          </a:lnTo>
                          <a:lnTo>
                            <a:pt x="105" y="47"/>
                          </a:lnTo>
                          <a:lnTo>
                            <a:pt x="84" y="61"/>
                          </a:lnTo>
                          <a:lnTo>
                            <a:pt x="86" y="81"/>
                          </a:lnTo>
                          <a:lnTo>
                            <a:pt x="90" y="104"/>
                          </a:lnTo>
                          <a:lnTo>
                            <a:pt x="68" y="118"/>
                          </a:lnTo>
                          <a:lnTo>
                            <a:pt x="59" y="124"/>
                          </a:lnTo>
                          <a:lnTo>
                            <a:pt x="51" y="138"/>
                          </a:lnTo>
                          <a:lnTo>
                            <a:pt x="50" y="152"/>
                          </a:lnTo>
                          <a:lnTo>
                            <a:pt x="48" y="17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5306" name="Group 18"/>
                <p:cNvGrpSpPr>
                  <a:grpSpLocks/>
                </p:cNvGrpSpPr>
                <p:nvPr/>
              </p:nvGrpSpPr>
              <p:grpSpPr bwMode="auto">
                <a:xfrm rot="4286940" flipH="1">
                  <a:off x="1038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55310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algn="l" eaLnBrk="0" hangingPunct="0"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/>
                  </a:p>
                </p:txBody>
              </p:sp>
              <p:sp>
                <p:nvSpPr>
                  <p:cNvPr id="55311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algn="l" eaLnBrk="0" hangingPunct="0"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/>
                  </a:p>
                </p:txBody>
              </p:sp>
            </p:grpSp>
            <p:grpSp>
              <p:nvGrpSpPr>
                <p:cNvPr id="55307" name="Group 21"/>
                <p:cNvGrpSpPr>
                  <a:grpSpLocks/>
                </p:cNvGrpSpPr>
                <p:nvPr/>
              </p:nvGrpSpPr>
              <p:grpSpPr bwMode="auto">
                <a:xfrm rot="4286940" flipH="1">
                  <a:off x="962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55308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algn="l" eaLnBrk="0" hangingPunct="0"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/>
                  </a:p>
                </p:txBody>
              </p:sp>
              <p:sp>
                <p:nvSpPr>
                  <p:cNvPr id="55309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algn="l" eaLnBrk="0" hangingPunct="0"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/>
                  </a:p>
                </p:txBody>
              </p:sp>
            </p:grpSp>
          </p:grpSp>
          <p:sp>
            <p:nvSpPr>
              <p:cNvPr id="55304" name="Oval 24"/>
              <p:cNvSpPr>
                <a:spLocks noChangeArrowheads="1"/>
              </p:cNvSpPr>
              <p:nvPr/>
            </p:nvSpPr>
            <p:spPr bwMode="auto">
              <a:xfrm>
                <a:off x="1098" y="1008"/>
                <a:ext cx="198" cy="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 Rounded MT Bold" pitchFamily="34" charset="0"/>
                </a:endParaRPr>
              </a:p>
            </p:txBody>
          </p:sp>
        </p:grpSp>
        <p:sp>
          <p:nvSpPr>
            <p:cNvPr id="55301" name="Freeform 25"/>
            <p:cNvSpPr>
              <a:spLocks noChangeAspect="1"/>
            </p:cNvSpPr>
            <p:nvPr/>
          </p:nvSpPr>
          <p:spPr bwMode="auto">
            <a:xfrm>
              <a:off x="1153" y="2448"/>
              <a:ext cx="446" cy="375"/>
            </a:xfrm>
            <a:custGeom>
              <a:avLst/>
              <a:gdLst>
                <a:gd name="T0" fmla="*/ 194 w 446"/>
                <a:gd name="T1" fmla="*/ 93 h 375"/>
                <a:gd name="T2" fmla="*/ 183 w 446"/>
                <a:gd name="T3" fmla="*/ 57 h 375"/>
                <a:gd name="T4" fmla="*/ 164 w 446"/>
                <a:gd name="T5" fmla="*/ 22 h 375"/>
                <a:gd name="T6" fmla="*/ 131 w 446"/>
                <a:gd name="T7" fmla="*/ 0 h 375"/>
                <a:gd name="T8" fmla="*/ 93 w 446"/>
                <a:gd name="T9" fmla="*/ 0 h 375"/>
                <a:gd name="T10" fmla="*/ 54 w 446"/>
                <a:gd name="T11" fmla="*/ 13 h 375"/>
                <a:gd name="T12" fmla="*/ 2 w 446"/>
                <a:gd name="T13" fmla="*/ 57 h 375"/>
                <a:gd name="T14" fmla="*/ 0 w 446"/>
                <a:gd name="T15" fmla="*/ 79 h 375"/>
                <a:gd name="T16" fmla="*/ 16 w 446"/>
                <a:gd name="T17" fmla="*/ 115 h 375"/>
                <a:gd name="T18" fmla="*/ 68 w 446"/>
                <a:gd name="T19" fmla="*/ 159 h 375"/>
                <a:gd name="T20" fmla="*/ 68 w 446"/>
                <a:gd name="T21" fmla="*/ 177 h 375"/>
                <a:gd name="T22" fmla="*/ 46 w 446"/>
                <a:gd name="T23" fmla="*/ 203 h 375"/>
                <a:gd name="T24" fmla="*/ 49 w 446"/>
                <a:gd name="T25" fmla="*/ 225 h 375"/>
                <a:gd name="T26" fmla="*/ 63 w 446"/>
                <a:gd name="T27" fmla="*/ 234 h 375"/>
                <a:gd name="T28" fmla="*/ 80 w 446"/>
                <a:gd name="T29" fmla="*/ 243 h 375"/>
                <a:gd name="T30" fmla="*/ 80 w 446"/>
                <a:gd name="T31" fmla="*/ 265 h 375"/>
                <a:gd name="T32" fmla="*/ 52 w 446"/>
                <a:gd name="T33" fmla="*/ 305 h 375"/>
                <a:gd name="T34" fmla="*/ 54 w 446"/>
                <a:gd name="T35" fmla="*/ 322 h 375"/>
                <a:gd name="T36" fmla="*/ 82 w 446"/>
                <a:gd name="T37" fmla="*/ 344 h 375"/>
                <a:gd name="T38" fmla="*/ 123 w 446"/>
                <a:gd name="T39" fmla="*/ 327 h 375"/>
                <a:gd name="T40" fmla="*/ 142 w 446"/>
                <a:gd name="T41" fmla="*/ 331 h 375"/>
                <a:gd name="T42" fmla="*/ 189 w 446"/>
                <a:gd name="T43" fmla="*/ 340 h 375"/>
                <a:gd name="T44" fmla="*/ 232 w 446"/>
                <a:gd name="T45" fmla="*/ 366 h 375"/>
                <a:gd name="T46" fmla="*/ 259 w 446"/>
                <a:gd name="T47" fmla="*/ 375 h 375"/>
                <a:gd name="T48" fmla="*/ 355 w 446"/>
                <a:gd name="T49" fmla="*/ 356 h 375"/>
                <a:gd name="T50" fmla="*/ 446 w 446"/>
                <a:gd name="T51" fmla="*/ 273 h 375"/>
                <a:gd name="T52" fmla="*/ 408 w 446"/>
                <a:gd name="T53" fmla="*/ 349 h 375"/>
                <a:gd name="T54" fmla="*/ 325 w 446"/>
                <a:gd name="T55" fmla="*/ 364 h 375"/>
                <a:gd name="T56" fmla="*/ 431 w 446"/>
                <a:gd name="T57" fmla="*/ 303 h 375"/>
                <a:gd name="T58" fmla="*/ 393 w 446"/>
                <a:gd name="T59" fmla="*/ 273 h 375"/>
                <a:gd name="T60" fmla="*/ 281 w 446"/>
                <a:gd name="T61" fmla="*/ 260 h 375"/>
                <a:gd name="T62" fmla="*/ 197 w 446"/>
                <a:gd name="T63" fmla="*/ 247 h 375"/>
                <a:gd name="T64" fmla="*/ 153 w 446"/>
                <a:gd name="T65" fmla="*/ 238 h 375"/>
                <a:gd name="T66" fmla="*/ 161 w 446"/>
                <a:gd name="T67" fmla="*/ 221 h 375"/>
                <a:gd name="T68" fmla="*/ 186 w 446"/>
                <a:gd name="T69" fmla="*/ 199 h 375"/>
                <a:gd name="T70" fmla="*/ 180 w 446"/>
                <a:gd name="T71" fmla="*/ 172 h 375"/>
                <a:gd name="T72" fmla="*/ 156 w 446"/>
                <a:gd name="T73" fmla="*/ 146 h 375"/>
                <a:gd name="T74" fmla="*/ 156 w 446"/>
                <a:gd name="T75" fmla="*/ 124 h 375"/>
                <a:gd name="T76" fmla="*/ 169 w 446"/>
                <a:gd name="T77" fmla="*/ 75 h 375"/>
                <a:gd name="T78" fmla="*/ 147 w 446"/>
                <a:gd name="T79" fmla="*/ 167 h 3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46"/>
                <a:gd name="T121" fmla="*/ 0 h 375"/>
                <a:gd name="T122" fmla="*/ 446 w 446"/>
                <a:gd name="T123" fmla="*/ 375 h 3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46" h="375">
                  <a:moveTo>
                    <a:pt x="194" y="93"/>
                  </a:moveTo>
                  <a:lnTo>
                    <a:pt x="183" y="57"/>
                  </a:lnTo>
                  <a:lnTo>
                    <a:pt x="164" y="22"/>
                  </a:lnTo>
                  <a:lnTo>
                    <a:pt x="131" y="0"/>
                  </a:lnTo>
                  <a:lnTo>
                    <a:pt x="93" y="0"/>
                  </a:lnTo>
                  <a:lnTo>
                    <a:pt x="54" y="13"/>
                  </a:lnTo>
                  <a:lnTo>
                    <a:pt x="2" y="57"/>
                  </a:lnTo>
                  <a:lnTo>
                    <a:pt x="0" y="79"/>
                  </a:lnTo>
                  <a:lnTo>
                    <a:pt x="16" y="115"/>
                  </a:lnTo>
                  <a:lnTo>
                    <a:pt x="68" y="159"/>
                  </a:lnTo>
                  <a:lnTo>
                    <a:pt x="68" y="177"/>
                  </a:lnTo>
                  <a:lnTo>
                    <a:pt x="46" y="203"/>
                  </a:lnTo>
                  <a:lnTo>
                    <a:pt x="49" y="225"/>
                  </a:lnTo>
                  <a:lnTo>
                    <a:pt x="63" y="234"/>
                  </a:lnTo>
                  <a:lnTo>
                    <a:pt x="80" y="243"/>
                  </a:lnTo>
                  <a:lnTo>
                    <a:pt x="80" y="265"/>
                  </a:lnTo>
                  <a:lnTo>
                    <a:pt x="52" y="305"/>
                  </a:lnTo>
                  <a:lnTo>
                    <a:pt x="54" y="322"/>
                  </a:lnTo>
                  <a:lnTo>
                    <a:pt x="82" y="344"/>
                  </a:lnTo>
                  <a:lnTo>
                    <a:pt x="123" y="327"/>
                  </a:lnTo>
                  <a:lnTo>
                    <a:pt x="142" y="331"/>
                  </a:lnTo>
                  <a:lnTo>
                    <a:pt x="189" y="340"/>
                  </a:lnTo>
                  <a:lnTo>
                    <a:pt x="232" y="366"/>
                  </a:lnTo>
                  <a:lnTo>
                    <a:pt x="259" y="375"/>
                  </a:lnTo>
                  <a:lnTo>
                    <a:pt x="355" y="356"/>
                  </a:lnTo>
                  <a:lnTo>
                    <a:pt x="446" y="273"/>
                  </a:lnTo>
                  <a:lnTo>
                    <a:pt x="408" y="349"/>
                  </a:lnTo>
                  <a:lnTo>
                    <a:pt x="325" y="364"/>
                  </a:lnTo>
                  <a:lnTo>
                    <a:pt x="431" y="303"/>
                  </a:lnTo>
                  <a:lnTo>
                    <a:pt x="393" y="273"/>
                  </a:lnTo>
                  <a:lnTo>
                    <a:pt x="281" y="260"/>
                  </a:lnTo>
                  <a:lnTo>
                    <a:pt x="197" y="247"/>
                  </a:lnTo>
                  <a:lnTo>
                    <a:pt x="153" y="238"/>
                  </a:lnTo>
                  <a:lnTo>
                    <a:pt x="161" y="221"/>
                  </a:lnTo>
                  <a:lnTo>
                    <a:pt x="186" y="199"/>
                  </a:lnTo>
                  <a:lnTo>
                    <a:pt x="180" y="172"/>
                  </a:lnTo>
                  <a:lnTo>
                    <a:pt x="156" y="146"/>
                  </a:lnTo>
                  <a:lnTo>
                    <a:pt x="156" y="124"/>
                  </a:lnTo>
                  <a:lnTo>
                    <a:pt x="169" y="75"/>
                  </a:lnTo>
                  <a:lnTo>
                    <a:pt x="147" y="16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02" name="Freeform 26"/>
            <p:cNvSpPr>
              <a:spLocks/>
            </p:cNvSpPr>
            <p:nvPr/>
          </p:nvSpPr>
          <p:spPr bwMode="auto">
            <a:xfrm>
              <a:off x="1440" y="2304"/>
              <a:ext cx="470" cy="320"/>
            </a:xfrm>
            <a:custGeom>
              <a:avLst/>
              <a:gdLst>
                <a:gd name="T0" fmla="*/ 88 w 470"/>
                <a:gd name="T1" fmla="*/ 0 h 320"/>
                <a:gd name="T2" fmla="*/ 48 w 470"/>
                <a:gd name="T3" fmla="*/ 9 h 320"/>
                <a:gd name="T4" fmla="*/ 13 w 470"/>
                <a:gd name="T5" fmla="*/ 77 h 320"/>
                <a:gd name="T6" fmla="*/ 0 w 470"/>
                <a:gd name="T7" fmla="*/ 133 h 320"/>
                <a:gd name="T8" fmla="*/ 8 w 470"/>
                <a:gd name="T9" fmla="*/ 133 h 320"/>
                <a:gd name="T10" fmla="*/ 19 w 470"/>
                <a:gd name="T11" fmla="*/ 124 h 320"/>
                <a:gd name="T12" fmla="*/ 31 w 470"/>
                <a:gd name="T13" fmla="*/ 133 h 320"/>
                <a:gd name="T14" fmla="*/ 25 w 470"/>
                <a:gd name="T15" fmla="*/ 152 h 320"/>
                <a:gd name="T16" fmla="*/ 17 w 470"/>
                <a:gd name="T17" fmla="*/ 181 h 320"/>
                <a:gd name="T18" fmla="*/ 23 w 470"/>
                <a:gd name="T19" fmla="*/ 206 h 320"/>
                <a:gd name="T20" fmla="*/ 35 w 470"/>
                <a:gd name="T21" fmla="*/ 200 h 320"/>
                <a:gd name="T22" fmla="*/ 40 w 470"/>
                <a:gd name="T23" fmla="*/ 220 h 320"/>
                <a:gd name="T24" fmla="*/ 35 w 470"/>
                <a:gd name="T25" fmla="*/ 253 h 320"/>
                <a:gd name="T26" fmla="*/ 40 w 470"/>
                <a:gd name="T27" fmla="*/ 301 h 320"/>
                <a:gd name="T28" fmla="*/ 48 w 470"/>
                <a:gd name="T29" fmla="*/ 320 h 320"/>
                <a:gd name="T30" fmla="*/ 65 w 470"/>
                <a:gd name="T31" fmla="*/ 320 h 320"/>
                <a:gd name="T32" fmla="*/ 88 w 470"/>
                <a:gd name="T33" fmla="*/ 306 h 320"/>
                <a:gd name="T34" fmla="*/ 103 w 470"/>
                <a:gd name="T35" fmla="*/ 301 h 320"/>
                <a:gd name="T36" fmla="*/ 111 w 470"/>
                <a:gd name="T37" fmla="*/ 291 h 320"/>
                <a:gd name="T38" fmla="*/ 132 w 470"/>
                <a:gd name="T39" fmla="*/ 282 h 320"/>
                <a:gd name="T40" fmla="*/ 178 w 470"/>
                <a:gd name="T41" fmla="*/ 291 h 320"/>
                <a:gd name="T42" fmla="*/ 195 w 470"/>
                <a:gd name="T43" fmla="*/ 301 h 320"/>
                <a:gd name="T44" fmla="*/ 204 w 470"/>
                <a:gd name="T45" fmla="*/ 277 h 320"/>
                <a:gd name="T46" fmla="*/ 394 w 470"/>
                <a:gd name="T47" fmla="*/ 264 h 320"/>
                <a:gd name="T48" fmla="*/ 470 w 470"/>
                <a:gd name="T49" fmla="*/ 219 h 320"/>
                <a:gd name="T50" fmla="*/ 341 w 470"/>
                <a:gd name="T51" fmla="*/ 205 h 320"/>
                <a:gd name="T52" fmla="*/ 265 w 470"/>
                <a:gd name="T53" fmla="*/ 205 h 320"/>
                <a:gd name="T54" fmla="*/ 197 w 470"/>
                <a:gd name="T55" fmla="*/ 205 h 320"/>
                <a:gd name="T56" fmla="*/ 181 w 470"/>
                <a:gd name="T57" fmla="*/ 177 h 320"/>
                <a:gd name="T58" fmla="*/ 135 w 470"/>
                <a:gd name="T59" fmla="*/ 177 h 320"/>
                <a:gd name="T60" fmla="*/ 120 w 470"/>
                <a:gd name="T61" fmla="*/ 172 h 320"/>
                <a:gd name="T62" fmla="*/ 101 w 470"/>
                <a:gd name="T63" fmla="*/ 162 h 320"/>
                <a:gd name="T64" fmla="*/ 94 w 470"/>
                <a:gd name="T65" fmla="*/ 143 h 320"/>
                <a:gd name="T66" fmla="*/ 97 w 470"/>
                <a:gd name="T67" fmla="*/ 124 h 320"/>
                <a:gd name="T68" fmla="*/ 93 w 470"/>
                <a:gd name="T69" fmla="*/ 106 h 320"/>
                <a:gd name="T70" fmla="*/ 84 w 470"/>
                <a:gd name="T71" fmla="*/ 91 h 320"/>
                <a:gd name="T72" fmla="*/ 90 w 470"/>
                <a:gd name="T73" fmla="*/ 67 h 320"/>
                <a:gd name="T74" fmla="*/ 107 w 470"/>
                <a:gd name="T75" fmla="*/ 52 h 320"/>
                <a:gd name="T76" fmla="*/ 105 w 470"/>
                <a:gd name="T77" fmla="*/ 29 h 320"/>
                <a:gd name="T78" fmla="*/ 88 w 470"/>
                <a:gd name="T79" fmla="*/ 0 h 3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0"/>
                <a:gd name="T121" fmla="*/ 0 h 320"/>
                <a:gd name="T122" fmla="*/ 470 w 470"/>
                <a:gd name="T123" fmla="*/ 320 h 32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0" h="320">
                  <a:moveTo>
                    <a:pt x="88" y="0"/>
                  </a:moveTo>
                  <a:lnTo>
                    <a:pt x="48" y="9"/>
                  </a:lnTo>
                  <a:lnTo>
                    <a:pt x="13" y="77"/>
                  </a:lnTo>
                  <a:lnTo>
                    <a:pt x="0" y="133"/>
                  </a:lnTo>
                  <a:lnTo>
                    <a:pt x="8" y="133"/>
                  </a:lnTo>
                  <a:lnTo>
                    <a:pt x="19" y="124"/>
                  </a:lnTo>
                  <a:lnTo>
                    <a:pt x="31" y="133"/>
                  </a:lnTo>
                  <a:lnTo>
                    <a:pt x="25" y="152"/>
                  </a:lnTo>
                  <a:lnTo>
                    <a:pt x="17" y="181"/>
                  </a:lnTo>
                  <a:lnTo>
                    <a:pt x="23" y="206"/>
                  </a:lnTo>
                  <a:lnTo>
                    <a:pt x="35" y="200"/>
                  </a:lnTo>
                  <a:lnTo>
                    <a:pt x="40" y="220"/>
                  </a:lnTo>
                  <a:lnTo>
                    <a:pt x="35" y="253"/>
                  </a:lnTo>
                  <a:lnTo>
                    <a:pt x="40" y="301"/>
                  </a:lnTo>
                  <a:lnTo>
                    <a:pt x="48" y="320"/>
                  </a:lnTo>
                  <a:lnTo>
                    <a:pt x="65" y="320"/>
                  </a:lnTo>
                  <a:lnTo>
                    <a:pt x="88" y="306"/>
                  </a:lnTo>
                  <a:lnTo>
                    <a:pt x="103" y="301"/>
                  </a:lnTo>
                  <a:lnTo>
                    <a:pt x="111" y="291"/>
                  </a:lnTo>
                  <a:lnTo>
                    <a:pt x="132" y="282"/>
                  </a:lnTo>
                  <a:lnTo>
                    <a:pt x="178" y="291"/>
                  </a:lnTo>
                  <a:lnTo>
                    <a:pt x="195" y="301"/>
                  </a:lnTo>
                  <a:lnTo>
                    <a:pt x="204" y="277"/>
                  </a:lnTo>
                  <a:lnTo>
                    <a:pt x="394" y="264"/>
                  </a:lnTo>
                  <a:lnTo>
                    <a:pt x="470" y="219"/>
                  </a:lnTo>
                  <a:lnTo>
                    <a:pt x="341" y="205"/>
                  </a:lnTo>
                  <a:lnTo>
                    <a:pt x="265" y="205"/>
                  </a:lnTo>
                  <a:lnTo>
                    <a:pt x="197" y="205"/>
                  </a:lnTo>
                  <a:lnTo>
                    <a:pt x="181" y="177"/>
                  </a:lnTo>
                  <a:lnTo>
                    <a:pt x="135" y="177"/>
                  </a:lnTo>
                  <a:lnTo>
                    <a:pt x="120" y="172"/>
                  </a:lnTo>
                  <a:lnTo>
                    <a:pt x="101" y="162"/>
                  </a:lnTo>
                  <a:lnTo>
                    <a:pt x="94" y="143"/>
                  </a:lnTo>
                  <a:lnTo>
                    <a:pt x="97" y="124"/>
                  </a:lnTo>
                  <a:lnTo>
                    <a:pt x="93" y="106"/>
                  </a:lnTo>
                  <a:lnTo>
                    <a:pt x="84" y="91"/>
                  </a:lnTo>
                  <a:lnTo>
                    <a:pt x="90" y="67"/>
                  </a:lnTo>
                  <a:lnTo>
                    <a:pt x="107" y="52"/>
                  </a:lnTo>
                  <a:lnTo>
                    <a:pt x="105" y="2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Grade School Addition: </a:t>
            </a:r>
            <a:r>
              <a:rPr lang="en-US" altLang="en-US" smtClean="0">
                <a:sym typeface="MT Symbol" pitchFamily="82" charset="2"/>
              </a:rPr>
              <a:t>θ</a:t>
            </a:r>
            <a:r>
              <a:rPr lang="en-US" altLang="en-US" sz="4000" smtClean="0"/>
              <a:t>(n) time</a:t>
            </a:r>
            <a:br>
              <a:rPr lang="en-US" altLang="en-US" sz="4000" smtClean="0"/>
            </a:br>
            <a:r>
              <a:rPr lang="en-US" altLang="en-US" sz="4000" smtClean="0"/>
              <a:t>Grade School Multiplication: </a:t>
            </a:r>
            <a:r>
              <a:rPr lang="en-US" altLang="en-US" smtClean="0">
                <a:sym typeface="MT Symbol" pitchFamily="82" charset="2"/>
              </a:rPr>
              <a:t>θ</a:t>
            </a:r>
            <a:r>
              <a:rPr lang="en-US" altLang="en-US" sz="4000" smtClean="0"/>
              <a:t>(n</a:t>
            </a:r>
            <a:r>
              <a:rPr lang="en-US" altLang="en-US" sz="4000" baseline="30000" smtClean="0"/>
              <a:t>2</a:t>
            </a:r>
            <a:r>
              <a:rPr lang="en-US" altLang="en-US" sz="4000" smtClean="0"/>
              <a:t>) time</a:t>
            </a:r>
          </a:p>
        </p:txBody>
      </p:sp>
      <p:sp>
        <p:nvSpPr>
          <p:cNvPr id="56323" name="AutoShape 3"/>
          <p:cNvSpPr>
            <a:spLocks noChangeArrowheads="1"/>
          </p:cNvSpPr>
          <p:nvPr/>
        </p:nvSpPr>
        <p:spPr bwMode="auto">
          <a:xfrm>
            <a:off x="1995488" y="2136775"/>
            <a:ext cx="6843712" cy="2001838"/>
          </a:xfrm>
          <a:prstGeom prst="wedgeRoundRectCallout">
            <a:avLst>
              <a:gd name="adj1" fmla="val -53667"/>
              <a:gd name="adj2" fmla="val 37310"/>
              <a:gd name="adj3" fmla="val 1666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Is there a clever algorithm to multiply two numbers in linear time?</a:t>
            </a:r>
          </a:p>
        </p:txBody>
      </p:sp>
      <p:grpSp>
        <p:nvGrpSpPr>
          <p:cNvPr id="56324" name="Group 4"/>
          <p:cNvGrpSpPr>
            <a:grpSpLocks/>
          </p:cNvGrpSpPr>
          <p:nvPr/>
        </p:nvGrpSpPr>
        <p:grpSpPr bwMode="auto">
          <a:xfrm flipH="1">
            <a:off x="361950" y="3124200"/>
            <a:ext cx="1785938" cy="3657600"/>
            <a:chOff x="2308" y="1513"/>
            <a:chExt cx="1162" cy="2570"/>
          </a:xfrm>
        </p:grpSpPr>
        <p:grpSp>
          <p:nvGrpSpPr>
            <p:cNvPr id="56325" name="Group 5"/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56333" name="Freeform 6"/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34" name="Freeform 7"/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35" name="Freeform 8"/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36" name="Freeform 9"/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37" name="Freeform 10"/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38" name="Freeform 11"/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326" name="Freeform 12"/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27" name="Freeform 13"/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28" name="Oval 14"/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56329" name="Oval 15"/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56330" name="Oval 16"/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56331" name="Oval 17"/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56332" name="Oval 18"/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 Rounded MT Bold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ChangeArrowheads="1"/>
          </p:cNvSpPr>
          <p:nvPr/>
        </p:nvSpPr>
        <p:spPr bwMode="auto">
          <a:xfrm>
            <a:off x="623888" y="838200"/>
            <a:ext cx="7148512" cy="1752600"/>
          </a:xfrm>
          <a:prstGeom prst="wedgeRoundRectCallout">
            <a:avLst>
              <a:gd name="adj1" fmla="val 53088"/>
              <a:gd name="adj2" fmla="val 124819"/>
              <a:gd name="adj3" fmla="val 16667"/>
            </a:avLst>
          </a:prstGeom>
          <a:solidFill>
            <a:srgbClr val="9966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i="1">
                <a:latin typeface="Arial Rounded MT Bold" pitchFamily="34" charset="0"/>
              </a:rPr>
              <a:t>Despite years of research, no one knows! If you resolve this question, York will give you a PhD! </a:t>
            </a:r>
            <a:endParaRPr lang="en-US" altLang="en-US" sz="2800">
              <a:latin typeface="Arial Rounded MT Bold" pitchFamily="34" charset="0"/>
            </a:endParaRPr>
          </a:p>
        </p:txBody>
      </p:sp>
      <p:grpSp>
        <p:nvGrpSpPr>
          <p:cNvPr id="57347" name="Group 3"/>
          <p:cNvGrpSpPr>
            <a:grpSpLocks/>
          </p:cNvGrpSpPr>
          <p:nvPr/>
        </p:nvGrpSpPr>
        <p:grpSpPr bwMode="auto">
          <a:xfrm flipH="1">
            <a:off x="7483475" y="3114675"/>
            <a:ext cx="1660525" cy="3743325"/>
            <a:chOff x="864" y="465"/>
            <a:chExt cx="1046" cy="2358"/>
          </a:xfrm>
        </p:grpSpPr>
        <p:grpSp>
          <p:nvGrpSpPr>
            <p:cNvPr id="57348" name="Group 4"/>
            <p:cNvGrpSpPr>
              <a:grpSpLocks/>
            </p:cNvGrpSpPr>
            <p:nvPr/>
          </p:nvGrpSpPr>
          <p:grpSpPr bwMode="auto">
            <a:xfrm>
              <a:off x="864" y="465"/>
              <a:ext cx="1008" cy="2319"/>
              <a:chOff x="587" y="528"/>
              <a:chExt cx="1008" cy="2319"/>
            </a:xfrm>
          </p:grpSpPr>
          <p:grpSp>
            <p:nvGrpSpPr>
              <p:cNvPr id="57351" name="Group 5"/>
              <p:cNvGrpSpPr>
                <a:grpSpLocks/>
              </p:cNvGrpSpPr>
              <p:nvPr/>
            </p:nvGrpSpPr>
            <p:grpSpPr bwMode="auto">
              <a:xfrm>
                <a:off x="587" y="528"/>
                <a:ext cx="1008" cy="2319"/>
                <a:chOff x="587" y="528"/>
                <a:chExt cx="1008" cy="2319"/>
              </a:xfrm>
            </p:grpSpPr>
            <p:grpSp>
              <p:nvGrpSpPr>
                <p:cNvPr id="57353" name="Group 6"/>
                <p:cNvGrpSpPr>
                  <a:grpSpLocks/>
                </p:cNvGrpSpPr>
                <p:nvPr/>
              </p:nvGrpSpPr>
              <p:grpSpPr bwMode="auto">
                <a:xfrm>
                  <a:off x="587" y="528"/>
                  <a:ext cx="1008" cy="2319"/>
                  <a:chOff x="1151" y="1104"/>
                  <a:chExt cx="686" cy="1741"/>
                </a:xfrm>
              </p:grpSpPr>
              <p:sp>
                <p:nvSpPr>
                  <p:cNvPr id="57360" name="Freeform 7"/>
                  <p:cNvSpPr>
                    <a:spLocks/>
                  </p:cNvSpPr>
                  <p:nvPr/>
                </p:nvSpPr>
                <p:spPr bwMode="auto">
                  <a:xfrm flipH="1">
                    <a:off x="1321" y="1581"/>
                    <a:ext cx="304" cy="566"/>
                  </a:xfrm>
                  <a:custGeom>
                    <a:avLst/>
                    <a:gdLst>
                      <a:gd name="T0" fmla="*/ 7 w 304"/>
                      <a:gd name="T1" fmla="*/ 174 h 566"/>
                      <a:gd name="T2" fmla="*/ 18 w 304"/>
                      <a:gd name="T3" fmla="*/ 122 h 566"/>
                      <a:gd name="T4" fmla="*/ 42 w 304"/>
                      <a:gd name="T5" fmla="*/ 83 h 566"/>
                      <a:gd name="T6" fmla="*/ 81 w 304"/>
                      <a:gd name="T7" fmla="*/ 45 h 566"/>
                      <a:gd name="T8" fmla="*/ 148 w 304"/>
                      <a:gd name="T9" fmla="*/ 7 h 566"/>
                      <a:gd name="T10" fmla="*/ 205 w 304"/>
                      <a:gd name="T11" fmla="*/ 0 h 566"/>
                      <a:gd name="T12" fmla="*/ 255 w 304"/>
                      <a:gd name="T13" fmla="*/ 10 h 566"/>
                      <a:gd name="T14" fmla="*/ 290 w 304"/>
                      <a:gd name="T15" fmla="*/ 31 h 566"/>
                      <a:gd name="T16" fmla="*/ 304 w 304"/>
                      <a:gd name="T17" fmla="*/ 59 h 566"/>
                      <a:gd name="T18" fmla="*/ 304 w 304"/>
                      <a:gd name="T19" fmla="*/ 87 h 566"/>
                      <a:gd name="T20" fmla="*/ 290 w 304"/>
                      <a:gd name="T21" fmla="*/ 118 h 566"/>
                      <a:gd name="T22" fmla="*/ 262 w 304"/>
                      <a:gd name="T23" fmla="*/ 146 h 566"/>
                      <a:gd name="T24" fmla="*/ 223 w 304"/>
                      <a:gd name="T25" fmla="*/ 181 h 566"/>
                      <a:gd name="T26" fmla="*/ 201 w 304"/>
                      <a:gd name="T27" fmla="*/ 215 h 566"/>
                      <a:gd name="T28" fmla="*/ 194 w 304"/>
                      <a:gd name="T29" fmla="*/ 240 h 566"/>
                      <a:gd name="T30" fmla="*/ 194 w 304"/>
                      <a:gd name="T31" fmla="*/ 260 h 566"/>
                      <a:gd name="T32" fmla="*/ 205 w 304"/>
                      <a:gd name="T33" fmla="*/ 295 h 566"/>
                      <a:gd name="T34" fmla="*/ 230 w 304"/>
                      <a:gd name="T35" fmla="*/ 344 h 566"/>
                      <a:gd name="T36" fmla="*/ 247 w 304"/>
                      <a:gd name="T37" fmla="*/ 399 h 566"/>
                      <a:gd name="T38" fmla="*/ 251 w 304"/>
                      <a:gd name="T39" fmla="*/ 438 h 566"/>
                      <a:gd name="T40" fmla="*/ 244 w 304"/>
                      <a:gd name="T41" fmla="*/ 479 h 566"/>
                      <a:gd name="T42" fmla="*/ 233 w 304"/>
                      <a:gd name="T43" fmla="*/ 510 h 566"/>
                      <a:gd name="T44" fmla="*/ 201 w 304"/>
                      <a:gd name="T45" fmla="*/ 545 h 566"/>
                      <a:gd name="T46" fmla="*/ 173 w 304"/>
                      <a:gd name="T47" fmla="*/ 559 h 566"/>
                      <a:gd name="T48" fmla="*/ 141 w 304"/>
                      <a:gd name="T49" fmla="*/ 566 h 566"/>
                      <a:gd name="T50" fmla="*/ 113 w 304"/>
                      <a:gd name="T51" fmla="*/ 563 h 566"/>
                      <a:gd name="T52" fmla="*/ 92 w 304"/>
                      <a:gd name="T53" fmla="*/ 549 h 566"/>
                      <a:gd name="T54" fmla="*/ 67 w 304"/>
                      <a:gd name="T55" fmla="*/ 521 h 566"/>
                      <a:gd name="T56" fmla="*/ 42 w 304"/>
                      <a:gd name="T57" fmla="*/ 472 h 566"/>
                      <a:gd name="T58" fmla="*/ 14 w 304"/>
                      <a:gd name="T59" fmla="*/ 392 h 566"/>
                      <a:gd name="T60" fmla="*/ 4 w 304"/>
                      <a:gd name="T61" fmla="*/ 333 h 566"/>
                      <a:gd name="T62" fmla="*/ 0 w 304"/>
                      <a:gd name="T63" fmla="*/ 257 h 566"/>
                      <a:gd name="T64" fmla="*/ 0 w 304"/>
                      <a:gd name="T65" fmla="*/ 222 h 566"/>
                      <a:gd name="T66" fmla="*/ 7 w 304"/>
                      <a:gd name="T67" fmla="*/ 174 h 56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04"/>
                      <a:gd name="T103" fmla="*/ 0 h 566"/>
                      <a:gd name="T104" fmla="*/ 304 w 304"/>
                      <a:gd name="T105" fmla="*/ 566 h 56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04" h="566">
                        <a:moveTo>
                          <a:pt x="7" y="174"/>
                        </a:moveTo>
                        <a:lnTo>
                          <a:pt x="18" y="122"/>
                        </a:lnTo>
                        <a:lnTo>
                          <a:pt x="42" y="83"/>
                        </a:lnTo>
                        <a:lnTo>
                          <a:pt x="81" y="45"/>
                        </a:lnTo>
                        <a:lnTo>
                          <a:pt x="148" y="7"/>
                        </a:lnTo>
                        <a:lnTo>
                          <a:pt x="205" y="0"/>
                        </a:lnTo>
                        <a:lnTo>
                          <a:pt x="255" y="10"/>
                        </a:lnTo>
                        <a:lnTo>
                          <a:pt x="290" y="31"/>
                        </a:lnTo>
                        <a:lnTo>
                          <a:pt x="304" y="59"/>
                        </a:lnTo>
                        <a:lnTo>
                          <a:pt x="304" y="87"/>
                        </a:lnTo>
                        <a:lnTo>
                          <a:pt x="290" y="118"/>
                        </a:lnTo>
                        <a:lnTo>
                          <a:pt x="262" y="146"/>
                        </a:lnTo>
                        <a:lnTo>
                          <a:pt x="223" y="181"/>
                        </a:lnTo>
                        <a:lnTo>
                          <a:pt x="201" y="215"/>
                        </a:lnTo>
                        <a:lnTo>
                          <a:pt x="194" y="240"/>
                        </a:lnTo>
                        <a:lnTo>
                          <a:pt x="194" y="260"/>
                        </a:lnTo>
                        <a:lnTo>
                          <a:pt x="205" y="295"/>
                        </a:lnTo>
                        <a:lnTo>
                          <a:pt x="230" y="344"/>
                        </a:lnTo>
                        <a:lnTo>
                          <a:pt x="247" y="399"/>
                        </a:lnTo>
                        <a:lnTo>
                          <a:pt x="251" y="438"/>
                        </a:lnTo>
                        <a:lnTo>
                          <a:pt x="244" y="479"/>
                        </a:lnTo>
                        <a:lnTo>
                          <a:pt x="233" y="510"/>
                        </a:lnTo>
                        <a:lnTo>
                          <a:pt x="201" y="545"/>
                        </a:lnTo>
                        <a:lnTo>
                          <a:pt x="173" y="559"/>
                        </a:lnTo>
                        <a:lnTo>
                          <a:pt x="141" y="566"/>
                        </a:lnTo>
                        <a:lnTo>
                          <a:pt x="113" y="563"/>
                        </a:lnTo>
                        <a:lnTo>
                          <a:pt x="92" y="549"/>
                        </a:lnTo>
                        <a:lnTo>
                          <a:pt x="67" y="521"/>
                        </a:lnTo>
                        <a:lnTo>
                          <a:pt x="42" y="472"/>
                        </a:lnTo>
                        <a:lnTo>
                          <a:pt x="14" y="392"/>
                        </a:lnTo>
                        <a:lnTo>
                          <a:pt x="4" y="333"/>
                        </a:lnTo>
                        <a:lnTo>
                          <a:pt x="0" y="257"/>
                        </a:lnTo>
                        <a:lnTo>
                          <a:pt x="0" y="222"/>
                        </a:lnTo>
                        <a:lnTo>
                          <a:pt x="7" y="17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361" name="Freeform 8"/>
                  <p:cNvSpPr>
                    <a:spLocks/>
                  </p:cNvSpPr>
                  <p:nvPr/>
                </p:nvSpPr>
                <p:spPr bwMode="auto">
                  <a:xfrm flipH="1">
                    <a:off x="1151" y="1619"/>
                    <a:ext cx="249" cy="572"/>
                  </a:xfrm>
                  <a:custGeom>
                    <a:avLst/>
                    <a:gdLst>
                      <a:gd name="T0" fmla="*/ 25 w 249"/>
                      <a:gd name="T1" fmla="*/ 65 h 572"/>
                      <a:gd name="T2" fmla="*/ 7 w 249"/>
                      <a:gd name="T3" fmla="*/ 44 h 572"/>
                      <a:gd name="T4" fmla="*/ 0 w 249"/>
                      <a:gd name="T5" fmla="*/ 27 h 572"/>
                      <a:gd name="T6" fmla="*/ 11 w 249"/>
                      <a:gd name="T7" fmla="*/ 7 h 572"/>
                      <a:gd name="T8" fmla="*/ 28 w 249"/>
                      <a:gd name="T9" fmla="*/ 0 h 572"/>
                      <a:gd name="T10" fmla="*/ 60 w 249"/>
                      <a:gd name="T11" fmla="*/ 0 h 572"/>
                      <a:gd name="T12" fmla="*/ 96 w 249"/>
                      <a:gd name="T13" fmla="*/ 24 h 572"/>
                      <a:gd name="T14" fmla="*/ 132 w 249"/>
                      <a:gd name="T15" fmla="*/ 61 h 572"/>
                      <a:gd name="T16" fmla="*/ 192 w 249"/>
                      <a:gd name="T17" fmla="*/ 140 h 572"/>
                      <a:gd name="T18" fmla="*/ 231 w 249"/>
                      <a:gd name="T19" fmla="*/ 204 h 572"/>
                      <a:gd name="T20" fmla="*/ 249 w 249"/>
                      <a:gd name="T21" fmla="*/ 255 h 572"/>
                      <a:gd name="T22" fmla="*/ 245 w 249"/>
                      <a:gd name="T23" fmla="*/ 283 h 572"/>
                      <a:gd name="T24" fmla="*/ 224 w 249"/>
                      <a:gd name="T25" fmla="*/ 320 h 572"/>
                      <a:gd name="T26" fmla="*/ 181 w 249"/>
                      <a:gd name="T27" fmla="*/ 347 h 572"/>
                      <a:gd name="T28" fmla="*/ 110 w 249"/>
                      <a:gd name="T29" fmla="*/ 371 h 572"/>
                      <a:gd name="T30" fmla="*/ 75 w 249"/>
                      <a:gd name="T31" fmla="*/ 395 h 572"/>
                      <a:gd name="T32" fmla="*/ 60 w 249"/>
                      <a:gd name="T33" fmla="*/ 415 h 572"/>
                      <a:gd name="T34" fmla="*/ 68 w 249"/>
                      <a:gd name="T35" fmla="*/ 436 h 572"/>
                      <a:gd name="T36" fmla="*/ 107 w 249"/>
                      <a:gd name="T37" fmla="*/ 456 h 572"/>
                      <a:gd name="T38" fmla="*/ 139 w 249"/>
                      <a:gd name="T39" fmla="*/ 497 h 572"/>
                      <a:gd name="T40" fmla="*/ 153 w 249"/>
                      <a:gd name="T41" fmla="*/ 538 h 572"/>
                      <a:gd name="T42" fmla="*/ 149 w 249"/>
                      <a:gd name="T43" fmla="*/ 558 h 572"/>
                      <a:gd name="T44" fmla="*/ 117 w 249"/>
                      <a:gd name="T45" fmla="*/ 572 h 572"/>
                      <a:gd name="T46" fmla="*/ 107 w 249"/>
                      <a:gd name="T47" fmla="*/ 572 h 572"/>
                      <a:gd name="T48" fmla="*/ 92 w 249"/>
                      <a:gd name="T49" fmla="*/ 535 h 572"/>
                      <a:gd name="T50" fmla="*/ 85 w 249"/>
                      <a:gd name="T51" fmla="*/ 494 h 572"/>
                      <a:gd name="T52" fmla="*/ 64 w 249"/>
                      <a:gd name="T53" fmla="*/ 463 h 572"/>
                      <a:gd name="T54" fmla="*/ 32 w 249"/>
                      <a:gd name="T55" fmla="*/ 446 h 572"/>
                      <a:gd name="T56" fmla="*/ 21 w 249"/>
                      <a:gd name="T57" fmla="*/ 426 h 572"/>
                      <a:gd name="T58" fmla="*/ 25 w 249"/>
                      <a:gd name="T59" fmla="*/ 405 h 572"/>
                      <a:gd name="T60" fmla="*/ 53 w 249"/>
                      <a:gd name="T61" fmla="*/ 371 h 572"/>
                      <a:gd name="T62" fmla="*/ 107 w 249"/>
                      <a:gd name="T63" fmla="*/ 351 h 572"/>
                      <a:gd name="T64" fmla="*/ 157 w 249"/>
                      <a:gd name="T65" fmla="*/ 320 h 572"/>
                      <a:gd name="T66" fmla="*/ 196 w 249"/>
                      <a:gd name="T67" fmla="*/ 286 h 572"/>
                      <a:gd name="T68" fmla="*/ 210 w 249"/>
                      <a:gd name="T69" fmla="*/ 252 h 572"/>
                      <a:gd name="T70" fmla="*/ 206 w 249"/>
                      <a:gd name="T71" fmla="*/ 238 h 572"/>
                      <a:gd name="T72" fmla="*/ 189 w 249"/>
                      <a:gd name="T73" fmla="*/ 208 h 572"/>
                      <a:gd name="T74" fmla="*/ 157 w 249"/>
                      <a:gd name="T75" fmla="*/ 163 h 572"/>
                      <a:gd name="T76" fmla="*/ 121 w 249"/>
                      <a:gd name="T77" fmla="*/ 136 h 572"/>
                      <a:gd name="T78" fmla="*/ 82 w 249"/>
                      <a:gd name="T79" fmla="*/ 106 h 572"/>
                      <a:gd name="T80" fmla="*/ 53 w 249"/>
                      <a:gd name="T81" fmla="*/ 89 h 572"/>
                      <a:gd name="T82" fmla="*/ 25 w 249"/>
                      <a:gd name="T83" fmla="*/ 65 h 572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49"/>
                      <a:gd name="T127" fmla="*/ 0 h 572"/>
                      <a:gd name="T128" fmla="*/ 249 w 249"/>
                      <a:gd name="T129" fmla="*/ 572 h 572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49" h="572">
                        <a:moveTo>
                          <a:pt x="25" y="65"/>
                        </a:moveTo>
                        <a:lnTo>
                          <a:pt x="7" y="44"/>
                        </a:lnTo>
                        <a:lnTo>
                          <a:pt x="0" y="27"/>
                        </a:lnTo>
                        <a:lnTo>
                          <a:pt x="11" y="7"/>
                        </a:lnTo>
                        <a:lnTo>
                          <a:pt x="28" y="0"/>
                        </a:lnTo>
                        <a:lnTo>
                          <a:pt x="60" y="0"/>
                        </a:lnTo>
                        <a:lnTo>
                          <a:pt x="96" y="24"/>
                        </a:lnTo>
                        <a:lnTo>
                          <a:pt x="132" y="61"/>
                        </a:lnTo>
                        <a:lnTo>
                          <a:pt x="192" y="140"/>
                        </a:lnTo>
                        <a:lnTo>
                          <a:pt x="231" y="204"/>
                        </a:lnTo>
                        <a:lnTo>
                          <a:pt x="249" y="255"/>
                        </a:lnTo>
                        <a:lnTo>
                          <a:pt x="245" y="283"/>
                        </a:lnTo>
                        <a:lnTo>
                          <a:pt x="224" y="320"/>
                        </a:lnTo>
                        <a:lnTo>
                          <a:pt x="181" y="347"/>
                        </a:lnTo>
                        <a:lnTo>
                          <a:pt x="110" y="371"/>
                        </a:lnTo>
                        <a:lnTo>
                          <a:pt x="75" y="395"/>
                        </a:lnTo>
                        <a:lnTo>
                          <a:pt x="60" y="415"/>
                        </a:lnTo>
                        <a:lnTo>
                          <a:pt x="68" y="436"/>
                        </a:lnTo>
                        <a:lnTo>
                          <a:pt x="107" y="456"/>
                        </a:lnTo>
                        <a:lnTo>
                          <a:pt x="139" y="497"/>
                        </a:lnTo>
                        <a:lnTo>
                          <a:pt x="153" y="538"/>
                        </a:lnTo>
                        <a:lnTo>
                          <a:pt x="149" y="558"/>
                        </a:lnTo>
                        <a:lnTo>
                          <a:pt x="117" y="572"/>
                        </a:lnTo>
                        <a:lnTo>
                          <a:pt x="107" y="572"/>
                        </a:lnTo>
                        <a:lnTo>
                          <a:pt x="92" y="535"/>
                        </a:lnTo>
                        <a:lnTo>
                          <a:pt x="85" y="494"/>
                        </a:lnTo>
                        <a:lnTo>
                          <a:pt x="64" y="463"/>
                        </a:lnTo>
                        <a:lnTo>
                          <a:pt x="32" y="446"/>
                        </a:lnTo>
                        <a:lnTo>
                          <a:pt x="21" y="426"/>
                        </a:lnTo>
                        <a:lnTo>
                          <a:pt x="25" y="405"/>
                        </a:lnTo>
                        <a:lnTo>
                          <a:pt x="53" y="371"/>
                        </a:lnTo>
                        <a:lnTo>
                          <a:pt x="107" y="351"/>
                        </a:lnTo>
                        <a:lnTo>
                          <a:pt x="157" y="320"/>
                        </a:lnTo>
                        <a:lnTo>
                          <a:pt x="196" y="286"/>
                        </a:lnTo>
                        <a:lnTo>
                          <a:pt x="210" y="252"/>
                        </a:lnTo>
                        <a:lnTo>
                          <a:pt x="206" y="238"/>
                        </a:lnTo>
                        <a:lnTo>
                          <a:pt x="189" y="208"/>
                        </a:lnTo>
                        <a:lnTo>
                          <a:pt x="157" y="163"/>
                        </a:lnTo>
                        <a:lnTo>
                          <a:pt x="121" y="136"/>
                        </a:lnTo>
                        <a:lnTo>
                          <a:pt x="82" y="106"/>
                        </a:lnTo>
                        <a:lnTo>
                          <a:pt x="53" y="89"/>
                        </a:lnTo>
                        <a:lnTo>
                          <a:pt x="25" y="6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362" name="Freeform 9"/>
                  <p:cNvSpPr>
                    <a:spLocks/>
                  </p:cNvSpPr>
                  <p:nvPr/>
                </p:nvSpPr>
                <p:spPr bwMode="auto">
                  <a:xfrm flipH="1">
                    <a:off x="1447" y="1581"/>
                    <a:ext cx="362" cy="499"/>
                  </a:xfrm>
                  <a:custGeom>
                    <a:avLst/>
                    <a:gdLst>
                      <a:gd name="T0" fmla="*/ 151 w 362"/>
                      <a:gd name="T1" fmla="*/ 35 h 499"/>
                      <a:gd name="T2" fmla="*/ 221 w 362"/>
                      <a:gd name="T3" fmla="*/ 0 h 499"/>
                      <a:gd name="T4" fmla="*/ 281 w 362"/>
                      <a:gd name="T5" fmla="*/ 0 h 499"/>
                      <a:gd name="T6" fmla="*/ 344 w 362"/>
                      <a:gd name="T7" fmla="*/ 14 h 499"/>
                      <a:gd name="T8" fmla="*/ 362 w 362"/>
                      <a:gd name="T9" fmla="*/ 35 h 499"/>
                      <a:gd name="T10" fmla="*/ 351 w 362"/>
                      <a:gd name="T11" fmla="*/ 59 h 499"/>
                      <a:gd name="T12" fmla="*/ 334 w 362"/>
                      <a:gd name="T13" fmla="*/ 91 h 499"/>
                      <a:gd name="T14" fmla="*/ 302 w 362"/>
                      <a:gd name="T15" fmla="*/ 87 h 499"/>
                      <a:gd name="T16" fmla="*/ 274 w 362"/>
                      <a:gd name="T17" fmla="*/ 77 h 499"/>
                      <a:gd name="T18" fmla="*/ 253 w 362"/>
                      <a:gd name="T19" fmla="*/ 63 h 499"/>
                      <a:gd name="T20" fmla="*/ 232 w 362"/>
                      <a:gd name="T21" fmla="*/ 59 h 499"/>
                      <a:gd name="T22" fmla="*/ 193 w 362"/>
                      <a:gd name="T23" fmla="*/ 70 h 499"/>
                      <a:gd name="T24" fmla="*/ 137 w 362"/>
                      <a:gd name="T25" fmla="*/ 94 h 499"/>
                      <a:gd name="T26" fmla="*/ 91 w 362"/>
                      <a:gd name="T27" fmla="*/ 136 h 499"/>
                      <a:gd name="T28" fmla="*/ 70 w 362"/>
                      <a:gd name="T29" fmla="*/ 164 h 499"/>
                      <a:gd name="T30" fmla="*/ 60 w 362"/>
                      <a:gd name="T31" fmla="*/ 185 h 499"/>
                      <a:gd name="T32" fmla="*/ 60 w 362"/>
                      <a:gd name="T33" fmla="*/ 202 h 499"/>
                      <a:gd name="T34" fmla="*/ 74 w 362"/>
                      <a:gd name="T35" fmla="*/ 220 h 499"/>
                      <a:gd name="T36" fmla="*/ 116 w 362"/>
                      <a:gd name="T37" fmla="*/ 248 h 499"/>
                      <a:gd name="T38" fmla="*/ 155 w 362"/>
                      <a:gd name="T39" fmla="*/ 286 h 499"/>
                      <a:gd name="T40" fmla="*/ 179 w 362"/>
                      <a:gd name="T41" fmla="*/ 325 h 499"/>
                      <a:gd name="T42" fmla="*/ 193 w 362"/>
                      <a:gd name="T43" fmla="*/ 352 h 499"/>
                      <a:gd name="T44" fmla="*/ 186 w 362"/>
                      <a:gd name="T45" fmla="*/ 370 h 499"/>
                      <a:gd name="T46" fmla="*/ 169 w 362"/>
                      <a:gd name="T47" fmla="*/ 387 h 499"/>
                      <a:gd name="T48" fmla="*/ 134 w 362"/>
                      <a:gd name="T49" fmla="*/ 398 h 499"/>
                      <a:gd name="T50" fmla="*/ 95 w 362"/>
                      <a:gd name="T51" fmla="*/ 412 h 499"/>
                      <a:gd name="T52" fmla="*/ 77 w 362"/>
                      <a:gd name="T53" fmla="*/ 433 h 499"/>
                      <a:gd name="T54" fmla="*/ 81 w 362"/>
                      <a:gd name="T55" fmla="*/ 468 h 499"/>
                      <a:gd name="T56" fmla="*/ 53 w 362"/>
                      <a:gd name="T57" fmla="*/ 499 h 499"/>
                      <a:gd name="T58" fmla="*/ 39 w 362"/>
                      <a:gd name="T59" fmla="*/ 489 h 499"/>
                      <a:gd name="T60" fmla="*/ 42 w 362"/>
                      <a:gd name="T61" fmla="*/ 429 h 499"/>
                      <a:gd name="T62" fmla="*/ 67 w 362"/>
                      <a:gd name="T63" fmla="*/ 398 h 499"/>
                      <a:gd name="T64" fmla="*/ 102 w 362"/>
                      <a:gd name="T65" fmla="*/ 373 h 499"/>
                      <a:gd name="T66" fmla="*/ 137 w 362"/>
                      <a:gd name="T67" fmla="*/ 359 h 499"/>
                      <a:gd name="T68" fmla="*/ 155 w 362"/>
                      <a:gd name="T69" fmla="*/ 352 h 499"/>
                      <a:gd name="T70" fmla="*/ 158 w 362"/>
                      <a:gd name="T71" fmla="*/ 342 h 499"/>
                      <a:gd name="T72" fmla="*/ 148 w 362"/>
                      <a:gd name="T73" fmla="*/ 325 h 499"/>
                      <a:gd name="T74" fmla="*/ 112 w 362"/>
                      <a:gd name="T75" fmla="*/ 290 h 499"/>
                      <a:gd name="T76" fmla="*/ 70 w 362"/>
                      <a:gd name="T77" fmla="*/ 262 h 499"/>
                      <a:gd name="T78" fmla="*/ 35 w 362"/>
                      <a:gd name="T79" fmla="*/ 241 h 499"/>
                      <a:gd name="T80" fmla="*/ 7 w 362"/>
                      <a:gd name="T81" fmla="*/ 220 h 499"/>
                      <a:gd name="T82" fmla="*/ 0 w 362"/>
                      <a:gd name="T83" fmla="*/ 195 h 499"/>
                      <a:gd name="T84" fmla="*/ 18 w 362"/>
                      <a:gd name="T85" fmla="*/ 157 h 499"/>
                      <a:gd name="T86" fmla="*/ 56 w 362"/>
                      <a:gd name="T87" fmla="*/ 108 h 499"/>
                      <a:gd name="T88" fmla="*/ 95 w 362"/>
                      <a:gd name="T89" fmla="*/ 70 h 499"/>
                      <a:gd name="T90" fmla="*/ 123 w 362"/>
                      <a:gd name="T91" fmla="*/ 52 h 499"/>
                      <a:gd name="T92" fmla="*/ 151 w 362"/>
                      <a:gd name="T93" fmla="*/ 35 h 499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362"/>
                      <a:gd name="T142" fmla="*/ 0 h 499"/>
                      <a:gd name="T143" fmla="*/ 362 w 362"/>
                      <a:gd name="T144" fmla="*/ 499 h 499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362" h="499">
                        <a:moveTo>
                          <a:pt x="151" y="35"/>
                        </a:moveTo>
                        <a:lnTo>
                          <a:pt x="221" y="0"/>
                        </a:lnTo>
                        <a:lnTo>
                          <a:pt x="281" y="0"/>
                        </a:lnTo>
                        <a:lnTo>
                          <a:pt x="344" y="14"/>
                        </a:lnTo>
                        <a:lnTo>
                          <a:pt x="362" y="35"/>
                        </a:lnTo>
                        <a:lnTo>
                          <a:pt x="351" y="59"/>
                        </a:lnTo>
                        <a:lnTo>
                          <a:pt x="334" y="91"/>
                        </a:lnTo>
                        <a:lnTo>
                          <a:pt x="302" y="87"/>
                        </a:lnTo>
                        <a:lnTo>
                          <a:pt x="274" y="77"/>
                        </a:lnTo>
                        <a:lnTo>
                          <a:pt x="253" y="63"/>
                        </a:lnTo>
                        <a:lnTo>
                          <a:pt x="232" y="59"/>
                        </a:lnTo>
                        <a:lnTo>
                          <a:pt x="193" y="70"/>
                        </a:lnTo>
                        <a:lnTo>
                          <a:pt x="137" y="94"/>
                        </a:lnTo>
                        <a:lnTo>
                          <a:pt x="91" y="136"/>
                        </a:lnTo>
                        <a:lnTo>
                          <a:pt x="70" y="164"/>
                        </a:lnTo>
                        <a:lnTo>
                          <a:pt x="60" y="185"/>
                        </a:lnTo>
                        <a:lnTo>
                          <a:pt x="60" y="202"/>
                        </a:lnTo>
                        <a:lnTo>
                          <a:pt x="74" y="220"/>
                        </a:lnTo>
                        <a:lnTo>
                          <a:pt x="116" y="248"/>
                        </a:lnTo>
                        <a:lnTo>
                          <a:pt x="155" y="286"/>
                        </a:lnTo>
                        <a:lnTo>
                          <a:pt x="179" y="325"/>
                        </a:lnTo>
                        <a:lnTo>
                          <a:pt x="193" y="352"/>
                        </a:lnTo>
                        <a:lnTo>
                          <a:pt x="186" y="370"/>
                        </a:lnTo>
                        <a:lnTo>
                          <a:pt x="169" y="387"/>
                        </a:lnTo>
                        <a:lnTo>
                          <a:pt x="134" y="398"/>
                        </a:lnTo>
                        <a:lnTo>
                          <a:pt x="95" y="412"/>
                        </a:lnTo>
                        <a:lnTo>
                          <a:pt x="77" y="433"/>
                        </a:lnTo>
                        <a:lnTo>
                          <a:pt x="81" y="468"/>
                        </a:lnTo>
                        <a:lnTo>
                          <a:pt x="53" y="499"/>
                        </a:lnTo>
                        <a:lnTo>
                          <a:pt x="39" y="489"/>
                        </a:lnTo>
                        <a:lnTo>
                          <a:pt x="42" y="429"/>
                        </a:lnTo>
                        <a:lnTo>
                          <a:pt x="67" y="398"/>
                        </a:lnTo>
                        <a:lnTo>
                          <a:pt x="102" y="373"/>
                        </a:lnTo>
                        <a:lnTo>
                          <a:pt x="137" y="359"/>
                        </a:lnTo>
                        <a:lnTo>
                          <a:pt x="155" y="352"/>
                        </a:lnTo>
                        <a:lnTo>
                          <a:pt x="158" y="342"/>
                        </a:lnTo>
                        <a:lnTo>
                          <a:pt x="148" y="325"/>
                        </a:lnTo>
                        <a:lnTo>
                          <a:pt x="112" y="290"/>
                        </a:lnTo>
                        <a:lnTo>
                          <a:pt x="70" y="262"/>
                        </a:lnTo>
                        <a:lnTo>
                          <a:pt x="35" y="241"/>
                        </a:lnTo>
                        <a:lnTo>
                          <a:pt x="7" y="220"/>
                        </a:lnTo>
                        <a:lnTo>
                          <a:pt x="0" y="195"/>
                        </a:lnTo>
                        <a:lnTo>
                          <a:pt x="18" y="157"/>
                        </a:lnTo>
                        <a:lnTo>
                          <a:pt x="56" y="108"/>
                        </a:lnTo>
                        <a:lnTo>
                          <a:pt x="95" y="70"/>
                        </a:lnTo>
                        <a:lnTo>
                          <a:pt x="123" y="52"/>
                        </a:lnTo>
                        <a:lnTo>
                          <a:pt x="151" y="3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363" name="Freeform 10"/>
                  <p:cNvSpPr>
                    <a:spLocks/>
                  </p:cNvSpPr>
                  <p:nvPr/>
                </p:nvSpPr>
                <p:spPr bwMode="auto">
                  <a:xfrm flipH="1">
                    <a:off x="1376" y="2005"/>
                    <a:ext cx="229" cy="840"/>
                  </a:xfrm>
                  <a:custGeom>
                    <a:avLst/>
                    <a:gdLst>
                      <a:gd name="T0" fmla="*/ 132 w 229"/>
                      <a:gd name="T1" fmla="*/ 69 h 840"/>
                      <a:gd name="T2" fmla="*/ 136 w 229"/>
                      <a:gd name="T3" fmla="*/ 21 h 840"/>
                      <a:gd name="T4" fmla="*/ 168 w 229"/>
                      <a:gd name="T5" fmla="*/ 0 h 840"/>
                      <a:gd name="T6" fmla="*/ 204 w 229"/>
                      <a:gd name="T7" fmla="*/ 3 h 840"/>
                      <a:gd name="T8" fmla="*/ 225 w 229"/>
                      <a:gd name="T9" fmla="*/ 21 h 840"/>
                      <a:gd name="T10" fmla="*/ 229 w 229"/>
                      <a:gd name="T11" fmla="*/ 90 h 840"/>
                      <a:gd name="T12" fmla="*/ 218 w 229"/>
                      <a:gd name="T13" fmla="*/ 266 h 840"/>
                      <a:gd name="T14" fmla="*/ 204 w 229"/>
                      <a:gd name="T15" fmla="*/ 373 h 840"/>
                      <a:gd name="T16" fmla="*/ 222 w 229"/>
                      <a:gd name="T17" fmla="*/ 460 h 840"/>
                      <a:gd name="T18" fmla="*/ 225 w 229"/>
                      <a:gd name="T19" fmla="*/ 546 h 840"/>
                      <a:gd name="T20" fmla="*/ 215 w 229"/>
                      <a:gd name="T21" fmla="*/ 633 h 840"/>
                      <a:gd name="T22" fmla="*/ 197 w 229"/>
                      <a:gd name="T23" fmla="*/ 743 h 840"/>
                      <a:gd name="T24" fmla="*/ 204 w 229"/>
                      <a:gd name="T25" fmla="*/ 802 h 840"/>
                      <a:gd name="T26" fmla="*/ 186 w 229"/>
                      <a:gd name="T27" fmla="*/ 812 h 840"/>
                      <a:gd name="T28" fmla="*/ 72 w 229"/>
                      <a:gd name="T29" fmla="*/ 833 h 840"/>
                      <a:gd name="T30" fmla="*/ 43 w 229"/>
                      <a:gd name="T31" fmla="*/ 840 h 840"/>
                      <a:gd name="T32" fmla="*/ 0 w 229"/>
                      <a:gd name="T33" fmla="*/ 816 h 840"/>
                      <a:gd name="T34" fmla="*/ 0 w 229"/>
                      <a:gd name="T35" fmla="*/ 802 h 840"/>
                      <a:gd name="T36" fmla="*/ 125 w 229"/>
                      <a:gd name="T37" fmla="*/ 795 h 840"/>
                      <a:gd name="T38" fmla="*/ 168 w 229"/>
                      <a:gd name="T39" fmla="*/ 778 h 840"/>
                      <a:gd name="T40" fmla="*/ 172 w 229"/>
                      <a:gd name="T41" fmla="*/ 740 h 840"/>
                      <a:gd name="T42" fmla="*/ 175 w 229"/>
                      <a:gd name="T43" fmla="*/ 622 h 840"/>
                      <a:gd name="T44" fmla="*/ 165 w 229"/>
                      <a:gd name="T45" fmla="*/ 525 h 840"/>
                      <a:gd name="T46" fmla="*/ 154 w 229"/>
                      <a:gd name="T47" fmla="*/ 408 h 840"/>
                      <a:gd name="T48" fmla="*/ 157 w 229"/>
                      <a:gd name="T49" fmla="*/ 335 h 840"/>
                      <a:gd name="T50" fmla="*/ 165 w 229"/>
                      <a:gd name="T51" fmla="*/ 242 h 840"/>
                      <a:gd name="T52" fmla="*/ 147 w 229"/>
                      <a:gd name="T53" fmla="*/ 152 h 840"/>
                      <a:gd name="T54" fmla="*/ 132 w 229"/>
                      <a:gd name="T55" fmla="*/ 69 h 84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29"/>
                      <a:gd name="T85" fmla="*/ 0 h 840"/>
                      <a:gd name="T86" fmla="*/ 229 w 229"/>
                      <a:gd name="T87" fmla="*/ 840 h 840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29" h="840">
                        <a:moveTo>
                          <a:pt x="132" y="69"/>
                        </a:moveTo>
                        <a:lnTo>
                          <a:pt x="136" y="21"/>
                        </a:lnTo>
                        <a:lnTo>
                          <a:pt x="168" y="0"/>
                        </a:lnTo>
                        <a:lnTo>
                          <a:pt x="204" y="3"/>
                        </a:lnTo>
                        <a:lnTo>
                          <a:pt x="225" y="21"/>
                        </a:lnTo>
                        <a:lnTo>
                          <a:pt x="229" y="90"/>
                        </a:lnTo>
                        <a:lnTo>
                          <a:pt x="218" y="266"/>
                        </a:lnTo>
                        <a:lnTo>
                          <a:pt x="204" y="373"/>
                        </a:lnTo>
                        <a:lnTo>
                          <a:pt x="222" y="460"/>
                        </a:lnTo>
                        <a:lnTo>
                          <a:pt x="225" y="546"/>
                        </a:lnTo>
                        <a:lnTo>
                          <a:pt x="215" y="633"/>
                        </a:lnTo>
                        <a:lnTo>
                          <a:pt x="197" y="743"/>
                        </a:lnTo>
                        <a:lnTo>
                          <a:pt x="204" y="802"/>
                        </a:lnTo>
                        <a:lnTo>
                          <a:pt x="186" y="812"/>
                        </a:lnTo>
                        <a:lnTo>
                          <a:pt x="72" y="833"/>
                        </a:lnTo>
                        <a:lnTo>
                          <a:pt x="43" y="840"/>
                        </a:lnTo>
                        <a:lnTo>
                          <a:pt x="0" y="816"/>
                        </a:lnTo>
                        <a:lnTo>
                          <a:pt x="0" y="802"/>
                        </a:lnTo>
                        <a:lnTo>
                          <a:pt x="125" y="795"/>
                        </a:lnTo>
                        <a:lnTo>
                          <a:pt x="168" y="778"/>
                        </a:lnTo>
                        <a:lnTo>
                          <a:pt x="172" y="740"/>
                        </a:lnTo>
                        <a:lnTo>
                          <a:pt x="175" y="622"/>
                        </a:lnTo>
                        <a:lnTo>
                          <a:pt x="165" y="525"/>
                        </a:lnTo>
                        <a:lnTo>
                          <a:pt x="154" y="408"/>
                        </a:lnTo>
                        <a:lnTo>
                          <a:pt x="157" y="335"/>
                        </a:lnTo>
                        <a:lnTo>
                          <a:pt x="165" y="242"/>
                        </a:lnTo>
                        <a:lnTo>
                          <a:pt x="147" y="152"/>
                        </a:lnTo>
                        <a:lnTo>
                          <a:pt x="132" y="6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364" name="Freeform 11"/>
                  <p:cNvSpPr>
                    <a:spLocks/>
                  </p:cNvSpPr>
                  <p:nvPr/>
                </p:nvSpPr>
                <p:spPr bwMode="auto">
                  <a:xfrm flipH="1">
                    <a:off x="1390" y="2033"/>
                    <a:ext cx="447" cy="658"/>
                  </a:xfrm>
                  <a:custGeom>
                    <a:avLst/>
                    <a:gdLst>
                      <a:gd name="T0" fmla="*/ 212 w 447"/>
                      <a:gd name="T1" fmla="*/ 268 h 658"/>
                      <a:gd name="T2" fmla="*/ 212 w 447"/>
                      <a:gd name="T3" fmla="*/ 233 h 658"/>
                      <a:gd name="T4" fmla="*/ 230 w 447"/>
                      <a:gd name="T5" fmla="*/ 174 h 658"/>
                      <a:gd name="T6" fmla="*/ 284 w 447"/>
                      <a:gd name="T7" fmla="*/ 80 h 658"/>
                      <a:gd name="T8" fmla="*/ 370 w 447"/>
                      <a:gd name="T9" fmla="*/ 0 h 658"/>
                      <a:gd name="T10" fmla="*/ 424 w 447"/>
                      <a:gd name="T11" fmla="*/ 0 h 658"/>
                      <a:gd name="T12" fmla="*/ 447 w 447"/>
                      <a:gd name="T13" fmla="*/ 38 h 658"/>
                      <a:gd name="T14" fmla="*/ 415 w 447"/>
                      <a:gd name="T15" fmla="*/ 91 h 658"/>
                      <a:gd name="T16" fmla="*/ 348 w 447"/>
                      <a:gd name="T17" fmla="*/ 129 h 658"/>
                      <a:gd name="T18" fmla="*/ 307 w 447"/>
                      <a:gd name="T19" fmla="*/ 167 h 658"/>
                      <a:gd name="T20" fmla="*/ 266 w 447"/>
                      <a:gd name="T21" fmla="*/ 223 h 658"/>
                      <a:gd name="T22" fmla="*/ 257 w 447"/>
                      <a:gd name="T23" fmla="*/ 261 h 658"/>
                      <a:gd name="T24" fmla="*/ 262 w 447"/>
                      <a:gd name="T25" fmla="*/ 303 h 658"/>
                      <a:gd name="T26" fmla="*/ 284 w 447"/>
                      <a:gd name="T27" fmla="*/ 373 h 658"/>
                      <a:gd name="T28" fmla="*/ 289 w 447"/>
                      <a:gd name="T29" fmla="*/ 449 h 658"/>
                      <a:gd name="T30" fmla="*/ 280 w 447"/>
                      <a:gd name="T31" fmla="*/ 547 h 658"/>
                      <a:gd name="T32" fmla="*/ 257 w 447"/>
                      <a:gd name="T33" fmla="*/ 616 h 658"/>
                      <a:gd name="T34" fmla="*/ 217 w 447"/>
                      <a:gd name="T35" fmla="*/ 658 h 658"/>
                      <a:gd name="T36" fmla="*/ 190 w 447"/>
                      <a:gd name="T37" fmla="*/ 658 h 658"/>
                      <a:gd name="T38" fmla="*/ 104 w 447"/>
                      <a:gd name="T39" fmla="*/ 637 h 658"/>
                      <a:gd name="T40" fmla="*/ 27 w 447"/>
                      <a:gd name="T41" fmla="*/ 634 h 658"/>
                      <a:gd name="T42" fmla="*/ 0 w 447"/>
                      <a:gd name="T43" fmla="*/ 620 h 658"/>
                      <a:gd name="T44" fmla="*/ 50 w 447"/>
                      <a:gd name="T45" fmla="*/ 606 h 658"/>
                      <a:gd name="T46" fmla="*/ 131 w 447"/>
                      <a:gd name="T47" fmla="*/ 609 h 658"/>
                      <a:gd name="T48" fmla="*/ 181 w 447"/>
                      <a:gd name="T49" fmla="*/ 623 h 658"/>
                      <a:gd name="T50" fmla="*/ 212 w 447"/>
                      <a:gd name="T51" fmla="*/ 613 h 658"/>
                      <a:gd name="T52" fmla="*/ 244 w 447"/>
                      <a:gd name="T53" fmla="*/ 557 h 658"/>
                      <a:gd name="T54" fmla="*/ 248 w 447"/>
                      <a:gd name="T55" fmla="*/ 477 h 658"/>
                      <a:gd name="T56" fmla="*/ 239 w 447"/>
                      <a:gd name="T57" fmla="*/ 404 h 658"/>
                      <a:gd name="T58" fmla="*/ 212 w 447"/>
                      <a:gd name="T59" fmla="*/ 317 h 658"/>
                      <a:gd name="T60" fmla="*/ 212 w 447"/>
                      <a:gd name="T61" fmla="*/ 268 h 658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447"/>
                      <a:gd name="T94" fmla="*/ 0 h 658"/>
                      <a:gd name="T95" fmla="*/ 447 w 447"/>
                      <a:gd name="T96" fmla="*/ 658 h 658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447" h="658">
                        <a:moveTo>
                          <a:pt x="212" y="268"/>
                        </a:moveTo>
                        <a:lnTo>
                          <a:pt x="212" y="233"/>
                        </a:lnTo>
                        <a:lnTo>
                          <a:pt x="230" y="174"/>
                        </a:lnTo>
                        <a:lnTo>
                          <a:pt x="284" y="80"/>
                        </a:lnTo>
                        <a:lnTo>
                          <a:pt x="370" y="0"/>
                        </a:lnTo>
                        <a:lnTo>
                          <a:pt x="424" y="0"/>
                        </a:lnTo>
                        <a:lnTo>
                          <a:pt x="447" y="38"/>
                        </a:lnTo>
                        <a:lnTo>
                          <a:pt x="415" y="91"/>
                        </a:lnTo>
                        <a:lnTo>
                          <a:pt x="348" y="129"/>
                        </a:lnTo>
                        <a:lnTo>
                          <a:pt x="307" y="167"/>
                        </a:lnTo>
                        <a:lnTo>
                          <a:pt x="266" y="223"/>
                        </a:lnTo>
                        <a:lnTo>
                          <a:pt x="257" y="261"/>
                        </a:lnTo>
                        <a:lnTo>
                          <a:pt x="262" y="303"/>
                        </a:lnTo>
                        <a:lnTo>
                          <a:pt x="284" y="373"/>
                        </a:lnTo>
                        <a:lnTo>
                          <a:pt x="289" y="449"/>
                        </a:lnTo>
                        <a:lnTo>
                          <a:pt x="280" y="547"/>
                        </a:lnTo>
                        <a:lnTo>
                          <a:pt x="257" y="616"/>
                        </a:lnTo>
                        <a:lnTo>
                          <a:pt x="217" y="658"/>
                        </a:lnTo>
                        <a:lnTo>
                          <a:pt x="190" y="658"/>
                        </a:lnTo>
                        <a:lnTo>
                          <a:pt x="104" y="637"/>
                        </a:lnTo>
                        <a:lnTo>
                          <a:pt x="27" y="634"/>
                        </a:lnTo>
                        <a:lnTo>
                          <a:pt x="0" y="620"/>
                        </a:lnTo>
                        <a:lnTo>
                          <a:pt x="50" y="606"/>
                        </a:lnTo>
                        <a:lnTo>
                          <a:pt x="131" y="609"/>
                        </a:lnTo>
                        <a:lnTo>
                          <a:pt x="181" y="623"/>
                        </a:lnTo>
                        <a:lnTo>
                          <a:pt x="212" y="613"/>
                        </a:lnTo>
                        <a:lnTo>
                          <a:pt x="244" y="557"/>
                        </a:lnTo>
                        <a:lnTo>
                          <a:pt x="248" y="477"/>
                        </a:lnTo>
                        <a:lnTo>
                          <a:pt x="239" y="404"/>
                        </a:lnTo>
                        <a:lnTo>
                          <a:pt x="212" y="317"/>
                        </a:lnTo>
                        <a:lnTo>
                          <a:pt x="212" y="26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365" name="Freeform 12"/>
                  <p:cNvSpPr>
                    <a:spLocks/>
                  </p:cNvSpPr>
                  <p:nvPr/>
                </p:nvSpPr>
                <p:spPr bwMode="auto">
                  <a:xfrm flipH="1">
                    <a:off x="1353" y="1223"/>
                    <a:ext cx="282" cy="326"/>
                  </a:xfrm>
                  <a:custGeom>
                    <a:avLst/>
                    <a:gdLst>
                      <a:gd name="T0" fmla="*/ 81 w 282"/>
                      <a:gd name="T1" fmla="*/ 137 h 326"/>
                      <a:gd name="T2" fmla="*/ 78 w 282"/>
                      <a:gd name="T3" fmla="*/ 84 h 326"/>
                      <a:gd name="T4" fmla="*/ 88 w 282"/>
                      <a:gd name="T5" fmla="*/ 35 h 326"/>
                      <a:gd name="T6" fmla="*/ 127 w 282"/>
                      <a:gd name="T7" fmla="*/ 7 h 326"/>
                      <a:gd name="T8" fmla="*/ 173 w 282"/>
                      <a:gd name="T9" fmla="*/ 0 h 326"/>
                      <a:gd name="T10" fmla="*/ 208 w 282"/>
                      <a:gd name="T11" fmla="*/ 4 h 326"/>
                      <a:gd name="T12" fmla="*/ 240 w 282"/>
                      <a:gd name="T13" fmla="*/ 25 h 326"/>
                      <a:gd name="T14" fmla="*/ 257 w 282"/>
                      <a:gd name="T15" fmla="*/ 60 h 326"/>
                      <a:gd name="T16" fmla="*/ 278 w 282"/>
                      <a:gd name="T17" fmla="*/ 130 h 326"/>
                      <a:gd name="T18" fmla="*/ 282 w 282"/>
                      <a:gd name="T19" fmla="*/ 207 h 326"/>
                      <a:gd name="T20" fmla="*/ 271 w 282"/>
                      <a:gd name="T21" fmla="*/ 263 h 326"/>
                      <a:gd name="T22" fmla="*/ 250 w 282"/>
                      <a:gd name="T23" fmla="*/ 298 h 326"/>
                      <a:gd name="T24" fmla="*/ 215 w 282"/>
                      <a:gd name="T25" fmla="*/ 319 h 326"/>
                      <a:gd name="T26" fmla="*/ 187 w 282"/>
                      <a:gd name="T27" fmla="*/ 326 h 326"/>
                      <a:gd name="T28" fmla="*/ 145 w 282"/>
                      <a:gd name="T29" fmla="*/ 315 h 326"/>
                      <a:gd name="T30" fmla="*/ 123 w 282"/>
                      <a:gd name="T31" fmla="*/ 284 h 326"/>
                      <a:gd name="T32" fmla="*/ 102 w 282"/>
                      <a:gd name="T33" fmla="*/ 238 h 326"/>
                      <a:gd name="T34" fmla="*/ 85 w 282"/>
                      <a:gd name="T35" fmla="*/ 186 h 326"/>
                      <a:gd name="T36" fmla="*/ 53 w 282"/>
                      <a:gd name="T37" fmla="*/ 207 h 326"/>
                      <a:gd name="T38" fmla="*/ 18 w 282"/>
                      <a:gd name="T39" fmla="*/ 221 h 326"/>
                      <a:gd name="T40" fmla="*/ 4 w 282"/>
                      <a:gd name="T41" fmla="*/ 221 h 326"/>
                      <a:gd name="T42" fmla="*/ 0 w 282"/>
                      <a:gd name="T43" fmla="*/ 207 h 326"/>
                      <a:gd name="T44" fmla="*/ 7 w 282"/>
                      <a:gd name="T45" fmla="*/ 189 h 326"/>
                      <a:gd name="T46" fmla="*/ 60 w 282"/>
                      <a:gd name="T47" fmla="*/ 168 h 326"/>
                      <a:gd name="T48" fmla="*/ 81 w 282"/>
                      <a:gd name="T49" fmla="*/ 137 h 32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82"/>
                      <a:gd name="T76" fmla="*/ 0 h 326"/>
                      <a:gd name="T77" fmla="*/ 282 w 282"/>
                      <a:gd name="T78" fmla="*/ 326 h 32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82" h="326">
                        <a:moveTo>
                          <a:pt x="81" y="137"/>
                        </a:moveTo>
                        <a:lnTo>
                          <a:pt x="78" y="84"/>
                        </a:lnTo>
                        <a:lnTo>
                          <a:pt x="88" y="35"/>
                        </a:lnTo>
                        <a:lnTo>
                          <a:pt x="127" y="7"/>
                        </a:lnTo>
                        <a:lnTo>
                          <a:pt x="173" y="0"/>
                        </a:lnTo>
                        <a:lnTo>
                          <a:pt x="208" y="4"/>
                        </a:lnTo>
                        <a:lnTo>
                          <a:pt x="240" y="25"/>
                        </a:lnTo>
                        <a:lnTo>
                          <a:pt x="257" y="60"/>
                        </a:lnTo>
                        <a:lnTo>
                          <a:pt x="278" y="130"/>
                        </a:lnTo>
                        <a:lnTo>
                          <a:pt x="282" y="207"/>
                        </a:lnTo>
                        <a:lnTo>
                          <a:pt x="271" y="263"/>
                        </a:lnTo>
                        <a:lnTo>
                          <a:pt x="250" y="298"/>
                        </a:lnTo>
                        <a:lnTo>
                          <a:pt x="215" y="319"/>
                        </a:lnTo>
                        <a:lnTo>
                          <a:pt x="187" y="326"/>
                        </a:lnTo>
                        <a:lnTo>
                          <a:pt x="145" y="315"/>
                        </a:lnTo>
                        <a:lnTo>
                          <a:pt x="123" y="284"/>
                        </a:lnTo>
                        <a:lnTo>
                          <a:pt x="102" y="238"/>
                        </a:lnTo>
                        <a:lnTo>
                          <a:pt x="85" y="186"/>
                        </a:lnTo>
                        <a:lnTo>
                          <a:pt x="53" y="207"/>
                        </a:lnTo>
                        <a:lnTo>
                          <a:pt x="18" y="221"/>
                        </a:lnTo>
                        <a:lnTo>
                          <a:pt x="4" y="221"/>
                        </a:lnTo>
                        <a:lnTo>
                          <a:pt x="0" y="207"/>
                        </a:lnTo>
                        <a:lnTo>
                          <a:pt x="7" y="189"/>
                        </a:lnTo>
                        <a:lnTo>
                          <a:pt x="60" y="168"/>
                        </a:lnTo>
                        <a:lnTo>
                          <a:pt x="81" y="137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57366" name="Group 13"/>
                  <p:cNvGrpSpPr>
                    <a:grpSpLocks/>
                  </p:cNvGrpSpPr>
                  <p:nvPr/>
                </p:nvGrpSpPr>
                <p:grpSpPr bwMode="auto">
                  <a:xfrm flipH="1">
                    <a:off x="1212" y="1104"/>
                    <a:ext cx="277" cy="235"/>
                    <a:chOff x="1590" y="1104"/>
                    <a:chExt cx="277" cy="235"/>
                  </a:xfrm>
                </p:grpSpPr>
                <p:sp>
                  <p:nvSpPr>
                    <p:cNvPr id="57367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1683" y="1257"/>
                      <a:ext cx="184" cy="82"/>
                    </a:xfrm>
                    <a:custGeom>
                      <a:avLst/>
                      <a:gdLst>
                        <a:gd name="T0" fmla="*/ 13 w 184"/>
                        <a:gd name="T1" fmla="*/ 82 h 82"/>
                        <a:gd name="T2" fmla="*/ 0 w 184"/>
                        <a:gd name="T3" fmla="*/ 71 h 82"/>
                        <a:gd name="T4" fmla="*/ 0 w 184"/>
                        <a:gd name="T5" fmla="*/ 45 h 82"/>
                        <a:gd name="T6" fmla="*/ 16 w 184"/>
                        <a:gd name="T7" fmla="*/ 17 h 82"/>
                        <a:gd name="T8" fmla="*/ 36 w 184"/>
                        <a:gd name="T9" fmla="*/ 9 h 82"/>
                        <a:gd name="T10" fmla="*/ 61 w 184"/>
                        <a:gd name="T11" fmla="*/ 22 h 82"/>
                        <a:gd name="T12" fmla="*/ 86 w 184"/>
                        <a:gd name="T13" fmla="*/ 19 h 82"/>
                        <a:gd name="T14" fmla="*/ 102 w 184"/>
                        <a:gd name="T15" fmla="*/ 0 h 82"/>
                        <a:gd name="T16" fmla="*/ 123 w 184"/>
                        <a:gd name="T17" fmla="*/ 2 h 82"/>
                        <a:gd name="T18" fmla="*/ 155 w 184"/>
                        <a:gd name="T19" fmla="*/ 15 h 82"/>
                        <a:gd name="T20" fmla="*/ 182 w 184"/>
                        <a:gd name="T21" fmla="*/ 13 h 82"/>
                        <a:gd name="T22" fmla="*/ 184 w 184"/>
                        <a:gd name="T23" fmla="*/ 32 h 82"/>
                        <a:gd name="T24" fmla="*/ 175 w 184"/>
                        <a:gd name="T25" fmla="*/ 45 h 82"/>
                        <a:gd name="T26" fmla="*/ 141 w 184"/>
                        <a:gd name="T27" fmla="*/ 43 h 82"/>
                        <a:gd name="T28" fmla="*/ 118 w 184"/>
                        <a:gd name="T29" fmla="*/ 39 h 82"/>
                        <a:gd name="T30" fmla="*/ 105 w 184"/>
                        <a:gd name="T31" fmla="*/ 48 h 82"/>
                        <a:gd name="T32" fmla="*/ 91 w 184"/>
                        <a:gd name="T33" fmla="*/ 67 h 82"/>
                        <a:gd name="T34" fmla="*/ 66 w 184"/>
                        <a:gd name="T35" fmla="*/ 62 h 82"/>
                        <a:gd name="T36" fmla="*/ 54 w 184"/>
                        <a:gd name="T37" fmla="*/ 56 h 82"/>
                        <a:gd name="T38" fmla="*/ 45 w 184"/>
                        <a:gd name="T39" fmla="*/ 63 h 82"/>
                        <a:gd name="T40" fmla="*/ 32 w 184"/>
                        <a:gd name="T41" fmla="*/ 76 h 82"/>
                        <a:gd name="T42" fmla="*/ 13 w 184"/>
                        <a:gd name="T43" fmla="*/ 82 h 82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84"/>
                        <a:gd name="T67" fmla="*/ 0 h 82"/>
                        <a:gd name="T68" fmla="*/ 184 w 184"/>
                        <a:gd name="T69" fmla="*/ 82 h 82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84" h="82">
                          <a:moveTo>
                            <a:pt x="13" y="82"/>
                          </a:moveTo>
                          <a:lnTo>
                            <a:pt x="0" y="71"/>
                          </a:lnTo>
                          <a:lnTo>
                            <a:pt x="0" y="45"/>
                          </a:lnTo>
                          <a:lnTo>
                            <a:pt x="16" y="17"/>
                          </a:lnTo>
                          <a:lnTo>
                            <a:pt x="36" y="9"/>
                          </a:lnTo>
                          <a:lnTo>
                            <a:pt x="61" y="22"/>
                          </a:lnTo>
                          <a:lnTo>
                            <a:pt x="86" y="19"/>
                          </a:lnTo>
                          <a:lnTo>
                            <a:pt x="102" y="0"/>
                          </a:lnTo>
                          <a:lnTo>
                            <a:pt x="123" y="2"/>
                          </a:lnTo>
                          <a:lnTo>
                            <a:pt x="155" y="15"/>
                          </a:lnTo>
                          <a:lnTo>
                            <a:pt x="182" y="13"/>
                          </a:lnTo>
                          <a:lnTo>
                            <a:pt x="184" y="32"/>
                          </a:lnTo>
                          <a:lnTo>
                            <a:pt x="175" y="45"/>
                          </a:lnTo>
                          <a:lnTo>
                            <a:pt x="141" y="43"/>
                          </a:lnTo>
                          <a:lnTo>
                            <a:pt x="118" y="39"/>
                          </a:lnTo>
                          <a:lnTo>
                            <a:pt x="105" y="48"/>
                          </a:lnTo>
                          <a:lnTo>
                            <a:pt x="91" y="67"/>
                          </a:lnTo>
                          <a:lnTo>
                            <a:pt x="66" y="62"/>
                          </a:lnTo>
                          <a:lnTo>
                            <a:pt x="54" y="56"/>
                          </a:lnTo>
                          <a:lnTo>
                            <a:pt x="45" y="63"/>
                          </a:lnTo>
                          <a:lnTo>
                            <a:pt x="32" y="76"/>
                          </a:lnTo>
                          <a:lnTo>
                            <a:pt x="13" y="8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368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1654" y="1193"/>
                      <a:ext cx="178" cy="114"/>
                    </a:xfrm>
                    <a:custGeom>
                      <a:avLst/>
                      <a:gdLst>
                        <a:gd name="T0" fmla="*/ 23 w 178"/>
                        <a:gd name="T1" fmla="*/ 114 h 114"/>
                        <a:gd name="T2" fmla="*/ 11 w 178"/>
                        <a:gd name="T3" fmla="*/ 108 h 114"/>
                        <a:gd name="T4" fmla="*/ 0 w 178"/>
                        <a:gd name="T5" fmla="*/ 79 h 114"/>
                        <a:gd name="T6" fmla="*/ 11 w 178"/>
                        <a:gd name="T7" fmla="*/ 51 h 114"/>
                        <a:gd name="T8" fmla="*/ 27 w 178"/>
                        <a:gd name="T9" fmla="*/ 39 h 114"/>
                        <a:gd name="T10" fmla="*/ 56 w 178"/>
                        <a:gd name="T11" fmla="*/ 42 h 114"/>
                        <a:gd name="T12" fmla="*/ 76 w 178"/>
                        <a:gd name="T13" fmla="*/ 35 h 114"/>
                        <a:gd name="T14" fmla="*/ 90 w 178"/>
                        <a:gd name="T15" fmla="*/ 13 h 114"/>
                        <a:gd name="T16" fmla="*/ 111 w 178"/>
                        <a:gd name="T17" fmla="*/ 4 h 114"/>
                        <a:gd name="T18" fmla="*/ 146 w 178"/>
                        <a:gd name="T19" fmla="*/ 9 h 114"/>
                        <a:gd name="T20" fmla="*/ 171 w 178"/>
                        <a:gd name="T21" fmla="*/ 0 h 114"/>
                        <a:gd name="T22" fmla="*/ 178 w 178"/>
                        <a:gd name="T23" fmla="*/ 17 h 114"/>
                        <a:gd name="T24" fmla="*/ 171 w 178"/>
                        <a:gd name="T25" fmla="*/ 33 h 114"/>
                        <a:gd name="T26" fmla="*/ 140 w 178"/>
                        <a:gd name="T27" fmla="*/ 42 h 114"/>
                        <a:gd name="T28" fmla="*/ 120 w 178"/>
                        <a:gd name="T29" fmla="*/ 40 h 114"/>
                        <a:gd name="T30" fmla="*/ 108 w 178"/>
                        <a:gd name="T31" fmla="*/ 57 h 114"/>
                        <a:gd name="T32" fmla="*/ 97 w 178"/>
                        <a:gd name="T33" fmla="*/ 79 h 114"/>
                        <a:gd name="T34" fmla="*/ 72 w 178"/>
                        <a:gd name="T35" fmla="*/ 81 h 114"/>
                        <a:gd name="T36" fmla="*/ 59 w 178"/>
                        <a:gd name="T37" fmla="*/ 79 h 114"/>
                        <a:gd name="T38" fmla="*/ 47 w 178"/>
                        <a:gd name="T39" fmla="*/ 88 h 114"/>
                        <a:gd name="T40" fmla="*/ 41 w 178"/>
                        <a:gd name="T41" fmla="*/ 99 h 114"/>
                        <a:gd name="T42" fmla="*/ 23 w 178"/>
                        <a:gd name="T43" fmla="*/ 114 h 11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78"/>
                        <a:gd name="T67" fmla="*/ 0 h 114"/>
                        <a:gd name="T68" fmla="*/ 178 w 178"/>
                        <a:gd name="T69" fmla="*/ 114 h 11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78" h="114">
                          <a:moveTo>
                            <a:pt x="23" y="114"/>
                          </a:moveTo>
                          <a:lnTo>
                            <a:pt x="11" y="108"/>
                          </a:lnTo>
                          <a:lnTo>
                            <a:pt x="0" y="79"/>
                          </a:lnTo>
                          <a:lnTo>
                            <a:pt x="11" y="51"/>
                          </a:lnTo>
                          <a:lnTo>
                            <a:pt x="27" y="39"/>
                          </a:lnTo>
                          <a:lnTo>
                            <a:pt x="56" y="42"/>
                          </a:lnTo>
                          <a:lnTo>
                            <a:pt x="76" y="35"/>
                          </a:lnTo>
                          <a:lnTo>
                            <a:pt x="90" y="13"/>
                          </a:lnTo>
                          <a:lnTo>
                            <a:pt x="111" y="4"/>
                          </a:lnTo>
                          <a:lnTo>
                            <a:pt x="146" y="9"/>
                          </a:lnTo>
                          <a:lnTo>
                            <a:pt x="171" y="0"/>
                          </a:lnTo>
                          <a:lnTo>
                            <a:pt x="178" y="17"/>
                          </a:lnTo>
                          <a:lnTo>
                            <a:pt x="171" y="33"/>
                          </a:lnTo>
                          <a:lnTo>
                            <a:pt x="140" y="42"/>
                          </a:lnTo>
                          <a:lnTo>
                            <a:pt x="120" y="40"/>
                          </a:lnTo>
                          <a:lnTo>
                            <a:pt x="108" y="57"/>
                          </a:lnTo>
                          <a:lnTo>
                            <a:pt x="97" y="79"/>
                          </a:lnTo>
                          <a:lnTo>
                            <a:pt x="72" y="81"/>
                          </a:lnTo>
                          <a:lnTo>
                            <a:pt x="59" y="79"/>
                          </a:lnTo>
                          <a:lnTo>
                            <a:pt x="47" y="88"/>
                          </a:lnTo>
                          <a:lnTo>
                            <a:pt x="41" y="99"/>
                          </a:lnTo>
                          <a:lnTo>
                            <a:pt x="23" y="114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369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1630" y="1154"/>
                      <a:ext cx="161" cy="138"/>
                    </a:xfrm>
                    <a:custGeom>
                      <a:avLst/>
                      <a:gdLst>
                        <a:gd name="T0" fmla="*/ 31 w 161"/>
                        <a:gd name="T1" fmla="*/ 138 h 138"/>
                        <a:gd name="T2" fmla="*/ 16 w 161"/>
                        <a:gd name="T3" fmla="*/ 133 h 138"/>
                        <a:gd name="T4" fmla="*/ 0 w 161"/>
                        <a:gd name="T5" fmla="*/ 109 h 138"/>
                        <a:gd name="T6" fmla="*/ 5 w 161"/>
                        <a:gd name="T7" fmla="*/ 78 h 138"/>
                        <a:gd name="T8" fmla="*/ 16 w 161"/>
                        <a:gd name="T9" fmla="*/ 65 h 138"/>
                        <a:gd name="T10" fmla="*/ 43 w 161"/>
                        <a:gd name="T11" fmla="*/ 62 h 138"/>
                        <a:gd name="T12" fmla="*/ 65 w 161"/>
                        <a:gd name="T13" fmla="*/ 51 h 138"/>
                        <a:gd name="T14" fmla="*/ 72 w 161"/>
                        <a:gd name="T15" fmla="*/ 25 h 138"/>
                        <a:gd name="T16" fmla="*/ 92 w 161"/>
                        <a:gd name="T17" fmla="*/ 15 h 138"/>
                        <a:gd name="T18" fmla="*/ 127 w 161"/>
                        <a:gd name="T19" fmla="*/ 13 h 138"/>
                        <a:gd name="T20" fmla="*/ 148 w 161"/>
                        <a:gd name="T21" fmla="*/ 0 h 138"/>
                        <a:gd name="T22" fmla="*/ 161 w 161"/>
                        <a:gd name="T23" fmla="*/ 13 h 138"/>
                        <a:gd name="T24" fmla="*/ 156 w 161"/>
                        <a:gd name="T25" fmla="*/ 25 h 138"/>
                        <a:gd name="T26" fmla="*/ 128 w 161"/>
                        <a:gd name="T27" fmla="*/ 44 h 138"/>
                        <a:gd name="T28" fmla="*/ 107 w 161"/>
                        <a:gd name="T29" fmla="*/ 49 h 138"/>
                        <a:gd name="T30" fmla="*/ 99 w 161"/>
                        <a:gd name="T31" fmla="*/ 65 h 138"/>
                        <a:gd name="T32" fmla="*/ 94 w 161"/>
                        <a:gd name="T33" fmla="*/ 91 h 138"/>
                        <a:gd name="T34" fmla="*/ 69 w 161"/>
                        <a:gd name="T35" fmla="*/ 98 h 138"/>
                        <a:gd name="T36" fmla="*/ 54 w 161"/>
                        <a:gd name="T37" fmla="*/ 94 h 138"/>
                        <a:gd name="T38" fmla="*/ 45 w 161"/>
                        <a:gd name="T39" fmla="*/ 105 h 138"/>
                        <a:gd name="T40" fmla="*/ 40 w 161"/>
                        <a:gd name="T41" fmla="*/ 123 h 138"/>
                        <a:gd name="T42" fmla="*/ 31 w 161"/>
                        <a:gd name="T43" fmla="*/ 138 h 138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1"/>
                        <a:gd name="T67" fmla="*/ 0 h 138"/>
                        <a:gd name="T68" fmla="*/ 161 w 161"/>
                        <a:gd name="T69" fmla="*/ 138 h 138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1" h="138">
                          <a:moveTo>
                            <a:pt x="31" y="138"/>
                          </a:moveTo>
                          <a:lnTo>
                            <a:pt x="16" y="133"/>
                          </a:lnTo>
                          <a:lnTo>
                            <a:pt x="0" y="109"/>
                          </a:lnTo>
                          <a:lnTo>
                            <a:pt x="5" y="78"/>
                          </a:lnTo>
                          <a:lnTo>
                            <a:pt x="16" y="65"/>
                          </a:lnTo>
                          <a:lnTo>
                            <a:pt x="43" y="62"/>
                          </a:lnTo>
                          <a:lnTo>
                            <a:pt x="65" y="51"/>
                          </a:lnTo>
                          <a:lnTo>
                            <a:pt x="72" y="25"/>
                          </a:lnTo>
                          <a:lnTo>
                            <a:pt x="92" y="15"/>
                          </a:lnTo>
                          <a:lnTo>
                            <a:pt x="127" y="13"/>
                          </a:lnTo>
                          <a:lnTo>
                            <a:pt x="148" y="0"/>
                          </a:lnTo>
                          <a:lnTo>
                            <a:pt x="161" y="13"/>
                          </a:lnTo>
                          <a:lnTo>
                            <a:pt x="156" y="25"/>
                          </a:lnTo>
                          <a:lnTo>
                            <a:pt x="128" y="44"/>
                          </a:lnTo>
                          <a:lnTo>
                            <a:pt x="107" y="49"/>
                          </a:lnTo>
                          <a:lnTo>
                            <a:pt x="99" y="65"/>
                          </a:lnTo>
                          <a:lnTo>
                            <a:pt x="94" y="91"/>
                          </a:lnTo>
                          <a:lnTo>
                            <a:pt x="69" y="98"/>
                          </a:lnTo>
                          <a:lnTo>
                            <a:pt x="54" y="94"/>
                          </a:lnTo>
                          <a:lnTo>
                            <a:pt x="45" y="105"/>
                          </a:lnTo>
                          <a:lnTo>
                            <a:pt x="40" y="123"/>
                          </a:lnTo>
                          <a:lnTo>
                            <a:pt x="31" y="13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370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1590" y="1104"/>
                      <a:ext cx="123" cy="174"/>
                    </a:xfrm>
                    <a:custGeom>
                      <a:avLst/>
                      <a:gdLst>
                        <a:gd name="T0" fmla="*/ 48 w 123"/>
                        <a:gd name="T1" fmla="*/ 172 h 174"/>
                        <a:gd name="T2" fmla="*/ 31 w 123"/>
                        <a:gd name="T3" fmla="*/ 174 h 174"/>
                        <a:gd name="T4" fmla="*/ 9 w 123"/>
                        <a:gd name="T5" fmla="*/ 158 h 174"/>
                        <a:gd name="T6" fmla="*/ 0 w 123"/>
                        <a:gd name="T7" fmla="*/ 131 h 174"/>
                        <a:gd name="T8" fmla="*/ 4 w 123"/>
                        <a:gd name="T9" fmla="*/ 113 h 174"/>
                        <a:gd name="T10" fmla="*/ 29 w 123"/>
                        <a:gd name="T11" fmla="*/ 97 h 174"/>
                        <a:gd name="T12" fmla="*/ 46 w 123"/>
                        <a:gd name="T13" fmla="*/ 79 h 174"/>
                        <a:gd name="T14" fmla="*/ 46 w 123"/>
                        <a:gd name="T15" fmla="*/ 52 h 174"/>
                        <a:gd name="T16" fmla="*/ 59 w 123"/>
                        <a:gd name="T17" fmla="*/ 39 h 174"/>
                        <a:gd name="T18" fmla="*/ 90 w 123"/>
                        <a:gd name="T19" fmla="*/ 22 h 174"/>
                        <a:gd name="T20" fmla="*/ 106 w 123"/>
                        <a:gd name="T21" fmla="*/ 0 h 174"/>
                        <a:gd name="T22" fmla="*/ 121 w 123"/>
                        <a:gd name="T23" fmla="*/ 7 h 174"/>
                        <a:gd name="T24" fmla="*/ 123 w 123"/>
                        <a:gd name="T25" fmla="*/ 22 h 174"/>
                        <a:gd name="T26" fmla="*/ 105 w 123"/>
                        <a:gd name="T27" fmla="*/ 47 h 174"/>
                        <a:gd name="T28" fmla="*/ 84 w 123"/>
                        <a:gd name="T29" fmla="*/ 61 h 174"/>
                        <a:gd name="T30" fmla="*/ 86 w 123"/>
                        <a:gd name="T31" fmla="*/ 81 h 174"/>
                        <a:gd name="T32" fmla="*/ 90 w 123"/>
                        <a:gd name="T33" fmla="*/ 104 h 174"/>
                        <a:gd name="T34" fmla="*/ 68 w 123"/>
                        <a:gd name="T35" fmla="*/ 118 h 174"/>
                        <a:gd name="T36" fmla="*/ 59 w 123"/>
                        <a:gd name="T37" fmla="*/ 124 h 174"/>
                        <a:gd name="T38" fmla="*/ 51 w 123"/>
                        <a:gd name="T39" fmla="*/ 138 h 174"/>
                        <a:gd name="T40" fmla="*/ 50 w 123"/>
                        <a:gd name="T41" fmla="*/ 152 h 174"/>
                        <a:gd name="T42" fmla="*/ 48 w 123"/>
                        <a:gd name="T43" fmla="*/ 172 h 17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23"/>
                        <a:gd name="T67" fmla="*/ 0 h 174"/>
                        <a:gd name="T68" fmla="*/ 123 w 123"/>
                        <a:gd name="T69" fmla="*/ 174 h 17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23" h="174">
                          <a:moveTo>
                            <a:pt x="48" y="172"/>
                          </a:moveTo>
                          <a:lnTo>
                            <a:pt x="31" y="174"/>
                          </a:lnTo>
                          <a:lnTo>
                            <a:pt x="9" y="158"/>
                          </a:lnTo>
                          <a:lnTo>
                            <a:pt x="0" y="131"/>
                          </a:lnTo>
                          <a:lnTo>
                            <a:pt x="4" y="113"/>
                          </a:lnTo>
                          <a:lnTo>
                            <a:pt x="29" y="97"/>
                          </a:lnTo>
                          <a:lnTo>
                            <a:pt x="46" y="79"/>
                          </a:lnTo>
                          <a:lnTo>
                            <a:pt x="46" y="52"/>
                          </a:lnTo>
                          <a:lnTo>
                            <a:pt x="59" y="39"/>
                          </a:lnTo>
                          <a:lnTo>
                            <a:pt x="90" y="22"/>
                          </a:lnTo>
                          <a:lnTo>
                            <a:pt x="106" y="0"/>
                          </a:lnTo>
                          <a:lnTo>
                            <a:pt x="121" y="7"/>
                          </a:lnTo>
                          <a:lnTo>
                            <a:pt x="123" y="22"/>
                          </a:lnTo>
                          <a:lnTo>
                            <a:pt x="105" y="47"/>
                          </a:lnTo>
                          <a:lnTo>
                            <a:pt x="84" y="61"/>
                          </a:lnTo>
                          <a:lnTo>
                            <a:pt x="86" y="81"/>
                          </a:lnTo>
                          <a:lnTo>
                            <a:pt x="90" y="104"/>
                          </a:lnTo>
                          <a:lnTo>
                            <a:pt x="68" y="118"/>
                          </a:lnTo>
                          <a:lnTo>
                            <a:pt x="59" y="124"/>
                          </a:lnTo>
                          <a:lnTo>
                            <a:pt x="51" y="138"/>
                          </a:lnTo>
                          <a:lnTo>
                            <a:pt x="50" y="152"/>
                          </a:lnTo>
                          <a:lnTo>
                            <a:pt x="48" y="17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7354" name="Group 18"/>
                <p:cNvGrpSpPr>
                  <a:grpSpLocks/>
                </p:cNvGrpSpPr>
                <p:nvPr/>
              </p:nvGrpSpPr>
              <p:grpSpPr bwMode="auto">
                <a:xfrm rot="4286940" flipH="1">
                  <a:off x="1038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57358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algn="l" eaLnBrk="0" hangingPunct="0"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/>
                  </a:p>
                </p:txBody>
              </p:sp>
              <p:sp>
                <p:nvSpPr>
                  <p:cNvPr id="57359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algn="l" eaLnBrk="0" hangingPunct="0"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/>
                  </a:p>
                </p:txBody>
              </p:sp>
            </p:grpSp>
            <p:grpSp>
              <p:nvGrpSpPr>
                <p:cNvPr id="57355" name="Group 21"/>
                <p:cNvGrpSpPr>
                  <a:grpSpLocks/>
                </p:cNvGrpSpPr>
                <p:nvPr/>
              </p:nvGrpSpPr>
              <p:grpSpPr bwMode="auto">
                <a:xfrm rot="4286940" flipH="1">
                  <a:off x="962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57356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algn="l" eaLnBrk="0" hangingPunct="0"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/>
                  </a:p>
                </p:txBody>
              </p:sp>
              <p:sp>
                <p:nvSpPr>
                  <p:cNvPr id="57357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algn="l" eaLnBrk="0" hangingPunct="0"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/>
                  </a:p>
                </p:txBody>
              </p:sp>
            </p:grpSp>
          </p:grpSp>
          <p:sp>
            <p:nvSpPr>
              <p:cNvPr id="57352" name="Oval 24"/>
              <p:cNvSpPr>
                <a:spLocks noChangeArrowheads="1"/>
              </p:cNvSpPr>
              <p:nvPr/>
            </p:nvSpPr>
            <p:spPr bwMode="auto">
              <a:xfrm>
                <a:off x="1098" y="1008"/>
                <a:ext cx="198" cy="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 Rounded MT Bold" pitchFamily="34" charset="0"/>
                </a:endParaRPr>
              </a:p>
            </p:txBody>
          </p:sp>
        </p:grpSp>
        <p:sp>
          <p:nvSpPr>
            <p:cNvPr id="57349" name="Freeform 25"/>
            <p:cNvSpPr>
              <a:spLocks noChangeAspect="1"/>
            </p:cNvSpPr>
            <p:nvPr/>
          </p:nvSpPr>
          <p:spPr bwMode="auto">
            <a:xfrm>
              <a:off x="1153" y="2448"/>
              <a:ext cx="446" cy="375"/>
            </a:xfrm>
            <a:custGeom>
              <a:avLst/>
              <a:gdLst>
                <a:gd name="T0" fmla="*/ 194 w 446"/>
                <a:gd name="T1" fmla="*/ 93 h 375"/>
                <a:gd name="T2" fmla="*/ 183 w 446"/>
                <a:gd name="T3" fmla="*/ 57 h 375"/>
                <a:gd name="T4" fmla="*/ 164 w 446"/>
                <a:gd name="T5" fmla="*/ 22 h 375"/>
                <a:gd name="T6" fmla="*/ 131 w 446"/>
                <a:gd name="T7" fmla="*/ 0 h 375"/>
                <a:gd name="T8" fmla="*/ 93 w 446"/>
                <a:gd name="T9" fmla="*/ 0 h 375"/>
                <a:gd name="T10" fmla="*/ 54 w 446"/>
                <a:gd name="T11" fmla="*/ 13 h 375"/>
                <a:gd name="T12" fmla="*/ 2 w 446"/>
                <a:gd name="T13" fmla="*/ 57 h 375"/>
                <a:gd name="T14" fmla="*/ 0 w 446"/>
                <a:gd name="T15" fmla="*/ 79 h 375"/>
                <a:gd name="T16" fmla="*/ 16 w 446"/>
                <a:gd name="T17" fmla="*/ 115 h 375"/>
                <a:gd name="T18" fmla="*/ 68 w 446"/>
                <a:gd name="T19" fmla="*/ 159 h 375"/>
                <a:gd name="T20" fmla="*/ 68 w 446"/>
                <a:gd name="T21" fmla="*/ 177 h 375"/>
                <a:gd name="T22" fmla="*/ 46 w 446"/>
                <a:gd name="T23" fmla="*/ 203 h 375"/>
                <a:gd name="T24" fmla="*/ 49 w 446"/>
                <a:gd name="T25" fmla="*/ 225 h 375"/>
                <a:gd name="T26" fmla="*/ 63 w 446"/>
                <a:gd name="T27" fmla="*/ 234 h 375"/>
                <a:gd name="T28" fmla="*/ 80 w 446"/>
                <a:gd name="T29" fmla="*/ 243 h 375"/>
                <a:gd name="T30" fmla="*/ 80 w 446"/>
                <a:gd name="T31" fmla="*/ 265 h 375"/>
                <a:gd name="T32" fmla="*/ 52 w 446"/>
                <a:gd name="T33" fmla="*/ 305 h 375"/>
                <a:gd name="T34" fmla="*/ 54 w 446"/>
                <a:gd name="T35" fmla="*/ 322 h 375"/>
                <a:gd name="T36" fmla="*/ 82 w 446"/>
                <a:gd name="T37" fmla="*/ 344 h 375"/>
                <a:gd name="T38" fmla="*/ 123 w 446"/>
                <a:gd name="T39" fmla="*/ 327 h 375"/>
                <a:gd name="T40" fmla="*/ 142 w 446"/>
                <a:gd name="T41" fmla="*/ 331 h 375"/>
                <a:gd name="T42" fmla="*/ 189 w 446"/>
                <a:gd name="T43" fmla="*/ 340 h 375"/>
                <a:gd name="T44" fmla="*/ 232 w 446"/>
                <a:gd name="T45" fmla="*/ 366 h 375"/>
                <a:gd name="T46" fmla="*/ 259 w 446"/>
                <a:gd name="T47" fmla="*/ 375 h 375"/>
                <a:gd name="T48" fmla="*/ 355 w 446"/>
                <a:gd name="T49" fmla="*/ 356 h 375"/>
                <a:gd name="T50" fmla="*/ 446 w 446"/>
                <a:gd name="T51" fmla="*/ 273 h 375"/>
                <a:gd name="T52" fmla="*/ 408 w 446"/>
                <a:gd name="T53" fmla="*/ 349 h 375"/>
                <a:gd name="T54" fmla="*/ 325 w 446"/>
                <a:gd name="T55" fmla="*/ 364 h 375"/>
                <a:gd name="T56" fmla="*/ 431 w 446"/>
                <a:gd name="T57" fmla="*/ 303 h 375"/>
                <a:gd name="T58" fmla="*/ 393 w 446"/>
                <a:gd name="T59" fmla="*/ 273 h 375"/>
                <a:gd name="T60" fmla="*/ 281 w 446"/>
                <a:gd name="T61" fmla="*/ 260 h 375"/>
                <a:gd name="T62" fmla="*/ 197 w 446"/>
                <a:gd name="T63" fmla="*/ 247 h 375"/>
                <a:gd name="T64" fmla="*/ 153 w 446"/>
                <a:gd name="T65" fmla="*/ 238 h 375"/>
                <a:gd name="T66" fmla="*/ 161 w 446"/>
                <a:gd name="T67" fmla="*/ 221 h 375"/>
                <a:gd name="T68" fmla="*/ 186 w 446"/>
                <a:gd name="T69" fmla="*/ 199 h 375"/>
                <a:gd name="T70" fmla="*/ 180 w 446"/>
                <a:gd name="T71" fmla="*/ 172 h 375"/>
                <a:gd name="T72" fmla="*/ 156 w 446"/>
                <a:gd name="T73" fmla="*/ 146 h 375"/>
                <a:gd name="T74" fmla="*/ 156 w 446"/>
                <a:gd name="T75" fmla="*/ 124 h 375"/>
                <a:gd name="T76" fmla="*/ 169 w 446"/>
                <a:gd name="T77" fmla="*/ 75 h 375"/>
                <a:gd name="T78" fmla="*/ 147 w 446"/>
                <a:gd name="T79" fmla="*/ 167 h 3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46"/>
                <a:gd name="T121" fmla="*/ 0 h 375"/>
                <a:gd name="T122" fmla="*/ 446 w 446"/>
                <a:gd name="T123" fmla="*/ 375 h 3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46" h="375">
                  <a:moveTo>
                    <a:pt x="194" y="93"/>
                  </a:moveTo>
                  <a:lnTo>
                    <a:pt x="183" y="57"/>
                  </a:lnTo>
                  <a:lnTo>
                    <a:pt x="164" y="22"/>
                  </a:lnTo>
                  <a:lnTo>
                    <a:pt x="131" y="0"/>
                  </a:lnTo>
                  <a:lnTo>
                    <a:pt x="93" y="0"/>
                  </a:lnTo>
                  <a:lnTo>
                    <a:pt x="54" y="13"/>
                  </a:lnTo>
                  <a:lnTo>
                    <a:pt x="2" y="57"/>
                  </a:lnTo>
                  <a:lnTo>
                    <a:pt x="0" y="79"/>
                  </a:lnTo>
                  <a:lnTo>
                    <a:pt x="16" y="115"/>
                  </a:lnTo>
                  <a:lnTo>
                    <a:pt x="68" y="159"/>
                  </a:lnTo>
                  <a:lnTo>
                    <a:pt x="68" y="177"/>
                  </a:lnTo>
                  <a:lnTo>
                    <a:pt x="46" y="203"/>
                  </a:lnTo>
                  <a:lnTo>
                    <a:pt x="49" y="225"/>
                  </a:lnTo>
                  <a:lnTo>
                    <a:pt x="63" y="234"/>
                  </a:lnTo>
                  <a:lnTo>
                    <a:pt x="80" y="243"/>
                  </a:lnTo>
                  <a:lnTo>
                    <a:pt x="80" y="265"/>
                  </a:lnTo>
                  <a:lnTo>
                    <a:pt x="52" y="305"/>
                  </a:lnTo>
                  <a:lnTo>
                    <a:pt x="54" y="322"/>
                  </a:lnTo>
                  <a:lnTo>
                    <a:pt x="82" y="344"/>
                  </a:lnTo>
                  <a:lnTo>
                    <a:pt x="123" y="327"/>
                  </a:lnTo>
                  <a:lnTo>
                    <a:pt x="142" y="331"/>
                  </a:lnTo>
                  <a:lnTo>
                    <a:pt x="189" y="340"/>
                  </a:lnTo>
                  <a:lnTo>
                    <a:pt x="232" y="366"/>
                  </a:lnTo>
                  <a:lnTo>
                    <a:pt x="259" y="375"/>
                  </a:lnTo>
                  <a:lnTo>
                    <a:pt x="355" y="356"/>
                  </a:lnTo>
                  <a:lnTo>
                    <a:pt x="446" y="273"/>
                  </a:lnTo>
                  <a:lnTo>
                    <a:pt x="408" y="349"/>
                  </a:lnTo>
                  <a:lnTo>
                    <a:pt x="325" y="364"/>
                  </a:lnTo>
                  <a:lnTo>
                    <a:pt x="431" y="303"/>
                  </a:lnTo>
                  <a:lnTo>
                    <a:pt x="393" y="273"/>
                  </a:lnTo>
                  <a:lnTo>
                    <a:pt x="281" y="260"/>
                  </a:lnTo>
                  <a:lnTo>
                    <a:pt x="197" y="247"/>
                  </a:lnTo>
                  <a:lnTo>
                    <a:pt x="153" y="238"/>
                  </a:lnTo>
                  <a:lnTo>
                    <a:pt x="161" y="221"/>
                  </a:lnTo>
                  <a:lnTo>
                    <a:pt x="186" y="199"/>
                  </a:lnTo>
                  <a:lnTo>
                    <a:pt x="180" y="172"/>
                  </a:lnTo>
                  <a:lnTo>
                    <a:pt x="156" y="146"/>
                  </a:lnTo>
                  <a:lnTo>
                    <a:pt x="156" y="124"/>
                  </a:lnTo>
                  <a:lnTo>
                    <a:pt x="169" y="75"/>
                  </a:lnTo>
                  <a:lnTo>
                    <a:pt x="147" y="16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0" name="Freeform 26"/>
            <p:cNvSpPr>
              <a:spLocks/>
            </p:cNvSpPr>
            <p:nvPr/>
          </p:nvSpPr>
          <p:spPr bwMode="auto">
            <a:xfrm>
              <a:off x="1440" y="2304"/>
              <a:ext cx="470" cy="320"/>
            </a:xfrm>
            <a:custGeom>
              <a:avLst/>
              <a:gdLst>
                <a:gd name="T0" fmla="*/ 88 w 470"/>
                <a:gd name="T1" fmla="*/ 0 h 320"/>
                <a:gd name="T2" fmla="*/ 48 w 470"/>
                <a:gd name="T3" fmla="*/ 9 h 320"/>
                <a:gd name="T4" fmla="*/ 13 w 470"/>
                <a:gd name="T5" fmla="*/ 77 h 320"/>
                <a:gd name="T6" fmla="*/ 0 w 470"/>
                <a:gd name="T7" fmla="*/ 133 h 320"/>
                <a:gd name="T8" fmla="*/ 8 w 470"/>
                <a:gd name="T9" fmla="*/ 133 h 320"/>
                <a:gd name="T10" fmla="*/ 19 w 470"/>
                <a:gd name="T11" fmla="*/ 124 h 320"/>
                <a:gd name="T12" fmla="*/ 31 w 470"/>
                <a:gd name="T13" fmla="*/ 133 h 320"/>
                <a:gd name="T14" fmla="*/ 25 w 470"/>
                <a:gd name="T15" fmla="*/ 152 h 320"/>
                <a:gd name="T16" fmla="*/ 17 w 470"/>
                <a:gd name="T17" fmla="*/ 181 h 320"/>
                <a:gd name="T18" fmla="*/ 23 w 470"/>
                <a:gd name="T19" fmla="*/ 206 h 320"/>
                <a:gd name="T20" fmla="*/ 35 w 470"/>
                <a:gd name="T21" fmla="*/ 200 h 320"/>
                <a:gd name="T22" fmla="*/ 40 w 470"/>
                <a:gd name="T23" fmla="*/ 220 h 320"/>
                <a:gd name="T24" fmla="*/ 35 w 470"/>
                <a:gd name="T25" fmla="*/ 253 h 320"/>
                <a:gd name="T26" fmla="*/ 40 w 470"/>
                <a:gd name="T27" fmla="*/ 301 h 320"/>
                <a:gd name="T28" fmla="*/ 48 w 470"/>
                <a:gd name="T29" fmla="*/ 320 h 320"/>
                <a:gd name="T30" fmla="*/ 65 w 470"/>
                <a:gd name="T31" fmla="*/ 320 h 320"/>
                <a:gd name="T32" fmla="*/ 88 w 470"/>
                <a:gd name="T33" fmla="*/ 306 h 320"/>
                <a:gd name="T34" fmla="*/ 103 w 470"/>
                <a:gd name="T35" fmla="*/ 301 h 320"/>
                <a:gd name="T36" fmla="*/ 111 w 470"/>
                <a:gd name="T37" fmla="*/ 291 h 320"/>
                <a:gd name="T38" fmla="*/ 132 w 470"/>
                <a:gd name="T39" fmla="*/ 282 h 320"/>
                <a:gd name="T40" fmla="*/ 178 w 470"/>
                <a:gd name="T41" fmla="*/ 291 h 320"/>
                <a:gd name="T42" fmla="*/ 195 w 470"/>
                <a:gd name="T43" fmla="*/ 301 h 320"/>
                <a:gd name="T44" fmla="*/ 204 w 470"/>
                <a:gd name="T45" fmla="*/ 277 h 320"/>
                <a:gd name="T46" fmla="*/ 394 w 470"/>
                <a:gd name="T47" fmla="*/ 264 h 320"/>
                <a:gd name="T48" fmla="*/ 470 w 470"/>
                <a:gd name="T49" fmla="*/ 219 h 320"/>
                <a:gd name="T50" fmla="*/ 341 w 470"/>
                <a:gd name="T51" fmla="*/ 205 h 320"/>
                <a:gd name="T52" fmla="*/ 265 w 470"/>
                <a:gd name="T53" fmla="*/ 205 h 320"/>
                <a:gd name="T54" fmla="*/ 197 w 470"/>
                <a:gd name="T55" fmla="*/ 205 h 320"/>
                <a:gd name="T56" fmla="*/ 181 w 470"/>
                <a:gd name="T57" fmla="*/ 177 h 320"/>
                <a:gd name="T58" fmla="*/ 135 w 470"/>
                <a:gd name="T59" fmla="*/ 177 h 320"/>
                <a:gd name="T60" fmla="*/ 120 w 470"/>
                <a:gd name="T61" fmla="*/ 172 h 320"/>
                <a:gd name="T62" fmla="*/ 101 w 470"/>
                <a:gd name="T63" fmla="*/ 162 h 320"/>
                <a:gd name="T64" fmla="*/ 94 w 470"/>
                <a:gd name="T65" fmla="*/ 143 h 320"/>
                <a:gd name="T66" fmla="*/ 97 w 470"/>
                <a:gd name="T67" fmla="*/ 124 h 320"/>
                <a:gd name="T68" fmla="*/ 93 w 470"/>
                <a:gd name="T69" fmla="*/ 106 h 320"/>
                <a:gd name="T70" fmla="*/ 84 w 470"/>
                <a:gd name="T71" fmla="*/ 91 h 320"/>
                <a:gd name="T72" fmla="*/ 90 w 470"/>
                <a:gd name="T73" fmla="*/ 67 h 320"/>
                <a:gd name="T74" fmla="*/ 107 w 470"/>
                <a:gd name="T75" fmla="*/ 52 h 320"/>
                <a:gd name="T76" fmla="*/ 105 w 470"/>
                <a:gd name="T77" fmla="*/ 29 h 320"/>
                <a:gd name="T78" fmla="*/ 88 w 470"/>
                <a:gd name="T79" fmla="*/ 0 h 3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0"/>
                <a:gd name="T121" fmla="*/ 0 h 320"/>
                <a:gd name="T122" fmla="*/ 470 w 470"/>
                <a:gd name="T123" fmla="*/ 320 h 32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0" h="320">
                  <a:moveTo>
                    <a:pt x="88" y="0"/>
                  </a:moveTo>
                  <a:lnTo>
                    <a:pt x="48" y="9"/>
                  </a:lnTo>
                  <a:lnTo>
                    <a:pt x="13" y="77"/>
                  </a:lnTo>
                  <a:lnTo>
                    <a:pt x="0" y="133"/>
                  </a:lnTo>
                  <a:lnTo>
                    <a:pt x="8" y="133"/>
                  </a:lnTo>
                  <a:lnTo>
                    <a:pt x="19" y="124"/>
                  </a:lnTo>
                  <a:lnTo>
                    <a:pt x="31" y="133"/>
                  </a:lnTo>
                  <a:lnTo>
                    <a:pt x="25" y="152"/>
                  </a:lnTo>
                  <a:lnTo>
                    <a:pt x="17" y="181"/>
                  </a:lnTo>
                  <a:lnTo>
                    <a:pt x="23" y="206"/>
                  </a:lnTo>
                  <a:lnTo>
                    <a:pt x="35" y="200"/>
                  </a:lnTo>
                  <a:lnTo>
                    <a:pt x="40" y="220"/>
                  </a:lnTo>
                  <a:lnTo>
                    <a:pt x="35" y="253"/>
                  </a:lnTo>
                  <a:lnTo>
                    <a:pt x="40" y="301"/>
                  </a:lnTo>
                  <a:lnTo>
                    <a:pt x="48" y="320"/>
                  </a:lnTo>
                  <a:lnTo>
                    <a:pt x="65" y="320"/>
                  </a:lnTo>
                  <a:lnTo>
                    <a:pt x="88" y="306"/>
                  </a:lnTo>
                  <a:lnTo>
                    <a:pt x="103" y="301"/>
                  </a:lnTo>
                  <a:lnTo>
                    <a:pt x="111" y="291"/>
                  </a:lnTo>
                  <a:lnTo>
                    <a:pt x="132" y="282"/>
                  </a:lnTo>
                  <a:lnTo>
                    <a:pt x="178" y="291"/>
                  </a:lnTo>
                  <a:lnTo>
                    <a:pt x="195" y="301"/>
                  </a:lnTo>
                  <a:lnTo>
                    <a:pt x="204" y="277"/>
                  </a:lnTo>
                  <a:lnTo>
                    <a:pt x="394" y="264"/>
                  </a:lnTo>
                  <a:lnTo>
                    <a:pt x="470" y="219"/>
                  </a:lnTo>
                  <a:lnTo>
                    <a:pt x="341" y="205"/>
                  </a:lnTo>
                  <a:lnTo>
                    <a:pt x="265" y="205"/>
                  </a:lnTo>
                  <a:lnTo>
                    <a:pt x="197" y="205"/>
                  </a:lnTo>
                  <a:lnTo>
                    <a:pt x="181" y="177"/>
                  </a:lnTo>
                  <a:lnTo>
                    <a:pt x="135" y="177"/>
                  </a:lnTo>
                  <a:lnTo>
                    <a:pt x="120" y="172"/>
                  </a:lnTo>
                  <a:lnTo>
                    <a:pt x="101" y="162"/>
                  </a:lnTo>
                  <a:lnTo>
                    <a:pt x="94" y="143"/>
                  </a:lnTo>
                  <a:lnTo>
                    <a:pt x="97" y="124"/>
                  </a:lnTo>
                  <a:lnTo>
                    <a:pt x="93" y="106"/>
                  </a:lnTo>
                  <a:lnTo>
                    <a:pt x="84" y="91"/>
                  </a:lnTo>
                  <a:lnTo>
                    <a:pt x="90" y="67"/>
                  </a:lnTo>
                  <a:lnTo>
                    <a:pt x="107" y="52"/>
                  </a:lnTo>
                  <a:lnTo>
                    <a:pt x="105" y="2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>
            <a:spLocks noChangeArrowheads="1"/>
          </p:cNvSpPr>
          <p:nvPr/>
        </p:nvSpPr>
        <p:spPr bwMode="auto">
          <a:xfrm>
            <a:off x="1995488" y="1295400"/>
            <a:ext cx="6843712" cy="2638425"/>
          </a:xfrm>
          <a:prstGeom prst="wedgeRoundRectCallout">
            <a:avLst>
              <a:gd name="adj1" fmla="val -53667"/>
              <a:gd name="adj2" fmla="val 16245"/>
              <a:gd name="adj3" fmla="val 1666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latin typeface="Arial Rounded MT Bold" pitchFamily="34" charset="0"/>
              </a:rPr>
              <a:t>Is there a faster way to multiply two numbers than the way you learned in grade school?</a:t>
            </a:r>
          </a:p>
        </p:txBody>
      </p:sp>
      <p:grpSp>
        <p:nvGrpSpPr>
          <p:cNvPr id="58371" name="Group 3"/>
          <p:cNvGrpSpPr>
            <a:grpSpLocks/>
          </p:cNvGrpSpPr>
          <p:nvPr/>
        </p:nvGrpSpPr>
        <p:grpSpPr bwMode="auto">
          <a:xfrm flipH="1">
            <a:off x="361950" y="2282825"/>
            <a:ext cx="1785938" cy="3657600"/>
            <a:chOff x="2308" y="1513"/>
            <a:chExt cx="1162" cy="2570"/>
          </a:xfrm>
        </p:grpSpPr>
        <p:grpSp>
          <p:nvGrpSpPr>
            <p:cNvPr id="58372" name="Group 4"/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58380" name="Freeform 5"/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1" name="Freeform 6"/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2" name="Freeform 7"/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3" name="Freeform 8"/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4" name="Freeform 9"/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5" name="Freeform 10"/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373" name="Freeform 11"/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74" name="Freeform 12"/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75" name="Oval 13"/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58376" name="Oval 14"/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58377" name="Oval 15"/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58378" name="Oval 16"/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58379" name="Oval 17"/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 Rounded MT Bold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Divide And Conquer</a:t>
            </a:r>
            <a:br>
              <a:rPr lang="en-US" altLang="en-US" smtClean="0"/>
            </a:br>
            <a:r>
              <a:rPr lang="en-US" altLang="en-US" smtClean="0"/>
              <a:t>(an approach to faster algorithms)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tabLst>
                <a:tab pos="858838" algn="l"/>
              </a:tabLst>
            </a:pPr>
            <a:r>
              <a:rPr lang="en-US" altLang="en-US" b="1" smtClean="0">
                <a:solidFill>
                  <a:schemeClr val="accent2"/>
                </a:solidFill>
              </a:rPr>
              <a:t>DIVIDE</a:t>
            </a:r>
            <a:r>
              <a:rPr lang="en-US" altLang="en-US" b="1" smtClean="0"/>
              <a:t> </a:t>
            </a:r>
            <a:r>
              <a:rPr lang="en-US" altLang="en-US" smtClean="0"/>
              <a:t> my instance to the problem into smaller instances to the same problem.</a:t>
            </a:r>
          </a:p>
          <a:p>
            <a:pPr marL="0" indent="0" eaLnBrk="1" hangingPunct="1">
              <a:lnSpc>
                <a:spcPct val="90000"/>
              </a:lnSpc>
              <a:tabLst>
                <a:tab pos="858838" algn="l"/>
              </a:tabLst>
            </a:pPr>
            <a:endParaRPr lang="en-US" altLang="en-US" smtClean="0"/>
          </a:p>
          <a:p>
            <a:pPr marL="0" indent="0" eaLnBrk="1" hangingPunct="1">
              <a:lnSpc>
                <a:spcPct val="90000"/>
              </a:lnSpc>
              <a:tabLst>
                <a:tab pos="858838" algn="l"/>
              </a:tabLst>
            </a:pPr>
            <a:r>
              <a:rPr lang="en-US" altLang="en-US" b="1" smtClean="0"/>
              <a:t>Have a friend (</a:t>
            </a:r>
            <a:r>
              <a:rPr lang="en-US" altLang="en-US" smtClean="0"/>
              <a:t>recursively) solve them.</a:t>
            </a:r>
            <a:br>
              <a:rPr lang="en-US" altLang="en-US" smtClean="0"/>
            </a:br>
            <a:r>
              <a:rPr lang="en-US" altLang="en-US" smtClean="0"/>
              <a:t>Do not worry about it yourself.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858838" algn="l"/>
              </a:tabLst>
            </a:pPr>
            <a:endParaRPr lang="en-US" altLang="en-US" b="1" smtClean="0"/>
          </a:p>
          <a:p>
            <a:pPr marL="0" indent="0" eaLnBrk="1" hangingPunct="1">
              <a:lnSpc>
                <a:spcPct val="90000"/>
              </a:lnSpc>
              <a:tabLst>
                <a:tab pos="858838" algn="l"/>
              </a:tabLst>
            </a:pPr>
            <a:r>
              <a:rPr lang="en-US" altLang="en-US" b="1" smtClean="0">
                <a:solidFill>
                  <a:schemeClr val="accent2"/>
                </a:solidFill>
              </a:rPr>
              <a:t>GLUE</a:t>
            </a:r>
            <a:r>
              <a:rPr lang="en-US" altLang="en-US" b="1" smtClean="0"/>
              <a:t> </a:t>
            </a:r>
            <a:r>
              <a:rPr lang="en-US" altLang="en-US" smtClean="0"/>
              <a:t>the answers together so as to obtain the answer to your larger instance.</a:t>
            </a:r>
            <a:r>
              <a:rPr lang="en-US" altLang="en-US" b="1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Multiplication of 2 n-bit numbers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X = </a:t>
            </a:r>
          </a:p>
          <a:p>
            <a:pPr eaLnBrk="1" hangingPunct="1"/>
            <a:r>
              <a:rPr lang="en-US" altLang="en-US" sz="3600" smtClean="0"/>
              <a:t>Y = </a:t>
            </a:r>
          </a:p>
          <a:p>
            <a:pPr algn="ctr" eaLnBrk="1" hangingPunct="1"/>
            <a:endParaRPr lang="en-US" altLang="en-US" sz="3600" smtClean="0"/>
          </a:p>
          <a:p>
            <a:pPr algn="ctr" eaLnBrk="1" hangingPunct="1"/>
            <a:r>
              <a:rPr lang="en-US" altLang="en-US" sz="3600" smtClean="0"/>
              <a:t>X = </a:t>
            </a:r>
            <a:r>
              <a:rPr lang="en-US" altLang="en-US" sz="3600" smtClean="0">
                <a:solidFill>
                  <a:schemeClr val="folHlink"/>
                </a:solidFill>
              </a:rPr>
              <a:t>a</a:t>
            </a:r>
            <a:r>
              <a:rPr lang="en-US" altLang="en-US" sz="3600" smtClean="0"/>
              <a:t> 2</a:t>
            </a:r>
            <a:r>
              <a:rPr lang="en-US" altLang="en-US" sz="3600" baseline="30000" smtClean="0"/>
              <a:t>n/2</a:t>
            </a:r>
            <a:r>
              <a:rPr lang="en-US" altLang="en-US" sz="3600" smtClean="0"/>
              <a:t> + </a:t>
            </a:r>
            <a:r>
              <a:rPr lang="en-US" altLang="en-US" sz="3600" smtClean="0">
                <a:solidFill>
                  <a:schemeClr val="folHlink"/>
                </a:solidFill>
              </a:rPr>
              <a:t>b</a:t>
            </a:r>
            <a:r>
              <a:rPr lang="en-US" altLang="en-US" sz="3600" smtClean="0"/>
              <a:t>     Y = </a:t>
            </a:r>
            <a:r>
              <a:rPr lang="en-US" altLang="en-US" sz="3600" smtClean="0">
                <a:solidFill>
                  <a:schemeClr val="folHlink"/>
                </a:solidFill>
              </a:rPr>
              <a:t>c</a:t>
            </a:r>
            <a:r>
              <a:rPr lang="en-US" altLang="en-US" sz="3600" smtClean="0"/>
              <a:t> 2</a:t>
            </a:r>
            <a:r>
              <a:rPr lang="en-US" altLang="en-US" sz="3600" baseline="30000" smtClean="0"/>
              <a:t>n/2</a:t>
            </a:r>
            <a:r>
              <a:rPr lang="en-US" altLang="en-US" sz="3600" smtClean="0"/>
              <a:t> + </a:t>
            </a:r>
            <a:r>
              <a:rPr lang="en-US" altLang="en-US" sz="3600" smtClean="0">
                <a:solidFill>
                  <a:schemeClr val="folHlink"/>
                </a:solidFill>
              </a:rPr>
              <a:t>d</a:t>
            </a:r>
            <a:r>
              <a:rPr lang="en-US" altLang="en-US" sz="3600" smtClean="0"/>
              <a:t> </a:t>
            </a:r>
          </a:p>
          <a:p>
            <a:pPr algn="ctr" eaLnBrk="1" hangingPunct="1"/>
            <a:endParaRPr lang="en-US" altLang="en-US" sz="3600" smtClean="0"/>
          </a:p>
          <a:p>
            <a:pPr algn="ctr" eaLnBrk="1" hangingPunct="1"/>
            <a:r>
              <a:rPr lang="en-US" altLang="en-US" sz="3600" smtClean="0"/>
              <a:t>XY = </a:t>
            </a:r>
            <a:r>
              <a:rPr lang="en-US" altLang="en-US" sz="3600" smtClean="0">
                <a:solidFill>
                  <a:schemeClr val="tx2"/>
                </a:solidFill>
              </a:rPr>
              <a:t>ac</a:t>
            </a:r>
            <a:r>
              <a:rPr lang="en-US" altLang="en-US" sz="3600" smtClean="0"/>
              <a:t> 2</a:t>
            </a:r>
            <a:r>
              <a:rPr lang="en-US" altLang="en-US" sz="3600" baseline="30000" smtClean="0"/>
              <a:t>n</a:t>
            </a:r>
            <a:r>
              <a:rPr lang="en-US" altLang="en-US" sz="3600" smtClean="0"/>
              <a:t> + (</a:t>
            </a:r>
            <a:r>
              <a:rPr lang="en-US" altLang="en-US" sz="3600" smtClean="0">
                <a:solidFill>
                  <a:schemeClr val="tx2"/>
                </a:solidFill>
              </a:rPr>
              <a:t>ad+bc</a:t>
            </a:r>
            <a:r>
              <a:rPr lang="en-US" altLang="en-US" sz="3600" smtClean="0"/>
              <a:t>) 2</a:t>
            </a:r>
            <a:r>
              <a:rPr lang="en-US" altLang="en-US" sz="3600" baseline="30000" smtClean="0"/>
              <a:t>n/2</a:t>
            </a:r>
            <a:r>
              <a:rPr lang="en-US" altLang="en-US" sz="3600" smtClean="0"/>
              <a:t> + </a:t>
            </a:r>
            <a:r>
              <a:rPr lang="en-US" altLang="en-US" sz="3600" smtClean="0">
                <a:solidFill>
                  <a:schemeClr val="tx2"/>
                </a:solidFill>
              </a:rPr>
              <a:t>bd</a:t>
            </a:r>
            <a:r>
              <a:rPr lang="en-US" altLang="en-US" sz="3600" smtClean="0"/>
              <a:t> 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184400" y="1524000"/>
            <a:ext cx="23622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folHlink"/>
                </a:solidFill>
                <a:latin typeface="Arial Rounded MT Bold" pitchFamily="34" charset="0"/>
              </a:rPr>
              <a:t>a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4622800" y="1524000"/>
            <a:ext cx="23622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folHlink"/>
                </a:solidFill>
                <a:latin typeface="Arial Rounded MT Bold" pitchFamily="34" charset="0"/>
              </a:rPr>
              <a:t>b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2184400" y="2133600"/>
            <a:ext cx="23622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folHlink"/>
                </a:solidFill>
                <a:latin typeface="Arial Rounded MT Bold" pitchFamily="34" charset="0"/>
              </a:rPr>
              <a:t>c</a:t>
            </a: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4622800" y="2133600"/>
            <a:ext cx="23622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folHlink"/>
                </a:solidFill>
                <a:latin typeface="Arial Rounded MT Bold" pitchFamily="34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Multiplication of 2 n-bit numbers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2133600"/>
          </a:xfrm>
          <a:noFill/>
        </p:spPr>
        <p:txBody>
          <a:bodyPr/>
          <a:lstStyle/>
          <a:p>
            <a:pPr eaLnBrk="1" hangingPunct="1"/>
            <a:r>
              <a:rPr lang="en-US" altLang="en-US" sz="3600" smtClean="0"/>
              <a:t>X = </a:t>
            </a:r>
          </a:p>
          <a:p>
            <a:pPr eaLnBrk="1" hangingPunct="1"/>
            <a:r>
              <a:rPr lang="en-US" altLang="en-US" sz="3600" smtClean="0"/>
              <a:t>Y = </a:t>
            </a:r>
          </a:p>
          <a:p>
            <a:pPr eaLnBrk="1" hangingPunct="1"/>
            <a:r>
              <a:rPr lang="en-US" altLang="en-US" sz="3600" smtClean="0"/>
              <a:t>XY =   </a:t>
            </a:r>
            <a:r>
              <a:rPr lang="en-US" altLang="en-US" sz="3600" smtClean="0">
                <a:solidFill>
                  <a:schemeClr val="tx2"/>
                </a:solidFill>
              </a:rPr>
              <a:t>ac</a:t>
            </a:r>
            <a:r>
              <a:rPr lang="en-US" altLang="en-US" sz="3600" smtClean="0"/>
              <a:t> 2</a:t>
            </a:r>
            <a:r>
              <a:rPr lang="en-US" altLang="en-US" sz="3600" baseline="30000" smtClean="0"/>
              <a:t>n</a:t>
            </a:r>
            <a:r>
              <a:rPr lang="en-US" altLang="en-US" sz="3600" smtClean="0"/>
              <a:t> + (</a:t>
            </a:r>
            <a:r>
              <a:rPr lang="en-US" altLang="en-US" sz="3600" smtClean="0">
                <a:solidFill>
                  <a:schemeClr val="tx2"/>
                </a:solidFill>
              </a:rPr>
              <a:t>ad+bc</a:t>
            </a:r>
            <a:r>
              <a:rPr lang="en-US" altLang="en-US" sz="3600" smtClean="0"/>
              <a:t>) 2</a:t>
            </a:r>
            <a:r>
              <a:rPr lang="en-US" altLang="en-US" sz="3600" baseline="30000" smtClean="0"/>
              <a:t>n/2</a:t>
            </a:r>
            <a:r>
              <a:rPr lang="en-US" altLang="en-US" sz="3600" smtClean="0"/>
              <a:t> + </a:t>
            </a:r>
            <a:r>
              <a:rPr lang="en-US" altLang="en-US" sz="3600" smtClean="0">
                <a:solidFill>
                  <a:schemeClr val="tx2"/>
                </a:solidFill>
              </a:rPr>
              <a:t>bd</a:t>
            </a:r>
            <a:r>
              <a:rPr lang="en-US" altLang="en-US" sz="3600" smtClean="0"/>
              <a:t> 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2184400" y="1219200"/>
            <a:ext cx="23622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folHlink"/>
                </a:solidFill>
                <a:latin typeface="Arial Rounded MT Bold" pitchFamily="34" charset="0"/>
              </a:rPr>
              <a:t>a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4622800" y="1219200"/>
            <a:ext cx="23622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folHlink"/>
                </a:solidFill>
                <a:latin typeface="Arial Rounded MT Bold" pitchFamily="34" charset="0"/>
              </a:rPr>
              <a:t>b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2184400" y="1828800"/>
            <a:ext cx="23622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folHlink"/>
                </a:solidFill>
                <a:latin typeface="Arial Rounded MT Bold" pitchFamily="34" charset="0"/>
              </a:rPr>
              <a:t>c</a:t>
            </a: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4622800" y="1828800"/>
            <a:ext cx="23622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folHlink"/>
                </a:solidFill>
                <a:latin typeface="Arial Rounded MT Bold" pitchFamily="34" charset="0"/>
              </a:rPr>
              <a:t>d</a:t>
            </a:r>
          </a:p>
        </p:txBody>
      </p:sp>
      <p:sp>
        <p:nvSpPr>
          <p:cNvPr id="413704" name="Text Box 8"/>
          <p:cNvSpPr txBox="1">
            <a:spLocks noChangeArrowheads="1"/>
          </p:cNvSpPr>
          <p:nvPr/>
        </p:nvSpPr>
        <p:spPr bwMode="auto">
          <a:xfrm>
            <a:off x="0" y="3505200"/>
            <a:ext cx="9144000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pitchFamily="66" charset="0"/>
              </a:rPr>
              <a:t>MULT(X,Y):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pitchFamily="66" charset="0"/>
              </a:rPr>
              <a:t> If |X| = |Y| = 1 then RETURN XY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pitchFamily="66" charset="0"/>
              </a:rPr>
              <a:t> Break X into a;b and Y into c;d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pitchFamily="66" charset="0"/>
              </a:rPr>
              <a:t> </a:t>
            </a:r>
            <a:r>
              <a:rPr lang="en-US" altLang="en-US" sz="2100">
                <a:latin typeface="Comic Sans MS" pitchFamily="66" charset="0"/>
              </a:rPr>
              <a:t>RETURN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chemeClr val="tx2"/>
                </a:solidFill>
                <a:latin typeface="Comic Sans MS" pitchFamily="66" charset="0"/>
              </a:rPr>
              <a:t>   </a:t>
            </a:r>
            <a:r>
              <a:rPr lang="en-US" altLang="en-US" sz="2500">
                <a:solidFill>
                  <a:schemeClr val="tx2"/>
                </a:solidFill>
                <a:latin typeface="Comic Sans MS" pitchFamily="66" charset="0"/>
              </a:rPr>
              <a:t>MULT(a,c)</a:t>
            </a:r>
            <a:r>
              <a:rPr lang="en-US" altLang="en-US" sz="2500">
                <a:latin typeface="Comic Sans MS" pitchFamily="66" charset="0"/>
              </a:rPr>
              <a:t> 2</a:t>
            </a:r>
            <a:r>
              <a:rPr lang="en-US" altLang="en-US" sz="2500" baseline="30000">
                <a:latin typeface="Comic Sans MS" pitchFamily="66" charset="0"/>
              </a:rPr>
              <a:t>n</a:t>
            </a:r>
            <a:r>
              <a:rPr lang="en-US" altLang="en-US" sz="2500">
                <a:latin typeface="Comic Sans MS" pitchFamily="66" charset="0"/>
              </a:rPr>
              <a:t> + </a:t>
            </a:r>
            <a:r>
              <a:rPr lang="en-US" altLang="en-US" sz="2500">
                <a:solidFill>
                  <a:schemeClr val="tx2"/>
                </a:solidFill>
                <a:latin typeface="Comic Sans MS" pitchFamily="66" charset="0"/>
              </a:rPr>
              <a:t>(MULT(a,d) + MULT(b,c))</a:t>
            </a:r>
            <a:r>
              <a:rPr lang="en-US" altLang="en-US" sz="2500">
                <a:latin typeface="Comic Sans MS" pitchFamily="66" charset="0"/>
              </a:rPr>
              <a:t> 2</a:t>
            </a:r>
            <a:r>
              <a:rPr lang="en-US" altLang="en-US" sz="2500" baseline="30000">
                <a:latin typeface="Comic Sans MS" pitchFamily="66" charset="0"/>
              </a:rPr>
              <a:t>n/2 </a:t>
            </a:r>
            <a:r>
              <a:rPr lang="en-US" altLang="en-US" sz="2500">
                <a:latin typeface="Comic Sans MS" pitchFamily="66" charset="0"/>
              </a:rPr>
              <a:t>+ </a:t>
            </a:r>
            <a:r>
              <a:rPr lang="en-US" altLang="en-US" sz="2500">
                <a:solidFill>
                  <a:schemeClr val="tx2"/>
                </a:solidFill>
                <a:latin typeface="Comic Sans MS" pitchFamily="66" charset="0"/>
              </a:rPr>
              <a:t>MULT(b,d)</a:t>
            </a:r>
            <a:endParaRPr lang="en-US" altLang="en-US" sz="2500" baseline="3000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Input Size</a:t>
            </a:r>
            <a:endParaRPr lang="en-CA" altLang="en-US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124200" y="914400"/>
            <a:ext cx="9220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CA" kern="0" dirty="0" smtClean="0"/>
              <a:t>Does the program always halt?</a:t>
            </a:r>
          </a:p>
          <a:p>
            <a:pPr eaLnBrk="1" hangingPunct="1">
              <a:defRPr/>
            </a:pPr>
            <a:r>
              <a:rPr lang="en-CA" kern="0" dirty="0" smtClean="0"/>
              <a:t>Each </a:t>
            </a:r>
            <a:r>
              <a:rPr lang="en-CA" kern="0" dirty="0" err="1" smtClean="0"/>
              <a:t>subinstance</a:t>
            </a:r>
            <a:r>
              <a:rPr lang="en-CA" kern="0" dirty="0" smtClean="0"/>
              <a:t> is smaller.</a:t>
            </a:r>
          </a:p>
          <a:p>
            <a:pPr eaLnBrk="1" hangingPunct="1">
              <a:defRPr/>
            </a:pPr>
            <a:r>
              <a:rPr lang="en-CA" kern="0" dirty="0" smtClean="0"/>
              <a:t>But according to what</a:t>
            </a:r>
            <a:br>
              <a:rPr lang="en-CA" kern="0" dirty="0" smtClean="0"/>
            </a:br>
            <a:r>
              <a:rPr lang="en-CA" kern="0" dirty="0" smtClean="0"/>
              <a:t> measure of size?</a:t>
            </a:r>
          </a:p>
          <a:p>
            <a:pPr lvl="1" eaLnBrk="1" hangingPunct="1">
              <a:defRPr/>
            </a:pPr>
            <a:r>
              <a:rPr lang="en-CA" kern="0" dirty="0" smtClean="0">
                <a:solidFill>
                  <a:schemeClr val="accent1"/>
                </a:solidFill>
              </a:rPr>
              <a:t>Size</a:t>
            </a:r>
            <a:r>
              <a:rPr lang="en-CA" kern="0" dirty="0">
                <a:solidFill>
                  <a:schemeClr val="accent1"/>
                </a:solidFill>
              </a:rPr>
              <a:t>(</a:t>
            </a:r>
            <a:r>
              <a:rPr lang="en-US" kern="0" dirty="0" smtClean="0">
                <a:solidFill>
                  <a:schemeClr val="accent1"/>
                </a:solidFill>
              </a:rPr>
              <a:t>&lt;</a:t>
            </a:r>
            <a:r>
              <a:rPr lang="en-US" kern="0" dirty="0" err="1" smtClean="0">
                <a:solidFill>
                  <a:schemeClr val="accent1"/>
                </a:solidFill>
              </a:rPr>
              <a:t>n,m</a:t>
            </a:r>
            <a:r>
              <a:rPr lang="en-US" kern="0" dirty="0" smtClean="0">
                <a:solidFill>
                  <a:schemeClr val="accent1"/>
                </a:solidFill>
              </a:rPr>
              <a:t>&gt;</a:t>
            </a:r>
            <a:r>
              <a:rPr lang="en-CA" kern="0" dirty="0" smtClean="0">
                <a:solidFill>
                  <a:schemeClr val="accent1"/>
                </a:solidFill>
              </a:rPr>
              <a:t>) = </a:t>
            </a:r>
            <a:endParaRPr lang="en-CA" kern="0" dirty="0">
              <a:solidFill>
                <a:schemeClr val="accent1"/>
              </a:solidFill>
            </a:endParaRPr>
          </a:p>
          <a:p>
            <a:pPr marL="457200" lvl="1" indent="0" eaLnBrk="1" hangingPunct="1">
              <a:buFontTx/>
              <a:buNone/>
              <a:defRPr/>
            </a:pPr>
            <a:endParaRPr lang="en-CA" kern="0" dirty="0">
              <a:sym typeface="Symbo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88075" y="3133725"/>
            <a:ext cx="3651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kern="0" dirty="0">
                <a:solidFill>
                  <a:schemeClr val="accent1"/>
                </a:solidFill>
              </a:rPr>
              <a:t>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43538" y="6257925"/>
            <a:ext cx="370046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CA" kern="0" dirty="0">
                <a:sym typeface="Symbol"/>
              </a:rPr>
              <a:t>There is an infinite path!</a:t>
            </a:r>
            <a:endParaRPr lang="en-CA" dirty="0">
              <a:sym typeface="Symbol"/>
            </a:endParaRPr>
          </a:p>
        </p:txBody>
      </p:sp>
      <p:pic>
        <p:nvPicPr>
          <p:cNvPr id="7649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23875"/>
            <a:ext cx="280987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78138" y="4038600"/>
            <a:ext cx="16589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kern="0" dirty="0">
                <a:solidFill>
                  <a:schemeClr val="accent1"/>
                </a:solidFill>
                <a:sym typeface="Symbol"/>
              </a:rPr>
              <a:t>I = &lt;4,2&gt;</a:t>
            </a:r>
            <a:endParaRPr lang="en-US" dirty="0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076450" y="4389438"/>
            <a:ext cx="3690938" cy="687387"/>
            <a:chOff x="2709305" y="4191000"/>
            <a:chExt cx="3690118" cy="688146"/>
          </a:xfrm>
        </p:grpSpPr>
        <p:sp>
          <p:nvSpPr>
            <p:cNvPr id="10" name="Rectangle 9"/>
            <p:cNvSpPr/>
            <p:nvPr/>
          </p:nvSpPr>
          <p:spPr>
            <a:xfrm>
              <a:off x="2709305" y="4353104"/>
              <a:ext cx="1117352" cy="5244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CA" kern="0" dirty="0">
                  <a:solidFill>
                    <a:schemeClr val="accent1"/>
                  </a:solidFill>
                  <a:sym typeface="Symbol"/>
                </a:rPr>
                <a:t>&lt;3,2&gt;</a:t>
              </a:r>
              <a:endParaRPr lang="en-US" dirty="0"/>
            </a:p>
          </p:txBody>
        </p:sp>
        <p:cxnSp>
          <p:nvCxnSpPr>
            <p:cNvPr id="7189" name="Straight Connector 6"/>
            <p:cNvCxnSpPr>
              <a:cxnSpLocks noChangeShapeType="1"/>
            </p:cNvCxnSpPr>
            <p:nvPr/>
          </p:nvCxnSpPr>
          <p:spPr bwMode="auto">
            <a:xfrm flipH="1">
              <a:off x="3677299" y="4191000"/>
              <a:ext cx="589901" cy="345634"/>
            </a:xfrm>
            <a:prstGeom prst="line">
              <a:avLst/>
            </a:prstGeom>
            <a:noFill/>
            <a:ln w="25400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Rectangle 13"/>
            <p:cNvSpPr/>
            <p:nvPr/>
          </p:nvSpPr>
          <p:spPr>
            <a:xfrm>
              <a:off x="5282071" y="4356282"/>
              <a:ext cx="1117352" cy="5228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CA" kern="0" dirty="0">
                  <a:solidFill>
                    <a:schemeClr val="accent1"/>
                  </a:solidFill>
                  <a:sym typeface="Symbol"/>
                </a:rPr>
                <a:t>&lt;4,1&gt;</a:t>
              </a:r>
              <a:endParaRPr lang="en-US" dirty="0"/>
            </a:p>
          </p:txBody>
        </p:sp>
        <p:cxnSp>
          <p:nvCxnSpPr>
            <p:cNvPr id="7191" name="Straight Connector 14"/>
            <p:cNvCxnSpPr>
              <a:cxnSpLocks noChangeShapeType="1"/>
            </p:cNvCxnSpPr>
            <p:nvPr/>
          </p:nvCxnSpPr>
          <p:spPr bwMode="auto">
            <a:xfrm>
              <a:off x="4965526" y="4191000"/>
              <a:ext cx="589901" cy="345634"/>
            </a:xfrm>
            <a:prstGeom prst="line">
              <a:avLst/>
            </a:prstGeom>
            <a:noFill/>
            <a:ln w="25400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284538" y="4960938"/>
            <a:ext cx="3690937" cy="687387"/>
            <a:chOff x="2709305" y="4191000"/>
            <a:chExt cx="3690118" cy="688146"/>
          </a:xfrm>
        </p:grpSpPr>
        <p:sp>
          <p:nvSpPr>
            <p:cNvPr id="18" name="Rectangle 17"/>
            <p:cNvSpPr/>
            <p:nvPr/>
          </p:nvSpPr>
          <p:spPr>
            <a:xfrm>
              <a:off x="2709305" y="4353104"/>
              <a:ext cx="1117352" cy="5244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CA" kern="0" dirty="0">
                  <a:solidFill>
                    <a:schemeClr val="accent1"/>
                  </a:solidFill>
                  <a:sym typeface="Symbol"/>
                </a:rPr>
                <a:t>&lt;3,1&gt;</a:t>
              </a:r>
              <a:endParaRPr lang="en-US" dirty="0"/>
            </a:p>
          </p:txBody>
        </p:sp>
        <p:cxnSp>
          <p:nvCxnSpPr>
            <p:cNvPr id="7185" name="Straight Connector 18"/>
            <p:cNvCxnSpPr>
              <a:cxnSpLocks noChangeShapeType="1"/>
            </p:cNvCxnSpPr>
            <p:nvPr/>
          </p:nvCxnSpPr>
          <p:spPr bwMode="auto">
            <a:xfrm flipH="1">
              <a:off x="3677299" y="4191000"/>
              <a:ext cx="589901" cy="345634"/>
            </a:xfrm>
            <a:prstGeom prst="line">
              <a:avLst/>
            </a:prstGeom>
            <a:noFill/>
            <a:ln w="25400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Rectangle 19"/>
            <p:cNvSpPr/>
            <p:nvPr/>
          </p:nvSpPr>
          <p:spPr>
            <a:xfrm>
              <a:off x="5282071" y="4356282"/>
              <a:ext cx="1117352" cy="5228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CA" kern="0" dirty="0">
                  <a:solidFill>
                    <a:schemeClr val="accent1"/>
                  </a:solidFill>
                  <a:sym typeface="Symbol"/>
                </a:rPr>
                <a:t>&lt;4,0&gt;</a:t>
              </a:r>
              <a:endParaRPr lang="en-US" dirty="0"/>
            </a:p>
          </p:txBody>
        </p:sp>
        <p:cxnSp>
          <p:nvCxnSpPr>
            <p:cNvPr id="7187" name="Straight Connector 20"/>
            <p:cNvCxnSpPr>
              <a:cxnSpLocks noChangeShapeType="1"/>
            </p:cNvCxnSpPr>
            <p:nvPr/>
          </p:nvCxnSpPr>
          <p:spPr bwMode="auto">
            <a:xfrm>
              <a:off x="4965526" y="4191000"/>
              <a:ext cx="589901" cy="345634"/>
            </a:xfrm>
            <a:prstGeom prst="line">
              <a:avLst/>
            </a:prstGeom>
            <a:noFill/>
            <a:ln w="25400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479925" y="5530850"/>
            <a:ext cx="3749675" cy="687388"/>
            <a:chOff x="2709305" y="4191000"/>
            <a:chExt cx="3750230" cy="688146"/>
          </a:xfrm>
        </p:grpSpPr>
        <p:sp>
          <p:nvSpPr>
            <p:cNvPr id="23" name="Rectangle 22"/>
            <p:cNvSpPr/>
            <p:nvPr/>
          </p:nvSpPr>
          <p:spPr>
            <a:xfrm>
              <a:off x="2709305" y="4353104"/>
              <a:ext cx="1117765" cy="5244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CA" kern="0" dirty="0">
                  <a:solidFill>
                    <a:schemeClr val="accent1"/>
                  </a:solidFill>
                  <a:sym typeface="Symbol"/>
                </a:rPr>
                <a:t>&lt;3,1&gt;</a:t>
              </a:r>
              <a:endParaRPr lang="en-US" dirty="0"/>
            </a:p>
          </p:txBody>
        </p:sp>
        <p:cxnSp>
          <p:nvCxnSpPr>
            <p:cNvPr id="7181" name="Straight Connector 23"/>
            <p:cNvCxnSpPr>
              <a:cxnSpLocks noChangeShapeType="1"/>
            </p:cNvCxnSpPr>
            <p:nvPr/>
          </p:nvCxnSpPr>
          <p:spPr bwMode="auto">
            <a:xfrm flipH="1">
              <a:off x="3677299" y="4191000"/>
              <a:ext cx="589901" cy="345634"/>
            </a:xfrm>
            <a:prstGeom prst="line">
              <a:avLst/>
            </a:prstGeom>
            <a:noFill/>
            <a:ln w="25400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Rectangle 24"/>
            <p:cNvSpPr/>
            <p:nvPr/>
          </p:nvSpPr>
          <p:spPr>
            <a:xfrm>
              <a:off x="5221102" y="4356282"/>
              <a:ext cx="1238433" cy="5228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CA" kern="0" dirty="0">
                  <a:solidFill>
                    <a:schemeClr val="accent1"/>
                  </a:solidFill>
                  <a:sym typeface="Symbol"/>
                </a:rPr>
                <a:t>&lt;4,-1&gt;</a:t>
              </a:r>
              <a:endParaRPr lang="en-US" dirty="0"/>
            </a:p>
          </p:txBody>
        </p:sp>
        <p:cxnSp>
          <p:nvCxnSpPr>
            <p:cNvPr id="7183" name="Straight Connector 25"/>
            <p:cNvCxnSpPr>
              <a:cxnSpLocks noChangeShapeType="1"/>
            </p:cNvCxnSpPr>
            <p:nvPr/>
          </p:nvCxnSpPr>
          <p:spPr bwMode="auto">
            <a:xfrm>
              <a:off x="4965526" y="4191000"/>
              <a:ext cx="589901" cy="345634"/>
            </a:xfrm>
            <a:prstGeom prst="line">
              <a:avLst/>
            </a:prstGeom>
            <a:noFill/>
            <a:ln w="25400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" name="Rectangle 11"/>
          <p:cNvSpPr/>
          <p:nvPr/>
        </p:nvSpPr>
        <p:spPr>
          <a:xfrm rot="2187365">
            <a:off x="7716838" y="5942013"/>
            <a:ext cx="593725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kern="0" dirty="0">
                <a:solidFill>
                  <a:schemeClr val="accent1"/>
                </a:solidFill>
                <a:sym typeface="Symbol"/>
              </a:rPr>
              <a:t>….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  <p:bldP spid="1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Time required by MULT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T(n) = time taken by MULT on two n-bit            	   numbers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 </a:t>
            </a:r>
          </a:p>
          <a:p>
            <a:pPr eaLnBrk="1" hangingPunct="1"/>
            <a:r>
              <a:rPr lang="en-US" altLang="en-US" smtClean="0"/>
              <a:t>What is T(n)? </a:t>
            </a:r>
            <a:br>
              <a:rPr lang="en-US" altLang="en-US" smtClean="0"/>
            </a:br>
            <a:r>
              <a:rPr lang="en-US" altLang="en-US" smtClean="0"/>
              <a:t>What is its growth rate? </a:t>
            </a:r>
            <a:br>
              <a:rPr lang="en-US" altLang="en-US" smtClean="0"/>
            </a:br>
            <a:r>
              <a:rPr lang="en-US" altLang="en-US" smtClean="0"/>
              <a:t>Is it </a:t>
            </a:r>
            <a:r>
              <a:rPr lang="en-US" altLang="en-US" smtClean="0">
                <a:sym typeface="MT Symbol" pitchFamily="82" charset="2"/>
              </a:rPr>
              <a:t>θ(n</a:t>
            </a:r>
            <a:r>
              <a:rPr lang="en-US" altLang="en-US" baseline="30000" smtClean="0">
                <a:sym typeface="MT Symbol" pitchFamily="82" charset="2"/>
              </a:rPr>
              <a:t>2</a:t>
            </a:r>
            <a:r>
              <a:rPr lang="en-US" altLang="en-US" smtClean="0">
                <a:sym typeface="MT Symbol" pitchFamily="82" charset="2"/>
              </a:rPr>
              <a:t>)?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Recurrence Relation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2209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tabLst>
                <a:tab pos="858838" algn="l"/>
              </a:tabLst>
            </a:pPr>
            <a:r>
              <a:rPr lang="en-US" altLang="en-US" smtClean="0"/>
              <a:t>T(1) = k for some constant k</a:t>
            </a:r>
          </a:p>
          <a:p>
            <a:pPr marL="0" indent="0" eaLnBrk="1" hangingPunct="1">
              <a:lnSpc>
                <a:spcPct val="90000"/>
              </a:lnSpc>
              <a:tabLst>
                <a:tab pos="858838" algn="l"/>
              </a:tabLst>
            </a:pPr>
            <a:endParaRPr lang="en-US" altLang="en-US" smtClean="0"/>
          </a:p>
          <a:p>
            <a:pPr marL="0" indent="0" eaLnBrk="1" hangingPunct="1">
              <a:lnSpc>
                <a:spcPct val="90000"/>
              </a:lnSpc>
              <a:tabLst>
                <a:tab pos="858838" algn="l"/>
              </a:tabLst>
            </a:pPr>
            <a:r>
              <a:rPr lang="en-US" altLang="en-US" smtClean="0"/>
              <a:t>T(n) = 4 T(n/2) + k’ n + k’’ for some 			   constants k’ and k’’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0" y="3429000"/>
            <a:ext cx="9144000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pitchFamily="66" charset="0"/>
              </a:rPr>
              <a:t>MULT(X,Y):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pitchFamily="66" charset="0"/>
              </a:rPr>
              <a:t> If |X| = |Y| = 1 then RETURN XY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pitchFamily="66" charset="0"/>
              </a:rPr>
              <a:t> Break X into a;b and Y into c;d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pitchFamily="66" charset="0"/>
              </a:rPr>
              <a:t> </a:t>
            </a:r>
            <a:r>
              <a:rPr lang="en-US" altLang="en-US" sz="2100">
                <a:latin typeface="Comic Sans MS" pitchFamily="66" charset="0"/>
              </a:rPr>
              <a:t>RETURN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chemeClr val="tx2"/>
                </a:solidFill>
                <a:latin typeface="Comic Sans MS" pitchFamily="66" charset="0"/>
              </a:rPr>
              <a:t>   </a:t>
            </a:r>
            <a:r>
              <a:rPr lang="en-US" altLang="en-US" sz="2500">
                <a:solidFill>
                  <a:schemeClr val="tx2"/>
                </a:solidFill>
                <a:latin typeface="Comic Sans MS" pitchFamily="66" charset="0"/>
              </a:rPr>
              <a:t>MULT(a,c)</a:t>
            </a:r>
            <a:r>
              <a:rPr lang="en-US" altLang="en-US" sz="2500">
                <a:latin typeface="Comic Sans MS" pitchFamily="66" charset="0"/>
              </a:rPr>
              <a:t> 2</a:t>
            </a:r>
            <a:r>
              <a:rPr lang="en-US" altLang="en-US" sz="2500" baseline="30000">
                <a:latin typeface="Comic Sans MS" pitchFamily="66" charset="0"/>
              </a:rPr>
              <a:t>n</a:t>
            </a:r>
            <a:r>
              <a:rPr lang="en-US" altLang="en-US" sz="2500">
                <a:latin typeface="Comic Sans MS" pitchFamily="66" charset="0"/>
              </a:rPr>
              <a:t> + </a:t>
            </a:r>
            <a:r>
              <a:rPr lang="en-US" altLang="en-US" sz="2500">
                <a:solidFill>
                  <a:schemeClr val="tx2"/>
                </a:solidFill>
                <a:latin typeface="Comic Sans MS" pitchFamily="66" charset="0"/>
              </a:rPr>
              <a:t>(MULT(a,d) + MULT(b,c))</a:t>
            </a:r>
            <a:r>
              <a:rPr lang="en-US" altLang="en-US" sz="2500">
                <a:latin typeface="Comic Sans MS" pitchFamily="66" charset="0"/>
              </a:rPr>
              <a:t> 2</a:t>
            </a:r>
            <a:r>
              <a:rPr lang="en-US" altLang="en-US" sz="2500" baseline="30000">
                <a:latin typeface="Comic Sans MS" pitchFamily="66" charset="0"/>
              </a:rPr>
              <a:t>n/2 </a:t>
            </a:r>
            <a:r>
              <a:rPr lang="en-US" altLang="en-US" sz="2500">
                <a:latin typeface="Comic Sans MS" pitchFamily="66" charset="0"/>
              </a:rPr>
              <a:t>+ </a:t>
            </a:r>
            <a:r>
              <a:rPr lang="en-US" altLang="en-US" sz="2500">
                <a:solidFill>
                  <a:schemeClr val="tx2"/>
                </a:solidFill>
                <a:latin typeface="Comic Sans MS" pitchFamily="66" charset="0"/>
              </a:rPr>
              <a:t>MULT(b,d)</a:t>
            </a:r>
            <a:endParaRPr lang="en-US" altLang="en-US" sz="2500" baseline="3000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Let’s be concrete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tabLst>
                <a:tab pos="858838" algn="l"/>
              </a:tabLst>
            </a:pPr>
            <a:r>
              <a:rPr lang="en-US" altLang="en-US" smtClean="0"/>
              <a:t>T(1) = 1</a:t>
            </a:r>
          </a:p>
          <a:p>
            <a:pPr marL="0" indent="0" eaLnBrk="1" hangingPunct="1">
              <a:tabLst>
                <a:tab pos="858838" algn="l"/>
              </a:tabLst>
            </a:pPr>
            <a:r>
              <a:rPr lang="en-US" altLang="en-US" smtClean="0"/>
              <a:t>T(n) = 4 T(n/2) + n</a:t>
            </a:r>
          </a:p>
          <a:p>
            <a:pPr marL="0" indent="0" eaLnBrk="1" hangingPunct="1">
              <a:buFontTx/>
              <a:buNone/>
              <a:tabLst>
                <a:tab pos="858838" algn="l"/>
              </a:tabLst>
            </a:pPr>
            <a:endParaRPr lang="en-US" altLang="en-US" smtClean="0"/>
          </a:p>
          <a:p>
            <a:pPr marL="0" indent="0" eaLnBrk="1" hangingPunct="1">
              <a:tabLst>
                <a:tab pos="858838" algn="l"/>
              </a:tabLst>
            </a:pPr>
            <a:r>
              <a:rPr lang="en-US" altLang="en-US" smtClean="0"/>
              <a:t>How do we unravel T(n) so that we can determine its growth rate?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Technique 1</a:t>
            </a:r>
            <a:br>
              <a:rPr lang="en-US" altLang="en-US" smtClean="0"/>
            </a:br>
            <a:r>
              <a:rPr lang="en-US" altLang="en-US" smtClean="0"/>
              <a:t>Guess and Verify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7772400" cy="4114800"/>
          </a:xfrm>
        </p:spPr>
        <p:txBody>
          <a:bodyPr/>
          <a:lstStyle/>
          <a:p>
            <a:pPr marL="0" indent="0" eaLnBrk="1" hangingPunct="1">
              <a:tabLst>
                <a:tab pos="858838" algn="l"/>
              </a:tabLst>
            </a:pPr>
            <a:r>
              <a:rPr lang="en-US" altLang="en-US" b="1" smtClean="0">
                <a:solidFill>
                  <a:schemeClr val="tx2"/>
                </a:solidFill>
              </a:rPr>
              <a:t>Recurrence Relation: </a:t>
            </a:r>
          </a:p>
          <a:p>
            <a:pPr marL="0" indent="0" algn="ctr" eaLnBrk="1" hangingPunct="1">
              <a:buFontTx/>
              <a:buNone/>
              <a:tabLst>
                <a:tab pos="858838" algn="l"/>
              </a:tabLst>
            </a:pPr>
            <a:r>
              <a:rPr lang="en-US" altLang="en-US" b="1" smtClean="0">
                <a:solidFill>
                  <a:schemeClr val="tx2"/>
                </a:solidFill>
              </a:rPr>
              <a:t> </a:t>
            </a:r>
            <a:r>
              <a:rPr lang="en-US" altLang="en-US" b="1" smtClean="0">
                <a:solidFill>
                  <a:schemeClr val="accent2"/>
                </a:solidFill>
              </a:rPr>
              <a:t>T(1) = 1 &amp; T(n) = 4T(n/2) + n</a:t>
            </a:r>
          </a:p>
          <a:p>
            <a:pPr marL="0" indent="0" eaLnBrk="1" hangingPunct="1">
              <a:tabLst>
                <a:tab pos="858838" algn="l"/>
              </a:tabLst>
            </a:pPr>
            <a:r>
              <a:rPr lang="en-US" altLang="en-US" b="1" smtClean="0">
                <a:solidFill>
                  <a:schemeClr val="tx2"/>
                </a:solidFill>
              </a:rPr>
              <a:t>Guess:</a:t>
            </a:r>
            <a:r>
              <a:rPr lang="en-US" altLang="en-US" smtClean="0"/>
              <a:t> G(n) = 2n</a:t>
            </a:r>
            <a:r>
              <a:rPr lang="en-US" altLang="en-US" baseline="30000" smtClean="0"/>
              <a:t>2 </a:t>
            </a:r>
            <a:r>
              <a:rPr lang="en-US" altLang="en-US" smtClean="0"/>
              <a:t>– n</a:t>
            </a:r>
          </a:p>
          <a:p>
            <a:pPr marL="0" indent="0" eaLnBrk="1" hangingPunct="1">
              <a:tabLst>
                <a:tab pos="858838" algn="l"/>
              </a:tabLst>
            </a:pPr>
            <a:r>
              <a:rPr lang="en-US" altLang="en-US" b="1" smtClean="0">
                <a:solidFill>
                  <a:schemeClr val="tx2"/>
                </a:solidFill>
              </a:rPr>
              <a:t>Verify:</a:t>
            </a:r>
            <a:endParaRPr lang="en-US" altLang="en-US" smtClean="0"/>
          </a:p>
        </p:txBody>
      </p:sp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152400" y="196850"/>
          <a:ext cx="251460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2" name="Clip" r:id="rId3" imgW="4832350" imgH="2254250" progId="MS_ClipArt_Gallery.5">
                  <p:embed/>
                </p:oleObj>
              </mc:Choice>
              <mc:Fallback>
                <p:oleObj name="Clip" r:id="rId3" imgW="4832350" imgH="2254250" progId="MS_ClipArt_Gallery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96850"/>
                        <a:ext cx="2514600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7" name="Group 5"/>
          <p:cNvGraphicFramePr>
            <a:graphicFrameLocks noGrp="1"/>
          </p:cNvGraphicFramePr>
          <p:nvPr/>
        </p:nvGraphicFramePr>
        <p:xfrm>
          <a:off x="2024063" y="3200400"/>
          <a:ext cx="6281737" cy="3048000"/>
        </p:xfrm>
        <a:graphic>
          <a:graphicData uri="http://schemas.openxmlformats.org/drawingml/2006/table">
            <a:tbl>
              <a:tblPr/>
              <a:tblGrid>
                <a:gridCol w="2703512"/>
                <a:gridCol w="3578225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Left Hand Side</a:t>
                      </a:r>
                      <a:endParaRPr kumimoji="0" lang="en-C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Right Hand Side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4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T(1)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=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2(1)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T(n)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2n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 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 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4T(n/2) + 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4 [2(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 (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)] + 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2n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 n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mtClean="0"/>
              <a:t>Technique 2: Decorate The Tree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086600" cy="762000"/>
          </a:xfrm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chemeClr val="accent2"/>
                </a:solidFill>
              </a:rPr>
              <a:t>T(n)              =              n + 4 T(n/2)</a:t>
            </a:r>
          </a:p>
        </p:txBody>
      </p:sp>
      <p:sp>
        <p:nvSpPr>
          <p:cNvPr id="66564" name="Oval 4"/>
          <p:cNvSpPr>
            <a:spLocks noChangeArrowheads="1"/>
          </p:cNvSpPr>
          <p:nvPr/>
        </p:nvSpPr>
        <p:spPr bwMode="auto">
          <a:xfrm>
            <a:off x="4876800" y="3505200"/>
            <a:ext cx="800100" cy="609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Arial Rounded MT Bold" pitchFamily="34" charset="0"/>
              </a:rPr>
              <a:t>n</a:t>
            </a:r>
          </a:p>
        </p:txBody>
      </p:sp>
      <p:cxnSp>
        <p:nvCxnSpPr>
          <p:cNvPr id="66565" name="AutoShape 5"/>
          <p:cNvCxnSpPr>
            <a:cxnSpLocks noChangeShapeType="1"/>
            <a:stCxn id="66564" idx="4"/>
            <a:endCxn id="66572" idx="0"/>
          </p:cNvCxnSpPr>
          <p:nvPr/>
        </p:nvCxnSpPr>
        <p:spPr bwMode="auto">
          <a:xfrm>
            <a:off x="5276850" y="4124325"/>
            <a:ext cx="2495550" cy="79375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66" name="AutoShape 6"/>
          <p:cNvCxnSpPr>
            <a:cxnSpLocks noChangeShapeType="1"/>
            <a:stCxn id="66564" idx="4"/>
            <a:endCxn id="66569" idx="0"/>
          </p:cNvCxnSpPr>
          <p:nvPr/>
        </p:nvCxnSpPr>
        <p:spPr bwMode="auto">
          <a:xfrm flipH="1">
            <a:off x="2743200" y="4124325"/>
            <a:ext cx="2533650" cy="79375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67" name="AutoShape 7"/>
          <p:cNvCxnSpPr>
            <a:cxnSpLocks noChangeShapeType="1"/>
            <a:stCxn id="66564" idx="4"/>
            <a:endCxn id="66570" idx="0"/>
          </p:cNvCxnSpPr>
          <p:nvPr/>
        </p:nvCxnSpPr>
        <p:spPr bwMode="auto">
          <a:xfrm flipH="1">
            <a:off x="4419600" y="4124325"/>
            <a:ext cx="857250" cy="79375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68" name="AutoShape 8"/>
          <p:cNvCxnSpPr>
            <a:cxnSpLocks noChangeShapeType="1"/>
            <a:stCxn id="66564" idx="4"/>
            <a:endCxn id="66571" idx="0"/>
          </p:cNvCxnSpPr>
          <p:nvPr/>
        </p:nvCxnSpPr>
        <p:spPr bwMode="auto">
          <a:xfrm>
            <a:off x="5276850" y="4124325"/>
            <a:ext cx="819150" cy="79375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569" name="AutoShape 9"/>
          <p:cNvSpPr>
            <a:spLocks noChangeArrowheads="1"/>
          </p:cNvSpPr>
          <p:nvPr/>
        </p:nvSpPr>
        <p:spPr bwMode="auto">
          <a:xfrm>
            <a:off x="1905000" y="4927600"/>
            <a:ext cx="1676400" cy="1473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 Rounded MT Bold" pitchFamily="34" charset="0"/>
              </a:rPr>
              <a:t>T(n/2)</a:t>
            </a:r>
          </a:p>
        </p:txBody>
      </p:sp>
      <p:sp>
        <p:nvSpPr>
          <p:cNvPr id="66570" name="AutoShape 10"/>
          <p:cNvSpPr>
            <a:spLocks noChangeArrowheads="1"/>
          </p:cNvSpPr>
          <p:nvPr/>
        </p:nvSpPr>
        <p:spPr bwMode="auto">
          <a:xfrm>
            <a:off x="3581400" y="4927600"/>
            <a:ext cx="1676400" cy="1473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 Rounded MT Bold" pitchFamily="34" charset="0"/>
              </a:rPr>
              <a:t>T(n/2)</a:t>
            </a:r>
          </a:p>
        </p:txBody>
      </p:sp>
      <p:sp>
        <p:nvSpPr>
          <p:cNvPr id="66571" name="AutoShape 11"/>
          <p:cNvSpPr>
            <a:spLocks noChangeArrowheads="1"/>
          </p:cNvSpPr>
          <p:nvPr/>
        </p:nvSpPr>
        <p:spPr bwMode="auto">
          <a:xfrm>
            <a:off x="5257800" y="4927600"/>
            <a:ext cx="1676400" cy="1473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 Rounded MT Bold" pitchFamily="34" charset="0"/>
              </a:rPr>
              <a:t>T(n/2)</a:t>
            </a:r>
          </a:p>
        </p:txBody>
      </p:sp>
      <p:sp>
        <p:nvSpPr>
          <p:cNvPr id="66572" name="AutoShape 12"/>
          <p:cNvSpPr>
            <a:spLocks noChangeArrowheads="1"/>
          </p:cNvSpPr>
          <p:nvPr/>
        </p:nvSpPr>
        <p:spPr bwMode="auto">
          <a:xfrm>
            <a:off x="6934200" y="4927600"/>
            <a:ext cx="1676400" cy="1473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 Rounded MT Bold" pitchFamily="34" charset="0"/>
              </a:rPr>
              <a:t>T(n/2)</a:t>
            </a:r>
          </a:p>
        </p:txBody>
      </p:sp>
      <p:sp>
        <p:nvSpPr>
          <p:cNvPr id="66573" name="AutoShape 13"/>
          <p:cNvSpPr>
            <a:spLocks noChangeArrowheads="1"/>
          </p:cNvSpPr>
          <p:nvPr/>
        </p:nvSpPr>
        <p:spPr bwMode="auto">
          <a:xfrm>
            <a:off x="533400" y="3200400"/>
            <a:ext cx="1295400" cy="1066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Arial Rounded MT Bold" pitchFamily="34" charset="0"/>
              </a:rPr>
              <a:t>T(n)</a:t>
            </a:r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2819400" y="3535363"/>
            <a:ext cx="106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>
                <a:latin typeface="Arial Rounded MT Bold" pitchFamily="34" charset="0"/>
              </a:rPr>
              <a:t>=</a:t>
            </a:r>
          </a:p>
        </p:txBody>
      </p:sp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685800" y="251460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u="sng">
                <a:solidFill>
                  <a:schemeClr val="accent2"/>
                </a:solidFill>
              </a:rPr>
              <a:t>T(n)              =              n + 4 T(n/2)</a:t>
            </a:r>
          </a:p>
        </p:txBody>
      </p:sp>
      <p:sp>
        <p:nvSpPr>
          <p:cNvPr id="66576" name="Oval 16"/>
          <p:cNvSpPr>
            <a:spLocks noChangeArrowheads="1"/>
          </p:cNvSpPr>
          <p:nvPr/>
        </p:nvSpPr>
        <p:spPr bwMode="auto">
          <a:xfrm>
            <a:off x="4876800" y="3505200"/>
            <a:ext cx="800100" cy="609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Arial Rounded MT Bold" pitchFamily="34" charset="0"/>
              </a:rPr>
              <a:t>n</a:t>
            </a:r>
          </a:p>
        </p:txBody>
      </p:sp>
      <p:cxnSp>
        <p:nvCxnSpPr>
          <p:cNvPr id="66577" name="AutoShape 17"/>
          <p:cNvCxnSpPr>
            <a:cxnSpLocks noChangeShapeType="1"/>
            <a:stCxn id="66576" idx="4"/>
            <a:endCxn id="66584" idx="0"/>
          </p:cNvCxnSpPr>
          <p:nvPr/>
        </p:nvCxnSpPr>
        <p:spPr bwMode="auto">
          <a:xfrm>
            <a:off x="5276850" y="4124325"/>
            <a:ext cx="2495550" cy="79375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78" name="AutoShape 18"/>
          <p:cNvCxnSpPr>
            <a:cxnSpLocks noChangeShapeType="1"/>
            <a:stCxn id="66576" idx="4"/>
            <a:endCxn id="66581" idx="0"/>
          </p:cNvCxnSpPr>
          <p:nvPr/>
        </p:nvCxnSpPr>
        <p:spPr bwMode="auto">
          <a:xfrm flipH="1">
            <a:off x="2743200" y="4124325"/>
            <a:ext cx="2533650" cy="79375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79" name="AutoShape 19"/>
          <p:cNvCxnSpPr>
            <a:cxnSpLocks noChangeShapeType="1"/>
            <a:stCxn id="66576" idx="4"/>
            <a:endCxn id="66582" idx="0"/>
          </p:cNvCxnSpPr>
          <p:nvPr/>
        </p:nvCxnSpPr>
        <p:spPr bwMode="auto">
          <a:xfrm flipH="1">
            <a:off x="4419600" y="4124325"/>
            <a:ext cx="857250" cy="79375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80" name="AutoShape 20"/>
          <p:cNvCxnSpPr>
            <a:cxnSpLocks noChangeShapeType="1"/>
            <a:stCxn id="66576" idx="4"/>
            <a:endCxn id="66583" idx="0"/>
          </p:cNvCxnSpPr>
          <p:nvPr/>
        </p:nvCxnSpPr>
        <p:spPr bwMode="auto">
          <a:xfrm>
            <a:off x="5276850" y="4124325"/>
            <a:ext cx="819150" cy="79375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581" name="AutoShape 21"/>
          <p:cNvSpPr>
            <a:spLocks noChangeArrowheads="1"/>
          </p:cNvSpPr>
          <p:nvPr/>
        </p:nvSpPr>
        <p:spPr bwMode="auto">
          <a:xfrm>
            <a:off x="1905000" y="4927600"/>
            <a:ext cx="1676400" cy="1473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 Rounded MT Bold" pitchFamily="34" charset="0"/>
              </a:rPr>
              <a:t>T(n/2)</a:t>
            </a:r>
          </a:p>
        </p:txBody>
      </p:sp>
      <p:sp>
        <p:nvSpPr>
          <p:cNvPr id="66582" name="AutoShape 22"/>
          <p:cNvSpPr>
            <a:spLocks noChangeArrowheads="1"/>
          </p:cNvSpPr>
          <p:nvPr/>
        </p:nvSpPr>
        <p:spPr bwMode="auto">
          <a:xfrm>
            <a:off x="3581400" y="4927600"/>
            <a:ext cx="1676400" cy="1473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 Rounded MT Bold" pitchFamily="34" charset="0"/>
              </a:rPr>
              <a:t>T(n/2)</a:t>
            </a:r>
          </a:p>
        </p:txBody>
      </p:sp>
      <p:sp>
        <p:nvSpPr>
          <p:cNvPr id="66583" name="AutoShape 23"/>
          <p:cNvSpPr>
            <a:spLocks noChangeArrowheads="1"/>
          </p:cNvSpPr>
          <p:nvPr/>
        </p:nvSpPr>
        <p:spPr bwMode="auto">
          <a:xfrm>
            <a:off x="5257800" y="4927600"/>
            <a:ext cx="1676400" cy="1473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 Rounded MT Bold" pitchFamily="34" charset="0"/>
              </a:rPr>
              <a:t>T(n/2)</a:t>
            </a:r>
          </a:p>
        </p:txBody>
      </p:sp>
      <p:sp>
        <p:nvSpPr>
          <p:cNvPr id="66584" name="AutoShape 24"/>
          <p:cNvSpPr>
            <a:spLocks noChangeArrowheads="1"/>
          </p:cNvSpPr>
          <p:nvPr/>
        </p:nvSpPr>
        <p:spPr bwMode="auto">
          <a:xfrm>
            <a:off x="6934200" y="4927600"/>
            <a:ext cx="1676400" cy="1473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 Rounded MT Bold" pitchFamily="34" charset="0"/>
              </a:rPr>
              <a:t>T(n/2)</a:t>
            </a:r>
          </a:p>
        </p:txBody>
      </p:sp>
      <p:sp>
        <p:nvSpPr>
          <p:cNvPr id="66585" name="AutoShape 25"/>
          <p:cNvSpPr>
            <a:spLocks noChangeArrowheads="1"/>
          </p:cNvSpPr>
          <p:nvPr/>
        </p:nvSpPr>
        <p:spPr bwMode="auto">
          <a:xfrm>
            <a:off x="533400" y="3200400"/>
            <a:ext cx="1295400" cy="1066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Arial Rounded MT Bold" pitchFamily="34" charset="0"/>
              </a:rPr>
              <a:t>T(n)</a:t>
            </a:r>
          </a:p>
        </p:txBody>
      </p:sp>
      <p:sp>
        <p:nvSpPr>
          <p:cNvPr id="66586" name="Text Box 26"/>
          <p:cNvSpPr txBox="1">
            <a:spLocks noChangeArrowheads="1"/>
          </p:cNvSpPr>
          <p:nvPr/>
        </p:nvSpPr>
        <p:spPr bwMode="auto">
          <a:xfrm>
            <a:off x="2819400" y="3535363"/>
            <a:ext cx="106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>
                <a:latin typeface="Arial Rounded MT Bold" pitchFamily="34" charset="0"/>
              </a:rPr>
              <a:t>=</a:t>
            </a:r>
          </a:p>
        </p:txBody>
      </p:sp>
      <p:sp>
        <p:nvSpPr>
          <p:cNvPr id="66587" name="AutoShape 27"/>
          <p:cNvSpPr>
            <a:spLocks noChangeArrowheads="1"/>
          </p:cNvSpPr>
          <p:nvPr/>
        </p:nvSpPr>
        <p:spPr bwMode="auto">
          <a:xfrm>
            <a:off x="533400" y="1219200"/>
            <a:ext cx="1295400" cy="1143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Arial Rounded MT Bold" pitchFamily="34" charset="0"/>
              </a:rPr>
              <a:t>T(1)</a:t>
            </a:r>
          </a:p>
        </p:txBody>
      </p:sp>
      <p:sp>
        <p:nvSpPr>
          <p:cNvPr id="66588" name="Rectangle 28"/>
          <p:cNvSpPr>
            <a:spLocks noChangeArrowheads="1"/>
          </p:cNvSpPr>
          <p:nvPr/>
        </p:nvSpPr>
        <p:spPr bwMode="auto">
          <a:xfrm>
            <a:off x="685800" y="53340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tabLst>
                <a:tab pos="8588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tabLst>
                <a:tab pos="8588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8588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8588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88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88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88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88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u="sng">
                <a:solidFill>
                  <a:schemeClr val="accent2"/>
                </a:solidFill>
                <a:latin typeface="Comic Sans MS" pitchFamily="66" charset="0"/>
              </a:rPr>
              <a:t>T(1)              =              1</a:t>
            </a:r>
          </a:p>
        </p:txBody>
      </p:sp>
      <p:sp>
        <p:nvSpPr>
          <p:cNvPr id="66589" name="Oval 29"/>
          <p:cNvSpPr>
            <a:spLocks noChangeArrowheads="1"/>
          </p:cNvSpPr>
          <p:nvPr/>
        </p:nvSpPr>
        <p:spPr bwMode="auto">
          <a:xfrm>
            <a:off x="4953000" y="1676400"/>
            <a:ext cx="800100" cy="609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Arial Rounded MT Bold" pitchFamily="34" charset="0"/>
              </a:rPr>
              <a:t>1</a:t>
            </a:r>
          </a:p>
        </p:txBody>
      </p:sp>
      <p:sp>
        <p:nvSpPr>
          <p:cNvPr id="66590" name="Text Box 30"/>
          <p:cNvSpPr txBox="1">
            <a:spLocks noChangeArrowheads="1"/>
          </p:cNvSpPr>
          <p:nvPr/>
        </p:nvSpPr>
        <p:spPr bwMode="auto">
          <a:xfrm>
            <a:off x="2819400" y="1630363"/>
            <a:ext cx="106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>
                <a:latin typeface="Arial Rounded MT Bold" pitchFamily="34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Oval 2"/>
          <p:cNvSpPr>
            <a:spLocks noChangeArrowheads="1"/>
          </p:cNvSpPr>
          <p:nvPr/>
        </p:nvSpPr>
        <p:spPr bwMode="auto">
          <a:xfrm>
            <a:off x="4191000" y="457200"/>
            <a:ext cx="800100" cy="609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Arial Rounded MT Bold" pitchFamily="34" charset="0"/>
              </a:rPr>
              <a:t>n</a:t>
            </a:r>
          </a:p>
        </p:txBody>
      </p:sp>
      <p:cxnSp>
        <p:nvCxnSpPr>
          <p:cNvPr id="67587" name="AutoShape 3"/>
          <p:cNvCxnSpPr>
            <a:cxnSpLocks noChangeShapeType="1"/>
            <a:stCxn id="67586" idx="4"/>
            <a:endCxn id="67594" idx="0"/>
          </p:cNvCxnSpPr>
          <p:nvPr/>
        </p:nvCxnSpPr>
        <p:spPr bwMode="auto">
          <a:xfrm>
            <a:off x="4591050" y="1076325"/>
            <a:ext cx="3638550" cy="79375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588" name="AutoShape 4"/>
          <p:cNvCxnSpPr>
            <a:cxnSpLocks noChangeShapeType="1"/>
            <a:stCxn id="67586" idx="4"/>
            <a:endCxn id="67591" idx="0"/>
          </p:cNvCxnSpPr>
          <p:nvPr/>
        </p:nvCxnSpPr>
        <p:spPr bwMode="auto">
          <a:xfrm flipH="1">
            <a:off x="1190625" y="1076325"/>
            <a:ext cx="3400425" cy="74295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589" name="AutoShape 5"/>
          <p:cNvCxnSpPr>
            <a:cxnSpLocks noChangeShapeType="1"/>
            <a:stCxn id="67586" idx="4"/>
            <a:endCxn id="67592" idx="0"/>
          </p:cNvCxnSpPr>
          <p:nvPr/>
        </p:nvCxnSpPr>
        <p:spPr bwMode="auto">
          <a:xfrm flipH="1">
            <a:off x="3536950" y="1076325"/>
            <a:ext cx="1054100" cy="79375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590" name="AutoShape 6"/>
          <p:cNvCxnSpPr>
            <a:cxnSpLocks noChangeShapeType="1"/>
            <a:stCxn id="67586" idx="4"/>
            <a:endCxn id="67593" idx="0"/>
          </p:cNvCxnSpPr>
          <p:nvPr/>
        </p:nvCxnSpPr>
        <p:spPr bwMode="auto">
          <a:xfrm>
            <a:off x="4591050" y="1076325"/>
            <a:ext cx="1292225" cy="79375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591" name="AutoShape 7"/>
          <p:cNvSpPr>
            <a:spLocks noChangeArrowheads="1"/>
          </p:cNvSpPr>
          <p:nvPr/>
        </p:nvSpPr>
        <p:spPr bwMode="auto">
          <a:xfrm>
            <a:off x="352425" y="1828800"/>
            <a:ext cx="1676400" cy="1473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 Rounded MT Bold" pitchFamily="34" charset="0"/>
              </a:rPr>
              <a:t>T(n/2)</a:t>
            </a:r>
          </a:p>
        </p:txBody>
      </p:sp>
      <p:sp>
        <p:nvSpPr>
          <p:cNvPr id="67592" name="AutoShape 8"/>
          <p:cNvSpPr>
            <a:spLocks noChangeArrowheads="1"/>
          </p:cNvSpPr>
          <p:nvPr/>
        </p:nvSpPr>
        <p:spPr bwMode="auto">
          <a:xfrm>
            <a:off x="2698750" y="1879600"/>
            <a:ext cx="1676400" cy="1473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 Rounded MT Bold" pitchFamily="34" charset="0"/>
              </a:rPr>
              <a:t>T(n/2)</a:t>
            </a:r>
          </a:p>
        </p:txBody>
      </p:sp>
      <p:sp>
        <p:nvSpPr>
          <p:cNvPr id="67593" name="AutoShape 9"/>
          <p:cNvSpPr>
            <a:spLocks noChangeArrowheads="1"/>
          </p:cNvSpPr>
          <p:nvPr/>
        </p:nvSpPr>
        <p:spPr bwMode="auto">
          <a:xfrm>
            <a:off x="5045075" y="1879600"/>
            <a:ext cx="1676400" cy="1473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 Rounded MT Bold" pitchFamily="34" charset="0"/>
              </a:rPr>
              <a:t>T(n/2)</a:t>
            </a:r>
          </a:p>
        </p:txBody>
      </p:sp>
      <p:sp>
        <p:nvSpPr>
          <p:cNvPr id="67594" name="AutoShape 10"/>
          <p:cNvSpPr>
            <a:spLocks noChangeArrowheads="1"/>
          </p:cNvSpPr>
          <p:nvPr/>
        </p:nvSpPr>
        <p:spPr bwMode="auto">
          <a:xfrm>
            <a:off x="7391400" y="1879600"/>
            <a:ext cx="1676400" cy="1473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 Rounded MT Bold" pitchFamily="34" charset="0"/>
              </a:rPr>
              <a:t>T(n/2)</a:t>
            </a:r>
          </a:p>
        </p:txBody>
      </p:sp>
      <p:sp>
        <p:nvSpPr>
          <p:cNvPr id="67595" name="AutoShape 11"/>
          <p:cNvSpPr>
            <a:spLocks noChangeArrowheads="1"/>
          </p:cNvSpPr>
          <p:nvPr/>
        </p:nvSpPr>
        <p:spPr bwMode="auto">
          <a:xfrm>
            <a:off x="533400" y="152400"/>
            <a:ext cx="1295400" cy="1066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Arial Rounded MT Bold" pitchFamily="34" charset="0"/>
              </a:rPr>
              <a:t>T(n)</a:t>
            </a:r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2819400" y="487363"/>
            <a:ext cx="106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>
                <a:latin typeface="Arial Rounded MT Bold" pitchFamily="34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Oval 2"/>
          <p:cNvSpPr>
            <a:spLocks noChangeArrowheads="1"/>
          </p:cNvSpPr>
          <p:nvPr/>
        </p:nvSpPr>
        <p:spPr bwMode="auto">
          <a:xfrm>
            <a:off x="4191000" y="457200"/>
            <a:ext cx="800100" cy="609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Arial Rounded MT Bold" pitchFamily="34" charset="0"/>
              </a:rPr>
              <a:t>n</a:t>
            </a:r>
          </a:p>
        </p:txBody>
      </p:sp>
      <p:cxnSp>
        <p:nvCxnSpPr>
          <p:cNvPr id="68611" name="AutoShape 3"/>
          <p:cNvCxnSpPr>
            <a:cxnSpLocks noChangeShapeType="1"/>
            <a:stCxn id="68610" idx="4"/>
            <a:endCxn id="68617" idx="0"/>
          </p:cNvCxnSpPr>
          <p:nvPr/>
        </p:nvCxnSpPr>
        <p:spPr bwMode="auto">
          <a:xfrm>
            <a:off x="4591050" y="1076325"/>
            <a:ext cx="3638550" cy="79375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12" name="AutoShape 4"/>
          <p:cNvCxnSpPr>
            <a:cxnSpLocks noChangeShapeType="1"/>
            <a:stCxn id="68610" idx="4"/>
            <a:endCxn id="68621" idx="0"/>
          </p:cNvCxnSpPr>
          <p:nvPr/>
        </p:nvCxnSpPr>
        <p:spPr bwMode="auto">
          <a:xfrm flipH="1">
            <a:off x="1182688" y="1076325"/>
            <a:ext cx="3408362" cy="784225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13" name="AutoShape 5"/>
          <p:cNvCxnSpPr>
            <a:cxnSpLocks noChangeShapeType="1"/>
            <a:stCxn id="68610" idx="4"/>
            <a:endCxn id="68615" idx="0"/>
          </p:cNvCxnSpPr>
          <p:nvPr/>
        </p:nvCxnSpPr>
        <p:spPr bwMode="auto">
          <a:xfrm flipH="1">
            <a:off x="3536950" y="1076325"/>
            <a:ext cx="1054100" cy="79375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14" name="AutoShape 6"/>
          <p:cNvCxnSpPr>
            <a:cxnSpLocks noChangeShapeType="1"/>
            <a:stCxn id="68610" idx="4"/>
            <a:endCxn id="68616" idx="0"/>
          </p:cNvCxnSpPr>
          <p:nvPr/>
        </p:nvCxnSpPr>
        <p:spPr bwMode="auto">
          <a:xfrm>
            <a:off x="4591050" y="1076325"/>
            <a:ext cx="1292225" cy="79375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15" name="AutoShape 7"/>
          <p:cNvSpPr>
            <a:spLocks noChangeArrowheads="1"/>
          </p:cNvSpPr>
          <p:nvPr/>
        </p:nvSpPr>
        <p:spPr bwMode="auto">
          <a:xfrm>
            <a:off x="2698750" y="1879600"/>
            <a:ext cx="1676400" cy="1473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 Rounded MT Bold" pitchFamily="34" charset="0"/>
              </a:rPr>
              <a:t>T(n/2)</a:t>
            </a:r>
          </a:p>
        </p:txBody>
      </p:sp>
      <p:sp>
        <p:nvSpPr>
          <p:cNvPr id="68616" name="AutoShape 8"/>
          <p:cNvSpPr>
            <a:spLocks noChangeArrowheads="1"/>
          </p:cNvSpPr>
          <p:nvPr/>
        </p:nvSpPr>
        <p:spPr bwMode="auto">
          <a:xfrm>
            <a:off x="5045075" y="1879600"/>
            <a:ext cx="1676400" cy="1473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 Rounded MT Bold" pitchFamily="34" charset="0"/>
              </a:rPr>
              <a:t>T(n/2)</a:t>
            </a:r>
          </a:p>
        </p:txBody>
      </p:sp>
      <p:sp>
        <p:nvSpPr>
          <p:cNvPr id="68617" name="AutoShape 9"/>
          <p:cNvSpPr>
            <a:spLocks noChangeArrowheads="1"/>
          </p:cNvSpPr>
          <p:nvPr/>
        </p:nvSpPr>
        <p:spPr bwMode="auto">
          <a:xfrm>
            <a:off x="7391400" y="1879600"/>
            <a:ext cx="1676400" cy="1473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 Rounded MT Bold" pitchFamily="34" charset="0"/>
              </a:rPr>
              <a:t>T(n/2)</a:t>
            </a:r>
          </a:p>
        </p:txBody>
      </p:sp>
      <p:sp>
        <p:nvSpPr>
          <p:cNvPr id="68618" name="AutoShape 10"/>
          <p:cNvSpPr>
            <a:spLocks noChangeArrowheads="1"/>
          </p:cNvSpPr>
          <p:nvPr/>
        </p:nvSpPr>
        <p:spPr bwMode="auto">
          <a:xfrm>
            <a:off x="533400" y="152400"/>
            <a:ext cx="1295400" cy="1066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Arial Rounded MT Bold" pitchFamily="34" charset="0"/>
              </a:rPr>
              <a:t>T(n)</a:t>
            </a: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2819400" y="487363"/>
            <a:ext cx="106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>
                <a:latin typeface="Arial Rounded MT Bold" pitchFamily="34" charset="0"/>
              </a:rPr>
              <a:t>=</a:t>
            </a:r>
          </a:p>
        </p:txBody>
      </p:sp>
      <p:grpSp>
        <p:nvGrpSpPr>
          <p:cNvPr id="68620" name="Group 12"/>
          <p:cNvGrpSpPr>
            <a:grpSpLocks/>
          </p:cNvGrpSpPr>
          <p:nvPr/>
        </p:nvGrpSpPr>
        <p:grpSpPr bwMode="auto">
          <a:xfrm>
            <a:off x="142875" y="1870075"/>
            <a:ext cx="1981200" cy="1422400"/>
            <a:chOff x="96" y="1296"/>
            <a:chExt cx="1488" cy="1104"/>
          </a:xfrm>
        </p:grpSpPr>
        <p:sp>
          <p:nvSpPr>
            <p:cNvPr id="68621" name="Oval 13"/>
            <p:cNvSpPr>
              <a:spLocks noChangeArrowheads="1"/>
            </p:cNvSpPr>
            <p:nvPr/>
          </p:nvSpPr>
          <p:spPr bwMode="auto">
            <a:xfrm>
              <a:off x="624" y="1296"/>
              <a:ext cx="504" cy="38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 Rounded MT Bold" pitchFamily="34" charset="0"/>
                </a:rPr>
                <a:t>n/2</a:t>
              </a:r>
            </a:p>
          </p:txBody>
        </p:sp>
        <p:cxnSp>
          <p:nvCxnSpPr>
            <p:cNvPr id="68622" name="AutoShape 14"/>
            <p:cNvCxnSpPr>
              <a:cxnSpLocks noChangeShapeType="1"/>
              <a:stCxn id="68621" idx="4"/>
              <a:endCxn id="68629" idx="0"/>
            </p:cNvCxnSpPr>
            <p:nvPr/>
          </p:nvCxnSpPr>
          <p:spPr bwMode="auto">
            <a:xfrm>
              <a:off x="876" y="1686"/>
              <a:ext cx="576" cy="50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23" name="AutoShape 15"/>
            <p:cNvCxnSpPr>
              <a:cxnSpLocks noChangeShapeType="1"/>
              <a:stCxn id="68621" idx="4"/>
              <a:endCxn id="68626" idx="0"/>
            </p:cNvCxnSpPr>
            <p:nvPr/>
          </p:nvCxnSpPr>
          <p:spPr bwMode="auto">
            <a:xfrm flipH="1">
              <a:off x="228" y="1686"/>
              <a:ext cx="648" cy="50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24" name="AutoShape 16"/>
            <p:cNvCxnSpPr>
              <a:cxnSpLocks noChangeShapeType="1"/>
              <a:stCxn id="68621" idx="4"/>
              <a:endCxn id="68627" idx="0"/>
            </p:cNvCxnSpPr>
            <p:nvPr/>
          </p:nvCxnSpPr>
          <p:spPr bwMode="auto">
            <a:xfrm flipH="1">
              <a:off x="636" y="1686"/>
              <a:ext cx="240" cy="50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25" name="AutoShape 17"/>
            <p:cNvCxnSpPr>
              <a:cxnSpLocks noChangeShapeType="1"/>
              <a:stCxn id="68621" idx="4"/>
              <a:endCxn id="68628" idx="0"/>
            </p:cNvCxnSpPr>
            <p:nvPr/>
          </p:nvCxnSpPr>
          <p:spPr bwMode="auto">
            <a:xfrm>
              <a:off x="876" y="1686"/>
              <a:ext cx="168" cy="50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8626" name="AutoShape 18"/>
            <p:cNvSpPr>
              <a:spLocks noChangeArrowheads="1"/>
            </p:cNvSpPr>
            <p:nvPr/>
          </p:nvSpPr>
          <p:spPr bwMode="auto">
            <a:xfrm>
              <a:off x="96" y="2192"/>
              <a:ext cx="264" cy="2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Rounded MT Bold" pitchFamily="34" charset="0"/>
                </a:rPr>
                <a:t>T(n/4)</a:t>
              </a:r>
            </a:p>
          </p:txBody>
        </p:sp>
        <p:sp>
          <p:nvSpPr>
            <p:cNvPr id="68627" name="AutoShape 19"/>
            <p:cNvSpPr>
              <a:spLocks noChangeArrowheads="1"/>
            </p:cNvSpPr>
            <p:nvPr/>
          </p:nvSpPr>
          <p:spPr bwMode="auto">
            <a:xfrm>
              <a:off x="504" y="2192"/>
              <a:ext cx="264" cy="2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Rounded MT Bold" pitchFamily="34" charset="0"/>
                </a:rPr>
                <a:t>T(n/4)</a:t>
              </a:r>
            </a:p>
          </p:txBody>
        </p:sp>
        <p:sp>
          <p:nvSpPr>
            <p:cNvPr id="68628" name="AutoShape 20"/>
            <p:cNvSpPr>
              <a:spLocks noChangeArrowheads="1"/>
            </p:cNvSpPr>
            <p:nvPr/>
          </p:nvSpPr>
          <p:spPr bwMode="auto">
            <a:xfrm>
              <a:off x="912" y="2192"/>
              <a:ext cx="264" cy="2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Rounded MT Bold" pitchFamily="34" charset="0"/>
                </a:rPr>
                <a:t>T(n/4)</a:t>
              </a:r>
            </a:p>
          </p:txBody>
        </p:sp>
        <p:sp>
          <p:nvSpPr>
            <p:cNvPr id="68629" name="AutoShape 21"/>
            <p:cNvSpPr>
              <a:spLocks noChangeArrowheads="1"/>
            </p:cNvSpPr>
            <p:nvPr/>
          </p:nvSpPr>
          <p:spPr bwMode="auto">
            <a:xfrm>
              <a:off x="1320" y="2192"/>
              <a:ext cx="264" cy="2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Rounded MT Bold" pitchFamily="34" charset="0"/>
                </a:rPr>
                <a:t>T(n/4)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Oval 2"/>
          <p:cNvSpPr>
            <a:spLocks noChangeArrowheads="1"/>
          </p:cNvSpPr>
          <p:nvPr/>
        </p:nvSpPr>
        <p:spPr bwMode="auto">
          <a:xfrm>
            <a:off x="4152900" y="457200"/>
            <a:ext cx="800100" cy="609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Arial Rounded MT Bold" pitchFamily="34" charset="0"/>
              </a:rPr>
              <a:t>n</a:t>
            </a:r>
          </a:p>
        </p:txBody>
      </p:sp>
      <p:cxnSp>
        <p:nvCxnSpPr>
          <p:cNvPr id="69635" name="AutoShape 3"/>
          <p:cNvCxnSpPr>
            <a:cxnSpLocks noChangeShapeType="1"/>
            <a:stCxn id="69634" idx="4"/>
            <a:endCxn id="69654" idx="0"/>
          </p:cNvCxnSpPr>
          <p:nvPr/>
        </p:nvCxnSpPr>
        <p:spPr bwMode="auto">
          <a:xfrm>
            <a:off x="4552950" y="1076325"/>
            <a:ext cx="3573463" cy="76200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636" name="AutoShape 4"/>
          <p:cNvCxnSpPr>
            <a:cxnSpLocks noChangeShapeType="1"/>
            <a:stCxn id="69634" idx="4"/>
            <a:endCxn id="69672" idx="0"/>
          </p:cNvCxnSpPr>
          <p:nvPr/>
        </p:nvCxnSpPr>
        <p:spPr bwMode="auto">
          <a:xfrm flipH="1">
            <a:off x="1182688" y="1076325"/>
            <a:ext cx="3370262" cy="784225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637" name="AutoShape 5"/>
          <p:cNvCxnSpPr>
            <a:cxnSpLocks noChangeShapeType="1"/>
            <a:stCxn id="69634" idx="4"/>
            <a:endCxn id="69663" idx="0"/>
          </p:cNvCxnSpPr>
          <p:nvPr/>
        </p:nvCxnSpPr>
        <p:spPr bwMode="auto">
          <a:xfrm flipH="1">
            <a:off x="3630613" y="1076325"/>
            <a:ext cx="922337" cy="74295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638" name="AutoShape 6"/>
          <p:cNvCxnSpPr>
            <a:cxnSpLocks noChangeShapeType="1"/>
            <a:stCxn id="69634" idx="4"/>
            <a:endCxn id="69645" idx="0"/>
          </p:cNvCxnSpPr>
          <p:nvPr/>
        </p:nvCxnSpPr>
        <p:spPr bwMode="auto">
          <a:xfrm>
            <a:off x="4552950" y="1076325"/>
            <a:ext cx="1379538" cy="752475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639" name="AutoShape 7"/>
          <p:cNvSpPr>
            <a:spLocks noChangeArrowheads="1"/>
          </p:cNvSpPr>
          <p:nvPr/>
        </p:nvSpPr>
        <p:spPr bwMode="auto">
          <a:xfrm>
            <a:off x="533400" y="152400"/>
            <a:ext cx="1295400" cy="1066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Arial Rounded MT Bold" pitchFamily="34" charset="0"/>
              </a:rPr>
              <a:t>T(n)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2819400" y="487363"/>
            <a:ext cx="106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>
                <a:latin typeface="Arial Rounded MT Bold" pitchFamily="34" charset="0"/>
              </a:rPr>
              <a:t>=</a:t>
            </a:r>
          </a:p>
        </p:txBody>
      </p:sp>
      <p:grpSp>
        <p:nvGrpSpPr>
          <p:cNvPr id="69641" name="Group 9"/>
          <p:cNvGrpSpPr>
            <a:grpSpLocks/>
          </p:cNvGrpSpPr>
          <p:nvPr/>
        </p:nvGrpSpPr>
        <p:grpSpPr bwMode="auto">
          <a:xfrm>
            <a:off x="142875" y="1870075"/>
            <a:ext cx="1981200" cy="1422400"/>
            <a:chOff x="96" y="1296"/>
            <a:chExt cx="1488" cy="1104"/>
          </a:xfrm>
        </p:grpSpPr>
        <p:sp>
          <p:nvSpPr>
            <p:cNvPr id="69672" name="Oval 10"/>
            <p:cNvSpPr>
              <a:spLocks noChangeArrowheads="1"/>
            </p:cNvSpPr>
            <p:nvPr/>
          </p:nvSpPr>
          <p:spPr bwMode="auto">
            <a:xfrm>
              <a:off x="624" y="1296"/>
              <a:ext cx="504" cy="38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 Rounded MT Bold" pitchFamily="34" charset="0"/>
                </a:rPr>
                <a:t>n/2</a:t>
              </a:r>
            </a:p>
          </p:txBody>
        </p:sp>
        <p:cxnSp>
          <p:nvCxnSpPr>
            <p:cNvPr id="69673" name="AutoShape 11"/>
            <p:cNvCxnSpPr>
              <a:cxnSpLocks noChangeShapeType="1"/>
              <a:stCxn id="69672" idx="4"/>
              <a:endCxn id="69680" idx="0"/>
            </p:cNvCxnSpPr>
            <p:nvPr/>
          </p:nvCxnSpPr>
          <p:spPr bwMode="auto">
            <a:xfrm>
              <a:off x="876" y="1686"/>
              <a:ext cx="576" cy="50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674" name="AutoShape 12"/>
            <p:cNvCxnSpPr>
              <a:cxnSpLocks noChangeShapeType="1"/>
              <a:stCxn id="69672" idx="4"/>
              <a:endCxn id="69677" idx="0"/>
            </p:cNvCxnSpPr>
            <p:nvPr/>
          </p:nvCxnSpPr>
          <p:spPr bwMode="auto">
            <a:xfrm flipH="1">
              <a:off x="228" y="1686"/>
              <a:ext cx="648" cy="50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675" name="AutoShape 13"/>
            <p:cNvCxnSpPr>
              <a:cxnSpLocks noChangeShapeType="1"/>
              <a:stCxn id="69672" idx="4"/>
              <a:endCxn id="69678" idx="0"/>
            </p:cNvCxnSpPr>
            <p:nvPr/>
          </p:nvCxnSpPr>
          <p:spPr bwMode="auto">
            <a:xfrm flipH="1">
              <a:off x="636" y="1686"/>
              <a:ext cx="240" cy="50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676" name="AutoShape 14"/>
            <p:cNvCxnSpPr>
              <a:cxnSpLocks noChangeShapeType="1"/>
              <a:stCxn id="69672" idx="4"/>
              <a:endCxn id="69679" idx="0"/>
            </p:cNvCxnSpPr>
            <p:nvPr/>
          </p:nvCxnSpPr>
          <p:spPr bwMode="auto">
            <a:xfrm>
              <a:off x="876" y="1686"/>
              <a:ext cx="168" cy="50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677" name="AutoShape 15"/>
            <p:cNvSpPr>
              <a:spLocks noChangeArrowheads="1"/>
            </p:cNvSpPr>
            <p:nvPr/>
          </p:nvSpPr>
          <p:spPr bwMode="auto">
            <a:xfrm>
              <a:off x="96" y="2192"/>
              <a:ext cx="264" cy="2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Rounded MT Bold" pitchFamily="34" charset="0"/>
                </a:rPr>
                <a:t>T(n/4)</a:t>
              </a:r>
            </a:p>
          </p:txBody>
        </p:sp>
        <p:sp>
          <p:nvSpPr>
            <p:cNvPr id="69678" name="AutoShape 16"/>
            <p:cNvSpPr>
              <a:spLocks noChangeArrowheads="1"/>
            </p:cNvSpPr>
            <p:nvPr/>
          </p:nvSpPr>
          <p:spPr bwMode="auto">
            <a:xfrm>
              <a:off x="504" y="2192"/>
              <a:ext cx="264" cy="2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Rounded MT Bold" pitchFamily="34" charset="0"/>
                </a:rPr>
                <a:t>T(n/4)</a:t>
              </a:r>
            </a:p>
          </p:txBody>
        </p:sp>
        <p:sp>
          <p:nvSpPr>
            <p:cNvPr id="69679" name="AutoShape 17"/>
            <p:cNvSpPr>
              <a:spLocks noChangeArrowheads="1"/>
            </p:cNvSpPr>
            <p:nvPr/>
          </p:nvSpPr>
          <p:spPr bwMode="auto">
            <a:xfrm>
              <a:off x="912" y="2192"/>
              <a:ext cx="264" cy="2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Rounded MT Bold" pitchFamily="34" charset="0"/>
                </a:rPr>
                <a:t>T(n/4)</a:t>
              </a:r>
            </a:p>
          </p:txBody>
        </p:sp>
        <p:sp>
          <p:nvSpPr>
            <p:cNvPr id="69680" name="AutoShape 18"/>
            <p:cNvSpPr>
              <a:spLocks noChangeArrowheads="1"/>
            </p:cNvSpPr>
            <p:nvPr/>
          </p:nvSpPr>
          <p:spPr bwMode="auto">
            <a:xfrm>
              <a:off x="1320" y="2192"/>
              <a:ext cx="264" cy="2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Rounded MT Bold" pitchFamily="34" charset="0"/>
                </a:rPr>
                <a:t>T(n/4)</a:t>
              </a:r>
            </a:p>
          </p:txBody>
        </p:sp>
      </p:grpSp>
      <p:grpSp>
        <p:nvGrpSpPr>
          <p:cNvPr id="69642" name="Group 19"/>
          <p:cNvGrpSpPr>
            <a:grpSpLocks/>
          </p:cNvGrpSpPr>
          <p:nvPr/>
        </p:nvGrpSpPr>
        <p:grpSpPr bwMode="auto">
          <a:xfrm>
            <a:off x="2590800" y="1828800"/>
            <a:ext cx="1981200" cy="1422400"/>
            <a:chOff x="96" y="1296"/>
            <a:chExt cx="1488" cy="1104"/>
          </a:xfrm>
        </p:grpSpPr>
        <p:sp>
          <p:nvSpPr>
            <p:cNvPr id="69663" name="Oval 20"/>
            <p:cNvSpPr>
              <a:spLocks noChangeArrowheads="1"/>
            </p:cNvSpPr>
            <p:nvPr/>
          </p:nvSpPr>
          <p:spPr bwMode="auto">
            <a:xfrm>
              <a:off x="624" y="1296"/>
              <a:ext cx="504" cy="38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 Rounded MT Bold" pitchFamily="34" charset="0"/>
                </a:rPr>
                <a:t>n/2</a:t>
              </a:r>
            </a:p>
          </p:txBody>
        </p:sp>
        <p:cxnSp>
          <p:nvCxnSpPr>
            <p:cNvPr id="69664" name="AutoShape 21"/>
            <p:cNvCxnSpPr>
              <a:cxnSpLocks noChangeShapeType="1"/>
              <a:stCxn id="69663" idx="4"/>
              <a:endCxn id="69671" idx="0"/>
            </p:cNvCxnSpPr>
            <p:nvPr/>
          </p:nvCxnSpPr>
          <p:spPr bwMode="auto">
            <a:xfrm>
              <a:off x="876" y="1686"/>
              <a:ext cx="576" cy="50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665" name="AutoShape 22"/>
            <p:cNvCxnSpPr>
              <a:cxnSpLocks noChangeShapeType="1"/>
              <a:stCxn id="69663" idx="4"/>
              <a:endCxn id="69668" idx="0"/>
            </p:cNvCxnSpPr>
            <p:nvPr/>
          </p:nvCxnSpPr>
          <p:spPr bwMode="auto">
            <a:xfrm flipH="1">
              <a:off x="228" y="1686"/>
              <a:ext cx="648" cy="50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666" name="AutoShape 23"/>
            <p:cNvCxnSpPr>
              <a:cxnSpLocks noChangeShapeType="1"/>
              <a:stCxn id="69663" idx="4"/>
              <a:endCxn id="69669" idx="0"/>
            </p:cNvCxnSpPr>
            <p:nvPr/>
          </p:nvCxnSpPr>
          <p:spPr bwMode="auto">
            <a:xfrm flipH="1">
              <a:off x="636" y="1686"/>
              <a:ext cx="240" cy="50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667" name="AutoShape 24"/>
            <p:cNvCxnSpPr>
              <a:cxnSpLocks noChangeShapeType="1"/>
              <a:stCxn id="69663" idx="4"/>
              <a:endCxn id="69670" idx="0"/>
            </p:cNvCxnSpPr>
            <p:nvPr/>
          </p:nvCxnSpPr>
          <p:spPr bwMode="auto">
            <a:xfrm>
              <a:off x="876" y="1686"/>
              <a:ext cx="168" cy="50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668" name="AutoShape 25"/>
            <p:cNvSpPr>
              <a:spLocks noChangeArrowheads="1"/>
            </p:cNvSpPr>
            <p:nvPr/>
          </p:nvSpPr>
          <p:spPr bwMode="auto">
            <a:xfrm>
              <a:off x="96" y="2192"/>
              <a:ext cx="264" cy="2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Rounded MT Bold" pitchFamily="34" charset="0"/>
                </a:rPr>
                <a:t>T(n/4)</a:t>
              </a:r>
            </a:p>
          </p:txBody>
        </p:sp>
        <p:sp>
          <p:nvSpPr>
            <p:cNvPr id="69669" name="AutoShape 26"/>
            <p:cNvSpPr>
              <a:spLocks noChangeArrowheads="1"/>
            </p:cNvSpPr>
            <p:nvPr/>
          </p:nvSpPr>
          <p:spPr bwMode="auto">
            <a:xfrm>
              <a:off x="504" y="2192"/>
              <a:ext cx="264" cy="2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Rounded MT Bold" pitchFamily="34" charset="0"/>
                </a:rPr>
                <a:t>T(n/4)</a:t>
              </a:r>
            </a:p>
          </p:txBody>
        </p:sp>
        <p:sp>
          <p:nvSpPr>
            <p:cNvPr id="69670" name="AutoShape 27"/>
            <p:cNvSpPr>
              <a:spLocks noChangeArrowheads="1"/>
            </p:cNvSpPr>
            <p:nvPr/>
          </p:nvSpPr>
          <p:spPr bwMode="auto">
            <a:xfrm>
              <a:off x="912" y="2192"/>
              <a:ext cx="264" cy="2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Rounded MT Bold" pitchFamily="34" charset="0"/>
                </a:rPr>
                <a:t>T(n/4)</a:t>
              </a:r>
            </a:p>
          </p:txBody>
        </p:sp>
        <p:sp>
          <p:nvSpPr>
            <p:cNvPr id="69671" name="AutoShape 28"/>
            <p:cNvSpPr>
              <a:spLocks noChangeArrowheads="1"/>
            </p:cNvSpPr>
            <p:nvPr/>
          </p:nvSpPr>
          <p:spPr bwMode="auto">
            <a:xfrm>
              <a:off x="1320" y="2192"/>
              <a:ext cx="264" cy="2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Rounded MT Bold" pitchFamily="34" charset="0"/>
                </a:rPr>
                <a:t>T(n/4)</a:t>
              </a:r>
            </a:p>
          </p:txBody>
        </p:sp>
      </p:grpSp>
      <p:grpSp>
        <p:nvGrpSpPr>
          <p:cNvPr id="69643" name="Group 29"/>
          <p:cNvGrpSpPr>
            <a:grpSpLocks/>
          </p:cNvGrpSpPr>
          <p:nvPr/>
        </p:nvGrpSpPr>
        <p:grpSpPr bwMode="auto">
          <a:xfrm>
            <a:off x="7086600" y="1847850"/>
            <a:ext cx="1981200" cy="1422400"/>
            <a:chOff x="96" y="1296"/>
            <a:chExt cx="1488" cy="1104"/>
          </a:xfrm>
        </p:grpSpPr>
        <p:sp>
          <p:nvSpPr>
            <p:cNvPr id="69654" name="Oval 30"/>
            <p:cNvSpPr>
              <a:spLocks noChangeArrowheads="1"/>
            </p:cNvSpPr>
            <p:nvPr/>
          </p:nvSpPr>
          <p:spPr bwMode="auto">
            <a:xfrm>
              <a:off x="624" y="1296"/>
              <a:ext cx="504" cy="38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 Rounded MT Bold" pitchFamily="34" charset="0"/>
                </a:rPr>
                <a:t>n/2</a:t>
              </a:r>
            </a:p>
          </p:txBody>
        </p:sp>
        <p:cxnSp>
          <p:nvCxnSpPr>
            <p:cNvPr id="69655" name="AutoShape 31"/>
            <p:cNvCxnSpPr>
              <a:cxnSpLocks noChangeShapeType="1"/>
              <a:stCxn id="69654" idx="4"/>
              <a:endCxn id="69662" idx="0"/>
            </p:cNvCxnSpPr>
            <p:nvPr/>
          </p:nvCxnSpPr>
          <p:spPr bwMode="auto">
            <a:xfrm>
              <a:off x="876" y="1686"/>
              <a:ext cx="576" cy="50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656" name="AutoShape 32"/>
            <p:cNvCxnSpPr>
              <a:cxnSpLocks noChangeShapeType="1"/>
              <a:stCxn id="69654" idx="4"/>
              <a:endCxn id="69659" idx="0"/>
            </p:cNvCxnSpPr>
            <p:nvPr/>
          </p:nvCxnSpPr>
          <p:spPr bwMode="auto">
            <a:xfrm flipH="1">
              <a:off x="228" y="1686"/>
              <a:ext cx="648" cy="50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657" name="AutoShape 33"/>
            <p:cNvCxnSpPr>
              <a:cxnSpLocks noChangeShapeType="1"/>
              <a:stCxn id="69654" idx="4"/>
              <a:endCxn id="69660" idx="0"/>
            </p:cNvCxnSpPr>
            <p:nvPr/>
          </p:nvCxnSpPr>
          <p:spPr bwMode="auto">
            <a:xfrm flipH="1">
              <a:off x="636" y="1686"/>
              <a:ext cx="240" cy="50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658" name="AutoShape 34"/>
            <p:cNvCxnSpPr>
              <a:cxnSpLocks noChangeShapeType="1"/>
              <a:stCxn id="69654" idx="4"/>
              <a:endCxn id="69661" idx="0"/>
            </p:cNvCxnSpPr>
            <p:nvPr/>
          </p:nvCxnSpPr>
          <p:spPr bwMode="auto">
            <a:xfrm>
              <a:off x="876" y="1686"/>
              <a:ext cx="168" cy="50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659" name="AutoShape 35"/>
            <p:cNvSpPr>
              <a:spLocks noChangeArrowheads="1"/>
            </p:cNvSpPr>
            <p:nvPr/>
          </p:nvSpPr>
          <p:spPr bwMode="auto">
            <a:xfrm>
              <a:off x="96" y="2192"/>
              <a:ext cx="264" cy="2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Rounded MT Bold" pitchFamily="34" charset="0"/>
                </a:rPr>
                <a:t>T(n/4)</a:t>
              </a:r>
            </a:p>
          </p:txBody>
        </p:sp>
        <p:sp>
          <p:nvSpPr>
            <p:cNvPr id="69660" name="AutoShape 36"/>
            <p:cNvSpPr>
              <a:spLocks noChangeArrowheads="1"/>
            </p:cNvSpPr>
            <p:nvPr/>
          </p:nvSpPr>
          <p:spPr bwMode="auto">
            <a:xfrm>
              <a:off x="504" y="2192"/>
              <a:ext cx="264" cy="2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Rounded MT Bold" pitchFamily="34" charset="0"/>
                </a:rPr>
                <a:t>T(n/4)</a:t>
              </a:r>
            </a:p>
          </p:txBody>
        </p:sp>
        <p:sp>
          <p:nvSpPr>
            <p:cNvPr id="69661" name="AutoShape 37"/>
            <p:cNvSpPr>
              <a:spLocks noChangeArrowheads="1"/>
            </p:cNvSpPr>
            <p:nvPr/>
          </p:nvSpPr>
          <p:spPr bwMode="auto">
            <a:xfrm>
              <a:off x="912" y="2192"/>
              <a:ext cx="264" cy="2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Rounded MT Bold" pitchFamily="34" charset="0"/>
                </a:rPr>
                <a:t>T(n/4)</a:t>
              </a:r>
            </a:p>
          </p:txBody>
        </p:sp>
        <p:sp>
          <p:nvSpPr>
            <p:cNvPr id="69662" name="AutoShape 38"/>
            <p:cNvSpPr>
              <a:spLocks noChangeArrowheads="1"/>
            </p:cNvSpPr>
            <p:nvPr/>
          </p:nvSpPr>
          <p:spPr bwMode="auto">
            <a:xfrm>
              <a:off x="1320" y="2192"/>
              <a:ext cx="264" cy="2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Rounded MT Bold" pitchFamily="34" charset="0"/>
                </a:rPr>
                <a:t>T(n/4)</a:t>
              </a:r>
            </a:p>
          </p:txBody>
        </p:sp>
      </p:grpSp>
      <p:grpSp>
        <p:nvGrpSpPr>
          <p:cNvPr id="69644" name="Group 39"/>
          <p:cNvGrpSpPr>
            <a:grpSpLocks/>
          </p:cNvGrpSpPr>
          <p:nvPr/>
        </p:nvGrpSpPr>
        <p:grpSpPr bwMode="auto">
          <a:xfrm>
            <a:off x="4892675" y="1838325"/>
            <a:ext cx="1981200" cy="1422400"/>
            <a:chOff x="96" y="1296"/>
            <a:chExt cx="1488" cy="1104"/>
          </a:xfrm>
        </p:grpSpPr>
        <p:sp>
          <p:nvSpPr>
            <p:cNvPr id="69645" name="Oval 40"/>
            <p:cNvSpPr>
              <a:spLocks noChangeArrowheads="1"/>
            </p:cNvSpPr>
            <p:nvPr/>
          </p:nvSpPr>
          <p:spPr bwMode="auto">
            <a:xfrm>
              <a:off x="624" y="1296"/>
              <a:ext cx="504" cy="38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 Rounded MT Bold" pitchFamily="34" charset="0"/>
                </a:rPr>
                <a:t>n/2</a:t>
              </a:r>
            </a:p>
          </p:txBody>
        </p:sp>
        <p:cxnSp>
          <p:nvCxnSpPr>
            <p:cNvPr id="69646" name="AutoShape 41"/>
            <p:cNvCxnSpPr>
              <a:cxnSpLocks noChangeShapeType="1"/>
              <a:stCxn id="69645" idx="4"/>
              <a:endCxn id="69653" idx="0"/>
            </p:cNvCxnSpPr>
            <p:nvPr/>
          </p:nvCxnSpPr>
          <p:spPr bwMode="auto">
            <a:xfrm>
              <a:off x="876" y="1686"/>
              <a:ext cx="576" cy="50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647" name="AutoShape 42"/>
            <p:cNvCxnSpPr>
              <a:cxnSpLocks noChangeShapeType="1"/>
              <a:stCxn id="69645" idx="4"/>
              <a:endCxn id="69650" idx="0"/>
            </p:cNvCxnSpPr>
            <p:nvPr/>
          </p:nvCxnSpPr>
          <p:spPr bwMode="auto">
            <a:xfrm flipH="1">
              <a:off x="228" y="1686"/>
              <a:ext cx="648" cy="50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648" name="AutoShape 43"/>
            <p:cNvCxnSpPr>
              <a:cxnSpLocks noChangeShapeType="1"/>
              <a:stCxn id="69645" idx="4"/>
              <a:endCxn id="69651" idx="0"/>
            </p:cNvCxnSpPr>
            <p:nvPr/>
          </p:nvCxnSpPr>
          <p:spPr bwMode="auto">
            <a:xfrm flipH="1">
              <a:off x="636" y="1686"/>
              <a:ext cx="240" cy="50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649" name="AutoShape 44"/>
            <p:cNvCxnSpPr>
              <a:cxnSpLocks noChangeShapeType="1"/>
              <a:stCxn id="69645" idx="4"/>
              <a:endCxn id="69652" idx="0"/>
            </p:cNvCxnSpPr>
            <p:nvPr/>
          </p:nvCxnSpPr>
          <p:spPr bwMode="auto">
            <a:xfrm>
              <a:off x="876" y="1686"/>
              <a:ext cx="168" cy="50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650" name="AutoShape 45"/>
            <p:cNvSpPr>
              <a:spLocks noChangeArrowheads="1"/>
            </p:cNvSpPr>
            <p:nvPr/>
          </p:nvSpPr>
          <p:spPr bwMode="auto">
            <a:xfrm>
              <a:off x="96" y="2192"/>
              <a:ext cx="264" cy="2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Rounded MT Bold" pitchFamily="34" charset="0"/>
                </a:rPr>
                <a:t>T(n/4)</a:t>
              </a:r>
            </a:p>
          </p:txBody>
        </p:sp>
        <p:sp>
          <p:nvSpPr>
            <p:cNvPr id="69651" name="AutoShape 46"/>
            <p:cNvSpPr>
              <a:spLocks noChangeArrowheads="1"/>
            </p:cNvSpPr>
            <p:nvPr/>
          </p:nvSpPr>
          <p:spPr bwMode="auto">
            <a:xfrm>
              <a:off x="504" y="2192"/>
              <a:ext cx="264" cy="2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Rounded MT Bold" pitchFamily="34" charset="0"/>
                </a:rPr>
                <a:t>T(n/4)</a:t>
              </a:r>
            </a:p>
          </p:txBody>
        </p:sp>
        <p:sp>
          <p:nvSpPr>
            <p:cNvPr id="69652" name="AutoShape 47"/>
            <p:cNvSpPr>
              <a:spLocks noChangeArrowheads="1"/>
            </p:cNvSpPr>
            <p:nvPr/>
          </p:nvSpPr>
          <p:spPr bwMode="auto">
            <a:xfrm>
              <a:off x="912" y="2192"/>
              <a:ext cx="264" cy="2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Rounded MT Bold" pitchFamily="34" charset="0"/>
                </a:rPr>
                <a:t>T(n/4)</a:t>
              </a:r>
            </a:p>
          </p:txBody>
        </p:sp>
        <p:sp>
          <p:nvSpPr>
            <p:cNvPr id="69653" name="AutoShape 48"/>
            <p:cNvSpPr>
              <a:spLocks noChangeArrowheads="1"/>
            </p:cNvSpPr>
            <p:nvPr/>
          </p:nvSpPr>
          <p:spPr bwMode="auto">
            <a:xfrm>
              <a:off x="1320" y="2192"/>
              <a:ext cx="264" cy="2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Rounded MT Bold" pitchFamily="34" charset="0"/>
                </a:rPr>
                <a:t>T(n/4)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AutoShape 2"/>
          <p:cNvSpPr>
            <a:spLocks noChangeArrowheads="1"/>
          </p:cNvSpPr>
          <p:nvPr/>
        </p:nvSpPr>
        <p:spPr bwMode="auto">
          <a:xfrm flipV="1">
            <a:off x="4724400" y="2984500"/>
            <a:ext cx="2236788" cy="3654425"/>
          </a:xfrm>
          <a:custGeom>
            <a:avLst/>
            <a:gdLst>
              <a:gd name="G0" fmla="+- 2253 0 0"/>
              <a:gd name="G1" fmla="+- 21600 0 2253"/>
              <a:gd name="G2" fmla="*/ 2253 1 2"/>
              <a:gd name="G3" fmla="+- 21600 0 G2"/>
              <a:gd name="G4" fmla="+/ 2253 21600 2"/>
              <a:gd name="G5" fmla="+/ G1 0 2"/>
              <a:gd name="G6" fmla="*/ 21600 21600 2253"/>
              <a:gd name="G7" fmla="*/ G6 1 2"/>
              <a:gd name="G8" fmla="+- 21600 0 G7"/>
              <a:gd name="G9" fmla="*/ 21600 1 2"/>
              <a:gd name="G10" fmla="+- 2253 0 G9"/>
              <a:gd name="G11" fmla="?: G10 G8 0"/>
              <a:gd name="G12" fmla="?: G10 G7 21600"/>
              <a:gd name="T0" fmla="*/ 20473 w 21600"/>
              <a:gd name="T1" fmla="*/ 10800 h 21600"/>
              <a:gd name="T2" fmla="*/ 10800 w 21600"/>
              <a:gd name="T3" fmla="*/ 21600 h 21600"/>
              <a:gd name="T4" fmla="*/ 1127 w 21600"/>
              <a:gd name="T5" fmla="*/ 10800 h 21600"/>
              <a:gd name="T6" fmla="*/ 10800 w 21600"/>
              <a:gd name="T7" fmla="*/ 0 h 21600"/>
              <a:gd name="T8" fmla="*/ 2927 w 21600"/>
              <a:gd name="T9" fmla="*/ 2927 h 21600"/>
              <a:gd name="T10" fmla="*/ 18673 w 21600"/>
              <a:gd name="T11" fmla="*/ 186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253" y="21600"/>
                </a:lnTo>
                <a:lnTo>
                  <a:pt x="19347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spcBef>
                <a:spcPct val="50000"/>
              </a:spcBef>
              <a:defRPr/>
            </a:pPr>
            <a:endParaRPr lang="en-US" sz="3000"/>
          </a:p>
        </p:txBody>
      </p:sp>
      <p:sp>
        <p:nvSpPr>
          <p:cNvPr id="422915" name="AutoShape 3"/>
          <p:cNvSpPr>
            <a:spLocks noChangeArrowheads="1"/>
          </p:cNvSpPr>
          <p:nvPr/>
        </p:nvSpPr>
        <p:spPr bwMode="auto">
          <a:xfrm flipV="1">
            <a:off x="2411413" y="2971800"/>
            <a:ext cx="2236787" cy="3654425"/>
          </a:xfrm>
          <a:custGeom>
            <a:avLst/>
            <a:gdLst>
              <a:gd name="G0" fmla="+- 2253 0 0"/>
              <a:gd name="G1" fmla="+- 21600 0 2253"/>
              <a:gd name="G2" fmla="*/ 2253 1 2"/>
              <a:gd name="G3" fmla="+- 21600 0 G2"/>
              <a:gd name="G4" fmla="+/ 2253 21600 2"/>
              <a:gd name="G5" fmla="+/ G1 0 2"/>
              <a:gd name="G6" fmla="*/ 21600 21600 2253"/>
              <a:gd name="G7" fmla="*/ G6 1 2"/>
              <a:gd name="G8" fmla="+- 21600 0 G7"/>
              <a:gd name="G9" fmla="*/ 21600 1 2"/>
              <a:gd name="G10" fmla="+- 2253 0 G9"/>
              <a:gd name="G11" fmla="?: G10 G8 0"/>
              <a:gd name="G12" fmla="?: G10 G7 21600"/>
              <a:gd name="T0" fmla="*/ 20473 w 21600"/>
              <a:gd name="T1" fmla="*/ 10800 h 21600"/>
              <a:gd name="T2" fmla="*/ 10800 w 21600"/>
              <a:gd name="T3" fmla="*/ 21600 h 21600"/>
              <a:gd name="T4" fmla="*/ 1127 w 21600"/>
              <a:gd name="T5" fmla="*/ 10800 h 21600"/>
              <a:gd name="T6" fmla="*/ 10800 w 21600"/>
              <a:gd name="T7" fmla="*/ 0 h 21600"/>
              <a:gd name="T8" fmla="*/ 2927 w 21600"/>
              <a:gd name="T9" fmla="*/ 2927 h 21600"/>
              <a:gd name="T10" fmla="*/ 18673 w 21600"/>
              <a:gd name="T11" fmla="*/ 186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253" y="21600"/>
                </a:lnTo>
                <a:lnTo>
                  <a:pt x="19347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spcBef>
                <a:spcPct val="50000"/>
              </a:spcBef>
              <a:defRPr/>
            </a:pPr>
            <a:endParaRPr lang="en-US" sz="3000"/>
          </a:p>
        </p:txBody>
      </p:sp>
      <p:sp>
        <p:nvSpPr>
          <p:cNvPr id="422916" name="AutoShape 4"/>
          <p:cNvSpPr>
            <a:spLocks noChangeArrowheads="1"/>
          </p:cNvSpPr>
          <p:nvPr/>
        </p:nvSpPr>
        <p:spPr bwMode="auto">
          <a:xfrm flipV="1">
            <a:off x="49213" y="2971800"/>
            <a:ext cx="2236787" cy="3654425"/>
          </a:xfrm>
          <a:custGeom>
            <a:avLst/>
            <a:gdLst>
              <a:gd name="G0" fmla="+- 2253 0 0"/>
              <a:gd name="G1" fmla="+- 21600 0 2253"/>
              <a:gd name="G2" fmla="*/ 2253 1 2"/>
              <a:gd name="G3" fmla="+- 21600 0 G2"/>
              <a:gd name="G4" fmla="+/ 2253 21600 2"/>
              <a:gd name="G5" fmla="+/ G1 0 2"/>
              <a:gd name="G6" fmla="*/ 21600 21600 2253"/>
              <a:gd name="G7" fmla="*/ G6 1 2"/>
              <a:gd name="G8" fmla="+- 21600 0 G7"/>
              <a:gd name="G9" fmla="*/ 21600 1 2"/>
              <a:gd name="G10" fmla="+- 2253 0 G9"/>
              <a:gd name="G11" fmla="?: G10 G8 0"/>
              <a:gd name="G12" fmla="?: G10 G7 21600"/>
              <a:gd name="T0" fmla="*/ 20473 w 21600"/>
              <a:gd name="T1" fmla="*/ 10800 h 21600"/>
              <a:gd name="T2" fmla="*/ 10800 w 21600"/>
              <a:gd name="T3" fmla="*/ 21600 h 21600"/>
              <a:gd name="T4" fmla="*/ 1127 w 21600"/>
              <a:gd name="T5" fmla="*/ 10800 h 21600"/>
              <a:gd name="T6" fmla="*/ 10800 w 21600"/>
              <a:gd name="T7" fmla="*/ 0 h 21600"/>
              <a:gd name="T8" fmla="*/ 2927 w 21600"/>
              <a:gd name="T9" fmla="*/ 2927 h 21600"/>
              <a:gd name="T10" fmla="*/ 18673 w 21600"/>
              <a:gd name="T11" fmla="*/ 186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253" y="21600"/>
                </a:lnTo>
                <a:lnTo>
                  <a:pt x="19347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spcBef>
                <a:spcPct val="50000"/>
              </a:spcBef>
              <a:defRPr/>
            </a:pPr>
            <a:endParaRPr lang="en-US" sz="3000"/>
          </a:p>
        </p:txBody>
      </p:sp>
      <p:sp>
        <p:nvSpPr>
          <p:cNvPr id="422917" name="AutoShape 5"/>
          <p:cNvSpPr>
            <a:spLocks noChangeArrowheads="1"/>
          </p:cNvSpPr>
          <p:nvPr/>
        </p:nvSpPr>
        <p:spPr bwMode="auto">
          <a:xfrm flipV="1">
            <a:off x="6983413" y="2974975"/>
            <a:ext cx="2236787" cy="3654425"/>
          </a:xfrm>
          <a:custGeom>
            <a:avLst/>
            <a:gdLst>
              <a:gd name="G0" fmla="+- 2253 0 0"/>
              <a:gd name="G1" fmla="+- 21600 0 2253"/>
              <a:gd name="G2" fmla="*/ 2253 1 2"/>
              <a:gd name="G3" fmla="+- 21600 0 G2"/>
              <a:gd name="G4" fmla="+/ 2253 21600 2"/>
              <a:gd name="G5" fmla="+/ G1 0 2"/>
              <a:gd name="G6" fmla="*/ 21600 21600 2253"/>
              <a:gd name="G7" fmla="*/ G6 1 2"/>
              <a:gd name="G8" fmla="+- 21600 0 G7"/>
              <a:gd name="G9" fmla="*/ 21600 1 2"/>
              <a:gd name="G10" fmla="+- 2253 0 G9"/>
              <a:gd name="G11" fmla="?: G10 G8 0"/>
              <a:gd name="G12" fmla="?: G10 G7 21600"/>
              <a:gd name="T0" fmla="*/ 20473 w 21600"/>
              <a:gd name="T1" fmla="*/ 10800 h 21600"/>
              <a:gd name="T2" fmla="*/ 10800 w 21600"/>
              <a:gd name="T3" fmla="*/ 21600 h 21600"/>
              <a:gd name="T4" fmla="*/ 1127 w 21600"/>
              <a:gd name="T5" fmla="*/ 10800 h 21600"/>
              <a:gd name="T6" fmla="*/ 10800 w 21600"/>
              <a:gd name="T7" fmla="*/ 0 h 21600"/>
              <a:gd name="T8" fmla="*/ 2927 w 21600"/>
              <a:gd name="T9" fmla="*/ 2927 h 21600"/>
              <a:gd name="T10" fmla="*/ 18673 w 21600"/>
              <a:gd name="T11" fmla="*/ 186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253" y="21600"/>
                </a:lnTo>
                <a:lnTo>
                  <a:pt x="19347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spcBef>
                <a:spcPct val="50000"/>
              </a:spcBef>
              <a:defRPr/>
            </a:pPr>
            <a:endParaRPr lang="en-US" sz="3000"/>
          </a:p>
        </p:txBody>
      </p:sp>
      <p:sp>
        <p:nvSpPr>
          <p:cNvPr id="70662" name="Oval 6"/>
          <p:cNvSpPr>
            <a:spLocks noChangeArrowheads="1"/>
          </p:cNvSpPr>
          <p:nvPr/>
        </p:nvSpPr>
        <p:spPr bwMode="auto">
          <a:xfrm>
            <a:off x="4152900" y="457200"/>
            <a:ext cx="800100" cy="609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Arial Rounded MT Bold" pitchFamily="34" charset="0"/>
              </a:rPr>
              <a:t>n</a:t>
            </a:r>
          </a:p>
        </p:txBody>
      </p:sp>
      <p:cxnSp>
        <p:nvCxnSpPr>
          <p:cNvPr id="70663" name="AutoShape 7"/>
          <p:cNvCxnSpPr>
            <a:cxnSpLocks noChangeShapeType="1"/>
            <a:stCxn id="70662" idx="4"/>
            <a:endCxn id="70679" idx="0"/>
          </p:cNvCxnSpPr>
          <p:nvPr/>
        </p:nvCxnSpPr>
        <p:spPr bwMode="auto">
          <a:xfrm>
            <a:off x="4552950" y="1076325"/>
            <a:ext cx="3573463" cy="76200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64" name="AutoShape 8"/>
          <p:cNvCxnSpPr>
            <a:cxnSpLocks noChangeShapeType="1"/>
            <a:stCxn id="70662" idx="4"/>
            <a:endCxn id="70669" idx="0"/>
          </p:cNvCxnSpPr>
          <p:nvPr/>
        </p:nvCxnSpPr>
        <p:spPr bwMode="auto">
          <a:xfrm flipH="1">
            <a:off x="1182688" y="1076325"/>
            <a:ext cx="3370262" cy="784225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65" name="AutoShape 9"/>
          <p:cNvCxnSpPr>
            <a:cxnSpLocks noChangeShapeType="1"/>
            <a:stCxn id="70662" idx="4"/>
            <a:endCxn id="70674" idx="0"/>
          </p:cNvCxnSpPr>
          <p:nvPr/>
        </p:nvCxnSpPr>
        <p:spPr bwMode="auto">
          <a:xfrm flipH="1">
            <a:off x="3630613" y="1076325"/>
            <a:ext cx="922337" cy="74295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66" name="AutoShape 10"/>
          <p:cNvCxnSpPr>
            <a:cxnSpLocks noChangeShapeType="1"/>
            <a:stCxn id="70662" idx="4"/>
            <a:endCxn id="70684" idx="0"/>
          </p:cNvCxnSpPr>
          <p:nvPr/>
        </p:nvCxnSpPr>
        <p:spPr bwMode="auto">
          <a:xfrm>
            <a:off x="4552950" y="1076325"/>
            <a:ext cx="1379538" cy="752475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67" name="AutoShape 11"/>
          <p:cNvSpPr>
            <a:spLocks noChangeArrowheads="1"/>
          </p:cNvSpPr>
          <p:nvPr/>
        </p:nvSpPr>
        <p:spPr bwMode="auto">
          <a:xfrm>
            <a:off x="533400" y="152400"/>
            <a:ext cx="1295400" cy="1066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Arial Rounded MT Bold" pitchFamily="34" charset="0"/>
              </a:rPr>
              <a:t>T(n)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2819400" y="487363"/>
            <a:ext cx="106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>
                <a:latin typeface="Arial Rounded MT Bold" pitchFamily="34" charset="0"/>
              </a:rPr>
              <a:t>=</a:t>
            </a:r>
          </a:p>
        </p:txBody>
      </p:sp>
      <p:sp>
        <p:nvSpPr>
          <p:cNvPr id="70669" name="Oval 13"/>
          <p:cNvSpPr>
            <a:spLocks noChangeArrowheads="1"/>
          </p:cNvSpPr>
          <p:nvPr/>
        </p:nvSpPr>
        <p:spPr bwMode="auto">
          <a:xfrm>
            <a:off x="846138" y="1870075"/>
            <a:ext cx="671512" cy="4953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 Rounded MT Bold" pitchFamily="34" charset="0"/>
              </a:rPr>
              <a:t>n/2</a:t>
            </a:r>
          </a:p>
        </p:txBody>
      </p:sp>
      <p:cxnSp>
        <p:nvCxnSpPr>
          <p:cNvPr id="70670" name="AutoShape 14"/>
          <p:cNvCxnSpPr>
            <a:cxnSpLocks noChangeShapeType="1"/>
            <a:stCxn id="70669" idx="4"/>
          </p:cNvCxnSpPr>
          <p:nvPr/>
        </p:nvCxnSpPr>
        <p:spPr bwMode="auto">
          <a:xfrm>
            <a:off x="1181100" y="2373313"/>
            <a:ext cx="766763" cy="642937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71" name="AutoShape 15"/>
          <p:cNvCxnSpPr>
            <a:cxnSpLocks noChangeShapeType="1"/>
          </p:cNvCxnSpPr>
          <p:nvPr/>
        </p:nvCxnSpPr>
        <p:spPr bwMode="auto">
          <a:xfrm flipH="1">
            <a:off x="488950" y="2336800"/>
            <a:ext cx="731838" cy="69215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72" name="AutoShape 16"/>
          <p:cNvCxnSpPr>
            <a:cxnSpLocks noChangeShapeType="1"/>
            <a:stCxn id="70669" idx="4"/>
          </p:cNvCxnSpPr>
          <p:nvPr/>
        </p:nvCxnSpPr>
        <p:spPr bwMode="auto">
          <a:xfrm flipH="1">
            <a:off x="862013" y="2373313"/>
            <a:ext cx="319087" cy="642937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73" name="AutoShape 17"/>
          <p:cNvCxnSpPr>
            <a:cxnSpLocks noChangeShapeType="1"/>
            <a:stCxn id="70669" idx="4"/>
          </p:cNvCxnSpPr>
          <p:nvPr/>
        </p:nvCxnSpPr>
        <p:spPr bwMode="auto">
          <a:xfrm>
            <a:off x="1181100" y="2373313"/>
            <a:ext cx="223838" cy="642937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74" name="Oval 18"/>
          <p:cNvSpPr>
            <a:spLocks noChangeArrowheads="1"/>
          </p:cNvSpPr>
          <p:nvPr/>
        </p:nvSpPr>
        <p:spPr bwMode="auto">
          <a:xfrm>
            <a:off x="3294063" y="1828800"/>
            <a:ext cx="671512" cy="4953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 Rounded MT Bold" pitchFamily="34" charset="0"/>
              </a:rPr>
              <a:t>n/2</a:t>
            </a:r>
          </a:p>
        </p:txBody>
      </p:sp>
      <p:cxnSp>
        <p:nvCxnSpPr>
          <p:cNvPr id="70675" name="AutoShape 19"/>
          <p:cNvCxnSpPr>
            <a:cxnSpLocks noChangeShapeType="1"/>
            <a:stCxn id="70674" idx="4"/>
          </p:cNvCxnSpPr>
          <p:nvPr/>
        </p:nvCxnSpPr>
        <p:spPr bwMode="auto">
          <a:xfrm>
            <a:off x="3629025" y="2332038"/>
            <a:ext cx="766763" cy="642937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76" name="AutoShape 20"/>
          <p:cNvCxnSpPr>
            <a:cxnSpLocks noChangeShapeType="1"/>
            <a:stCxn id="70674" idx="4"/>
          </p:cNvCxnSpPr>
          <p:nvPr/>
        </p:nvCxnSpPr>
        <p:spPr bwMode="auto">
          <a:xfrm flipH="1">
            <a:off x="2767013" y="2332038"/>
            <a:ext cx="862012" cy="642937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77" name="AutoShape 21"/>
          <p:cNvCxnSpPr>
            <a:cxnSpLocks noChangeShapeType="1"/>
            <a:stCxn id="70674" idx="4"/>
          </p:cNvCxnSpPr>
          <p:nvPr/>
        </p:nvCxnSpPr>
        <p:spPr bwMode="auto">
          <a:xfrm flipH="1">
            <a:off x="3309938" y="2332038"/>
            <a:ext cx="319087" cy="642937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78" name="AutoShape 22"/>
          <p:cNvCxnSpPr>
            <a:cxnSpLocks noChangeShapeType="1"/>
            <a:stCxn id="70674" idx="4"/>
          </p:cNvCxnSpPr>
          <p:nvPr/>
        </p:nvCxnSpPr>
        <p:spPr bwMode="auto">
          <a:xfrm>
            <a:off x="3629025" y="2332038"/>
            <a:ext cx="223838" cy="642937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79" name="Oval 23"/>
          <p:cNvSpPr>
            <a:spLocks noChangeArrowheads="1"/>
          </p:cNvSpPr>
          <p:nvPr/>
        </p:nvSpPr>
        <p:spPr bwMode="auto">
          <a:xfrm>
            <a:off x="7789863" y="1847850"/>
            <a:ext cx="671512" cy="4953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 Rounded MT Bold" pitchFamily="34" charset="0"/>
              </a:rPr>
              <a:t>n/2</a:t>
            </a:r>
          </a:p>
        </p:txBody>
      </p:sp>
      <p:cxnSp>
        <p:nvCxnSpPr>
          <p:cNvPr id="70680" name="AutoShape 24"/>
          <p:cNvCxnSpPr>
            <a:cxnSpLocks noChangeShapeType="1"/>
            <a:stCxn id="70679" idx="4"/>
          </p:cNvCxnSpPr>
          <p:nvPr/>
        </p:nvCxnSpPr>
        <p:spPr bwMode="auto">
          <a:xfrm>
            <a:off x="8124825" y="2351088"/>
            <a:ext cx="766763" cy="642937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81" name="AutoShape 25"/>
          <p:cNvCxnSpPr>
            <a:cxnSpLocks noChangeShapeType="1"/>
            <a:stCxn id="70679" idx="4"/>
          </p:cNvCxnSpPr>
          <p:nvPr/>
        </p:nvCxnSpPr>
        <p:spPr bwMode="auto">
          <a:xfrm flipH="1">
            <a:off x="7262813" y="2351088"/>
            <a:ext cx="862012" cy="642937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82" name="AutoShape 26"/>
          <p:cNvCxnSpPr>
            <a:cxnSpLocks noChangeShapeType="1"/>
            <a:stCxn id="70679" idx="4"/>
          </p:cNvCxnSpPr>
          <p:nvPr/>
        </p:nvCxnSpPr>
        <p:spPr bwMode="auto">
          <a:xfrm flipH="1">
            <a:off x="7805738" y="2351088"/>
            <a:ext cx="319087" cy="642937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83" name="AutoShape 27"/>
          <p:cNvCxnSpPr>
            <a:cxnSpLocks noChangeShapeType="1"/>
            <a:stCxn id="70679" idx="4"/>
          </p:cNvCxnSpPr>
          <p:nvPr/>
        </p:nvCxnSpPr>
        <p:spPr bwMode="auto">
          <a:xfrm>
            <a:off x="8124825" y="2351088"/>
            <a:ext cx="223838" cy="642937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84" name="Oval 28"/>
          <p:cNvSpPr>
            <a:spLocks noChangeArrowheads="1"/>
          </p:cNvSpPr>
          <p:nvPr/>
        </p:nvSpPr>
        <p:spPr bwMode="auto">
          <a:xfrm>
            <a:off x="5595938" y="1838325"/>
            <a:ext cx="671512" cy="4953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 Rounded MT Bold" pitchFamily="34" charset="0"/>
              </a:rPr>
              <a:t>n/2</a:t>
            </a:r>
          </a:p>
        </p:txBody>
      </p:sp>
      <p:cxnSp>
        <p:nvCxnSpPr>
          <p:cNvPr id="70685" name="AutoShape 29"/>
          <p:cNvCxnSpPr>
            <a:cxnSpLocks noChangeShapeType="1"/>
            <a:stCxn id="70684" idx="4"/>
          </p:cNvCxnSpPr>
          <p:nvPr/>
        </p:nvCxnSpPr>
        <p:spPr bwMode="auto">
          <a:xfrm>
            <a:off x="5930900" y="2341563"/>
            <a:ext cx="766763" cy="642937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86" name="AutoShape 30"/>
          <p:cNvCxnSpPr>
            <a:cxnSpLocks noChangeShapeType="1"/>
            <a:stCxn id="70684" idx="4"/>
          </p:cNvCxnSpPr>
          <p:nvPr/>
        </p:nvCxnSpPr>
        <p:spPr bwMode="auto">
          <a:xfrm flipH="1">
            <a:off x="5068888" y="2341563"/>
            <a:ext cx="862012" cy="642937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87" name="AutoShape 31"/>
          <p:cNvCxnSpPr>
            <a:cxnSpLocks noChangeShapeType="1"/>
            <a:stCxn id="70684" idx="4"/>
          </p:cNvCxnSpPr>
          <p:nvPr/>
        </p:nvCxnSpPr>
        <p:spPr bwMode="auto">
          <a:xfrm flipH="1">
            <a:off x="5611813" y="2341563"/>
            <a:ext cx="319087" cy="642937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88" name="AutoShape 32"/>
          <p:cNvCxnSpPr>
            <a:cxnSpLocks noChangeShapeType="1"/>
            <a:stCxn id="70684" idx="4"/>
          </p:cNvCxnSpPr>
          <p:nvPr/>
        </p:nvCxnSpPr>
        <p:spPr bwMode="auto">
          <a:xfrm>
            <a:off x="5930900" y="2341563"/>
            <a:ext cx="223838" cy="642937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89" name="Oval 33"/>
          <p:cNvSpPr>
            <a:spLocks noChangeArrowheads="1"/>
          </p:cNvSpPr>
          <p:nvPr/>
        </p:nvSpPr>
        <p:spPr bwMode="auto">
          <a:xfrm>
            <a:off x="8597900" y="3048000"/>
            <a:ext cx="433388" cy="381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70690" name="Oval 34"/>
          <p:cNvSpPr>
            <a:spLocks noChangeArrowheads="1"/>
          </p:cNvSpPr>
          <p:nvPr/>
        </p:nvSpPr>
        <p:spPr bwMode="auto">
          <a:xfrm>
            <a:off x="215900" y="3048000"/>
            <a:ext cx="433388" cy="381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70691" name="Oval 35"/>
          <p:cNvSpPr>
            <a:spLocks noChangeArrowheads="1"/>
          </p:cNvSpPr>
          <p:nvPr/>
        </p:nvSpPr>
        <p:spPr bwMode="auto">
          <a:xfrm>
            <a:off x="671513" y="3048000"/>
            <a:ext cx="433387" cy="381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70692" name="Oval 36"/>
          <p:cNvSpPr>
            <a:spLocks noChangeArrowheads="1"/>
          </p:cNvSpPr>
          <p:nvPr/>
        </p:nvSpPr>
        <p:spPr bwMode="auto">
          <a:xfrm>
            <a:off x="1214438" y="3048000"/>
            <a:ext cx="433387" cy="381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70693" name="Oval 37"/>
          <p:cNvSpPr>
            <a:spLocks noChangeArrowheads="1"/>
          </p:cNvSpPr>
          <p:nvPr/>
        </p:nvSpPr>
        <p:spPr bwMode="auto">
          <a:xfrm>
            <a:off x="1758950" y="3048000"/>
            <a:ext cx="433388" cy="381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70694" name="Oval 38"/>
          <p:cNvSpPr>
            <a:spLocks noChangeArrowheads="1"/>
          </p:cNvSpPr>
          <p:nvPr/>
        </p:nvSpPr>
        <p:spPr bwMode="auto">
          <a:xfrm>
            <a:off x="2590800" y="3048000"/>
            <a:ext cx="431800" cy="381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70695" name="Oval 39"/>
          <p:cNvSpPr>
            <a:spLocks noChangeArrowheads="1"/>
          </p:cNvSpPr>
          <p:nvPr/>
        </p:nvSpPr>
        <p:spPr bwMode="auto">
          <a:xfrm>
            <a:off x="3148013" y="3048000"/>
            <a:ext cx="431800" cy="381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70696" name="Oval 40"/>
          <p:cNvSpPr>
            <a:spLocks noChangeArrowheads="1"/>
          </p:cNvSpPr>
          <p:nvPr/>
        </p:nvSpPr>
        <p:spPr bwMode="auto">
          <a:xfrm>
            <a:off x="3668713" y="3048000"/>
            <a:ext cx="433387" cy="381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70697" name="Oval 41"/>
          <p:cNvSpPr>
            <a:spLocks noChangeArrowheads="1"/>
          </p:cNvSpPr>
          <p:nvPr/>
        </p:nvSpPr>
        <p:spPr bwMode="auto">
          <a:xfrm>
            <a:off x="4186238" y="3048000"/>
            <a:ext cx="433387" cy="381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70698" name="Oval 42"/>
          <p:cNvSpPr>
            <a:spLocks noChangeArrowheads="1"/>
          </p:cNvSpPr>
          <p:nvPr/>
        </p:nvSpPr>
        <p:spPr bwMode="auto">
          <a:xfrm>
            <a:off x="4833938" y="3048000"/>
            <a:ext cx="433387" cy="381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70699" name="Oval 43"/>
          <p:cNvSpPr>
            <a:spLocks noChangeArrowheads="1"/>
          </p:cNvSpPr>
          <p:nvPr/>
        </p:nvSpPr>
        <p:spPr bwMode="auto">
          <a:xfrm>
            <a:off x="5373688" y="3048000"/>
            <a:ext cx="431800" cy="381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70700" name="Oval 44"/>
          <p:cNvSpPr>
            <a:spLocks noChangeArrowheads="1"/>
          </p:cNvSpPr>
          <p:nvPr/>
        </p:nvSpPr>
        <p:spPr bwMode="auto">
          <a:xfrm>
            <a:off x="5905500" y="3048000"/>
            <a:ext cx="431800" cy="381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70701" name="Oval 45"/>
          <p:cNvSpPr>
            <a:spLocks noChangeArrowheads="1"/>
          </p:cNvSpPr>
          <p:nvPr/>
        </p:nvSpPr>
        <p:spPr bwMode="auto">
          <a:xfrm>
            <a:off x="6473825" y="3048000"/>
            <a:ext cx="431800" cy="381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70702" name="Oval 46"/>
          <p:cNvSpPr>
            <a:spLocks noChangeArrowheads="1"/>
          </p:cNvSpPr>
          <p:nvPr/>
        </p:nvSpPr>
        <p:spPr bwMode="auto">
          <a:xfrm>
            <a:off x="7050088" y="3048000"/>
            <a:ext cx="431800" cy="381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70703" name="Oval 47"/>
          <p:cNvSpPr>
            <a:spLocks noChangeArrowheads="1"/>
          </p:cNvSpPr>
          <p:nvPr/>
        </p:nvSpPr>
        <p:spPr bwMode="auto">
          <a:xfrm>
            <a:off x="7569200" y="3048000"/>
            <a:ext cx="431800" cy="381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70704" name="Oval 48"/>
          <p:cNvSpPr>
            <a:spLocks noChangeArrowheads="1"/>
          </p:cNvSpPr>
          <p:nvPr/>
        </p:nvSpPr>
        <p:spPr bwMode="auto">
          <a:xfrm>
            <a:off x="8105775" y="3048000"/>
            <a:ext cx="431800" cy="381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70705" name="Rectangle 49"/>
          <p:cNvSpPr>
            <a:spLocks noChangeArrowheads="1"/>
          </p:cNvSpPr>
          <p:nvPr/>
        </p:nvSpPr>
        <p:spPr bwMode="auto">
          <a:xfrm>
            <a:off x="4610100" y="3125788"/>
            <a:ext cx="184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endParaRPr lang="en-US" altLang="en-US" sz="1200" b="1">
              <a:latin typeface="Comic Sans MS" pitchFamily="66" charset="0"/>
            </a:endParaRPr>
          </a:p>
        </p:txBody>
      </p:sp>
      <p:sp>
        <p:nvSpPr>
          <p:cNvPr id="70706" name="Rectangle 50"/>
          <p:cNvSpPr>
            <a:spLocks noChangeArrowheads="1"/>
          </p:cNvSpPr>
          <p:nvPr/>
        </p:nvSpPr>
        <p:spPr bwMode="auto">
          <a:xfrm>
            <a:off x="-76200" y="6324600"/>
            <a:ext cx="9512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1600" b="1">
                <a:latin typeface="Comic Sans MS" pitchFamily="66" charset="0"/>
              </a:rPr>
              <a:t>11111111111111111111111111111111 . . . . . . 111111111111111111111111111111111</a:t>
            </a:r>
          </a:p>
        </p:txBody>
      </p:sp>
      <p:sp>
        <p:nvSpPr>
          <p:cNvPr id="70707" name="Text Box 51"/>
          <p:cNvSpPr txBox="1">
            <a:spLocks noChangeArrowheads="1"/>
          </p:cNvSpPr>
          <p:nvPr/>
        </p:nvSpPr>
        <p:spPr bwMode="auto">
          <a:xfrm>
            <a:off x="152400" y="306070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Arial Rounded MT Bold" pitchFamily="34" charset="0"/>
              </a:rPr>
              <a:t>n/4</a:t>
            </a:r>
          </a:p>
        </p:txBody>
      </p:sp>
      <p:sp>
        <p:nvSpPr>
          <p:cNvPr id="70708" name="Text Box 52"/>
          <p:cNvSpPr txBox="1">
            <a:spLocks noChangeArrowheads="1"/>
          </p:cNvSpPr>
          <p:nvPr/>
        </p:nvSpPr>
        <p:spPr bwMode="auto">
          <a:xfrm>
            <a:off x="622300" y="3063875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Arial Rounded MT Bold" pitchFamily="34" charset="0"/>
              </a:rPr>
              <a:t>n/4</a:t>
            </a:r>
          </a:p>
        </p:txBody>
      </p:sp>
      <p:sp>
        <p:nvSpPr>
          <p:cNvPr id="70709" name="Text Box 53"/>
          <p:cNvSpPr txBox="1">
            <a:spLocks noChangeArrowheads="1"/>
          </p:cNvSpPr>
          <p:nvPr/>
        </p:nvSpPr>
        <p:spPr bwMode="auto">
          <a:xfrm>
            <a:off x="8050213" y="304800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Arial Rounded MT Bold" pitchFamily="34" charset="0"/>
              </a:rPr>
              <a:t>n/4</a:t>
            </a:r>
          </a:p>
        </p:txBody>
      </p:sp>
      <p:sp>
        <p:nvSpPr>
          <p:cNvPr id="70710" name="Text Box 54"/>
          <p:cNvSpPr txBox="1">
            <a:spLocks noChangeArrowheads="1"/>
          </p:cNvSpPr>
          <p:nvPr/>
        </p:nvSpPr>
        <p:spPr bwMode="auto">
          <a:xfrm>
            <a:off x="7529513" y="306070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Arial Rounded MT Bold" pitchFamily="34" charset="0"/>
              </a:rPr>
              <a:t>n/4</a:t>
            </a:r>
          </a:p>
        </p:txBody>
      </p:sp>
      <p:sp>
        <p:nvSpPr>
          <p:cNvPr id="70711" name="Text Box 55"/>
          <p:cNvSpPr txBox="1">
            <a:spLocks noChangeArrowheads="1"/>
          </p:cNvSpPr>
          <p:nvPr/>
        </p:nvSpPr>
        <p:spPr bwMode="auto">
          <a:xfrm>
            <a:off x="6996113" y="306705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Arial Rounded MT Bold" pitchFamily="34" charset="0"/>
              </a:rPr>
              <a:t>n/4</a:t>
            </a:r>
          </a:p>
        </p:txBody>
      </p:sp>
      <p:sp>
        <p:nvSpPr>
          <p:cNvPr id="70712" name="Text Box 56"/>
          <p:cNvSpPr txBox="1">
            <a:spLocks noChangeArrowheads="1"/>
          </p:cNvSpPr>
          <p:nvPr/>
        </p:nvSpPr>
        <p:spPr bwMode="auto">
          <a:xfrm>
            <a:off x="6426200" y="304800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Arial Rounded MT Bold" pitchFamily="34" charset="0"/>
              </a:rPr>
              <a:t>n/4</a:t>
            </a:r>
          </a:p>
        </p:txBody>
      </p:sp>
      <p:sp>
        <p:nvSpPr>
          <p:cNvPr id="70713" name="Text Box 57"/>
          <p:cNvSpPr txBox="1">
            <a:spLocks noChangeArrowheads="1"/>
          </p:cNvSpPr>
          <p:nvPr/>
        </p:nvSpPr>
        <p:spPr bwMode="auto">
          <a:xfrm>
            <a:off x="5868988" y="306705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Arial Rounded MT Bold" pitchFamily="34" charset="0"/>
              </a:rPr>
              <a:t>n/4</a:t>
            </a:r>
          </a:p>
        </p:txBody>
      </p:sp>
      <p:sp>
        <p:nvSpPr>
          <p:cNvPr id="70714" name="Text Box 58"/>
          <p:cNvSpPr txBox="1">
            <a:spLocks noChangeArrowheads="1"/>
          </p:cNvSpPr>
          <p:nvPr/>
        </p:nvSpPr>
        <p:spPr bwMode="auto">
          <a:xfrm>
            <a:off x="5334000" y="306070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Arial Rounded MT Bold" pitchFamily="34" charset="0"/>
              </a:rPr>
              <a:t>n/4</a:t>
            </a:r>
          </a:p>
        </p:txBody>
      </p:sp>
      <p:sp>
        <p:nvSpPr>
          <p:cNvPr id="70715" name="Text Box 59"/>
          <p:cNvSpPr txBox="1">
            <a:spLocks noChangeArrowheads="1"/>
          </p:cNvSpPr>
          <p:nvPr/>
        </p:nvSpPr>
        <p:spPr bwMode="auto">
          <a:xfrm>
            <a:off x="4814888" y="3063875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Arial Rounded MT Bold" pitchFamily="34" charset="0"/>
              </a:rPr>
              <a:t>n/4</a:t>
            </a:r>
          </a:p>
        </p:txBody>
      </p:sp>
      <p:sp>
        <p:nvSpPr>
          <p:cNvPr id="70716" name="Text Box 60"/>
          <p:cNvSpPr txBox="1">
            <a:spLocks noChangeArrowheads="1"/>
          </p:cNvSpPr>
          <p:nvPr/>
        </p:nvSpPr>
        <p:spPr bwMode="auto">
          <a:xfrm>
            <a:off x="4114800" y="304800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Arial Rounded MT Bold" pitchFamily="34" charset="0"/>
              </a:rPr>
              <a:t>n/4</a:t>
            </a:r>
          </a:p>
        </p:txBody>
      </p:sp>
      <p:sp>
        <p:nvSpPr>
          <p:cNvPr id="70717" name="Text Box 61"/>
          <p:cNvSpPr txBox="1">
            <a:spLocks noChangeArrowheads="1"/>
          </p:cNvSpPr>
          <p:nvPr/>
        </p:nvSpPr>
        <p:spPr bwMode="auto">
          <a:xfrm>
            <a:off x="3606800" y="306070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Arial Rounded MT Bold" pitchFamily="34" charset="0"/>
              </a:rPr>
              <a:t>n/4</a:t>
            </a:r>
          </a:p>
        </p:txBody>
      </p:sp>
      <p:sp>
        <p:nvSpPr>
          <p:cNvPr id="70718" name="Text Box 62"/>
          <p:cNvSpPr txBox="1">
            <a:spLocks noChangeArrowheads="1"/>
          </p:cNvSpPr>
          <p:nvPr/>
        </p:nvSpPr>
        <p:spPr bwMode="auto">
          <a:xfrm>
            <a:off x="3073400" y="306070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Arial Rounded MT Bold" pitchFamily="34" charset="0"/>
              </a:rPr>
              <a:t>n/4</a:t>
            </a:r>
          </a:p>
        </p:txBody>
      </p:sp>
      <p:sp>
        <p:nvSpPr>
          <p:cNvPr id="70719" name="Text Box 63"/>
          <p:cNvSpPr txBox="1">
            <a:spLocks noChangeArrowheads="1"/>
          </p:cNvSpPr>
          <p:nvPr/>
        </p:nvSpPr>
        <p:spPr bwMode="auto">
          <a:xfrm>
            <a:off x="2540000" y="306070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Arial Rounded MT Bold" pitchFamily="34" charset="0"/>
              </a:rPr>
              <a:t>n/4</a:t>
            </a:r>
          </a:p>
        </p:txBody>
      </p:sp>
      <p:sp>
        <p:nvSpPr>
          <p:cNvPr id="70720" name="Text Box 64"/>
          <p:cNvSpPr txBox="1">
            <a:spLocks noChangeArrowheads="1"/>
          </p:cNvSpPr>
          <p:nvPr/>
        </p:nvSpPr>
        <p:spPr bwMode="auto">
          <a:xfrm>
            <a:off x="1689100" y="3063875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Arial Rounded MT Bold" pitchFamily="34" charset="0"/>
              </a:rPr>
              <a:t>n/4</a:t>
            </a:r>
          </a:p>
        </p:txBody>
      </p:sp>
      <p:sp>
        <p:nvSpPr>
          <p:cNvPr id="70721" name="Text Box 65"/>
          <p:cNvSpPr txBox="1">
            <a:spLocks noChangeArrowheads="1"/>
          </p:cNvSpPr>
          <p:nvPr/>
        </p:nvSpPr>
        <p:spPr bwMode="auto">
          <a:xfrm>
            <a:off x="1163638" y="306070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Arial Rounded MT Bold" pitchFamily="34" charset="0"/>
              </a:rPr>
              <a:t>n/4</a:t>
            </a:r>
          </a:p>
        </p:txBody>
      </p:sp>
      <p:sp>
        <p:nvSpPr>
          <p:cNvPr id="70722" name="Text Box 66"/>
          <p:cNvSpPr txBox="1">
            <a:spLocks noChangeArrowheads="1"/>
          </p:cNvSpPr>
          <p:nvPr/>
        </p:nvSpPr>
        <p:spPr bwMode="auto">
          <a:xfrm>
            <a:off x="8534400" y="306070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Arial Rounded MT Bold" pitchFamily="34" charset="0"/>
              </a:rPr>
              <a:t>n/4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Oval 2"/>
          <p:cNvSpPr>
            <a:spLocks noChangeArrowheads="1"/>
          </p:cNvSpPr>
          <p:nvPr/>
        </p:nvSpPr>
        <p:spPr bwMode="auto">
          <a:xfrm>
            <a:off x="5410200" y="1447800"/>
            <a:ext cx="685800" cy="6858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71683" name="Oval 3"/>
          <p:cNvSpPr>
            <a:spLocks noChangeArrowheads="1"/>
          </p:cNvSpPr>
          <p:nvPr/>
        </p:nvSpPr>
        <p:spPr bwMode="auto">
          <a:xfrm>
            <a:off x="3581400" y="1470025"/>
            <a:ext cx="685800" cy="6858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71684" name="Oval 4"/>
          <p:cNvSpPr>
            <a:spLocks noChangeArrowheads="1"/>
          </p:cNvSpPr>
          <p:nvPr/>
        </p:nvSpPr>
        <p:spPr bwMode="auto">
          <a:xfrm>
            <a:off x="7391400" y="1447800"/>
            <a:ext cx="685800" cy="6858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71685" name="Oval 5"/>
          <p:cNvSpPr>
            <a:spLocks noChangeArrowheads="1"/>
          </p:cNvSpPr>
          <p:nvPr/>
        </p:nvSpPr>
        <p:spPr bwMode="auto">
          <a:xfrm>
            <a:off x="1752600" y="1447800"/>
            <a:ext cx="685800" cy="6858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71686" name="Oval 6"/>
          <p:cNvSpPr>
            <a:spLocks noChangeArrowheads="1"/>
          </p:cNvSpPr>
          <p:nvPr/>
        </p:nvSpPr>
        <p:spPr bwMode="auto">
          <a:xfrm>
            <a:off x="4506913" y="685800"/>
            <a:ext cx="685800" cy="6858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graphicFrame>
        <p:nvGraphicFramePr>
          <p:cNvPr id="423943" name="Group 7"/>
          <p:cNvGraphicFramePr>
            <a:graphicFrameLocks noGrp="1"/>
          </p:cNvGraphicFramePr>
          <p:nvPr/>
        </p:nvGraphicFramePr>
        <p:xfrm>
          <a:off x="685800" y="609600"/>
          <a:ext cx="8382000" cy="6172200"/>
        </p:xfrm>
        <a:graphic>
          <a:graphicData uri="http://schemas.openxmlformats.org/drawingml/2006/table">
            <a:tbl>
              <a:tblPr/>
              <a:tblGrid>
                <a:gridCol w="8382000"/>
              </a:tblGrid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8838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8838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  n/2           +          n/2          +            n/2           +             n/2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8838" algn="l"/>
                        </a:tabLst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8838" algn="l"/>
                        </a:tabLst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8838" algn="l"/>
                        </a:tabLst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Level i is the sum of 4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copies of n/2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8838" algn="l"/>
                        </a:tabLst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8838" algn="l"/>
                        </a:tabLst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. . . . . . . . . . . . . . . . . . . . . . . . .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8838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1+1+1+1+1+1+1+1+1+1+1+1+1+1+1+1+1+1+1+1+1+1+1+1+1+1+1+1+1+1+1+1+1+1+1+1+1+1+1+1+1+1+1+1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71707" name="Group 27"/>
          <p:cNvGrpSpPr>
            <a:grpSpLocks/>
          </p:cNvGrpSpPr>
          <p:nvPr/>
        </p:nvGrpSpPr>
        <p:grpSpPr bwMode="auto">
          <a:xfrm>
            <a:off x="1084263" y="2362200"/>
            <a:ext cx="7602537" cy="381000"/>
            <a:chOff x="491" y="1344"/>
            <a:chExt cx="4789" cy="240"/>
          </a:xfrm>
        </p:grpSpPr>
        <p:sp>
          <p:nvSpPr>
            <p:cNvPr id="71713" name="Oval 28"/>
            <p:cNvSpPr>
              <a:spLocks noChangeArrowheads="1"/>
            </p:cNvSpPr>
            <p:nvPr/>
          </p:nvSpPr>
          <p:spPr bwMode="auto">
            <a:xfrm>
              <a:off x="5040" y="1344"/>
              <a:ext cx="240" cy="2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1714" name="Oval 29"/>
            <p:cNvSpPr>
              <a:spLocks noChangeArrowheads="1"/>
            </p:cNvSpPr>
            <p:nvPr/>
          </p:nvSpPr>
          <p:spPr bwMode="auto">
            <a:xfrm>
              <a:off x="515" y="1344"/>
              <a:ext cx="240" cy="2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1715" name="Oval 30"/>
            <p:cNvSpPr>
              <a:spLocks noChangeArrowheads="1"/>
            </p:cNvSpPr>
            <p:nvPr/>
          </p:nvSpPr>
          <p:spPr bwMode="auto">
            <a:xfrm>
              <a:off x="803" y="1344"/>
              <a:ext cx="240" cy="2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1716" name="Oval 31"/>
            <p:cNvSpPr>
              <a:spLocks noChangeArrowheads="1"/>
            </p:cNvSpPr>
            <p:nvPr/>
          </p:nvSpPr>
          <p:spPr bwMode="auto">
            <a:xfrm>
              <a:off x="1104" y="1344"/>
              <a:ext cx="240" cy="2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1717" name="Oval 32"/>
            <p:cNvSpPr>
              <a:spLocks noChangeArrowheads="1"/>
            </p:cNvSpPr>
            <p:nvPr/>
          </p:nvSpPr>
          <p:spPr bwMode="auto">
            <a:xfrm>
              <a:off x="1406" y="1344"/>
              <a:ext cx="240" cy="2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1718" name="Oval 33"/>
            <p:cNvSpPr>
              <a:spLocks noChangeArrowheads="1"/>
            </p:cNvSpPr>
            <p:nvPr/>
          </p:nvSpPr>
          <p:spPr bwMode="auto">
            <a:xfrm>
              <a:off x="1714" y="1344"/>
              <a:ext cx="240" cy="2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1719" name="Oval 34"/>
            <p:cNvSpPr>
              <a:spLocks noChangeArrowheads="1"/>
            </p:cNvSpPr>
            <p:nvPr/>
          </p:nvSpPr>
          <p:spPr bwMode="auto">
            <a:xfrm>
              <a:off x="2023" y="1344"/>
              <a:ext cx="240" cy="2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1720" name="Oval 35"/>
            <p:cNvSpPr>
              <a:spLocks noChangeArrowheads="1"/>
            </p:cNvSpPr>
            <p:nvPr/>
          </p:nvSpPr>
          <p:spPr bwMode="auto">
            <a:xfrm>
              <a:off x="2312" y="1344"/>
              <a:ext cx="240" cy="2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1721" name="Oval 36"/>
            <p:cNvSpPr>
              <a:spLocks noChangeArrowheads="1"/>
            </p:cNvSpPr>
            <p:nvPr/>
          </p:nvSpPr>
          <p:spPr bwMode="auto">
            <a:xfrm>
              <a:off x="2599" y="1344"/>
              <a:ext cx="240" cy="2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1722" name="Oval 37"/>
            <p:cNvSpPr>
              <a:spLocks noChangeArrowheads="1"/>
            </p:cNvSpPr>
            <p:nvPr/>
          </p:nvSpPr>
          <p:spPr bwMode="auto">
            <a:xfrm>
              <a:off x="2910" y="1344"/>
              <a:ext cx="240" cy="2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1723" name="Oval 38"/>
            <p:cNvSpPr>
              <a:spLocks noChangeArrowheads="1"/>
            </p:cNvSpPr>
            <p:nvPr/>
          </p:nvSpPr>
          <p:spPr bwMode="auto">
            <a:xfrm>
              <a:off x="3209" y="1344"/>
              <a:ext cx="240" cy="2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1724" name="Oval 39"/>
            <p:cNvSpPr>
              <a:spLocks noChangeArrowheads="1"/>
            </p:cNvSpPr>
            <p:nvPr/>
          </p:nvSpPr>
          <p:spPr bwMode="auto">
            <a:xfrm>
              <a:off x="3504" y="1344"/>
              <a:ext cx="240" cy="2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1725" name="Oval 40"/>
            <p:cNvSpPr>
              <a:spLocks noChangeArrowheads="1"/>
            </p:cNvSpPr>
            <p:nvPr/>
          </p:nvSpPr>
          <p:spPr bwMode="auto">
            <a:xfrm>
              <a:off x="3819" y="1344"/>
              <a:ext cx="240" cy="2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1726" name="Oval 41"/>
            <p:cNvSpPr>
              <a:spLocks noChangeArrowheads="1"/>
            </p:cNvSpPr>
            <p:nvPr/>
          </p:nvSpPr>
          <p:spPr bwMode="auto">
            <a:xfrm>
              <a:off x="4128" y="1344"/>
              <a:ext cx="240" cy="2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1727" name="Oval 42"/>
            <p:cNvSpPr>
              <a:spLocks noChangeArrowheads="1"/>
            </p:cNvSpPr>
            <p:nvPr/>
          </p:nvSpPr>
          <p:spPr bwMode="auto">
            <a:xfrm>
              <a:off x="4416" y="1344"/>
              <a:ext cx="240" cy="2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1728" name="Oval 43"/>
            <p:cNvSpPr>
              <a:spLocks noChangeArrowheads="1"/>
            </p:cNvSpPr>
            <p:nvPr/>
          </p:nvSpPr>
          <p:spPr bwMode="auto">
            <a:xfrm>
              <a:off x="4704" y="1344"/>
              <a:ext cx="240" cy="2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1729" name="Rectangle 44"/>
            <p:cNvSpPr>
              <a:spLocks noChangeArrowheads="1"/>
            </p:cNvSpPr>
            <p:nvPr/>
          </p:nvSpPr>
          <p:spPr bwMode="auto">
            <a:xfrm>
              <a:off x="491" y="1393"/>
              <a:ext cx="478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1200" b="1">
                  <a:latin typeface="Comic Sans MS" pitchFamily="66" charset="0"/>
                </a:rPr>
                <a:t>n/4 + n/4 + n/4 + n/4 + n/4 + n/4 + n/4 + n/4 + n/4 + n/4 + n/4 + n/4 + n/4 + n/4 + n/4 + n/4</a:t>
              </a:r>
            </a:p>
          </p:txBody>
        </p:sp>
      </p:grpSp>
      <p:sp>
        <p:nvSpPr>
          <p:cNvPr id="71708" name="Text Box 45"/>
          <p:cNvSpPr txBox="1">
            <a:spLocks noChangeArrowheads="1"/>
          </p:cNvSpPr>
          <p:nvPr/>
        </p:nvSpPr>
        <p:spPr bwMode="auto">
          <a:xfrm>
            <a:off x="304800" y="82391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 Rounded MT Bold" pitchFamily="34" charset="0"/>
              </a:rPr>
              <a:t>0</a:t>
            </a:r>
          </a:p>
        </p:txBody>
      </p:sp>
      <p:sp>
        <p:nvSpPr>
          <p:cNvPr id="71709" name="Text Box 46"/>
          <p:cNvSpPr txBox="1">
            <a:spLocks noChangeArrowheads="1"/>
          </p:cNvSpPr>
          <p:nvPr/>
        </p:nvSpPr>
        <p:spPr bwMode="auto">
          <a:xfrm>
            <a:off x="304800" y="156527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 Rounded MT Bold" pitchFamily="34" charset="0"/>
              </a:rPr>
              <a:t>1</a:t>
            </a:r>
          </a:p>
        </p:txBody>
      </p:sp>
      <p:sp>
        <p:nvSpPr>
          <p:cNvPr id="71710" name="Text Box 47"/>
          <p:cNvSpPr txBox="1">
            <a:spLocks noChangeArrowheads="1"/>
          </p:cNvSpPr>
          <p:nvPr/>
        </p:nvSpPr>
        <p:spPr bwMode="auto">
          <a:xfrm>
            <a:off x="304800" y="2306638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 Rounded MT Bold" pitchFamily="34" charset="0"/>
              </a:rPr>
              <a:t>2</a:t>
            </a:r>
          </a:p>
        </p:txBody>
      </p:sp>
      <p:sp>
        <p:nvSpPr>
          <p:cNvPr id="71711" name="Text Box 48"/>
          <p:cNvSpPr txBox="1">
            <a:spLocks noChangeArrowheads="1"/>
          </p:cNvSpPr>
          <p:nvPr/>
        </p:nvSpPr>
        <p:spPr bwMode="auto">
          <a:xfrm>
            <a:off x="304800" y="386556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 Rounded MT Bold" pitchFamily="34" charset="0"/>
              </a:rPr>
              <a:t>i</a:t>
            </a:r>
          </a:p>
        </p:txBody>
      </p:sp>
      <p:graphicFrame>
        <p:nvGraphicFramePr>
          <p:cNvPr id="71712" name="Object 49"/>
          <p:cNvGraphicFramePr>
            <a:graphicFrameLocks noChangeAspect="1"/>
          </p:cNvGraphicFramePr>
          <p:nvPr/>
        </p:nvGraphicFramePr>
        <p:xfrm>
          <a:off x="31750" y="6237288"/>
          <a:ext cx="5746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0" name="MathType Equation" r:id="rId3" imgW="295315" imgH="142795" progId="Equation">
                  <p:embed/>
                </p:oleObj>
              </mc:Choice>
              <mc:Fallback>
                <p:oleObj name="MathType Equation" r:id="rId3" imgW="295315" imgH="142795" progId="Equation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" y="6237288"/>
                        <a:ext cx="574675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Input Size</a:t>
            </a:r>
            <a:endParaRPr lang="en-CA" altLang="en-US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124200" y="838200"/>
            <a:ext cx="9220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CA" kern="0" dirty="0" smtClean="0"/>
              <a:t>Does the program always halt?</a:t>
            </a:r>
          </a:p>
          <a:p>
            <a:pPr eaLnBrk="1" hangingPunct="1">
              <a:defRPr/>
            </a:pPr>
            <a:r>
              <a:rPr lang="en-CA" kern="0" dirty="0" smtClean="0"/>
              <a:t>According to what single measure </a:t>
            </a:r>
            <a:br>
              <a:rPr lang="en-CA" kern="0" dirty="0" smtClean="0"/>
            </a:br>
            <a:r>
              <a:rPr lang="en-CA" kern="0" dirty="0" smtClean="0"/>
              <a:t>of size are both instances smaller?</a:t>
            </a:r>
          </a:p>
          <a:p>
            <a:pPr lvl="1" eaLnBrk="1" hangingPunct="1">
              <a:defRPr/>
            </a:pPr>
            <a:r>
              <a:rPr lang="en-CA" kern="0" dirty="0" smtClean="0">
                <a:solidFill>
                  <a:schemeClr val="accent1"/>
                </a:solidFill>
              </a:rPr>
              <a:t>Size</a:t>
            </a:r>
            <a:r>
              <a:rPr lang="en-CA" kern="0" dirty="0">
                <a:solidFill>
                  <a:schemeClr val="accent1"/>
                </a:solidFill>
              </a:rPr>
              <a:t>(</a:t>
            </a:r>
            <a:r>
              <a:rPr lang="en-US" kern="0" dirty="0" smtClean="0">
                <a:solidFill>
                  <a:schemeClr val="accent1"/>
                </a:solidFill>
              </a:rPr>
              <a:t>&lt;</a:t>
            </a:r>
            <a:r>
              <a:rPr lang="en-US" kern="0" dirty="0" err="1" smtClean="0">
                <a:solidFill>
                  <a:schemeClr val="accent1"/>
                </a:solidFill>
              </a:rPr>
              <a:t>n,m</a:t>
            </a:r>
            <a:r>
              <a:rPr lang="en-US" kern="0" dirty="0" smtClean="0">
                <a:solidFill>
                  <a:schemeClr val="accent1"/>
                </a:solidFill>
              </a:rPr>
              <a:t>&gt;</a:t>
            </a:r>
            <a:r>
              <a:rPr lang="en-CA" kern="0" dirty="0" smtClean="0">
                <a:solidFill>
                  <a:schemeClr val="accent1"/>
                </a:solidFill>
              </a:rPr>
              <a:t>) = ?</a:t>
            </a:r>
            <a:endParaRPr lang="en-CA" kern="0" dirty="0">
              <a:solidFill>
                <a:schemeClr val="accent1"/>
              </a:solidFill>
            </a:endParaRPr>
          </a:p>
          <a:p>
            <a:pPr marL="457200" lvl="1" indent="0" eaLnBrk="1" hangingPunct="1">
              <a:buFontTx/>
              <a:buNone/>
              <a:defRPr/>
            </a:pPr>
            <a:endParaRPr lang="en-CA" kern="0" dirty="0">
              <a:sym typeface="Symbol"/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23875"/>
            <a:ext cx="280987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36863" y="4038600"/>
            <a:ext cx="17399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kern="0" dirty="0">
                <a:solidFill>
                  <a:schemeClr val="accent1"/>
                </a:solidFill>
                <a:sym typeface="Symbol"/>
              </a:rPr>
              <a:t>I = &lt;</a:t>
            </a:r>
            <a:r>
              <a:rPr lang="en-CA" kern="0" dirty="0" err="1">
                <a:solidFill>
                  <a:schemeClr val="accent1"/>
                </a:solidFill>
                <a:sym typeface="Symbol"/>
              </a:rPr>
              <a:t>n,m</a:t>
            </a:r>
            <a:r>
              <a:rPr lang="en-CA" kern="0" dirty="0">
                <a:solidFill>
                  <a:schemeClr val="accent1"/>
                </a:solidFill>
                <a:sym typeface="Symbol"/>
              </a:rPr>
              <a:t>&gt;</a:t>
            </a:r>
            <a:endParaRPr lang="en-US" dirty="0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676400" y="4389438"/>
            <a:ext cx="4491038" cy="687387"/>
            <a:chOff x="2308555" y="4191000"/>
            <a:chExt cx="4491619" cy="688146"/>
          </a:xfrm>
        </p:grpSpPr>
        <p:sp>
          <p:nvSpPr>
            <p:cNvPr id="10" name="Rectangle 9"/>
            <p:cNvSpPr/>
            <p:nvPr/>
          </p:nvSpPr>
          <p:spPr>
            <a:xfrm>
              <a:off x="2308555" y="4353104"/>
              <a:ext cx="1919536" cy="5244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CA" kern="0" dirty="0">
                  <a:solidFill>
                    <a:schemeClr val="accent1"/>
                  </a:solidFill>
                  <a:sym typeface="Symbol"/>
                </a:rPr>
                <a:t>&lt;n-1,m+2&gt;</a:t>
              </a:r>
              <a:endParaRPr lang="en-US" dirty="0"/>
            </a:p>
          </p:txBody>
        </p:sp>
        <p:cxnSp>
          <p:nvCxnSpPr>
            <p:cNvPr id="8205" name="Straight Connector 6"/>
            <p:cNvCxnSpPr>
              <a:cxnSpLocks noChangeShapeType="1"/>
            </p:cNvCxnSpPr>
            <p:nvPr/>
          </p:nvCxnSpPr>
          <p:spPr bwMode="auto">
            <a:xfrm flipH="1">
              <a:off x="3677299" y="4191000"/>
              <a:ext cx="589901" cy="345634"/>
            </a:xfrm>
            <a:prstGeom prst="line">
              <a:avLst/>
            </a:prstGeom>
            <a:noFill/>
            <a:ln w="25400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Rectangle 13"/>
            <p:cNvSpPr/>
            <p:nvPr/>
          </p:nvSpPr>
          <p:spPr>
            <a:xfrm>
              <a:off x="4880638" y="4356282"/>
              <a:ext cx="1919536" cy="5228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CA" kern="0" dirty="0">
                  <a:solidFill>
                    <a:schemeClr val="accent1"/>
                  </a:solidFill>
                  <a:sym typeface="Symbol"/>
                </a:rPr>
                <a:t>&lt;n+1,m-3&gt;</a:t>
              </a:r>
              <a:endParaRPr lang="en-US" dirty="0"/>
            </a:p>
          </p:txBody>
        </p:sp>
        <p:cxnSp>
          <p:nvCxnSpPr>
            <p:cNvPr id="8207" name="Straight Connector 14"/>
            <p:cNvCxnSpPr>
              <a:cxnSpLocks noChangeShapeType="1"/>
            </p:cNvCxnSpPr>
            <p:nvPr/>
          </p:nvCxnSpPr>
          <p:spPr bwMode="auto">
            <a:xfrm>
              <a:off x="4965526" y="4191000"/>
              <a:ext cx="589901" cy="345634"/>
            </a:xfrm>
            <a:prstGeom prst="line">
              <a:avLst/>
            </a:prstGeom>
            <a:noFill/>
            <a:ln w="25400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03425"/>
            <a:ext cx="2105025" cy="333375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2286000" y="5424488"/>
            <a:ext cx="29257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CA" kern="0" dirty="0"/>
              <a:t>Maximum </a:t>
            </a:r>
            <a:r>
              <a:rPr lang="en-CA" kern="0" dirty="0" err="1"/>
              <a:t>dept</a:t>
            </a:r>
            <a:r>
              <a:rPr lang="en-CA" kern="0" dirty="0"/>
              <a:t> = </a:t>
            </a:r>
            <a:r>
              <a:rPr lang="en-CA" kern="0" dirty="0">
                <a:solidFill>
                  <a:schemeClr val="accent1"/>
                </a:solidFill>
              </a:rPr>
              <a:t>?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669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06700"/>
            <a:ext cx="1676400" cy="561975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392238" y="5038725"/>
            <a:ext cx="5846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>
                <a:sym typeface="Symbol" pitchFamily="18" charset="2"/>
              </a:rPr>
              <a:t>Every friend’s instance is  </a:t>
            </a:r>
            <a:r>
              <a:rPr lang="en-CA" altLang="en-US" sz="2800">
                <a:solidFill>
                  <a:srgbClr val="FF0000"/>
                </a:solidFill>
                <a:sym typeface="Symbol" pitchFamily="18" charset="2"/>
              </a:rPr>
              <a:t>smaller</a:t>
            </a:r>
            <a:r>
              <a:rPr lang="en-CA" altLang="en-US" sz="2800">
                <a:sym typeface="Symbol" pitchFamily="18" charset="2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90738" y="6257925"/>
            <a:ext cx="40798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CA" kern="0" dirty="0">
                <a:sym typeface="Symbol"/>
              </a:rPr>
              <a:t>Or there is an infinite path!</a:t>
            </a:r>
            <a:endParaRPr lang="en-CA" dirty="0"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6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6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/>
      <p:bldP spid="19" grpId="0"/>
      <p:bldP spid="2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0" y="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7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858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7251700" y="533400"/>
            <a:ext cx="1485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 Rounded MT Bold" pitchFamily="34" charset="0"/>
              </a:rPr>
              <a:t>=1</a:t>
            </a:r>
            <a:r>
              <a:rPr lang="en-US" altLang="en-US">
                <a:latin typeface="Symbol" pitchFamily="18" charset="2"/>
              </a:rPr>
              <a:t>×</a:t>
            </a:r>
            <a:r>
              <a:rPr lang="en-US" altLang="en-US" sz="2400">
                <a:latin typeface="Arial Rounded MT Bold" pitchFamily="34" charset="0"/>
              </a:rPr>
              <a:t>n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6997700" y="1066800"/>
            <a:ext cx="1739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 Rounded MT Bold" pitchFamily="34" charset="0"/>
              </a:rPr>
              <a:t>= 4</a:t>
            </a:r>
            <a:r>
              <a:rPr lang="en-US" altLang="en-US">
                <a:latin typeface="Symbol" pitchFamily="18" charset="2"/>
              </a:rPr>
              <a:t>×(</a:t>
            </a:r>
            <a:r>
              <a:rPr lang="en-US" altLang="en-US" sz="2400">
                <a:latin typeface="Arial Rounded MT Bold" pitchFamily="34" charset="0"/>
              </a:rPr>
              <a:t>n/2)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6997700" y="1689100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 Rounded MT Bold" pitchFamily="34" charset="0"/>
              </a:rPr>
              <a:t>= 16</a:t>
            </a:r>
            <a:r>
              <a:rPr lang="en-US" altLang="en-US">
                <a:latin typeface="Symbol" pitchFamily="18" charset="2"/>
              </a:rPr>
              <a:t>×(</a:t>
            </a:r>
            <a:r>
              <a:rPr lang="en-US" altLang="en-US" sz="2400">
                <a:latin typeface="Arial Rounded MT Bold" pitchFamily="34" charset="0"/>
              </a:rPr>
              <a:t>n/4)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7162800" y="2844800"/>
            <a:ext cx="1739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 Rounded MT Bold" pitchFamily="34" charset="0"/>
              </a:rPr>
              <a:t>= 4</a:t>
            </a:r>
            <a:r>
              <a:rPr lang="en-US" altLang="en-US" sz="2400" baseline="30000">
                <a:latin typeface="Arial Rounded MT Bold" pitchFamily="34" charset="0"/>
              </a:rPr>
              <a:t>i </a:t>
            </a:r>
            <a:r>
              <a:rPr lang="en-US" altLang="en-US">
                <a:latin typeface="Symbol" pitchFamily="18" charset="2"/>
              </a:rPr>
              <a:t>×(</a:t>
            </a:r>
            <a:r>
              <a:rPr lang="en-US" altLang="en-US" sz="2400">
                <a:latin typeface="Arial Rounded MT Bold" pitchFamily="34" charset="0"/>
              </a:rPr>
              <a:t>n/2</a:t>
            </a:r>
            <a:r>
              <a:rPr lang="en-US" altLang="en-US" sz="2400" baseline="30000">
                <a:latin typeface="Arial Rounded MT Bold" pitchFamily="34" charset="0"/>
              </a:rPr>
              <a:t>i</a:t>
            </a:r>
            <a:r>
              <a:rPr lang="en-US" altLang="en-US" sz="2400">
                <a:latin typeface="Arial Rounded MT Bold" pitchFamily="34" charset="0"/>
              </a:rPr>
              <a:t>)</a:t>
            </a:r>
          </a:p>
        </p:txBody>
      </p:sp>
      <p:sp>
        <p:nvSpPr>
          <p:cNvPr id="424967" name="Text Box 7"/>
          <p:cNvSpPr txBox="1">
            <a:spLocks noChangeArrowheads="1"/>
          </p:cNvSpPr>
          <p:nvPr/>
        </p:nvSpPr>
        <p:spPr bwMode="auto">
          <a:xfrm>
            <a:off x="5562600" y="5884863"/>
            <a:ext cx="426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  <a:cs typeface="Times New Roman" pitchFamily="18" charset="0"/>
              </a:rPr>
              <a:t>Total: </a:t>
            </a:r>
            <a:r>
              <a:rPr lang="en-CA" altLang="en-US">
                <a:solidFill>
                  <a:schemeClr val="tx2"/>
                </a:solidFill>
                <a:cs typeface="Times New Roman" pitchFamily="18" charset="0"/>
              </a:rPr>
              <a:t>?</a:t>
            </a:r>
            <a:r>
              <a:rPr lang="en-US" altLang="en-US" sz="2800">
                <a:solidFill>
                  <a:schemeClr val="tx2"/>
                </a:solidFill>
                <a:latin typeface="Arial Rounded MT Bold" pitchFamily="34" charset="0"/>
              </a:rPr>
              <a:t> 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6934200" y="44958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 Rounded MT Bold" pitchFamily="34" charset="0"/>
              </a:rPr>
              <a:t>= 4</a:t>
            </a:r>
            <a:r>
              <a:rPr lang="en-US" altLang="en-US" sz="2400" baseline="30000">
                <a:latin typeface="Arial Rounded MT Bold" pitchFamily="34" charset="0"/>
              </a:rPr>
              <a:t>logn</a:t>
            </a:r>
            <a:r>
              <a:rPr lang="en-US" altLang="en-US">
                <a:latin typeface="Symbol" pitchFamily="18" charset="2"/>
              </a:rPr>
              <a:t>×(</a:t>
            </a:r>
            <a:r>
              <a:rPr lang="en-US" altLang="en-US" sz="2400">
                <a:latin typeface="Arial Rounded MT Bold" pitchFamily="34" charset="0"/>
              </a:rPr>
              <a:t>n/2</a:t>
            </a:r>
            <a:r>
              <a:rPr lang="en-US" altLang="en-US" sz="2400" baseline="30000">
                <a:latin typeface="Arial Rounded MT Bold" pitchFamily="34" charset="0"/>
              </a:rPr>
              <a:t>logn</a:t>
            </a:r>
            <a:r>
              <a:rPr lang="en-US" altLang="en-US" sz="2400">
                <a:latin typeface="Arial Rounded MT Bold" pitchFamily="34" charset="0"/>
              </a:rPr>
              <a:t>)</a:t>
            </a:r>
          </a:p>
        </p:txBody>
      </p:sp>
      <p:sp>
        <p:nvSpPr>
          <p:cNvPr id="72713" name="Line 9"/>
          <p:cNvSpPr>
            <a:spLocks noChangeShapeType="1"/>
          </p:cNvSpPr>
          <p:nvPr/>
        </p:nvSpPr>
        <p:spPr bwMode="auto">
          <a:xfrm>
            <a:off x="6096000" y="5562600"/>
            <a:ext cx="2971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4970" name="Text Box 10"/>
          <p:cNvSpPr txBox="1">
            <a:spLocks noChangeArrowheads="1"/>
          </p:cNvSpPr>
          <p:nvPr/>
        </p:nvSpPr>
        <p:spPr bwMode="auto">
          <a:xfrm>
            <a:off x="6934200" y="4830763"/>
            <a:ext cx="1371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 Rounded MT Bold" pitchFamily="34" charset="0"/>
              </a:rPr>
              <a:t>= n</a:t>
            </a:r>
            <a:r>
              <a:rPr lang="en-US" altLang="en-US" sz="2400" baseline="30000">
                <a:latin typeface="Arial Rounded MT Bold" pitchFamily="34" charset="0"/>
              </a:rPr>
              <a:t>log4    </a:t>
            </a:r>
            <a:r>
              <a:rPr lang="en-US" altLang="en-US">
                <a:latin typeface="Symbol" pitchFamily="18" charset="2"/>
              </a:rPr>
              <a:t>×  </a:t>
            </a:r>
            <a:endParaRPr lang="en-US" altLang="en-US" sz="2400">
              <a:latin typeface="Arial Rounded MT Bold" pitchFamily="34" charset="0"/>
            </a:endParaRPr>
          </a:p>
        </p:txBody>
      </p:sp>
      <p:sp>
        <p:nvSpPr>
          <p:cNvPr id="424971" name="Text Box 11"/>
          <p:cNvSpPr txBox="1">
            <a:spLocks noChangeArrowheads="1"/>
          </p:cNvSpPr>
          <p:nvPr/>
        </p:nvSpPr>
        <p:spPr bwMode="auto">
          <a:xfrm>
            <a:off x="2057400" y="5029200"/>
            <a:ext cx="204946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</a:rPr>
              <a:t>a</a:t>
            </a:r>
            <a:r>
              <a:rPr lang="en-US" altLang="en-US" sz="2400" baseline="30000">
                <a:solidFill>
                  <a:schemeClr val="hlink"/>
                </a:solidFill>
              </a:rPr>
              <a:t>logn</a:t>
            </a:r>
            <a:r>
              <a:rPr lang="en-US" altLang="en-US" sz="2400">
                <a:solidFill>
                  <a:schemeClr val="hlink"/>
                </a:solidFill>
              </a:rPr>
              <a:t> </a:t>
            </a:r>
          </a:p>
          <a:p>
            <a:pPr lvl="1" eaLnBrk="1" hangingPunct="1">
              <a:buFontTx/>
              <a:buNone/>
            </a:pPr>
            <a:r>
              <a:rPr lang="en-US" altLang="en-US" sz="2400">
                <a:solidFill>
                  <a:schemeClr val="hlink"/>
                </a:solidFill>
              </a:rPr>
              <a:t>= (2</a:t>
            </a:r>
            <a:r>
              <a:rPr lang="en-US" altLang="en-US" sz="2400" baseline="30000">
                <a:solidFill>
                  <a:schemeClr val="hlink"/>
                </a:solidFill>
              </a:rPr>
              <a:t>loga</a:t>
            </a:r>
            <a:r>
              <a:rPr lang="en-US" altLang="en-US" sz="2400">
                <a:solidFill>
                  <a:schemeClr val="hlink"/>
                </a:solidFill>
              </a:rPr>
              <a:t>)</a:t>
            </a:r>
            <a:r>
              <a:rPr lang="en-US" altLang="en-US" sz="2400" baseline="30000">
                <a:solidFill>
                  <a:schemeClr val="hlink"/>
                </a:solidFill>
              </a:rPr>
              <a:t>logn</a:t>
            </a:r>
            <a:endParaRPr lang="en-US" altLang="en-US" sz="2400">
              <a:solidFill>
                <a:schemeClr val="hlink"/>
              </a:solidFill>
            </a:endParaRPr>
          </a:p>
          <a:p>
            <a:pPr lvl="1" eaLnBrk="1" hangingPunct="1">
              <a:buFontTx/>
              <a:buNone/>
            </a:pPr>
            <a:r>
              <a:rPr lang="en-US" altLang="en-US" sz="2400">
                <a:solidFill>
                  <a:schemeClr val="hlink"/>
                </a:solidFill>
              </a:rPr>
              <a:t>= 2</a:t>
            </a:r>
            <a:r>
              <a:rPr lang="en-US" altLang="en-US" sz="2400" baseline="30000">
                <a:solidFill>
                  <a:schemeClr val="hlink"/>
                </a:solidFill>
              </a:rPr>
              <a:t>(loga </a:t>
            </a:r>
            <a:r>
              <a:rPr lang="en-US" altLang="en-US" sz="2400" baseline="30000">
                <a:solidFill>
                  <a:schemeClr val="hlink"/>
                </a:solidFill>
                <a:latin typeface="Arial" charset="0"/>
                <a:cs typeface="Arial" charset="0"/>
              </a:rPr>
              <a:t>·</a:t>
            </a:r>
            <a:r>
              <a:rPr lang="en-US" altLang="en-US" sz="2400" baseline="30000">
                <a:solidFill>
                  <a:schemeClr val="hlink"/>
                </a:solidFill>
              </a:rPr>
              <a:t> logn)</a:t>
            </a:r>
            <a:endParaRPr lang="en-US" altLang="en-US" sz="2400">
              <a:solidFill>
                <a:schemeClr val="hlink"/>
              </a:solidFill>
            </a:endParaRPr>
          </a:p>
          <a:p>
            <a:pPr lvl="1" eaLnBrk="1" hangingPunct="1">
              <a:buFontTx/>
              <a:buNone/>
            </a:pPr>
            <a:r>
              <a:rPr lang="en-US" altLang="en-US" sz="2400">
                <a:solidFill>
                  <a:schemeClr val="hlink"/>
                </a:solidFill>
              </a:rPr>
              <a:t>= (2</a:t>
            </a:r>
            <a:r>
              <a:rPr lang="en-US" altLang="en-US" sz="2400" baseline="30000">
                <a:solidFill>
                  <a:schemeClr val="hlink"/>
                </a:solidFill>
              </a:rPr>
              <a:t>logn</a:t>
            </a:r>
            <a:r>
              <a:rPr lang="en-US" altLang="en-US" sz="2400">
                <a:solidFill>
                  <a:schemeClr val="hlink"/>
                </a:solidFill>
              </a:rPr>
              <a:t>)</a:t>
            </a:r>
            <a:r>
              <a:rPr lang="en-US" altLang="en-US" sz="2400" baseline="30000">
                <a:solidFill>
                  <a:schemeClr val="hlink"/>
                </a:solidFill>
              </a:rPr>
              <a:t>loga</a:t>
            </a:r>
            <a:endParaRPr lang="en-US" altLang="en-US" sz="2400">
              <a:solidFill>
                <a:schemeClr val="hlink"/>
              </a:solidFill>
            </a:endParaRPr>
          </a:p>
          <a:p>
            <a:pPr lvl="1" eaLnBrk="1" hangingPunct="1">
              <a:buFontTx/>
              <a:buNone/>
            </a:pPr>
            <a:r>
              <a:rPr lang="en-US" altLang="en-US" sz="2400">
                <a:solidFill>
                  <a:schemeClr val="hlink"/>
                </a:solidFill>
              </a:rPr>
              <a:t>= n</a:t>
            </a:r>
            <a:r>
              <a:rPr lang="en-US" altLang="en-US" sz="2400" baseline="30000">
                <a:solidFill>
                  <a:schemeClr val="hlink"/>
                </a:solidFill>
              </a:rPr>
              <a:t>loga</a:t>
            </a:r>
            <a:endParaRPr lang="en-CA" altLang="en-US" sz="2400" baseline="30000">
              <a:solidFill>
                <a:schemeClr val="hlink"/>
              </a:solidFill>
            </a:endParaRPr>
          </a:p>
        </p:txBody>
      </p:sp>
      <p:sp>
        <p:nvSpPr>
          <p:cNvPr id="424972" name="Text Box 12"/>
          <p:cNvSpPr txBox="1">
            <a:spLocks noChangeArrowheads="1"/>
          </p:cNvSpPr>
          <p:nvPr/>
        </p:nvSpPr>
        <p:spPr bwMode="auto">
          <a:xfrm>
            <a:off x="8382000" y="4953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 Rounded MT Bold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4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4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4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4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4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4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4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4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4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4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4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4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4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4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4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4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7" grpId="0"/>
      <p:bldP spid="424970" grpId="0"/>
      <p:bldP spid="42497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Geometric Sum</a:t>
            </a:r>
            <a:endParaRPr lang="en-CA" altLang="en-US" smtClean="0"/>
          </a:p>
        </p:txBody>
      </p:sp>
      <p:pic>
        <p:nvPicPr>
          <p:cNvPr id="73731" name="Picture 3" descr="Untitled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90625"/>
            <a:ext cx="792480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732" name="Group 4"/>
          <p:cNvGrpSpPr>
            <a:grpSpLocks/>
          </p:cNvGrpSpPr>
          <p:nvPr/>
        </p:nvGrpSpPr>
        <p:grpSpPr bwMode="auto">
          <a:xfrm flipH="1">
            <a:off x="6705600" y="1489075"/>
            <a:ext cx="1066800" cy="2168525"/>
            <a:chOff x="-1200" y="1226"/>
            <a:chExt cx="1132" cy="2304"/>
          </a:xfrm>
        </p:grpSpPr>
        <p:grpSp>
          <p:nvGrpSpPr>
            <p:cNvPr id="73733" name="Group 5"/>
            <p:cNvGrpSpPr>
              <a:grpSpLocks/>
            </p:cNvGrpSpPr>
            <p:nvPr/>
          </p:nvGrpSpPr>
          <p:grpSpPr bwMode="auto">
            <a:xfrm>
              <a:off x="-925" y="1226"/>
              <a:ext cx="857" cy="2304"/>
              <a:chOff x="-925" y="1226"/>
              <a:chExt cx="857" cy="2304"/>
            </a:xfrm>
          </p:grpSpPr>
          <p:sp>
            <p:nvSpPr>
              <p:cNvPr id="73737" name="Freeform 6"/>
              <p:cNvSpPr>
                <a:spLocks/>
              </p:cNvSpPr>
              <p:nvPr/>
            </p:nvSpPr>
            <p:spPr bwMode="auto">
              <a:xfrm>
                <a:off x="-884" y="1636"/>
                <a:ext cx="330" cy="401"/>
              </a:xfrm>
              <a:custGeom>
                <a:avLst/>
                <a:gdLst>
                  <a:gd name="T0" fmla="*/ 230 w 330"/>
                  <a:gd name="T1" fmla="*/ 126 h 401"/>
                  <a:gd name="T2" fmla="*/ 215 w 330"/>
                  <a:gd name="T3" fmla="*/ 61 h 401"/>
                  <a:gd name="T4" fmla="*/ 180 w 330"/>
                  <a:gd name="T5" fmla="*/ 21 h 401"/>
                  <a:gd name="T6" fmla="*/ 130 w 330"/>
                  <a:gd name="T7" fmla="*/ 0 h 401"/>
                  <a:gd name="T8" fmla="*/ 55 w 330"/>
                  <a:gd name="T9" fmla="*/ 16 h 401"/>
                  <a:gd name="T10" fmla="*/ 15 w 330"/>
                  <a:gd name="T11" fmla="*/ 91 h 401"/>
                  <a:gd name="T12" fmla="*/ 0 w 330"/>
                  <a:gd name="T13" fmla="*/ 166 h 401"/>
                  <a:gd name="T14" fmla="*/ 0 w 330"/>
                  <a:gd name="T15" fmla="*/ 246 h 401"/>
                  <a:gd name="T16" fmla="*/ 15 w 330"/>
                  <a:gd name="T17" fmla="*/ 336 h 401"/>
                  <a:gd name="T18" fmla="*/ 70 w 330"/>
                  <a:gd name="T19" fmla="*/ 391 h 401"/>
                  <a:gd name="T20" fmla="*/ 120 w 330"/>
                  <a:gd name="T21" fmla="*/ 401 h 401"/>
                  <a:gd name="T22" fmla="*/ 185 w 330"/>
                  <a:gd name="T23" fmla="*/ 386 h 401"/>
                  <a:gd name="T24" fmla="*/ 215 w 330"/>
                  <a:gd name="T25" fmla="*/ 326 h 401"/>
                  <a:gd name="T26" fmla="*/ 235 w 330"/>
                  <a:gd name="T27" fmla="*/ 266 h 401"/>
                  <a:gd name="T28" fmla="*/ 245 w 330"/>
                  <a:gd name="T29" fmla="*/ 216 h 401"/>
                  <a:gd name="T30" fmla="*/ 245 w 330"/>
                  <a:gd name="T31" fmla="*/ 181 h 401"/>
                  <a:gd name="T32" fmla="*/ 325 w 330"/>
                  <a:gd name="T33" fmla="*/ 106 h 401"/>
                  <a:gd name="T34" fmla="*/ 330 w 330"/>
                  <a:gd name="T35" fmla="*/ 81 h 401"/>
                  <a:gd name="T36" fmla="*/ 315 w 330"/>
                  <a:gd name="T37" fmla="*/ 71 h 401"/>
                  <a:gd name="T38" fmla="*/ 235 w 330"/>
                  <a:gd name="T39" fmla="*/ 156 h 401"/>
                  <a:gd name="T40" fmla="*/ 230 w 330"/>
                  <a:gd name="T41" fmla="*/ 126 h 40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30"/>
                  <a:gd name="T64" fmla="*/ 0 h 401"/>
                  <a:gd name="T65" fmla="*/ 330 w 330"/>
                  <a:gd name="T66" fmla="*/ 401 h 40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30" h="401">
                    <a:moveTo>
                      <a:pt x="230" y="126"/>
                    </a:moveTo>
                    <a:lnTo>
                      <a:pt x="215" y="61"/>
                    </a:lnTo>
                    <a:lnTo>
                      <a:pt x="180" y="21"/>
                    </a:lnTo>
                    <a:lnTo>
                      <a:pt x="130" y="0"/>
                    </a:lnTo>
                    <a:lnTo>
                      <a:pt x="55" y="16"/>
                    </a:lnTo>
                    <a:lnTo>
                      <a:pt x="15" y="91"/>
                    </a:lnTo>
                    <a:lnTo>
                      <a:pt x="0" y="166"/>
                    </a:lnTo>
                    <a:lnTo>
                      <a:pt x="0" y="246"/>
                    </a:lnTo>
                    <a:lnTo>
                      <a:pt x="15" y="336"/>
                    </a:lnTo>
                    <a:lnTo>
                      <a:pt x="70" y="391"/>
                    </a:lnTo>
                    <a:lnTo>
                      <a:pt x="120" y="401"/>
                    </a:lnTo>
                    <a:lnTo>
                      <a:pt x="185" y="386"/>
                    </a:lnTo>
                    <a:lnTo>
                      <a:pt x="215" y="326"/>
                    </a:lnTo>
                    <a:lnTo>
                      <a:pt x="235" y="266"/>
                    </a:lnTo>
                    <a:lnTo>
                      <a:pt x="245" y="216"/>
                    </a:lnTo>
                    <a:lnTo>
                      <a:pt x="245" y="181"/>
                    </a:lnTo>
                    <a:lnTo>
                      <a:pt x="325" y="106"/>
                    </a:lnTo>
                    <a:lnTo>
                      <a:pt x="330" y="81"/>
                    </a:lnTo>
                    <a:lnTo>
                      <a:pt x="315" y="71"/>
                    </a:lnTo>
                    <a:lnTo>
                      <a:pt x="235" y="156"/>
                    </a:lnTo>
                    <a:lnTo>
                      <a:pt x="230" y="1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8" name="Freeform 7"/>
              <p:cNvSpPr>
                <a:spLocks/>
              </p:cNvSpPr>
              <p:nvPr/>
            </p:nvSpPr>
            <p:spPr bwMode="auto">
              <a:xfrm>
                <a:off x="-810" y="1226"/>
                <a:ext cx="581" cy="681"/>
              </a:xfrm>
              <a:custGeom>
                <a:avLst/>
                <a:gdLst>
                  <a:gd name="T0" fmla="*/ 11 w 581"/>
                  <a:gd name="T1" fmla="*/ 681 h 681"/>
                  <a:gd name="T2" fmla="*/ 0 w 581"/>
                  <a:gd name="T3" fmla="*/ 620 h 681"/>
                  <a:gd name="T4" fmla="*/ 26 w 581"/>
                  <a:gd name="T5" fmla="*/ 540 h 681"/>
                  <a:gd name="T6" fmla="*/ 96 w 581"/>
                  <a:gd name="T7" fmla="*/ 475 h 681"/>
                  <a:gd name="T8" fmla="*/ 196 w 581"/>
                  <a:gd name="T9" fmla="*/ 385 h 681"/>
                  <a:gd name="T10" fmla="*/ 301 w 581"/>
                  <a:gd name="T11" fmla="*/ 285 h 681"/>
                  <a:gd name="T12" fmla="*/ 396 w 581"/>
                  <a:gd name="T13" fmla="*/ 160 h 681"/>
                  <a:gd name="T14" fmla="*/ 426 w 581"/>
                  <a:gd name="T15" fmla="*/ 85 h 681"/>
                  <a:gd name="T16" fmla="*/ 436 w 581"/>
                  <a:gd name="T17" fmla="*/ 0 h 681"/>
                  <a:gd name="T18" fmla="*/ 456 w 581"/>
                  <a:gd name="T19" fmla="*/ 0 h 681"/>
                  <a:gd name="T20" fmla="*/ 446 w 581"/>
                  <a:gd name="T21" fmla="*/ 90 h 681"/>
                  <a:gd name="T22" fmla="*/ 461 w 581"/>
                  <a:gd name="T23" fmla="*/ 90 h 681"/>
                  <a:gd name="T24" fmla="*/ 541 w 581"/>
                  <a:gd name="T25" fmla="*/ 30 h 681"/>
                  <a:gd name="T26" fmla="*/ 556 w 581"/>
                  <a:gd name="T27" fmla="*/ 50 h 681"/>
                  <a:gd name="T28" fmla="*/ 491 w 581"/>
                  <a:gd name="T29" fmla="*/ 95 h 681"/>
                  <a:gd name="T30" fmla="*/ 481 w 581"/>
                  <a:gd name="T31" fmla="*/ 125 h 681"/>
                  <a:gd name="T32" fmla="*/ 501 w 581"/>
                  <a:gd name="T33" fmla="*/ 135 h 681"/>
                  <a:gd name="T34" fmla="*/ 566 w 581"/>
                  <a:gd name="T35" fmla="*/ 135 h 681"/>
                  <a:gd name="T36" fmla="*/ 581 w 581"/>
                  <a:gd name="T37" fmla="*/ 145 h 681"/>
                  <a:gd name="T38" fmla="*/ 576 w 581"/>
                  <a:gd name="T39" fmla="*/ 160 h 681"/>
                  <a:gd name="T40" fmla="*/ 496 w 581"/>
                  <a:gd name="T41" fmla="*/ 155 h 681"/>
                  <a:gd name="T42" fmla="*/ 471 w 581"/>
                  <a:gd name="T43" fmla="*/ 155 h 681"/>
                  <a:gd name="T44" fmla="*/ 466 w 581"/>
                  <a:gd name="T45" fmla="*/ 170 h 681"/>
                  <a:gd name="T46" fmla="*/ 521 w 581"/>
                  <a:gd name="T47" fmla="*/ 245 h 681"/>
                  <a:gd name="T48" fmla="*/ 506 w 581"/>
                  <a:gd name="T49" fmla="*/ 260 h 681"/>
                  <a:gd name="T50" fmla="*/ 451 w 581"/>
                  <a:gd name="T51" fmla="*/ 190 h 681"/>
                  <a:gd name="T52" fmla="*/ 431 w 581"/>
                  <a:gd name="T53" fmla="*/ 190 h 681"/>
                  <a:gd name="T54" fmla="*/ 391 w 581"/>
                  <a:gd name="T55" fmla="*/ 220 h 681"/>
                  <a:gd name="T56" fmla="*/ 321 w 581"/>
                  <a:gd name="T57" fmla="*/ 315 h 681"/>
                  <a:gd name="T58" fmla="*/ 256 w 581"/>
                  <a:gd name="T59" fmla="*/ 395 h 681"/>
                  <a:gd name="T60" fmla="*/ 181 w 581"/>
                  <a:gd name="T61" fmla="*/ 480 h 681"/>
                  <a:gd name="T62" fmla="*/ 126 w 581"/>
                  <a:gd name="T63" fmla="*/ 565 h 681"/>
                  <a:gd name="T64" fmla="*/ 56 w 581"/>
                  <a:gd name="T65" fmla="*/ 675 h 681"/>
                  <a:gd name="T66" fmla="*/ 11 w 581"/>
                  <a:gd name="T67" fmla="*/ 681 h 6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81"/>
                  <a:gd name="T103" fmla="*/ 0 h 681"/>
                  <a:gd name="T104" fmla="*/ 581 w 581"/>
                  <a:gd name="T105" fmla="*/ 681 h 68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81" h="681">
                    <a:moveTo>
                      <a:pt x="11" y="681"/>
                    </a:moveTo>
                    <a:lnTo>
                      <a:pt x="0" y="620"/>
                    </a:lnTo>
                    <a:lnTo>
                      <a:pt x="26" y="540"/>
                    </a:lnTo>
                    <a:lnTo>
                      <a:pt x="96" y="475"/>
                    </a:lnTo>
                    <a:lnTo>
                      <a:pt x="196" y="385"/>
                    </a:lnTo>
                    <a:lnTo>
                      <a:pt x="301" y="285"/>
                    </a:lnTo>
                    <a:lnTo>
                      <a:pt x="396" y="160"/>
                    </a:lnTo>
                    <a:lnTo>
                      <a:pt x="426" y="85"/>
                    </a:lnTo>
                    <a:lnTo>
                      <a:pt x="436" y="0"/>
                    </a:lnTo>
                    <a:lnTo>
                      <a:pt x="456" y="0"/>
                    </a:lnTo>
                    <a:lnTo>
                      <a:pt x="446" y="90"/>
                    </a:lnTo>
                    <a:lnTo>
                      <a:pt x="461" y="90"/>
                    </a:lnTo>
                    <a:lnTo>
                      <a:pt x="541" y="30"/>
                    </a:lnTo>
                    <a:lnTo>
                      <a:pt x="556" y="50"/>
                    </a:lnTo>
                    <a:lnTo>
                      <a:pt x="491" y="95"/>
                    </a:lnTo>
                    <a:lnTo>
                      <a:pt x="481" y="125"/>
                    </a:lnTo>
                    <a:lnTo>
                      <a:pt x="501" y="135"/>
                    </a:lnTo>
                    <a:lnTo>
                      <a:pt x="566" y="135"/>
                    </a:lnTo>
                    <a:lnTo>
                      <a:pt x="581" y="145"/>
                    </a:lnTo>
                    <a:lnTo>
                      <a:pt x="576" y="160"/>
                    </a:lnTo>
                    <a:lnTo>
                      <a:pt x="496" y="155"/>
                    </a:lnTo>
                    <a:lnTo>
                      <a:pt x="471" y="155"/>
                    </a:lnTo>
                    <a:lnTo>
                      <a:pt x="466" y="170"/>
                    </a:lnTo>
                    <a:lnTo>
                      <a:pt x="521" y="245"/>
                    </a:lnTo>
                    <a:lnTo>
                      <a:pt x="506" y="260"/>
                    </a:lnTo>
                    <a:lnTo>
                      <a:pt x="451" y="190"/>
                    </a:lnTo>
                    <a:lnTo>
                      <a:pt x="431" y="190"/>
                    </a:lnTo>
                    <a:lnTo>
                      <a:pt x="391" y="220"/>
                    </a:lnTo>
                    <a:lnTo>
                      <a:pt x="321" y="315"/>
                    </a:lnTo>
                    <a:lnTo>
                      <a:pt x="256" y="395"/>
                    </a:lnTo>
                    <a:lnTo>
                      <a:pt x="181" y="480"/>
                    </a:lnTo>
                    <a:lnTo>
                      <a:pt x="126" y="565"/>
                    </a:lnTo>
                    <a:lnTo>
                      <a:pt x="56" y="675"/>
                    </a:lnTo>
                    <a:lnTo>
                      <a:pt x="11" y="6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9" name="Freeform 8"/>
              <p:cNvSpPr>
                <a:spLocks/>
              </p:cNvSpPr>
              <p:nvPr/>
            </p:nvSpPr>
            <p:spPr bwMode="auto">
              <a:xfrm>
                <a:off x="-749" y="1742"/>
                <a:ext cx="681" cy="481"/>
              </a:xfrm>
              <a:custGeom>
                <a:avLst/>
                <a:gdLst>
                  <a:gd name="T0" fmla="*/ 0 w 681"/>
                  <a:gd name="T1" fmla="*/ 360 h 481"/>
                  <a:gd name="T2" fmla="*/ 5 w 681"/>
                  <a:gd name="T3" fmla="*/ 400 h 481"/>
                  <a:gd name="T4" fmla="*/ 40 w 681"/>
                  <a:gd name="T5" fmla="*/ 430 h 481"/>
                  <a:gd name="T6" fmla="*/ 125 w 681"/>
                  <a:gd name="T7" fmla="*/ 455 h 481"/>
                  <a:gd name="T8" fmla="*/ 215 w 681"/>
                  <a:gd name="T9" fmla="*/ 475 h 481"/>
                  <a:gd name="T10" fmla="*/ 325 w 681"/>
                  <a:gd name="T11" fmla="*/ 481 h 481"/>
                  <a:gd name="T12" fmla="*/ 370 w 681"/>
                  <a:gd name="T13" fmla="*/ 475 h 481"/>
                  <a:gd name="T14" fmla="*/ 440 w 681"/>
                  <a:gd name="T15" fmla="*/ 315 h 481"/>
                  <a:gd name="T16" fmla="*/ 500 w 681"/>
                  <a:gd name="T17" fmla="*/ 190 h 481"/>
                  <a:gd name="T18" fmla="*/ 550 w 681"/>
                  <a:gd name="T19" fmla="*/ 110 h 481"/>
                  <a:gd name="T20" fmla="*/ 570 w 681"/>
                  <a:gd name="T21" fmla="*/ 110 h 481"/>
                  <a:gd name="T22" fmla="*/ 580 w 681"/>
                  <a:gd name="T23" fmla="*/ 125 h 481"/>
                  <a:gd name="T24" fmla="*/ 580 w 681"/>
                  <a:gd name="T25" fmla="*/ 165 h 481"/>
                  <a:gd name="T26" fmla="*/ 560 w 681"/>
                  <a:gd name="T27" fmla="*/ 190 h 481"/>
                  <a:gd name="T28" fmla="*/ 570 w 681"/>
                  <a:gd name="T29" fmla="*/ 200 h 481"/>
                  <a:gd name="T30" fmla="*/ 595 w 681"/>
                  <a:gd name="T31" fmla="*/ 185 h 481"/>
                  <a:gd name="T32" fmla="*/ 600 w 681"/>
                  <a:gd name="T33" fmla="*/ 160 h 481"/>
                  <a:gd name="T34" fmla="*/ 600 w 681"/>
                  <a:gd name="T35" fmla="*/ 115 h 481"/>
                  <a:gd name="T36" fmla="*/ 620 w 681"/>
                  <a:gd name="T37" fmla="*/ 135 h 481"/>
                  <a:gd name="T38" fmla="*/ 635 w 681"/>
                  <a:gd name="T39" fmla="*/ 170 h 481"/>
                  <a:gd name="T40" fmla="*/ 650 w 681"/>
                  <a:gd name="T41" fmla="*/ 165 h 481"/>
                  <a:gd name="T42" fmla="*/ 635 w 681"/>
                  <a:gd name="T43" fmla="*/ 125 h 481"/>
                  <a:gd name="T44" fmla="*/ 615 w 681"/>
                  <a:gd name="T45" fmla="*/ 105 h 481"/>
                  <a:gd name="T46" fmla="*/ 600 w 681"/>
                  <a:gd name="T47" fmla="*/ 90 h 481"/>
                  <a:gd name="T48" fmla="*/ 635 w 681"/>
                  <a:gd name="T49" fmla="*/ 80 h 481"/>
                  <a:gd name="T50" fmla="*/ 670 w 681"/>
                  <a:gd name="T51" fmla="*/ 95 h 481"/>
                  <a:gd name="T52" fmla="*/ 675 w 681"/>
                  <a:gd name="T53" fmla="*/ 75 h 481"/>
                  <a:gd name="T54" fmla="*/ 635 w 681"/>
                  <a:gd name="T55" fmla="*/ 60 h 481"/>
                  <a:gd name="T56" fmla="*/ 595 w 681"/>
                  <a:gd name="T57" fmla="*/ 65 h 481"/>
                  <a:gd name="T58" fmla="*/ 600 w 681"/>
                  <a:gd name="T59" fmla="*/ 40 h 481"/>
                  <a:gd name="T60" fmla="*/ 625 w 681"/>
                  <a:gd name="T61" fmla="*/ 20 h 481"/>
                  <a:gd name="T62" fmla="*/ 660 w 681"/>
                  <a:gd name="T63" fmla="*/ 20 h 481"/>
                  <a:gd name="T64" fmla="*/ 681 w 681"/>
                  <a:gd name="T65" fmla="*/ 10 h 481"/>
                  <a:gd name="T66" fmla="*/ 640 w 681"/>
                  <a:gd name="T67" fmla="*/ 0 h 481"/>
                  <a:gd name="T68" fmla="*/ 605 w 681"/>
                  <a:gd name="T69" fmla="*/ 5 h 481"/>
                  <a:gd name="T70" fmla="*/ 585 w 681"/>
                  <a:gd name="T71" fmla="*/ 20 h 481"/>
                  <a:gd name="T72" fmla="*/ 535 w 681"/>
                  <a:gd name="T73" fmla="*/ 50 h 481"/>
                  <a:gd name="T74" fmla="*/ 510 w 681"/>
                  <a:gd name="T75" fmla="*/ 90 h 481"/>
                  <a:gd name="T76" fmla="*/ 470 w 681"/>
                  <a:gd name="T77" fmla="*/ 155 h 481"/>
                  <a:gd name="T78" fmla="*/ 420 w 681"/>
                  <a:gd name="T79" fmla="*/ 245 h 481"/>
                  <a:gd name="T80" fmla="*/ 360 w 681"/>
                  <a:gd name="T81" fmla="*/ 350 h 481"/>
                  <a:gd name="T82" fmla="*/ 335 w 681"/>
                  <a:gd name="T83" fmla="*/ 410 h 481"/>
                  <a:gd name="T84" fmla="*/ 310 w 681"/>
                  <a:gd name="T85" fmla="*/ 410 h 481"/>
                  <a:gd name="T86" fmla="*/ 215 w 681"/>
                  <a:gd name="T87" fmla="*/ 405 h 481"/>
                  <a:gd name="T88" fmla="*/ 145 w 681"/>
                  <a:gd name="T89" fmla="*/ 375 h 481"/>
                  <a:gd name="T90" fmla="*/ 80 w 681"/>
                  <a:gd name="T91" fmla="*/ 340 h 481"/>
                  <a:gd name="T92" fmla="*/ 30 w 681"/>
                  <a:gd name="T93" fmla="*/ 330 h 481"/>
                  <a:gd name="T94" fmla="*/ 25 w 681"/>
                  <a:gd name="T95" fmla="*/ 330 h 481"/>
                  <a:gd name="T96" fmla="*/ 0 w 681"/>
                  <a:gd name="T97" fmla="*/ 360 h 48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81"/>
                  <a:gd name="T148" fmla="*/ 0 h 481"/>
                  <a:gd name="T149" fmla="*/ 681 w 681"/>
                  <a:gd name="T150" fmla="*/ 481 h 48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81" h="481">
                    <a:moveTo>
                      <a:pt x="0" y="360"/>
                    </a:moveTo>
                    <a:lnTo>
                      <a:pt x="5" y="400"/>
                    </a:lnTo>
                    <a:lnTo>
                      <a:pt x="40" y="430"/>
                    </a:lnTo>
                    <a:lnTo>
                      <a:pt x="125" y="455"/>
                    </a:lnTo>
                    <a:lnTo>
                      <a:pt x="215" y="475"/>
                    </a:lnTo>
                    <a:lnTo>
                      <a:pt x="325" y="481"/>
                    </a:lnTo>
                    <a:lnTo>
                      <a:pt x="370" y="475"/>
                    </a:lnTo>
                    <a:lnTo>
                      <a:pt x="440" y="315"/>
                    </a:lnTo>
                    <a:lnTo>
                      <a:pt x="500" y="190"/>
                    </a:lnTo>
                    <a:lnTo>
                      <a:pt x="550" y="110"/>
                    </a:lnTo>
                    <a:lnTo>
                      <a:pt x="570" y="110"/>
                    </a:lnTo>
                    <a:lnTo>
                      <a:pt x="580" y="125"/>
                    </a:lnTo>
                    <a:lnTo>
                      <a:pt x="580" y="165"/>
                    </a:lnTo>
                    <a:lnTo>
                      <a:pt x="560" y="190"/>
                    </a:lnTo>
                    <a:lnTo>
                      <a:pt x="570" y="200"/>
                    </a:lnTo>
                    <a:lnTo>
                      <a:pt x="595" y="185"/>
                    </a:lnTo>
                    <a:lnTo>
                      <a:pt x="600" y="160"/>
                    </a:lnTo>
                    <a:lnTo>
                      <a:pt x="600" y="115"/>
                    </a:lnTo>
                    <a:lnTo>
                      <a:pt x="620" y="135"/>
                    </a:lnTo>
                    <a:lnTo>
                      <a:pt x="635" y="170"/>
                    </a:lnTo>
                    <a:lnTo>
                      <a:pt x="650" y="165"/>
                    </a:lnTo>
                    <a:lnTo>
                      <a:pt x="635" y="125"/>
                    </a:lnTo>
                    <a:lnTo>
                      <a:pt x="615" y="105"/>
                    </a:lnTo>
                    <a:lnTo>
                      <a:pt x="600" y="90"/>
                    </a:lnTo>
                    <a:lnTo>
                      <a:pt x="635" y="80"/>
                    </a:lnTo>
                    <a:lnTo>
                      <a:pt x="670" y="95"/>
                    </a:lnTo>
                    <a:lnTo>
                      <a:pt x="675" y="75"/>
                    </a:lnTo>
                    <a:lnTo>
                      <a:pt x="635" y="60"/>
                    </a:lnTo>
                    <a:lnTo>
                      <a:pt x="595" y="65"/>
                    </a:lnTo>
                    <a:lnTo>
                      <a:pt x="600" y="40"/>
                    </a:lnTo>
                    <a:lnTo>
                      <a:pt x="625" y="20"/>
                    </a:lnTo>
                    <a:lnTo>
                      <a:pt x="660" y="20"/>
                    </a:lnTo>
                    <a:lnTo>
                      <a:pt x="681" y="10"/>
                    </a:lnTo>
                    <a:lnTo>
                      <a:pt x="640" y="0"/>
                    </a:lnTo>
                    <a:lnTo>
                      <a:pt x="605" y="5"/>
                    </a:lnTo>
                    <a:lnTo>
                      <a:pt x="585" y="20"/>
                    </a:lnTo>
                    <a:lnTo>
                      <a:pt x="535" y="50"/>
                    </a:lnTo>
                    <a:lnTo>
                      <a:pt x="510" y="90"/>
                    </a:lnTo>
                    <a:lnTo>
                      <a:pt x="470" y="155"/>
                    </a:lnTo>
                    <a:lnTo>
                      <a:pt x="420" y="245"/>
                    </a:lnTo>
                    <a:lnTo>
                      <a:pt x="360" y="350"/>
                    </a:lnTo>
                    <a:lnTo>
                      <a:pt x="335" y="410"/>
                    </a:lnTo>
                    <a:lnTo>
                      <a:pt x="310" y="410"/>
                    </a:lnTo>
                    <a:lnTo>
                      <a:pt x="215" y="405"/>
                    </a:lnTo>
                    <a:lnTo>
                      <a:pt x="145" y="375"/>
                    </a:lnTo>
                    <a:lnTo>
                      <a:pt x="80" y="340"/>
                    </a:lnTo>
                    <a:lnTo>
                      <a:pt x="30" y="330"/>
                    </a:lnTo>
                    <a:lnTo>
                      <a:pt x="25" y="330"/>
                    </a:lnTo>
                    <a:lnTo>
                      <a:pt x="0" y="3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0" name="Freeform 9"/>
              <p:cNvSpPr>
                <a:spLocks/>
              </p:cNvSpPr>
              <p:nvPr/>
            </p:nvSpPr>
            <p:spPr bwMode="auto">
              <a:xfrm>
                <a:off x="-925" y="2093"/>
                <a:ext cx="356" cy="726"/>
              </a:xfrm>
              <a:custGeom>
                <a:avLst/>
                <a:gdLst>
                  <a:gd name="T0" fmla="*/ 60 w 356"/>
                  <a:gd name="T1" fmla="*/ 75 h 726"/>
                  <a:gd name="T2" fmla="*/ 110 w 356"/>
                  <a:gd name="T3" fmla="*/ 15 h 726"/>
                  <a:gd name="T4" fmla="*/ 165 w 356"/>
                  <a:gd name="T5" fmla="*/ 0 h 726"/>
                  <a:gd name="T6" fmla="*/ 246 w 356"/>
                  <a:gd name="T7" fmla="*/ 20 h 726"/>
                  <a:gd name="T8" fmla="*/ 261 w 356"/>
                  <a:gd name="T9" fmla="*/ 60 h 726"/>
                  <a:gd name="T10" fmla="*/ 266 w 356"/>
                  <a:gd name="T11" fmla="*/ 135 h 726"/>
                  <a:gd name="T12" fmla="*/ 236 w 356"/>
                  <a:gd name="T13" fmla="*/ 255 h 726"/>
                  <a:gd name="T14" fmla="*/ 221 w 356"/>
                  <a:gd name="T15" fmla="*/ 305 h 726"/>
                  <a:gd name="T16" fmla="*/ 221 w 356"/>
                  <a:gd name="T17" fmla="*/ 360 h 726"/>
                  <a:gd name="T18" fmla="*/ 241 w 356"/>
                  <a:gd name="T19" fmla="*/ 411 h 726"/>
                  <a:gd name="T20" fmla="*/ 271 w 356"/>
                  <a:gd name="T21" fmla="*/ 451 h 726"/>
                  <a:gd name="T22" fmla="*/ 341 w 356"/>
                  <a:gd name="T23" fmla="*/ 511 h 726"/>
                  <a:gd name="T24" fmla="*/ 356 w 356"/>
                  <a:gd name="T25" fmla="*/ 576 h 726"/>
                  <a:gd name="T26" fmla="*/ 346 w 356"/>
                  <a:gd name="T27" fmla="*/ 626 h 726"/>
                  <a:gd name="T28" fmla="*/ 326 w 356"/>
                  <a:gd name="T29" fmla="*/ 666 h 726"/>
                  <a:gd name="T30" fmla="*/ 276 w 356"/>
                  <a:gd name="T31" fmla="*/ 711 h 726"/>
                  <a:gd name="T32" fmla="*/ 236 w 356"/>
                  <a:gd name="T33" fmla="*/ 726 h 726"/>
                  <a:gd name="T34" fmla="*/ 175 w 356"/>
                  <a:gd name="T35" fmla="*/ 721 h 726"/>
                  <a:gd name="T36" fmla="*/ 115 w 356"/>
                  <a:gd name="T37" fmla="*/ 706 h 726"/>
                  <a:gd name="T38" fmla="*/ 80 w 356"/>
                  <a:gd name="T39" fmla="*/ 666 h 726"/>
                  <a:gd name="T40" fmla="*/ 40 w 356"/>
                  <a:gd name="T41" fmla="*/ 601 h 726"/>
                  <a:gd name="T42" fmla="*/ 20 w 356"/>
                  <a:gd name="T43" fmla="*/ 541 h 726"/>
                  <a:gd name="T44" fmla="*/ 0 w 356"/>
                  <a:gd name="T45" fmla="*/ 436 h 726"/>
                  <a:gd name="T46" fmla="*/ 0 w 356"/>
                  <a:gd name="T47" fmla="*/ 320 h 726"/>
                  <a:gd name="T48" fmla="*/ 25 w 356"/>
                  <a:gd name="T49" fmla="*/ 195 h 726"/>
                  <a:gd name="T50" fmla="*/ 45 w 356"/>
                  <a:gd name="T51" fmla="*/ 120 h 726"/>
                  <a:gd name="T52" fmla="*/ 60 w 356"/>
                  <a:gd name="T53" fmla="*/ 75 h 72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56"/>
                  <a:gd name="T82" fmla="*/ 0 h 726"/>
                  <a:gd name="T83" fmla="*/ 356 w 356"/>
                  <a:gd name="T84" fmla="*/ 726 h 72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56" h="726">
                    <a:moveTo>
                      <a:pt x="60" y="75"/>
                    </a:moveTo>
                    <a:lnTo>
                      <a:pt x="110" y="15"/>
                    </a:lnTo>
                    <a:lnTo>
                      <a:pt x="165" y="0"/>
                    </a:lnTo>
                    <a:lnTo>
                      <a:pt x="246" y="20"/>
                    </a:lnTo>
                    <a:lnTo>
                      <a:pt x="261" y="60"/>
                    </a:lnTo>
                    <a:lnTo>
                      <a:pt x="266" y="135"/>
                    </a:lnTo>
                    <a:lnTo>
                      <a:pt x="236" y="255"/>
                    </a:lnTo>
                    <a:lnTo>
                      <a:pt x="221" y="305"/>
                    </a:lnTo>
                    <a:lnTo>
                      <a:pt x="221" y="360"/>
                    </a:lnTo>
                    <a:lnTo>
                      <a:pt x="241" y="411"/>
                    </a:lnTo>
                    <a:lnTo>
                      <a:pt x="271" y="451"/>
                    </a:lnTo>
                    <a:lnTo>
                      <a:pt x="341" y="511"/>
                    </a:lnTo>
                    <a:lnTo>
                      <a:pt x="356" y="576"/>
                    </a:lnTo>
                    <a:lnTo>
                      <a:pt x="346" y="626"/>
                    </a:lnTo>
                    <a:lnTo>
                      <a:pt x="326" y="666"/>
                    </a:lnTo>
                    <a:lnTo>
                      <a:pt x="276" y="711"/>
                    </a:lnTo>
                    <a:lnTo>
                      <a:pt x="236" y="726"/>
                    </a:lnTo>
                    <a:lnTo>
                      <a:pt x="175" y="721"/>
                    </a:lnTo>
                    <a:lnTo>
                      <a:pt x="115" y="706"/>
                    </a:lnTo>
                    <a:lnTo>
                      <a:pt x="80" y="666"/>
                    </a:lnTo>
                    <a:lnTo>
                      <a:pt x="40" y="601"/>
                    </a:lnTo>
                    <a:lnTo>
                      <a:pt x="20" y="541"/>
                    </a:lnTo>
                    <a:lnTo>
                      <a:pt x="0" y="436"/>
                    </a:lnTo>
                    <a:lnTo>
                      <a:pt x="0" y="320"/>
                    </a:lnTo>
                    <a:lnTo>
                      <a:pt x="25" y="195"/>
                    </a:lnTo>
                    <a:lnTo>
                      <a:pt x="45" y="120"/>
                    </a:lnTo>
                    <a:lnTo>
                      <a:pt x="60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1" name="Freeform 10"/>
              <p:cNvSpPr>
                <a:spLocks/>
              </p:cNvSpPr>
              <p:nvPr/>
            </p:nvSpPr>
            <p:spPr bwMode="auto">
              <a:xfrm>
                <a:off x="-774" y="2694"/>
                <a:ext cx="300" cy="836"/>
              </a:xfrm>
              <a:custGeom>
                <a:avLst/>
                <a:gdLst>
                  <a:gd name="T0" fmla="*/ 30 w 300"/>
                  <a:gd name="T1" fmla="*/ 55 h 836"/>
                  <a:gd name="T2" fmla="*/ 45 w 300"/>
                  <a:gd name="T3" fmla="*/ 10 h 836"/>
                  <a:gd name="T4" fmla="*/ 90 w 300"/>
                  <a:gd name="T5" fmla="*/ 0 h 836"/>
                  <a:gd name="T6" fmla="*/ 130 w 300"/>
                  <a:gd name="T7" fmla="*/ 20 h 836"/>
                  <a:gd name="T8" fmla="*/ 180 w 300"/>
                  <a:gd name="T9" fmla="*/ 105 h 836"/>
                  <a:gd name="T10" fmla="*/ 240 w 300"/>
                  <a:gd name="T11" fmla="*/ 205 h 836"/>
                  <a:gd name="T12" fmla="*/ 285 w 300"/>
                  <a:gd name="T13" fmla="*/ 288 h 836"/>
                  <a:gd name="T14" fmla="*/ 300 w 300"/>
                  <a:gd name="T15" fmla="*/ 375 h 836"/>
                  <a:gd name="T16" fmla="*/ 295 w 300"/>
                  <a:gd name="T17" fmla="*/ 436 h 836"/>
                  <a:gd name="T18" fmla="*/ 250 w 300"/>
                  <a:gd name="T19" fmla="*/ 516 h 836"/>
                  <a:gd name="T20" fmla="*/ 195 w 300"/>
                  <a:gd name="T21" fmla="*/ 571 h 836"/>
                  <a:gd name="T22" fmla="*/ 150 w 300"/>
                  <a:gd name="T23" fmla="*/ 596 h 836"/>
                  <a:gd name="T24" fmla="*/ 80 w 300"/>
                  <a:gd name="T25" fmla="*/ 611 h 836"/>
                  <a:gd name="T26" fmla="*/ 55 w 300"/>
                  <a:gd name="T27" fmla="*/ 636 h 836"/>
                  <a:gd name="T28" fmla="*/ 75 w 300"/>
                  <a:gd name="T29" fmla="*/ 676 h 836"/>
                  <a:gd name="T30" fmla="*/ 110 w 300"/>
                  <a:gd name="T31" fmla="*/ 711 h 836"/>
                  <a:gd name="T32" fmla="*/ 135 w 300"/>
                  <a:gd name="T33" fmla="*/ 776 h 836"/>
                  <a:gd name="T34" fmla="*/ 175 w 300"/>
                  <a:gd name="T35" fmla="*/ 771 h 836"/>
                  <a:gd name="T36" fmla="*/ 200 w 300"/>
                  <a:gd name="T37" fmla="*/ 806 h 836"/>
                  <a:gd name="T38" fmla="*/ 165 w 300"/>
                  <a:gd name="T39" fmla="*/ 836 h 836"/>
                  <a:gd name="T40" fmla="*/ 135 w 300"/>
                  <a:gd name="T41" fmla="*/ 821 h 836"/>
                  <a:gd name="T42" fmla="*/ 100 w 300"/>
                  <a:gd name="T43" fmla="*/ 796 h 836"/>
                  <a:gd name="T44" fmla="*/ 85 w 300"/>
                  <a:gd name="T45" fmla="*/ 731 h 836"/>
                  <a:gd name="T46" fmla="*/ 35 w 300"/>
                  <a:gd name="T47" fmla="*/ 686 h 836"/>
                  <a:gd name="T48" fmla="*/ 0 w 300"/>
                  <a:gd name="T49" fmla="*/ 636 h 836"/>
                  <a:gd name="T50" fmla="*/ 5 w 300"/>
                  <a:gd name="T51" fmla="*/ 601 h 836"/>
                  <a:gd name="T52" fmla="*/ 40 w 300"/>
                  <a:gd name="T53" fmla="*/ 586 h 836"/>
                  <a:gd name="T54" fmla="*/ 125 w 300"/>
                  <a:gd name="T55" fmla="*/ 556 h 836"/>
                  <a:gd name="T56" fmla="*/ 195 w 300"/>
                  <a:gd name="T57" fmla="*/ 516 h 836"/>
                  <a:gd name="T58" fmla="*/ 220 w 300"/>
                  <a:gd name="T59" fmla="*/ 456 h 836"/>
                  <a:gd name="T60" fmla="*/ 235 w 300"/>
                  <a:gd name="T61" fmla="*/ 410 h 836"/>
                  <a:gd name="T62" fmla="*/ 235 w 300"/>
                  <a:gd name="T63" fmla="*/ 370 h 836"/>
                  <a:gd name="T64" fmla="*/ 230 w 300"/>
                  <a:gd name="T65" fmla="*/ 320 h 836"/>
                  <a:gd name="T66" fmla="*/ 210 w 300"/>
                  <a:gd name="T67" fmla="*/ 280 h 836"/>
                  <a:gd name="T68" fmla="*/ 175 w 300"/>
                  <a:gd name="T69" fmla="*/ 220 h 836"/>
                  <a:gd name="T70" fmla="*/ 115 w 300"/>
                  <a:gd name="T71" fmla="*/ 155 h 836"/>
                  <a:gd name="T72" fmla="*/ 75 w 300"/>
                  <a:gd name="T73" fmla="*/ 120 h 836"/>
                  <a:gd name="T74" fmla="*/ 40 w 300"/>
                  <a:gd name="T75" fmla="*/ 80 h 836"/>
                  <a:gd name="T76" fmla="*/ 30 w 300"/>
                  <a:gd name="T77" fmla="*/ 55 h 8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0"/>
                  <a:gd name="T118" fmla="*/ 0 h 836"/>
                  <a:gd name="T119" fmla="*/ 300 w 300"/>
                  <a:gd name="T120" fmla="*/ 836 h 8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0" h="836">
                    <a:moveTo>
                      <a:pt x="30" y="55"/>
                    </a:moveTo>
                    <a:lnTo>
                      <a:pt x="45" y="10"/>
                    </a:lnTo>
                    <a:lnTo>
                      <a:pt x="90" y="0"/>
                    </a:lnTo>
                    <a:lnTo>
                      <a:pt x="130" y="20"/>
                    </a:lnTo>
                    <a:lnTo>
                      <a:pt x="180" y="105"/>
                    </a:lnTo>
                    <a:lnTo>
                      <a:pt x="240" y="205"/>
                    </a:lnTo>
                    <a:lnTo>
                      <a:pt x="285" y="288"/>
                    </a:lnTo>
                    <a:lnTo>
                      <a:pt x="300" y="375"/>
                    </a:lnTo>
                    <a:lnTo>
                      <a:pt x="295" y="436"/>
                    </a:lnTo>
                    <a:lnTo>
                      <a:pt x="250" y="516"/>
                    </a:lnTo>
                    <a:lnTo>
                      <a:pt x="195" y="571"/>
                    </a:lnTo>
                    <a:lnTo>
                      <a:pt x="150" y="596"/>
                    </a:lnTo>
                    <a:lnTo>
                      <a:pt x="80" y="611"/>
                    </a:lnTo>
                    <a:lnTo>
                      <a:pt x="55" y="636"/>
                    </a:lnTo>
                    <a:lnTo>
                      <a:pt x="75" y="676"/>
                    </a:lnTo>
                    <a:lnTo>
                      <a:pt x="110" y="711"/>
                    </a:lnTo>
                    <a:lnTo>
                      <a:pt x="135" y="776"/>
                    </a:lnTo>
                    <a:lnTo>
                      <a:pt x="175" y="771"/>
                    </a:lnTo>
                    <a:lnTo>
                      <a:pt x="200" y="806"/>
                    </a:lnTo>
                    <a:lnTo>
                      <a:pt x="165" y="836"/>
                    </a:lnTo>
                    <a:lnTo>
                      <a:pt x="135" y="821"/>
                    </a:lnTo>
                    <a:lnTo>
                      <a:pt x="100" y="796"/>
                    </a:lnTo>
                    <a:lnTo>
                      <a:pt x="85" y="731"/>
                    </a:lnTo>
                    <a:lnTo>
                      <a:pt x="35" y="686"/>
                    </a:lnTo>
                    <a:lnTo>
                      <a:pt x="0" y="636"/>
                    </a:lnTo>
                    <a:lnTo>
                      <a:pt x="5" y="601"/>
                    </a:lnTo>
                    <a:lnTo>
                      <a:pt x="40" y="586"/>
                    </a:lnTo>
                    <a:lnTo>
                      <a:pt x="125" y="556"/>
                    </a:lnTo>
                    <a:lnTo>
                      <a:pt x="195" y="516"/>
                    </a:lnTo>
                    <a:lnTo>
                      <a:pt x="220" y="456"/>
                    </a:lnTo>
                    <a:lnTo>
                      <a:pt x="235" y="410"/>
                    </a:lnTo>
                    <a:lnTo>
                      <a:pt x="235" y="370"/>
                    </a:lnTo>
                    <a:lnTo>
                      <a:pt x="230" y="320"/>
                    </a:lnTo>
                    <a:lnTo>
                      <a:pt x="210" y="280"/>
                    </a:lnTo>
                    <a:lnTo>
                      <a:pt x="175" y="220"/>
                    </a:lnTo>
                    <a:lnTo>
                      <a:pt x="115" y="155"/>
                    </a:lnTo>
                    <a:lnTo>
                      <a:pt x="75" y="120"/>
                    </a:lnTo>
                    <a:lnTo>
                      <a:pt x="40" y="80"/>
                    </a:lnTo>
                    <a:lnTo>
                      <a:pt x="30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2" name="Freeform 11"/>
              <p:cNvSpPr>
                <a:spLocks/>
              </p:cNvSpPr>
              <p:nvPr/>
            </p:nvSpPr>
            <p:spPr bwMode="auto">
              <a:xfrm>
                <a:off x="-764" y="2508"/>
                <a:ext cx="621" cy="441"/>
              </a:xfrm>
              <a:custGeom>
                <a:avLst/>
                <a:gdLst>
                  <a:gd name="T0" fmla="*/ 0 w 621"/>
                  <a:gd name="T1" fmla="*/ 225 h 441"/>
                  <a:gd name="T2" fmla="*/ 5 w 621"/>
                  <a:gd name="T3" fmla="*/ 265 h 441"/>
                  <a:gd name="T4" fmla="*/ 80 w 621"/>
                  <a:gd name="T5" fmla="*/ 295 h 441"/>
                  <a:gd name="T6" fmla="*/ 160 w 621"/>
                  <a:gd name="T7" fmla="*/ 300 h 441"/>
                  <a:gd name="T8" fmla="*/ 235 w 621"/>
                  <a:gd name="T9" fmla="*/ 270 h 441"/>
                  <a:gd name="T10" fmla="*/ 290 w 621"/>
                  <a:gd name="T11" fmla="*/ 185 h 441"/>
                  <a:gd name="T12" fmla="*/ 330 w 621"/>
                  <a:gd name="T13" fmla="*/ 100 h 441"/>
                  <a:gd name="T14" fmla="*/ 345 w 621"/>
                  <a:gd name="T15" fmla="*/ 85 h 441"/>
                  <a:gd name="T16" fmla="*/ 370 w 621"/>
                  <a:gd name="T17" fmla="*/ 90 h 441"/>
                  <a:gd name="T18" fmla="*/ 405 w 621"/>
                  <a:gd name="T19" fmla="*/ 160 h 441"/>
                  <a:gd name="T20" fmla="*/ 435 w 621"/>
                  <a:gd name="T21" fmla="*/ 285 h 441"/>
                  <a:gd name="T22" fmla="*/ 455 w 621"/>
                  <a:gd name="T23" fmla="*/ 380 h 441"/>
                  <a:gd name="T24" fmla="*/ 465 w 621"/>
                  <a:gd name="T25" fmla="*/ 430 h 441"/>
                  <a:gd name="T26" fmla="*/ 495 w 621"/>
                  <a:gd name="T27" fmla="*/ 441 h 441"/>
                  <a:gd name="T28" fmla="*/ 520 w 621"/>
                  <a:gd name="T29" fmla="*/ 420 h 441"/>
                  <a:gd name="T30" fmla="*/ 540 w 621"/>
                  <a:gd name="T31" fmla="*/ 350 h 441"/>
                  <a:gd name="T32" fmla="*/ 570 w 621"/>
                  <a:gd name="T33" fmla="*/ 285 h 441"/>
                  <a:gd name="T34" fmla="*/ 585 w 621"/>
                  <a:gd name="T35" fmla="*/ 205 h 441"/>
                  <a:gd name="T36" fmla="*/ 615 w 621"/>
                  <a:gd name="T37" fmla="*/ 200 h 441"/>
                  <a:gd name="T38" fmla="*/ 621 w 621"/>
                  <a:gd name="T39" fmla="*/ 185 h 441"/>
                  <a:gd name="T40" fmla="*/ 600 w 621"/>
                  <a:gd name="T41" fmla="*/ 165 h 441"/>
                  <a:gd name="T42" fmla="*/ 565 w 621"/>
                  <a:gd name="T43" fmla="*/ 170 h 441"/>
                  <a:gd name="T44" fmla="*/ 550 w 621"/>
                  <a:gd name="T45" fmla="*/ 220 h 441"/>
                  <a:gd name="T46" fmla="*/ 545 w 621"/>
                  <a:gd name="T47" fmla="*/ 260 h 441"/>
                  <a:gd name="T48" fmla="*/ 525 w 621"/>
                  <a:gd name="T49" fmla="*/ 315 h 441"/>
                  <a:gd name="T50" fmla="*/ 500 w 621"/>
                  <a:gd name="T51" fmla="*/ 335 h 441"/>
                  <a:gd name="T52" fmla="*/ 480 w 621"/>
                  <a:gd name="T53" fmla="*/ 275 h 441"/>
                  <a:gd name="T54" fmla="*/ 455 w 621"/>
                  <a:gd name="T55" fmla="*/ 170 h 441"/>
                  <a:gd name="T56" fmla="*/ 440 w 621"/>
                  <a:gd name="T57" fmla="*/ 120 h 441"/>
                  <a:gd name="T58" fmla="*/ 410 w 621"/>
                  <a:gd name="T59" fmla="*/ 60 h 441"/>
                  <a:gd name="T60" fmla="*/ 385 w 621"/>
                  <a:gd name="T61" fmla="*/ 15 h 441"/>
                  <a:gd name="T62" fmla="*/ 340 w 621"/>
                  <a:gd name="T63" fmla="*/ 0 h 441"/>
                  <a:gd name="T64" fmla="*/ 320 w 621"/>
                  <a:gd name="T65" fmla="*/ 5 h 441"/>
                  <a:gd name="T66" fmla="*/ 290 w 621"/>
                  <a:gd name="T67" fmla="*/ 70 h 441"/>
                  <a:gd name="T68" fmla="*/ 255 w 621"/>
                  <a:gd name="T69" fmla="*/ 150 h 441"/>
                  <a:gd name="T70" fmla="*/ 220 w 621"/>
                  <a:gd name="T71" fmla="*/ 185 h 441"/>
                  <a:gd name="T72" fmla="*/ 175 w 621"/>
                  <a:gd name="T73" fmla="*/ 220 h 441"/>
                  <a:gd name="T74" fmla="*/ 120 w 621"/>
                  <a:gd name="T75" fmla="*/ 190 h 441"/>
                  <a:gd name="T76" fmla="*/ 55 w 621"/>
                  <a:gd name="T77" fmla="*/ 170 h 441"/>
                  <a:gd name="T78" fmla="*/ 30 w 621"/>
                  <a:gd name="T79" fmla="*/ 190 h 441"/>
                  <a:gd name="T80" fmla="*/ 0 w 621"/>
                  <a:gd name="T81" fmla="*/ 225 h 44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21"/>
                  <a:gd name="T124" fmla="*/ 0 h 441"/>
                  <a:gd name="T125" fmla="*/ 621 w 621"/>
                  <a:gd name="T126" fmla="*/ 441 h 44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21" h="441">
                    <a:moveTo>
                      <a:pt x="0" y="225"/>
                    </a:moveTo>
                    <a:lnTo>
                      <a:pt x="5" y="265"/>
                    </a:lnTo>
                    <a:lnTo>
                      <a:pt x="80" y="295"/>
                    </a:lnTo>
                    <a:lnTo>
                      <a:pt x="160" y="300"/>
                    </a:lnTo>
                    <a:lnTo>
                      <a:pt x="235" y="270"/>
                    </a:lnTo>
                    <a:lnTo>
                      <a:pt x="290" y="185"/>
                    </a:lnTo>
                    <a:lnTo>
                      <a:pt x="330" y="100"/>
                    </a:lnTo>
                    <a:lnTo>
                      <a:pt x="345" y="85"/>
                    </a:lnTo>
                    <a:lnTo>
                      <a:pt x="370" y="90"/>
                    </a:lnTo>
                    <a:lnTo>
                      <a:pt x="405" y="160"/>
                    </a:lnTo>
                    <a:lnTo>
                      <a:pt x="435" y="285"/>
                    </a:lnTo>
                    <a:lnTo>
                      <a:pt x="455" y="380"/>
                    </a:lnTo>
                    <a:lnTo>
                      <a:pt x="465" y="430"/>
                    </a:lnTo>
                    <a:lnTo>
                      <a:pt x="495" y="441"/>
                    </a:lnTo>
                    <a:lnTo>
                      <a:pt x="520" y="420"/>
                    </a:lnTo>
                    <a:lnTo>
                      <a:pt x="540" y="350"/>
                    </a:lnTo>
                    <a:lnTo>
                      <a:pt x="570" y="285"/>
                    </a:lnTo>
                    <a:lnTo>
                      <a:pt x="585" y="205"/>
                    </a:lnTo>
                    <a:lnTo>
                      <a:pt x="615" y="200"/>
                    </a:lnTo>
                    <a:lnTo>
                      <a:pt x="621" y="185"/>
                    </a:lnTo>
                    <a:lnTo>
                      <a:pt x="600" y="165"/>
                    </a:lnTo>
                    <a:lnTo>
                      <a:pt x="565" y="170"/>
                    </a:lnTo>
                    <a:lnTo>
                      <a:pt x="550" y="220"/>
                    </a:lnTo>
                    <a:lnTo>
                      <a:pt x="545" y="260"/>
                    </a:lnTo>
                    <a:lnTo>
                      <a:pt x="525" y="315"/>
                    </a:lnTo>
                    <a:lnTo>
                      <a:pt x="500" y="335"/>
                    </a:lnTo>
                    <a:lnTo>
                      <a:pt x="480" y="275"/>
                    </a:lnTo>
                    <a:lnTo>
                      <a:pt x="455" y="170"/>
                    </a:lnTo>
                    <a:lnTo>
                      <a:pt x="440" y="120"/>
                    </a:lnTo>
                    <a:lnTo>
                      <a:pt x="410" y="60"/>
                    </a:lnTo>
                    <a:lnTo>
                      <a:pt x="385" y="15"/>
                    </a:lnTo>
                    <a:lnTo>
                      <a:pt x="340" y="0"/>
                    </a:lnTo>
                    <a:lnTo>
                      <a:pt x="320" y="5"/>
                    </a:lnTo>
                    <a:lnTo>
                      <a:pt x="290" y="70"/>
                    </a:lnTo>
                    <a:lnTo>
                      <a:pt x="255" y="150"/>
                    </a:lnTo>
                    <a:lnTo>
                      <a:pt x="220" y="185"/>
                    </a:lnTo>
                    <a:lnTo>
                      <a:pt x="175" y="220"/>
                    </a:lnTo>
                    <a:lnTo>
                      <a:pt x="120" y="190"/>
                    </a:lnTo>
                    <a:lnTo>
                      <a:pt x="55" y="170"/>
                    </a:lnTo>
                    <a:lnTo>
                      <a:pt x="30" y="190"/>
                    </a:lnTo>
                    <a:lnTo>
                      <a:pt x="0" y="2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734" name="Group 12"/>
            <p:cNvGrpSpPr>
              <a:grpSpLocks/>
            </p:cNvGrpSpPr>
            <p:nvPr/>
          </p:nvGrpSpPr>
          <p:grpSpPr bwMode="auto">
            <a:xfrm>
              <a:off x="-1200" y="2038"/>
              <a:ext cx="421" cy="686"/>
              <a:chOff x="-1200" y="2038"/>
              <a:chExt cx="421" cy="686"/>
            </a:xfrm>
          </p:grpSpPr>
          <p:sp>
            <p:nvSpPr>
              <p:cNvPr id="73735" name="Freeform 13"/>
              <p:cNvSpPr>
                <a:spLocks/>
              </p:cNvSpPr>
              <p:nvPr/>
            </p:nvSpPr>
            <p:spPr bwMode="auto">
              <a:xfrm>
                <a:off x="-1185" y="2048"/>
                <a:ext cx="391" cy="656"/>
              </a:xfrm>
              <a:custGeom>
                <a:avLst/>
                <a:gdLst>
                  <a:gd name="T0" fmla="*/ 100 w 391"/>
                  <a:gd name="T1" fmla="*/ 95 h 656"/>
                  <a:gd name="T2" fmla="*/ 130 w 391"/>
                  <a:gd name="T3" fmla="*/ 35 h 656"/>
                  <a:gd name="T4" fmla="*/ 150 w 391"/>
                  <a:gd name="T5" fmla="*/ 15 h 656"/>
                  <a:gd name="T6" fmla="*/ 180 w 391"/>
                  <a:gd name="T7" fmla="*/ 5 h 656"/>
                  <a:gd name="T8" fmla="*/ 220 w 391"/>
                  <a:gd name="T9" fmla="*/ 0 h 656"/>
                  <a:gd name="T10" fmla="*/ 270 w 391"/>
                  <a:gd name="T11" fmla="*/ 10 h 656"/>
                  <a:gd name="T12" fmla="*/ 340 w 391"/>
                  <a:gd name="T13" fmla="*/ 45 h 656"/>
                  <a:gd name="T14" fmla="*/ 360 w 391"/>
                  <a:gd name="T15" fmla="*/ 75 h 656"/>
                  <a:gd name="T16" fmla="*/ 380 w 391"/>
                  <a:gd name="T17" fmla="*/ 105 h 656"/>
                  <a:gd name="T18" fmla="*/ 385 w 391"/>
                  <a:gd name="T19" fmla="*/ 135 h 656"/>
                  <a:gd name="T20" fmla="*/ 391 w 391"/>
                  <a:gd name="T21" fmla="*/ 175 h 656"/>
                  <a:gd name="T22" fmla="*/ 391 w 391"/>
                  <a:gd name="T23" fmla="*/ 225 h 656"/>
                  <a:gd name="T24" fmla="*/ 385 w 391"/>
                  <a:gd name="T25" fmla="*/ 275 h 656"/>
                  <a:gd name="T26" fmla="*/ 380 w 391"/>
                  <a:gd name="T27" fmla="*/ 315 h 656"/>
                  <a:gd name="T28" fmla="*/ 380 w 391"/>
                  <a:gd name="T29" fmla="*/ 356 h 656"/>
                  <a:gd name="T30" fmla="*/ 380 w 391"/>
                  <a:gd name="T31" fmla="*/ 391 h 656"/>
                  <a:gd name="T32" fmla="*/ 385 w 391"/>
                  <a:gd name="T33" fmla="*/ 436 h 656"/>
                  <a:gd name="T34" fmla="*/ 391 w 391"/>
                  <a:gd name="T35" fmla="*/ 476 h 656"/>
                  <a:gd name="T36" fmla="*/ 385 w 391"/>
                  <a:gd name="T37" fmla="*/ 506 h 656"/>
                  <a:gd name="T38" fmla="*/ 370 w 391"/>
                  <a:gd name="T39" fmla="*/ 556 h 656"/>
                  <a:gd name="T40" fmla="*/ 350 w 391"/>
                  <a:gd name="T41" fmla="*/ 586 h 656"/>
                  <a:gd name="T42" fmla="*/ 330 w 391"/>
                  <a:gd name="T43" fmla="*/ 611 h 656"/>
                  <a:gd name="T44" fmla="*/ 285 w 391"/>
                  <a:gd name="T45" fmla="*/ 626 h 656"/>
                  <a:gd name="T46" fmla="*/ 235 w 391"/>
                  <a:gd name="T47" fmla="*/ 641 h 656"/>
                  <a:gd name="T48" fmla="*/ 180 w 391"/>
                  <a:gd name="T49" fmla="*/ 646 h 656"/>
                  <a:gd name="T50" fmla="*/ 135 w 391"/>
                  <a:gd name="T51" fmla="*/ 656 h 656"/>
                  <a:gd name="T52" fmla="*/ 80 w 391"/>
                  <a:gd name="T53" fmla="*/ 641 h 656"/>
                  <a:gd name="T54" fmla="*/ 30 w 391"/>
                  <a:gd name="T55" fmla="*/ 591 h 656"/>
                  <a:gd name="T56" fmla="*/ 10 w 391"/>
                  <a:gd name="T57" fmla="*/ 541 h 656"/>
                  <a:gd name="T58" fmla="*/ 0 w 391"/>
                  <a:gd name="T59" fmla="*/ 471 h 656"/>
                  <a:gd name="T60" fmla="*/ 0 w 391"/>
                  <a:gd name="T61" fmla="*/ 391 h 656"/>
                  <a:gd name="T62" fmla="*/ 15 w 391"/>
                  <a:gd name="T63" fmla="*/ 320 h 656"/>
                  <a:gd name="T64" fmla="*/ 30 w 391"/>
                  <a:gd name="T65" fmla="*/ 255 h 656"/>
                  <a:gd name="T66" fmla="*/ 50 w 391"/>
                  <a:gd name="T67" fmla="*/ 200 h 656"/>
                  <a:gd name="T68" fmla="*/ 60 w 391"/>
                  <a:gd name="T69" fmla="*/ 170 h 656"/>
                  <a:gd name="T70" fmla="*/ 75 w 391"/>
                  <a:gd name="T71" fmla="*/ 120 h 656"/>
                  <a:gd name="T72" fmla="*/ 100 w 391"/>
                  <a:gd name="T73" fmla="*/ 95 h 6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91"/>
                  <a:gd name="T112" fmla="*/ 0 h 656"/>
                  <a:gd name="T113" fmla="*/ 391 w 391"/>
                  <a:gd name="T114" fmla="*/ 656 h 65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91" h="656">
                    <a:moveTo>
                      <a:pt x="100" y="95"/>
                    </a:moveTo>
                    <a:lnTo>
                      <a:pt x="130" y="35"/>
                    </a:lnTo>
                    <a:lnTo>
                      <a:pt x="150" y="15"/>
                    </a:lnTo>
                    <a:lnTo>
                      <a:pt x="180" y="5"/>
                    </a:lnTo>
                    <a:lnTo>
                      <a:pt x="220" y="0"/>
                    </a:lnTo>
                    <a:lnTo>
                      <a:pt x="270" y="10"/>
                    </a:lnTo>
                    <a:lnTo>
                      <a:pt x="340" y="45"/>
                    </a:lnTo>
                    <a:lnTo>
                      <a:pt x="360" y="75"/>
                    </a:lnTo>
                    <a:lnTo>
                      <a:pt x="380" y="105"/>
                    </a:lnTo>
                    <a:lnTo>
                      <a:pt x="385" y="135"/>
                    </a:lnTo>
                    <a:lnTo>
                      <a:pt x="391" y="175"/>
                    </a:lnTo>
                    <a:lnTo>
                      <a:pt x="391" y="225"/>
                    </a:lnTo>
                    <a:lnTo>
                      <a:pt x="385" y="275"/>
                    </a:lnTo>
                    <a:lnTo>
                      <a:pt x="380" y="315"/>
                    </a:lnTo>
                    <a:lnTo>
                      <a:pt x="380" y="356"/>
                    </a:lnTo>
                    <a:lnTo>
                      <a:pt x="380" y="391"/>
                    </a:lnTo>
                    <a:lnTo>
                      <a:pt x="385" y="436"/>
                    </a:lnTo>
                    <a:lnTo>
                      <a:pt x="391" y="476"/>
                    </a:lnTo>
                    <a:lnTo>
                      <a:pt x="385" y="506"/>
                    </a:lnTo>
                    <a:lnTo>
                      <a:pt x="370" y="556"/>
                    </a:lnTo>
                    <a:lnTo>
                      <a:pt x="350" y="586"/>
                    </a:lnTo>
                    <a:lnTo>
                      <a:pt x="330" y="611"/>
                    </a:lnTo>
                    <a:lnTo>
                      <a:pt x="285" y="626"/>
                    </a:lnTo>
                    <a:lnTo>
                      <a:pt x="235" y="641"/>
                    </a:lnTo>
                    <a:lnTo>
                      <a:pt x="180" y="646"/>
                    </a:lnTo>
                    <a:lnTo>
                      <a:pt x="135" y="656"/>
                    </a:lnTo>
                    <a:lnTo>
                      <a:pt x="80" y="641"/>
                    </a:lnTo>
                    <a:lnTo>
                      <a:pt x="30" y="591"/>
                    </a:lnTo>
                    <a:lnTo>
                      <a:pt x="10" y="541"/>
                    </a:lnTo>
                    <a:lnTo>
                      <a:pt x="0" y="471"/>
                    </a:lnTo>
                    <a:lnTo>
                      <a:pt x="0" y="391"/>
                    </a:lnTo>
                    <a:lnTo>
                      <a:pt x="15" y="320"/>
                    </a:lnTo>
                    <a:lnTo>
                      <a:pt x="30" y="255"/>
                    </a:lnTo>
                    <a:lnTo>
                      <a:pt x="50" y="200"/>
                    </a:lnTo>
                    <a:lnTo>
                      <a:pt x="60" y="170"/>
                    </a:lnTo>
                    <a:lnTo>
                      <a:pt x="75" y="120"/>
                    </a:lnTo>
                    <a:lnTo>
                      <a:pt x="100" y="95"/>
                    </a:lnTo>
                    <a:close/>
                  </a:path>
                </a:pathLst>
              </a:cu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6" name="Freeform 14"/>
              <p:cNvSpPr>
                <a:spLocks/>
              </p:cNvSpPr>
              <p:nvPr/>
            </p:nvSpPr>
            <p:spPr bwMode="auto">
              <a:xfrm>
                <a:off x="-1200" y="2038"/>
                <a:ext cx="421" cy="686"/>
              </a:xfrm>
              <a:custGeom>
                <a:avLst/>
                <a:gdLst>
                  <a:gd name="T0" fmla="*/ 190 w 421"/>
                  <a:gd name="T1" fmla="*/ 25 h 686"/>
                  <a:gd name="T2" fmla="*/ 255 w 421"/>
                  <a:gd name="T3" fmla="*/ 70 h 686"/>
                  <a:gd name="T4" fmla="*/ 240 w 421"/>
                  <a:gd name="T5" fmla="*/ 220 h 686"/>
                  <a:gd name="T6" fmla="*/ 290 w 421"/>
                  <a:gd name="T7" fmla="*/ 95 h 686"/>
                  <a:gd name="T8" fmla="*/ 365 w 421"/>
                  <a:gd name="T9" fmla="*/ 85 h 686"/>
                  <a:gd name="T10" fmla="*/ 395 w 421"/>
                  <a:gd name="T11" fmla="*/ 185 h 686"/>
                  <a:gd name="T12" fmla="*/ 265 w 421"/>
                  <a:gd name="T13" fmla="*/ 240 h 686"/>
                  <a:gd name="T14" fmla="*/ 290 w 421"/>
                  <a:gd name="T15" fmla="*/ 260 h 686"/>
                  <a:gd name="T16" fmla="*/ 395 w 421"/>
                  <a:gd name="T17" fmla="*/ 230 h 686"/>
                  <a:gd name="T18" fmla="*/ 380 w 421"/>
                  <a:gd name="T19" fmla="*/ 386 h 686"/>
                  <a:gd name="T20" fmla="*/ 300 w 421"/>
                  <a:gd name="T21" fmla="*/ 481 h 686"/>
                  <a:gd name="T22" fmla="*/ 200 w 421"/>
                  <a:gd name="T23" fmla="*/ 506 h 686"/>
                  <a:gd name="T24" fmla="*/ 375 w 421"/>
                  <a:gd name="T25" fmla="*/ 486 h 686"/>
                  <a:gd name="T26" fmla="*/ 350 w 421"/>
                  <a:gd name="T27" fmla="*/ 601 h 686"/>
                  <a:gd name="T28" fmla="*/ 225 w 421"/>
                  <a:gd name="T29" fmla="*/ 641 h 686"/>
                  <a:gd name="T30" fmla="*/ 200 w 421"/>
                  <a:gd name="T31" fmla="*/ 516 h 686"/>
                  <a:gd name="T32" fmla="*/ 220 w 421"/>
                  <a:gd name="T33" fmla="*/ 356 h 686"/>
                  <a:gd name="T34" fmla="*/ 235 w 421"/>
                  <a:gd name="T35" fmla="*/ 230 h 686"/>
                  <a:gd name="T36" fmla="*/ 140 w 421"/>
                  <a:gd name="T37" fmla="*/ 145 h 686"/>
                  <a:gd name="T38" fmla="*/ 130 w 421"/>
                  <a:gd name="T39" fmla="*/ 185 h 686"/>
                  <a:gd name="T40" fmla="*/ 220 w 421"/>
                  <a:gd name="T41" fmla="*/ 265 h 686"/>
                  <a:gd name="T42" fmla="*/ 180 w 421"/>
                  <a:gd name="T43" fmla="*/ 421 h 686"/>
                  <a:gd name="T44" fmla="*/ 95 w 421"/>
                  <a:gd name="T45" fmla="*/ 416 h 686"/>
                  <a:gd name="T46" fmla="*/ 50 w 421"/>
                  <a:gd name="T47" fmla="*/ 386 h 686"/>
                  <a:gd name="T48" fmla="*/ 120 w 421"/>
                  <a:gd name="T49" fmla="*/ 481 h 686"/>
                  <a:gd name="T50" fmla="*/ 160 w 421"/>
                  <a:gd name="T51" fmla="*/ 536 h 686"/>
                  <a:gd name="T52" fmla="*/ 185 w 421"/>
                  <a:gd name="T53" fmla="*/ 621 h 686"/>
                  <a:gd name="T54" fmla="*/ 135 w 421"/>
                  <a:gd name="T55" fmla="*/ 651 h 686"/>
                  <a:gd name="T56" fmla="*/ 50 w 421"/>
                  <a:gd name="T57" fmla="*/ 541 h 686"/>
                  <a:gd name="T58" fmla="*/ 35 w 421"/>
                  <a:gd name="T59" fmla="*/ 406 h 686"/>
                  <a:gd name="T60" fmla="*/ 65 w 421"/>
                  <a:gd name="T61" fmla="*/ 240 h 686"/>
                  <a:gd name="T62" fmla="*/ 45 w 421"/>
                  <a:gd name="T63" fmla="*/ 235 h 686"/>
                  <a:gd name="T64" fmla="*/ 0 w 421"/>
                  <a:gd name="T65" fmla="*/ 406 h 686"/>
                  <a:gd name="T66" fmla="*/ 35 w 421"/>
                  <a:gd name="T67" fmla="*/ 611 h 686"/>
                  <a:gd name="T68" fmla="*/ 180 w 421"/>
                  <a:gd name="T69" fmla="*/ 686 h 686"/>
                  <a:gd name="T70" fmla="*/ 275 w 421"/>
                  <a:gd name="T71" fmla="*/ 666 h 686"/>
                  <a:gd name="T72" fmla="*/ 390 w 421"/>
                  <a:gd name="T73" fmla="*/ 581 h 686"/>
                  <a:gd name="T74" fmla="*/ 415 w 421"/>
                  <a:gd name="T75" fmla="*/ 466 h 686"/>
                  <a:gd name="T76" fmla="*/ 410 w 421"/>
                  <a:gd name="T77" fmla="*/ 340 h 686"/>
                  <a:gd name="T78" fmla="*/ 415 w 421"/>
                  <a:gd name="T79" fmla="*/ 175 h 686"/>
                  <a:gd name="T80" fmla="*/ 370 w 421"/>
                  <a:gd name="T81" fmla="*/ 35 h 686"/>
                  <a:gd name="T82" fmla="*/ 225 w 421"/>
                  <a:gd name="T83" fmla="*/ 0 h 686"/>
                  <a:gd name="T84" fmla="*/ 120 w 421"/>
                  <a:gd name="T85" fmla="*/ 80 h 686"/>
                  <a:gd name="T86" fmla="*/ 95 w 421"/>
                  <a:gd name="T87" fmla="*/ 155 h 6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21"/>
                  <a:gd name="T133" fmla="*/ 0 h 686"/>
                  <a:gd name="T134" fmla="*/ 421 w 421"/>
                  <a:gd name="T135" fmla="*/ 686 h 68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21" h="686">
                    <a:moveTo>
                      <a:pt x="130" y="100"/>
                    </a:moveTo>
                    <a:lnTo>
                      <a:pt x="160" y="50"/>
                    </a:lnTo>
                    <a:lnTo>
                      <a:pt x="190" y="25"/>
                    </a:lnTo>
                    <a:lnTo>
                      <a:pt x="250" y="25"/>
                    </a:lnTo>
                    <a:lnTo>
                      <a:pt x="290" y="35"/>
                    </a:lnTo>
                    <a:lnTo>
                      <a:pt x="255" y="70"/>
                    </a:lnTo>
                    <a:lnTo>
                      <a:pt x="235" y="135"/>
                    </a:lnTo>
                    <a:lnTo>
                      <a:pt x="235" y="200"/>
                    </a:lnTo>
                    <a:lnTo>
                      <a:pt x="240" y="220"/>
                    </a:lnTo>
                    <a:lnTo>
                      <a:pt x="255" y="185"/>
                    </a:lnTo>
                    <a:lnTo>
                      <a:pt x="265" y="130"/>
                    </a:lnTo>
                    <a:lnTo>
                      <a:pt x="290" y="95"/>
                    </a:lnTo>
                    <a:lnTo>
                      <a:pt x="305" y="75"/>
                    </a:lnTo>
                    <a:lnTo>
                      <a:pt x="335" y="55"/>
                    </a:lnTo>
                    <a:lnTo>
                      <a:pt x="365" y="85"/>
                    </a:lnTo>
                    <a:lnTo>
                      <a:pt x="390" y="120"/>
                    </a:lnTo>
                    <a:lnTo>
                      <a:pt x="395" y="165"/>
                    </a:lnTo>
                    <a:lnTo>
                      <a:pt x="395" y="185"/>
                    </a:lnTo>
                    <a:lnTo>
                      <a:pt x="360" y="225"/>
                    </a:lnTo>
                    <a:lnTo>
                      <a:pt x="305" y="240"/>
                    </a:lnTo>
                    <a:lnTo>
                      <a:pt x="265" y="240"/>
                    </a:lnTo>
                    <a:lnTo>
                      <a:pt x="250" y="235"/>
                    </a:lnTo>
                    <a:lnTo>
                      <a:pt x="245" y="260"/>
                    </a:lnTo>
                    <a:lnTo>
                      <a:pt x="290" y="260"/>
                    </a:lnTo>
                    <a:lnTo>
                      <a:pt x="350" y="255"/>
                    </a:lnTo>
                    <a:lnTo>
                      <a:pt x="385" y="245"/>
                    </a:lnTo>
                    <a:lnTo>
                      <a:pt x="395" y="230"/>
                    </a:lnTo>
                    <a:lnTo>
                      <a:pt x="395" y="275"/>
                    </a:lnTo>
                    <a:lnTo>
                      <a:pt x="385" y="330"/>
                    </a:lnTo>
                    <a:lnTo>
                      <a:pt x="380" y="386"/>
                    </a:lnTo>
                    <a:lnTo>
                      <a:pt x="390" y="436"/>
                    </a:lnTo>
                    <a:lnTo>
                      <a:pt x="350" y="466"/>
                    </a:lnTo>
                    <a:lnTo>
                      <a:pt x="300" y="481"/>
                    </a:lnTo>
                    <a:lnTo>
                      <a:pt x="245" y="481"/>
                    </a:lnTo>
                    <a:lnTo>
                      <a:pt x="205" y="481"/>
                    </a:lnTo>
                    <a:lnTo>
                      <a:pt x="200" y="506"/>
                    </a:lnTo>
                    <a:lnTo>
                      <a:pt x="260" y="506"/>
                    </a:lnTo>
                    <a:lnTo>
                      <a:pt x="315" y="496"/>
                    </a:lnTo>
                    <a:lnTo>
                      <a:pt x="375" y="486"/>
                    </a:lnTo>
                    <a:lnTo>
                      <a:pt x="395" y="471"/>
                    </a:lnTo>
                    <a:lnTo>
                      <a:pt x="390" y="526"/>
                    </a:lnTo>
                    <a:lnTo>
                      <a:pt x="350" y="601"/>
                    </a:lnTo>
                    <a:lnTo>
                      <a:pt x="310" y="621"/>
                    </a:lnTo>
                    <a:lnTo>
                      <a:pt x="265" y="636"/>
                    </a:lnTo>
                    <a:lnTo>
                      <a:pt x="225" y="641"/>
                    </a:lnTo>
                    <a:lnTo>
                      <a:pt x="200" y="606"/>
                    </a:lnTo>
                    <a:lnTo>
                      <a:pt x="185" y="551"/>
                    </a:lnTo>
                    <a:lnTo>
                      <a:pt x="200" y="516"/>
                    </a:lnTo>
                    <a:lnTo>
                      <a:pt x="200" y="476"/>
                    </a:lnTo>
                    <a:lnTo>
                      <a:pt x="200" y="426"/>
                    </a:lnTo>
                    <a:lnTo>
                      <a:pt x="220" y="356"/>
                    </a:lnTo>
                    <a:lnTo>
                      <a:pt x="240" y="295"/>
                    </a:lnTo>
                    <a:lnTo>
                      <a:pt x="240" y="255"/>
                    </a:lnTo>
                    <a:lnTo>
                      <a:pt x="235" y="230"/>
                    </a:lnTo>
                    <a:lnTo>
                      <a:pt x="205" y="225"/>
                    </a:lnTo>
                    <a:lnTo>
                      <a:pt x="160" y="190"/>
                    </a:lnTo>
                    <a:lnTo>
                      <a:pt x="140" y="145"/>
                    </a:lnTo>
                    <a:lnTo>
                      <a:pt x="120" y="120"/>
                    </a:lnTo>
                    <a:lnTo>
                      <a:pt x="115" y="145"/>
                    </a:lnTo>
                    <a:lnTo>
                      <a:pt x="130" y="185"/>
                    </a:lnTo>
                    <a:lnTo>
                      <a:pt x="160" y="220"/>
                    </a:lnTo>
                    <a:lnTo>
                      <a:pt x="190" y="250"/>
                    </a:lnTo>
                    <a:lnTo>
                      <a:pt x="220" y="265"/>
                    </a:lnTo>
                    <a:lnTo>
                      <a:pt x="200" y="330"/>
                    </a:lnTo>
                    <a:lnTo>
                      <a:pt x="185" y="376"/>
                    </a:lnTo>
                    <a:lnTo>
                      <a:pt x="180" y="421"/>
                    </a:lnTo>
                    <a:lnTo>
                      <a:pt x="170" y="461"/>
                    </a:lnTo>
                    <a:lnTo>
                      <a:pt x="140" y="461"/>
                    </a:lnTo>
                    <a:lnTo>
                      <a:pt x="95" y="416"/>
                    </a:lnTo>
                    <a:lnTo>
                      <a:pt x="70" y="381"/>
                    </a:lnTo>
                    <a:lnTo>
                      <a:pt x="50" y="356"/>
                    </a:lnTo>
                    <a:lnTo>
                      <a:pt x="50" y="386"/>
                    </a:lnTo>
                    <a:lnTo>
                      <a:pt x="70" y="416"/>
                    </a:lnTo>
                    <a:lnTo>
                      <a:pt x="105" y="451"/>
                    </a:lnTo>
                    <a:lnTo>
                      <a:pt x="120" y="481"/>
                    </a:lnTo>
                    <a:lnTo>
                      <a:pt x="150" y="496"/>
                    </a:lnTo>
                    <a:lnTo>
                      <a:pt x="165" y="511"/>
                    </a:lnTo>
                    <a:lnTo>
                      <a:pt x="160" y="536"/>
                    </a:lnTo>
                    <a:lnTo>
                      <a:pt x="165" y="571"/>
                    </a:lnTo>
                    <a:lnTo>
                      <a:pt x="170" y="601"/>
                    </a:lnTo>
                    <a:lnTo>
                      <a:pt x="185" y="621"/>
                    </a:lnTo>
                    <a:lnTo>
                      <a:pt x="190" y="646"/>
                    </a:lnTo>
                    <a:lnTo>
                      <a:pt x="175" y="656"/>
                    </a:lnTo>
                    <a:lnTo>
                      <a:pt x="135" y="651"/>
                    </a:lnTo>
                    <a:lnTo>
                      <a:pt x="95" y="626"/>
                    </a:lnTo>
                    <a:lnTo>
                      <a:pt x="65" y="586"/>
                    </a:lnTo>
                    <a:lnTo>
                      <a:pt x="50" y="541"/>
                    </a:lnTo>
                    <a:lnTo>
                      <a:pt x="35" y="506"/>
                    </a:lnTo>
                    <a:lnTo>
                      <a:pt x="35" y="461"/>
                    </a:lnTo>
                    <a:lnTo>
                      <a:pt x="35" y="406"/>
                    </a:lnTo>
                    <a:lnTo>
                      <a:pt x="45" y="371"/>
                    </a:lnTo>
                    <a:lnTo>
                      <a:pt x="50" y="325"/>
                    </a:lnTo>
                    <a:lnTo>
                      <a:pt x="65" y="240"/>
                    </a:lnTo>
                    <a:lnTo>
                      <a:pt x="90" y="165"/>
                    </a:lnTo>
                    <a:lnTo>
                      <a:pt x="65" y="175"/>
                    </a:lnTo>
                    <a:lnTo>
                      <a:pt x="45" y="235"/>
                    </a:lnTo>
                    <a:lnTo>
                      <a:pt x="20" y="295"/>
                    </a:lnTo>
                    <a:lnTo>
                      <a:pt x="10" y="361"/>
                    </a:lnTo>
                    <a:lnTo>
                      <a:pt x="0" y="406"/>
                    </a:lnTo>
                    <a:lnTo>
                      <a:pt x="0" y="481"/>
                    </a:lnTo>
                    <a:lnTo>
                      <a:pt x="10" y="561"/>
                    </a:lnTo>
                    <a:lnTo>
                      <a:pt x="35" y="611"/>
                    </a:lnTo>
                    <a:lnTo>
                      <a:pt x="75" y="651"/>
                    </a:lnTo>
                    <a:lnTo>
                      <a:pt x="130" y="671"/>
                    </a:lnTo>
                    <a:lnTo>
                      <a:pt x="180" y="686"/>
                    </a:lnTo>
                    <a:lnTo>
                      <a:pt x="215" y="676"/>
                    </a:lnTo>
                    <a:lnTo>
                      <a:pt x="230" y="671"/>
                    </a:lnTo>
                    <a:lnTo>
                      <a:pt x="275" y="666"/>
                    </a:lnTo>
                    <a:lnTo>
                      <a:pt x="325" y="651"/>
                    </a:lnTo>
                    <a:lnTo>
                      <a:pt x="370" y="621"/>
                    </a:lnTo>
                    <a:lnTo>
                      <a:pt x="390" y="581"/>
                    </a:lnTo>
                    <a:lnTo>
                      <a:pt x="415" y="536"/>
                    </a:lnTo>
                    <a:lnTo>
                      <a:pt x="421" y="501"/>
                    </a:lnTo>
                    <a:lnTo>
                      <a:pt x="415" y="466"/>
                    </a:lnTo>
                    <a:lnTo>
                      <a:pt x="410" y="421"/>
                    </a:lnTo>
                    <a:lnTo>
                      <a:pt x="410" y="381"/>
                    </a:lnTo>
                    <a:lnTo>
                      <a:pt x="410" y="340"/>
                    </a:lnTo>
                    <a:lnTo>
                      <a:pt x="415" y="285"/>
                    </a:lnTo>
                    <a:lnTo>
                      <a:pt x="415" y="220"/>
                    </a:lnTo>
                    <a:lnTo>
                      <a:pt x="415" y="175"/>
                    </a:lnTo>
                    <a:lnTo>
                      <a:pt x="410" y="115"/>
                    </a:lnTo>
                    <a:lnTo>
                      <a:pt x="390" y="70"/>
                    </a:lnTo>
                    <a:lnTo>
                      <a:pt x="370" y="35"/>
                    </a:lnTo>
                    <a:lnTo>
                      <a:pt x="320" y="15"/>
                    </a:lnTo>
                    <a:lnTo>
                      <a:pt x="265" y="0"/>
                    </a:lnTo>
                    <a:lnTo>
                      <a:pt x="225" y="0"/>
                    </a:lnTo>
                    <a:lnTo>
                      <a:pt x="170" y="5"/>
                    </a:lnTo>
                    <a:lnTo>
                      <a:pt x="135" y="35"/>
                    </a:lnTo>
                    <a:lnTo>
                      <a:pt x="120" y="80"/>
                    </a:lnTo>
                    <a:lnTo>
                      <a:pt x="80" y="115"/>
                    </a:lnTo>
                    <a:lnTo>
                      <a:pt x="75" y="150"/>
                    </a:lnTo>
                    <a:lnTo>
                      <a:pt x="95" y="155"/>
                    </a:lnTo>
                    <a:lnTo>
                      <a:pt x="120" y="120"/>
                    </a:lnTo>
                    <a:lnTo>
                      <a:pt x="130" y="1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0" y="50800"/>
          <a:ext cx="9144000" cy="675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9" name="Clip" r:id="rId3" imgW="3095682" imgH="2266902" progId="MS_ClipArt_Gallery.2">
                  <p:embed/>
                </p:oleObj>
              </mc:Choice>
              <mc:Fallback>
                <p:oleObj name="Clip" r:id="rId3" imgW="3095682" imgH="2266902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800"/>
                        <a:ext cx="9144000" cy="675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 flipV="1">
          <a:off x="5907088" y="2644775"/>
          <a:ext cx="303212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0" name="Equation" r:id="rId5" imgW="66675" imgH="171408" progId="Equation.3">
                  <p:embed/>
                </p:oleObj>
              </mc:Choice>
              <mc:Fallback>
                <p:oleObj name="Equation" r:id="rId5" imgW="66675" imgH="171408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5907088" y="2644775"/>
                        <a:ext cx="303212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3200400" y="2482850"/>
            <a:ext cx="5091113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3600">
                <a:solidFill>
                  <a:schemeClr val="accent2"/>
                </a:solidFill>
              </a:rPr>
              <a:t>∑</a:t>
            </a:r>
            <a:r>
              <a:rPr lang="en-CA" altLang="en-US" sz="3600" baseline="-25000">
                <a:solidFill>
                  <a:schemeClr val="accent2"/>
                </a:solidFill>
              </a:rPr>
              <a:t>i=</a:t>
            </a:r>
            <a:r>
              <a:rPr lang="en-US" altLang="en-US" sz="3600" baseline="-25000">
                <a:solidFill>
                  <a:schemeClr val="accent2"/>
                </a:solidFill>
              </a:rPr>
              <a:t>0</a:t>
            </a:r>
            <a:r>
              <a:rPr lang="en-CA" altLang="en-US" sz="3600" baseline="-25000">
                <a:solidFill>
                  <a:schemeClr val="accent2"/>
                </a:solidFill>
              </a:rPr>
              <a:t>..n</a:t>
            </a:r>
            <a:r>
              <a:rPr lang="en-CA" altLang="en-US" sz="2800">
                <a:solidFill>
                  <a:schemeClr val="accent2"/>
                </a:solidFill>
              </a:rPr>
              <a:t> </a:t>
            </a:r>
            <a:r>
              <a:rPr lang="en-CA" altLang="en-US" sz="2800" baseline="-25000">
                <a:solidFill>
                  <a:schemeClr val="accent2"/>
                </a:solidFill>
              </a:rPr>
              <a:t> </a:t>
            </a:r>
            <a:r>
              <a:rPr lang="en-US" altLang="en-US" sz="2800" i="1">
                <a:solidFill>
                  <a:schemeClr val="accent2"/>
                </a:solidFill>
              </a:rPr>
              <a:t>r</a:t>
            </a:r>
            <a:r>
              <a:rPr lang="en-US" altLang="en-US" sz="2800" baseline="30000">
                <a:solidFill>
                  <a:schemeClr val="accent2"/>
                </a:solidFill>
              </a:rPr>
              <a:t>i</a:t>
            </a:r>
            <a:r>
              <a:rPr lang="en-US" altLang="en-US" sz="2800">
                <a:solidFill>
                  <a:schemeClr val="accent2"/>
                </a:solidFill>
              </a:rPr>
              <a:t>  = </a:t>
            </a:r>
            <a:r>
              <a:rPr lang="en-US" altLang="en-US" sz="2800" i="1">
                <a:solidFill>
                  <a:schemeClr val="accent2"/>
                </a:solidFill>
              </a:rPr>
              <a:t>r</a:t>
            </a:r>
            <a:r>
              <a:rPr lang="en-US" altLang="en-US" sz="2800" baseline="30000">
                <a:solidFill>
                  <a:schemeClr val="accent2"/>
                </a:solidFill>
              </a:rPr>
              <a:t>0</a:t>
            </a:r>
            <a:r>
              <a:rPr lang="en-US" altLang="en-US" sz="2800">
                <a:solidFill>
                  <a:schemeClr val="accent2"/>
                </a:solidFill>
                <a:latin typeface="Arial" charset="0"/>
              </a:rPr>
              <a:t> + </a:t>
            </a:r>
            <a:r>
              <a:rPr lang="en-US" altLang="en-US" sz="2800" i="1">
                <a:solidFill>
                  <a:schemeClr val="accent2"/>
                </a:solidFill>
              </a:rPr>
              <a:t>r</a:t>
            </a:r>
            <a:r>
              <a:rPr lang="en-US" altLang="en-US" sz="2800" baseline="30000">
                <a:solidFill>
                  <a:schemeClr val="accent2"/>
                </a:solidFill>
              </a:rPr>
              <a:t>1</a:t>
            </a:r>
            <a:r>
              <a:rPr lang="en-US" altLang="en-US" sz="2800">
                <a:solidFill>
                  <a:schemeClr val="accent2"/>
                </a:solidFill>
                <a:latin typeface="Arial" charset="0"/>
              </a:rPr>
              <a:t> + </a:t>
            </a:r>
            <a:r>
              <a:rPr lang="en-US" altLang="en-US" sz="2800" i="1">
                <a:solidFill>
                  <a:schemeClr val="accent2"/>
                </a:solidFill>
              </a:rPr>
              <a:t>r</a:t>
            </a:r>
            <a:r>
              <a:rPr lang="en-US" altLang="en-US" sz="2800" baseline="30000">
                <a:solidFill>
                  <a:schemeClr val="accent2"/>
                </a:solidFill>
              </a:rPr>
              <a:t>2</a:t>
            </a:r>
            <a:r>
              <a:rPr lang="en-US" altLang="en-US" sz="2800">
                <a:solidFill>
                  <a:schemeClr val="accent2"/>
                </a:solidFill>
                <a:latin typeface="Arial" charset="0"/>
              </a:rPr>
              <a:t> +. . . + </a:t>
            </a:r>
            <a:r>
              <a:rPr lang="en-US" altLang="en-US" sz="2800" i="1">
                <a:solidFill>
                  <a:schemeClr val="accent2"/>
                </a:solidFill>
              </a:rPr>
              <a:t>r</a:t>
            </a:r>
            <a:r>
              <a:rPr lang="en-US" altLang="en-US" sz="2800" baseline="30000">
                <a:solidFill>
                  <a:schemeClr val="accent2"/>
                </a:solidFill>
              </a:rPr>
              <a:t>n</a:t>
            </a:r>
            <a:endParaRPr lang="en-US" altLang="en-US" sz="2800" baseline="30000">
              <a:solidFill>
                <a:schemeClr val="accent2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Arial" charset="0"/>
              </a:rPr>
              <a:t>        =  </a:t>
            </a:r>
            <a:r>
              <a:rPr lang="en-US" altLang="en-US" sz="4400">
                <a:solidFill>
                  <a:schemeClr val="hlink"/>
                </a:solidFill>
                <a:latin typeface="Symbol" pitchFamily="18" charset="2"/>
              </a:rPr>
              <a:t>Q</a:t>
            </a:r>
            <a:r>
              <a:rPr lang="en-US" altLang="en-US" sz="4400">
                <a:solidFill>
                  <a:schemeClr val="hlink"/>
                </a:solidFill>
              </a:rPr>
              <a:t>(biggest term)</a:t>
            </a:r>
            <a:endParaRPr lang="en-CA" altLang="en-US" sz="4400">
              <a:solidFill>
                <a:schemeClr val="hlin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 </a:t>
            </a:r>
            <a:endParaRPr lang="en-CA" altLang="en-US" sz="2800">
              <a:solidFill>
                <a:schemeClr val="accent2"/>
              </a:solidFill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3505200" y="1447800"/>
            <a:ext cx="50069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Geometric Increasing</a:t>
            </a:r>
            <a:endParaRPr lang="en-CA" altLang="en-US" sz="4400">
              <a:solidFill>
                <a:schemeClr val="tx2"/>
              </a:solidFill>
            </a:endParaRPr>
          </a:p>
        </p:txBody>
      </p:sp>
      <p:sp>
        <p:nvSpPr>
          <p:cNvPr id="427014" name="Text Box 6"/>
          <p:cNvSpPr txBox="1">
            <a:spLocks noChangeArrowheads="1"/>
          </p:cNvSpPr>
          <p:nvPr/>
        </p:nvSpPr>
        <p:spPr bwMode="auto">
          <a:xfrm>
            <a:off x="2362200" y="5897563"/>
            <a:ext cx="7315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hlink"/>
                </a:solidFill>
              </a:rPr>
              <a:t>True when ever terms increase quickly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7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7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4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0" y="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2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858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7251700" y="533400"/>
            <a:ext cx="1485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 Rounded MT Bold" pitchFamily="34" charset="0"/>
              </a:rPr>
              <a:t>=1</a:t>
            </a:r>
            <a:r>
              <a:rPr lang="en-US" altLang="en-US">
                <a:latin typeface="Symbol" pitchFamily="18" charset="2"/>
              </a:rPr>
              <a:t>×</a:t>
            </a:r>
            <a:r>
              <a:rPr lang="en-US" altLang="en-US" sz="2400">
                <a:latin typeface="Arial Rounded MT Bold" pitchFamily="34" charset="0"/>
              </a:rPr>
              <a:t>n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6997700" y="1066800"/>
            <a:ext cx="1739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 Rounded MT Bold" pitchFamily="34" charset="0"/>
              </a:rPr>
              <a:t>= 4</a:t>
            </a:r>
            <a:r>
              <a:rPr lang="en-US" altLang="en-US">
                <a:latin typeface="Symbol" pitchFamily="18" charset="2"/>
              </a:rPr>
              <a:t>×</a:t>
            </a:r>
            <a:r>
              <a:rPr lang="en-US" altLang="en-US" sz="2400">
                <a:latin typeface="Arial Rounded MT Bold" pitchFamily="34" charset="0"/>
              </a:rPr>
              <a:t>n/2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6997700" y="1689100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 Rounded MT Bold" pitchFamily="34" charset="0"/>
              </a:rPr>
              <a:t>= 16</a:t>
            </a:r>
            <a:r>
              <a:rPr lang="en-US" altLang="en-US">
                <a:latin typeface="Symbol" pitchFamily="18" charset="2"/>
              </a:rPr>
              <a:t>×</a:t>
            </a:r>
            <a:r>
              <a:rPr lang="en-US" altLang="en-US" sz="2400">
                <a:latin typeface="Arial Rounded MT Bold" pitchFamily="34" charset="0"/>
              </a:rPr>
              <a:t>n/4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7162800" y="2844800"/>
            <a:ext cx="1739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 Rounded MT Bold" pitchFamily="34" charset="0"/>
              </a:rPr>
              <a:t>= 4</a:t>
            </a:r>
            <a:r>
              <a:rPr lang="en-US" altLang="en-US" sz="2400" baseline="30000">
                <a:latin typeface="Arial Rounded MT Bold" pitchFamily="34" charset="0"/>
              </a:rPr>
              <a:t>i </a:t>
            </a:r>
            <a:r>
              <a:rPr lang="en-US" altLang="en-US">
                <a:latin typeface="Symbol" pitchFamily="18" charset="2"/>
              </a:rPr>
              <a:t>×</a:t>
            </a:r>
            <a:r>
              <a:rPr lang="en-US" altLang="en-US" sz="2400">
                <a:latin typeface="Arial Rounded MT Bold" pitchFamily="34" charset="0"/>
              </a:rPr>
              <a:t>n/2</a:t>
            </a:r>
            <a:r>
              <a:rPr lang="en-US" altLang="en-US" sz="2400" baseline="30000">
                <a:latin typeface="Arial Rounded MT Bold" pitchFamily="34" charset="0"/>
              </a:rPr>
              <a:t>i</a:t>
            </a:r>
          </a:p>
        </p:txBody>
      </p:sp>
      <p:sp>
        <p:nvSpPr>
          <p:cNvPr id="428039" name="Text Box 7"/>
          <p:cNvSpPr txBox="1">
            <a:spLocks noChangeArrowheads="1"/>
          </p:cNvSpPr>
          <p:nvPr/>
        </p:nvSpPr>
        <p:spPr bwMode="auto">
          <a:xfrm>
            <a:off x="4800600" y="5884863"/>
            <a:ext cx="426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  <a:cs typeface="Times New Roman" pitchFamily="18" charset="0"/>
              </a:rPr>
              <a:t>Total: </a:t>
            </a:r>
            <a:r>
              <a:rPr lang="en-CA" altLang="en-US">
                <a:solidFill>
                  <a:schemeClr val="tx2"/>
                </a:solidFill>
                <a:cs typeface="Times New Roman" pitchFamily="18" charset="0"/>
              </a:rPr>
              <a:t>θ</a:t>
            </a:r>
            <a:r>
              <a:rPr lang="en-US" altLang="en-US">
                <a:solidFill>
                  <a:schemeClr val="tx2"/>
                </a:solidFill>
                <a:cs typeface="Times New Roman" pitchFamily="18" charset="0"/>
              </a:rPr>
              <a:t>(</a:t>
            </a:r>
            <a:r>
              <a:rPr lang="en-US" altLang="en-US" sz="2800">
                <a:solidFill>
                  <a:schemeClr val="tx2"/>
                </a:solidFill>
                <a:latin typeface="Arial Rounded MT Bold" pitchFamily="34" charset="0"/>
              </a:rPr>
              <a:t>n</a:t>
            </a:r>
            <a:r>
              <a:rPr lang="en-US" altLang="en-US" sz="2800" baseline="30000">
                <a:solidFill>
                  <a:schemeClr val="tx2"/>
                </a:solidFill>
                <a:latin typeface="Arial Rounded MT Bold" pitchFamily="34" charset="0"/>
              </a:rPr>
              <a:t>log4</a:t>
            </a:r>
            <a:r>
              <a:rPr lang="en-US" altLang="en-US" sz="2800">
                <a:solidFill>
                  <a:schemeClr val="tx2"/>
                </a:solidFill>
                <a:latin typeface="Arial Rounded MT Bold" pitchFamily="34" charset="0"/>
              </a:rPr>
              <a:t>) = </a:t>
            </a:r>
            <a:r>
              <a:rPr lang="en-CA" altLang="en-US">
                <a:solidFill>
                  <a:schemeClr val="tx2"/>
                </a:solidFill>
                <a:cs typeface="Times New Roman" pitchFamily="18" charset="0"/>
              </a:rPr>
              <a:t>θ</a:t>
            </a:r>
            <a:r>
              <a:rPr lang="en-US" altLang="en-US">
                <a:solidFill>
                  <a:schemeClr val="tx2"/>
                </a:solidFill>
                <a:cs typeface="Times New Roman" pitchFamily="18" charset="0"/>
              </a:rPr>
              <a:t>(</a:t>
            </a:r>
            <a:r>
              <a:rPr lang="en-US" altLang="en-US" sz="2800">
                <a:solidFill>
                  <a:schemeClr val="tx2"/>
                </a:solidFill>
                <a:latin typeface="Arial Rounded MT Bold" pitchFamily="34" charset="0"/>
              </a:rPr>
              <a:t>n</a:t>
            </a:r>
            <a:r>
              <a:rPr lang="en-US" altLang="en-US" sz="2800" baseline="30000">
                <a:solidFill>
                  <a:schemeClr val="tx2"/>
                </a:solidFill>
                <a:latin typeface="Arial Rounded MT Bold" pitchFamily="34" charset="0"/>
              </a:rPr>
              <a:t>2</a:t>
            </a:r>
            <a:r>
              <a:rPr lang="en-US" altLang="en-US" sz="2800">
                <a:solidFill>
                  <a:schemeClr val="tx2"/>
                </a:solidFill>
                <a:latin typeface="Arial Rounded MT Bold" pitchFamily="34" charset="0"/>
              </a:rPr>
              <a:t>) 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6934200" y="4495800"/>
            <a:ext cx="2590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 Rounded MT Bold" pitchFamily="34" charset="0"/>
              </a:rPr>
              <a:t>= 4</a:t>
            </a:r>
            <a:r>
              <a:rPr lang="en-US" altLang="en-US" sz="2400" baseline="30000">
                <a:latin typeface="Arial Rounded MT Bold" pitchFamily="34" charset="0"/>
              </a:rPr>
              <a:t>logn</a:t>
            </a:r>
            <a:r>
              <a:rPr lang="en-US" altLang="en-US">
                <a:latin typeface="Symbol" pitchFamily="18" charset="2"/>
              </a:rPr>
              <a:t>×</a:t>
            </a:r>
            <a:r>
              <a:rPr lang="en-US" altLang="en-US" sz="2400">
                <a:latin typeface="Arial Rounded MT Bold" pitchFamily="34" charset="0"/>
              </a:rPr>
              <a:t>n/2</a:t>
            </a:r>
            <a:r>
              <a:rPr lang="en-US" altLang="en-US" sz="2400" baseline="30000">
                <a:latin typeface="Arial Rounded MT Bold" pitchFamily="34" charset="0"/>
              </a:rPr>
              <a:t>logn</a:t>
            </a:r>
            <a:r>
              <a:rPr lang="en-US" altLang="en-US" sz="2400">
                <a:latin typeface="Arial Rounded MT Bold" pitchFamily="34" charset="0"/>
              </a:rPr>
              <a:t> =n</a:t>
            </a:r>
            <a:r>
              <a:rPr lang="en-US" altLang="en-US" sz="2400" baseline="30000">
                <a:latin typeface="Arial Rounded MT Bold" pitchFamily="34" charset="0"/>
              </a:rPr>
              <a:t>log4 </a:t>
            </a:r>
            <a:r>
              <a:rPr lang="en-US" altLang="en-US">
                <a:latin typeface="Symbol" pitchFamily="18" charset="2"/>
              </a:rPr>
              <a:t>×  </a:t>
            </a:r>
            <a:r>
              <a:rPr lang="en-US" altLang="en-US" sz="2400">
                <a:latin typeface="Arial Rounded MT Bold" pitchFamily="34" charset="0"/>
              </a:rPr>
              <a:t>1</a:t>
            </a:r>
          </a:p>
        </p:txBody>
      </p:sp>
      <p:sp>
        <p:nvSpPr>
          <p:cNvPr id="75785" name="Line 9"/>
          <p:cNvSpPr>
            <a:spLocks noChangeShapeType="1"/>
          </p:cNvSpPr>
          <p:nvPr/>
        </p:nvSpPr>
        <p:spPr bwMode="auto">
          <a:xfrm>
            <a:off x="6096000" y="5562600"/>
            <a:ext cx="2971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41325" y="533400"/>
            <a:ext cx="8169275" cy="5932488"/>
            <a:chOff x="278" y="336"/>
            <a:chExt cx="5146" cy="3737"/>
          </a:xfrm>
        </p:grpSpPr>
        <p:sp>
          <p:nvSpPr>
            <p:cNvPr id="75787" name="Oval 11"/>
            <p:cNvSpPr>
              <a:spLocks noChangeArrowheads="1"/>
            </p:cNvSpPr>
            <p:nvPr/>
          </p:nvSpPr>
          <p:spPr bwMode="auto">
            <a:xfrm>
              <a:off x="4320" y="3120"/>
              <a:ext cx="912" cy="432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5788" name="Oval 12"/>
            <p:cNvSpPr>
              <a:spLocks noChangeArrowheads="1"/>
            </p:cNvSpPr>
            <p:nvPr/>
          </p:nvSpPr>
          <p:spPr bwMode="auto">
            <a:xfrm>
              <a:off x="4512" y="336"/>
              <a:ext cx="912" cy="432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5789" name="Text Box 13"/>
            <p:cNvSpPr txBox="1">
              <a:spLocks noChangeArrowheads="1"/>
            </p:cNvSpPr>
            <p:nvPr/>
          </p:nvSpPr>
          <p:spPr bwMode="auto">
            <a:xfrm>
              <a:off x="278" y="3708"/>
              <a:ext cx="166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hlink"/>
                  </a:solidFill>
                </a:rPr>
                <a:t>Total = biggest</a:t>
              </a:r>
            </a:p>
          </p:txBody>
        </p:sp>
        <p:sp>
          <p:nvSpPr>
            <p:cNvPr id="75790" name="Line 14"/>
            <p:cNvSpPr>
              <a:spLocks noChangeShapeType="1"/>
            </p:cNvSpPr>
            <p:nvPr/>
          </p:nvSpPr>
          <p:spPr bwMode="auto">
            <a:xfrm flipV="1">
              <a:off x="1920" y="3408"/>
              <a:ext cx="2400" cy="48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1" name="Line 15"/>
            <p:cNvSpPr>
              <a:spLocks noChangeShapeType="1"/>
            </p:cNvSpPr>
            <p:nvPr/>
          </p:nvSpPr>
          <p:spPr bwMode="auto">
            <a:xfrm flipV="1">
              <a:off x="1920" y="672"/>
              <a:ext cx="2640" cy="321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8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8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9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4000" smtClean="0"/>
              <a:t>Divide and Conquer MULT: </a:t>
            </a:r>
            <a:r>
              <a:rPr lang="en-US" altLang="en-US" smtClean="0">
                <a:sym typeface="MT Symbol" pitchFamily="82" charset="2"/>
              </a:rPr>
              <a:t>θ</a:t>
            </a:r>
            <a:r>
              <a:rPr lang="en-US" altLang="en-US" sz="4000" smtClean="0"/>
              <a:t>(n</a:t>
            </a:r>
            <a:r>
              <a:rPr lang="en-US" altLang="en-US" sz="4000" baseline="30000" smtClean="0"/>
              <a:t>2</a:t>
            </a:r>
            <a:r>
              <a:rPr lang="en-US" altLang="en-US" sz="4000" smtClean="0"/>
              <a:t>) time </a:t>
            </a:r>
            <a:br>
              <a:rPr lang="en-US" altLang="en-US" sz="4000" smtClean="0"/>
            </a:br>
            <a:r>
              <a:rPr lang="en-US" altLang="en-US" sz="4000" smtClean="0"/>
              <a:t>Grade School Multiplication: </a:t>
            </a:r>
            <a:r>
              <a:rPr lang="en-US" altLang="en-US" smtClean="0">
                <a:sym typeface="MT Symbol" pitchFamily="82" charset="2"/>
              </a:rPr>
              <a:t>θ</a:t>
            </a:r>
            <a:r>
              <a:rPr lang="en-US" altLang="en-US" sz="4000" smtClean="0"/>
              <a:t>(n</a:t>
            </a:r>
            <a:r>
              <a:rPr lang="en-US" altLang="en-US" sz="4000" baseline="30000" smtClean="0"/>
              <a:t>2</a:t>
            </a:r>
            <a:r>
              <a:rPr lang="en-US" altLang="en-US" sz="4000" smtClean="0"/>
              <a:t>) time</a:t>
            </a:r>
          </a:p>
        </p:txBody>
      </p:sp>
      <p:sp>
        <p:nvSpPr>
          <p:cNvPr id="76803" name="AutoShape 3"/>
          <p:cNvSpPr>
            <a:spLocks noChangeArrowheads="1"/>
          </p:cNvSpPr>
          <p:nvPr/>
        </p:nvSpPr>
        <p:spPr bwMode="auto">
          <a:xfrm>
            <a:off x="1995488" y="2136775"/>
            <a:ext cx="6843712" cy="987425"/>
          </a:xfrm>
          <a:prstGeom prst="wedgeRoundRectCallout">
            <a:avLst>
              <a:gd name="adj1" fmla="val -53667"/>
              <a:gd name="adj2" fmla="val 127009"/>
              <a:gd name="adj3" fmla="val 1666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i="1">
                <a:latin typeface="Arial Rounded MT Bold" pitchFamily="34" charset="0"/>
              </a:rPr>
              <a:t>All that work for nothing!</a:t>
            </a:r>
          </a:p>
        </p:txBody>
      </p:sp>
      <p:grpSp>
        <p:nvGrpSpPr>
          <p:cNvPr id="76804" name="Group 4"/>
          <p:cNvGrpSpPr>
            <a:grpSpLocks/>
          </p:cNvGrpSpPr>
          <p:nvPr/>
        </p:nvGrpSpPr>
        <p:grpSpPr bwMode="auto">
          <a:xfrm flipH="1">
            <a:off x="361950" y="3124200"/>
            <a:ext cx="1785938" cy="3657600"/>
            <a:chOff x="2308" y="1513"/>
            <a:chExt cx="1162" cy="2570"/>
          </a:xfrm>
        </p:grpSpPr>
        <p:grpSp>
          <p:nvGrpSpPr>
            <p:cNvPr id="76806" name="Group 5"/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76814" name="Freeform 6"/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15" name="Freeform 7"/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16" name="Freeform 8"/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17" name="Freeform 9"/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18" name="Freeform 10"/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19" name="Freeform 11"/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807" name="Freeform 12"/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08" name="Freeform 13"/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09" name="Oval 14"/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6810" name="Oval 15"/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6811" name="Oval 16"/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6812" name="Oval 17"/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6813" name="Oval 18"/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 Rounded MT Bold" pitchFamily="34" charset="0"/>
              </a:endParaRPr>
            </a:p>
          </p:txBody>
        </p:sp>
      </p:grpSp>
      <p:sp>
        <p:nvSpPr>
          <p:cNvPr id="429075" name="Text Box 19"/>
          <p:cNvSpPr txBox="1">
            <a:spLocks noChangeArrowheads="1"/>
          </p:cNvSpPr>
          <p:nvPr/>
        </p:nvSpPr>
        <p:spPr bwMode="auto">
          <a:xfrm>
            <a:off x="3276600" y="5029200"/>
            <a:ext cx="551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Let’s understand the math better.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9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9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7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Evaluating</a:t>
            </a:r>
            <a:r>
              <a:rPr lang="en-US" altLang="en-US" smtClean="0"/>
              <a:t>: </a:t>
            </a:r>
            <a:r>
              <a:rPr lang="en-CA" altLang="en-US" sz="3600" smtClean="0">
                <a:solidFill>
                  <a:schemeClr val="accent2"/>
                </a:solidFill>
              </a:rPr>
              <a:t>T(n) =</a:t>
            </a:r>
            <a:r>
              <a:rPr lang="en-US" altLang="en-US" sz="3600" smtClean="0">
                <a:solidFill>
                  <a:schemeClr val="accent2"/>
                </a:solidFill>
              </a:rPr>
              <a:t> </a:t>
            </a:r>
            <a:r>
              <a:rPr lang="en-CA" altLang="en-US" sz="3600" smtClean="0">
                <a:solidFill>
                  <a:schemeClr val="accent2"/>
                </a:solidFill>
              </a:rPr>
              <a:t>aT(n/b)+f(n)</a:t>
            </a:r>
          </a:p>
        </p:txBody>
      </p:sp>
      <p:graphicFrame>
        <p:nvGraphicFramePr>
          <p:cNvPr id="430083" name="Group 3"/>
          <p:cNvGraphicFramePr>
            <a:graphicFrameLocks noGrp="1"/>
          </p:cNvGraphicFramePr>
          <p:nvPr/>
        </p:nvGraphicFramePr>
        <p:xfrm>
          <a:off x="228600" y="1219200"/>
          <a:ext cx="8686800" cy="4535488"/>
        </p:xfrm>
        <a:graphic>
          <a:graphicData uri="http://schemas.openxmlformats.org/drawingml/2006/table">
            <a:tbl>
              <a:tblPr/>
              <a:tblGrid>
                <a:gridCol w="906463"/>
                <a:gridCol w="1585912"/>
                <a:gridCol w="1501775"/>
                <a:gridCol w="1671638"/>
                <a:gridCol w="1387475"/>
                <a:gridCol w="1633537"/>
              </a:tblGrid>
              <a:tr h="1335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Level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77892" name="Group 68"/>
          <p:cNvGrpSpPr>
            <a:grpSpLocks/>
          </p:cNvGrpSpPr>
          <p:nvPr/>
        </p:nvGrpSpPr>
        <p:grpSpPr bwMode="auto">
          <a:xfrm>
            <a:off x="1419225" y="3148013"/>
            <a:ext cx="1031875" cy="168275"/>
            <a:chOff x="260" y="1787"/>
            <a:chExt cx="942" cy="147"/>
          </a:xfrm>
        </p:grpSpPr>
        <p:sp>
          <p:nvSpPr>
            <p:cNvPr id="77947" name="Oval 69"/>
            <p:cNvSpPr>
              <a:spLocks noChangeArrowheads="1"/>
            </p:cNvSpPr>
            <p:nvPr/>
          </p:nvSpPr>
          <p:spPr bwMode="auto">
            <a:xfrm>
              <a:off x="805" y="1787"/>
              <a:ext cx="103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7948" name="Oval 70"/>
            <p:cNvSpPr>
              <a:spLocks noChangeArrowheads="1"/>
            </p:cNvSpPr>
            <p:nvPr/>
          </p:nvSpPr>
          <p:spPr bwMode="auto">
            <a:xfrm>
              <a:off x="533" y="1792"/>
              <a:ext cx="102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77949" name="Oval 71"/>
            <p:cNvSpPr>
              <a:spLocks noChangeArrowheads="1"/>
            </p:cNvSpPr>
            <p:nvPr/>
          </p:nvSpPr>
          <p:spPr bwMode="auto">
            <a:xfrm>
              <a:off x="1100" y="1787"/>
              <a:ext cx="102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7950" name="Oval 72"/>
            <p:cNvSpPr>
              <a:spLocks noChangeArrowheads="1"/>
            </p:cNvSpPr>
            <p:nvPr/>
          </p:nvSpPr>
          <p:spPr bwMode="auto">
            <a:xfrm>
              <a:off x="260" y="1787"/>
              <a:ext cx="103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</p:grpSp>
      <p:sp>
        <p:nvSpPr>
          <p:cNvPr id="77893" name="Oval 73"/>
          <p:cNvSpPr>
            <a:spLocks noChangeArrowheads="1"/>
          </p:cNvSpPr>
          <p:nvPr/>
        </p:nvSpPr>
        <p:spPr bwMode="auto">
          <a:xfrm>
            <a:off x="1868488" y="2741613"/>
            <a:ext cx="112712" cy="161925"/>
          </a:xfrm>
          <a:prstGeom prst="ellipse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pSp>
        <p:nvGrpSpPr>
          <p:cNvPr id="77894" name="Group 74"/>
          <p:cNvGrpSpPr>
            <a:grpSpLocks/>
          </p:cNvGrpSpPr>
          <p:nvPr/>
        </p:nvGrpSpPr>
        <p:grpSpPr bwMode="auto">
          <a:xfrm>
            <a:off x="1316038" y="4583113"/>
            <a:ext cx="1235075" cy="90487"/>
            <a:chOff x="530" y="1115"/>
            <a:chExt cx="3575" cy="182"/>
          </a:xfrm>
        </p:grpSpPr>
        <p:sp>
          <p:nvSpPr>
            <p:cNvPr id="77930" name="Oval 75"/>
            <p:cNvSpPr>
              <a:spLocks noChangeArrowheads="1"/>
            </p:cNvSpPr>
            <p:nvPr/>
          </p:nvSpPr>
          <p:spPr bwMode="auto">
            <a:xfrm>
              <a:off x="2326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7931" name="Oval 76"/>
            <p:cNvSpPr>
              <a:spLocks noChangeArrowheads="1"/>
            </p:cNvSpPr>
            <p:nvPr/>
          </p:nvSpPr>
          <p:spPr bwMode="auto">
            <a:xfrm>
              <a:off x="3925" y="1115"/>
              <a:ext cx="180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7932" name="Oval 77"/>
            <p:cNvSpPr>
              <a:spLocks noChangeArrowheads="1"/>
            </p:cNvSpPr>
            <p:nvPr/>
          </p:nvSpPr>
          <p:spPr bwMode="auto">
            <a:xfrm>
              <a:off x="530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7933" name="Oval 78"/>
            <p:cNvSpPr>
              <a:spLocks noChangeArrowheads="1"/>
            </p:cNvSpPr>
            <p:nvPr/>
          </p:nvSpPr>
          <p:spPr bwMode="auto">
            <a:xfrm>
              <a:off x="746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7934" name="Oval 79"/>
            <p:cNvSpPr>
              <a:spLocks noChangeArrowheads="1"/>
            </p:cNvSpPr>
            <p:nvPr/>
          </p:nvSpPr>
          <p:spPr bwMode="auto">
            <a:xfrm>
              <a:off x="9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7935" name="Oval 80"/>
            <p:cNvSpPr>
              <a:spLocks noChangeArrowheads="1"/>
            </p:cNvSpPr>
            <p:nvPr/>
          </p:nvSpPr>
          <p:spPr bwMode="auto">
            <a:xfrm>
              <a:off x="1199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7936" name="Oval 81"/>
            <p:cNvSpPr>
              <a:spLocks noChangeArrowheads="1"/>
            </p:cNvSpPr>
            <p:nvPr/>
          </p:nvSpPr>
          <p:spPr bwMode="auto">
            <a:xfrm>
              <a:off x="1429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7937" name="Oval 82"/>
            <p:cNvSpPr>
              <a:spLocks noChangeArrowheads="1"/>
            </p:cNvSpPr>
            <p:nvPr/>
          </p:nvSpPr>
          <p:spPr bwMode="auto">
            <a:xfrm>
              <a:off x="166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7938" name="Oval 83"/>
            <p:cNvSpPr>
              <a:spLocks noChangeArrowheads="1"/>
            </p:cNvSpPr>
            <p:nvPr/>
          </p:nvSpPr>
          <p:spPr bwMode="auto">
            <a:xfrm>
              <a:off x="1877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7939" name="Oval 84"/>
            <p:cNvSpPr>
              <a:spLocks noChangeArrowheads="1"/>
            </p:cNvSpPr>
            <p:nvPr/>
          </p:nvSpPr>
          <p:spPr bwMode="auto">
            <a:xfrm>
              <a:off x="2093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7940" name="Oval 85"/>
            <p:cNvSpPr>
              <a:spLocks noChangeArrowheads="1"/>
            </p:cNvSpPr>
            <p:nvPr/>
          </p:nvSpPr>
          <p:spPr bwMode="auto">
            <a:xfrm>
              <a:off x="2550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7941" name="Oval 86"/>
            <p:cNvSpPr>
              <a:spLocks noChangeArrowheads="1"/>
            </p:cNvSpPr>
            <p:nvPr/>
          </p:nvSpPr>
          <p:spPr bwMode="auto">
            <a:xfrm>
              <a:off x="27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7942" name="Oval 87"/>
            <p:cNvSpPr>
              <a:spLocks noChangeArrowheads="1"/>
            </p:cNvSpPr>
            <p:nvPr/>
          </p:nvSpPr>
          <p:spPr bwMode="auto">
            <a:xfrm>
              <a:off x="3008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7943" name="Oval 88"/>
            <p:cNvSpPr>
              <a:spLocks noChangeArrowheads="1"/>
            </p:cNvSpPr>
            <p:nvPr/>
          </p:nvSpPr>
          <p:spPr bwMode="auto">
            <a:xfrm>
              <a:off x="3240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7944" name="Oval 89"/>
            <p:cNvSpPr>
              <a:spLocks noChangeArrowheads="1"/>
            </p:cNvSpPr>
            <p:nvPr/>
          </p:nvSpPr>
          <p:spPr bwMode="auto">
            <a:xfrm>
              <a:off x="3456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7945" name="Oval 90"/>
            <p:cNvSpPr>
              <a:spLocks noChangeArrowheads="1"/>
            </p:cNvSpPr>
            <p:nvPr/>
          </p:nvSpPr>
          <p:spPr bwMode="auto">
            <a:xfrm>
              <a:off x="36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7946" name="Rectangle 91"/>
            <p:cNvSpPr>
              <a:spLocks noChangeArrowheads="1"/>
            </p:cNvSpPr>
            <p:nvPr/>
          </p:nvSpPr>
          <p:spPr bwMode="auto">
            <a:xfrm>
              <a:off x="2130" y="1141"/>
              <a:ext cx="35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  <p:grpSp>
        <p:nvGrpSpPr>
          <p:cNvPr id="77895" name="Group 92"/>
          <p:cNvGrpSpPr>
            <a:grpSpLocks/>
          </p:cNvGrpSpPr>
          <p:nvPr/>
        </p:nvGrpSpPr>
        <p:grpSpPr bwMode="auto">
          <a:xfrm>
            <a:off x="1282700" y="5532438"/>
            <a:ext cx="1308100" cy="30162"/>
            <a:chOff x="626" y="3456"/>
            <a:chExt cx="3790" cy="58"/>
          </a:xfrm>
        </p:grpSpPr>
        <p:sp>
          <p:nvSpPr>
            <p:cNvPr id="77896" name="Oval 93"/>
            <p:cNvSpPr>
              <a:spLocks noChangeArrowheads="1"/>
            </p:cNvSpPr>
            <p:nvPr/>
          </p:nvSpPr>
          <p:spPr bwMode="auto">
            <a:xfrm flipV="1">
              <a:off x="1565" y="3456"/>
              <a:ext cx="96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7897" name="Oval 94"/>
            <p:cNvSpPr>
              <a:spLocks noChangeArrowheads="1"/>
            </p:cNvSpPr>
            <p:nvPr/>
          </p:nvSpPr>
          <p:spPr bwMode="auto">
            <a:xfrm flipV="1">
              <a:off x="2402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7898" name="Oval 95"/>
            <p:cNvSpPr>
              <a:spLocks noChangeArrowheads="1"/>
            </p:cNvSpPr>
            <p:nvPr/>
          </p:nvSpPr>
          <p:spPr bwMode="auto">
            <a:xfrm flipV="1">
              <a:off x="62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7899" name="Oval 96"/>
            <p:cNvSpPr>
              <a:spLocks noChangeArrowheads="1"/>
            </p:cNvSpPr>
            <p:nvPr/>
          </p:nvSpPr>
          <p:spPr bwMode="auto">
            <a:xfrm flipV="1">
              <a:off x="73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7900" name="Oval 97"/>
            <p:cNvSpPr>
              <a:spLocks noChangeArrowheads="1"/>
            </p:cNvSpPr>
            <p:nvPr/>
          </p:nvSpPr>
          <p:spPr bwMode="auto">
            <a:xfrm flipV="1">
              <a:off x="85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7901" name="Oval 98"/>
            <p:cNvSpPr>
              <a:spLocks noChangeArrowheads="1"/>
            </p:cNvSpPr>
            <p:nvPr/>
          </p:nvSpPr>
          <p:spPr bwMode="auto">
            <a:xfrm flipV="1">
              <a:off x="97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7902" name="Oval 99"/>
            <p:cNvSpPr>
              <a:spLocks noChangeArrowheads="1"/>
            </p:cNvSpPr>
            <p:nvPr/>
          </p:nvSpPr>
          <p:spPr bwMode="auto">
            <a:xfrm flipV="1">
              <a:off x="109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7903" name="Oval 100"/>
            <p:cNvSpPr>
              <a:spLocks noChangeArrowheads="1"/>
            </p:cNvSpPr>
            <p:nvPr/>
          </p:nvSpPr>
          <p:spPr bwMode="auto">
            <a:xfrm flipV="1">
              <a:off x="121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7904" name="Oval 101"/>
            <p:cNvSpPr>
              <a:spLocks noChangeArrowheads="1"/>
            </p:cNvSpPr>
            <p:nvPr/>
          </p:nvSpPr>
          <p:spPr bwMode="auto">
            <a:xfrm flipV="1">
              <a:off x="1331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7905" name="Oval 102"/>
            <p:cNvSpPr>
              <a:spLocks noChangeArrowheads="1"/>
            </p:cNvSpPr>
            <p:nvPr/>
          </p:nvSpPr>
          <p:spPr bwMode="auto">
            <a:xfrm flipV="1">
              <a:off x="144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7906" name="Oval 103"/>
            <p:cNvSpPr>
              <a:spLocks noChangeArrowheads="1"/>
            </p:cNvSpPr>
            <p:nvPr/>
          </p:nvSpPr>
          <p:spPr bwMode="auto">
            <a:xfrm flipV="1">
              <a:off x="1683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7907" name="Oval 104"/>
            <p:cNvSpPr>
              <a:spLocks noChangeArrowheads="1"/>
            </p:cNvSpPr>
            <p:nvPr/>
          </p:nvSpPr>
          <p:spPr bwMode="auto">
            <a:xfrm flipV="1">
              <a:off x="179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7908" name="Oval 105"/>
            <p:cNvSpPr>
              <a:spLocks noChangeArrowheads="1"/>
            </p:cNvSpPr>
            <p:nvPr/>
          </p:nvSpPr>
          <p:spPr bwMode="auto">
            <a:xfrm flipV="1">
              <a:off x="1922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7909" name="Oval 106"/>
            <p:cNvSpPr>
              <a:spLocks noChangeArrowheads="1"/>
            </p:cNvSpPr>
            <p:nvPr/>
          </p:nvSpPr>
          <p:spPr bwMode="auto">
            <a:xfrm flipV="1">
              <a:off x="204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7910" name="Oval 107"/>
            <p:cNvSpPr>
              <a:spLocks noChangeArrowheads="1"/>
            </p:cNvSpPr>
            <p:nvPr/>
          </p:nvSpPr>
          <p:spPr bwMode="auto">
            <a:xfrm flipV="1">
              <a:off x="215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7911" name="Oval 108"/>
            <p:cNvSpPr>
              <a:spLocks noChangeArrowheads="1"/>
            </p:cNvSpPr>
            <p:nvPr/>
          </p:nvSpPr>
          <p:spPr bwMode="auto">
            <a:xfrm flipV="1">
              <a:off x="226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7912" name="Rectangle 109"/>
            <p:cNvSpPr>
              <a:spLocks noChangeArrowheads="1"/>
            </p:cNvSpPr>
            <p:nvPr/>
          </p:nvSpPr>
          <p:spPr bwMode="auto">
            <a:xfrm flipV="1">
              <a:off x="1463" y="3459"/>
              <a:ext cx="183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7913" name="Oval 110"/>
            <p:cNvSpPr>
              <a:spLocks noChangeArrowheads="1"/>
            </p:cNvSpPr>
            <p:nvPr/>
          </p:nvSpPr>
          <p:spPr bwMode="auto">
            <a:xfrm flipV="1">
              <a:off x="3485" y="3456"/>
              <a:ext cx="96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7914" name="Oval 111"/>
            <p:cNvSpPr>
              <a:spLocks noChangeArrowheads="1"/>
            </p:cNvSpPr>
            <p:nvPr/>
          </p:nvSpPr>
          <p:spPr bwMode="auto">
            <a:xfrm flipV="1">
              <a:off x="4322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7915" name="Oval 112"/>
            <p:cNvSpPr>
              <a:spLocks noChangeArrowheads="1"/>
            </p:cNvSpPr>
            <p:nvPr/>
          </p:nvSpPr>
          <p:spPr bwMode="auto">
            <a:xfrm flipV="1">
              <a:off x="254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7916" name="Oval 113"/>
            <p:cNvSpPr>
              <a:spLocks noChangeArrowheads="1"/>
            </p:cNvSpPr>
            <p:nvPr/>
          </p:nvSpPr>
          <p:spPr bwMode="auto">
            <a:xfrm flipV="1">
              <a:off x="265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7917" name="Oval 114"/>
            <p:cNvSpPr>
              <a:spLocks noChangeArrowheads="1"/>
            </p:cNvSpPr>
            <p:nvPr/>
          </p:nvSpPr>
          <p:spPr bwMode="auto">
            <a:xfrm flipV="1">
              <a:off x="277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7918" name="Oval 115"/>
            <p:cNvSpPr>
              <a:spLocks noChangeArrowheads="1"/>
            </p:cNvSpPr>
            <p:nvPr/>
          </p:nvSpPr>
          <p:spPr bwMode="auto">
            <a:xfrm flipV="1">
              <a:off x="289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7919" name="Oval 116"/>
            <p:cNvSpPr>
              <a:spLocks noChangeArrowheads="1"/>
            </p:cNvSpPr>
            <p:nvPr/>
          </p:nvSpPr>
          <p:spPr bwMode="auto">
            <a:xfrm flipV="1">
              <a:off x="301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7920" name="Oval 117"/>
            <p:cNvSpPr>
              <a:spLocks noChangeArrowheads="1"/>
            </p:cNvSpPr>
            <p:nvPr/>
          </p:nvSpPr>
          <p:spPr bwMode="auto">
            <a:xfrm flipV="1">
              <a:off x="313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7921" name="Oval 118"/>
            <p:cNvSpPr>
              <a:spLocks noChangeArrowheads="1"/>
            </p:cNvSpPr>
            <p:nvPr/>
          </p:nvSpPr>
          <p:spPr bwMode="auto">
            <a:xfrm flipV="1">
              <a:off x="3251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7922" name="Oval 119"/>
            <p:cNvSpPr>
              <a:spLocks noChangeArrowheads="1"/>
            </p:cNvSpPr>
            <p:nvPr/>
          </p:nvSpPr>
          <p:spPr bwMode="auto">
            <a:xfrm flipV="1">
              <a:off x="336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7923" name="Oval 120"/>
            <p:cNvSpPr>
              <a:spLocks noChangeArrowheads="1"/>
            </p:cNvSpPr>
            <p:nvPr/>
          </p:nvSpPr>
          <p:spPr bwMode="auto">
            <a:xfrm flipV="1">
              <a:off x="3603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7924" name="Oval 121"/>
            <p:cNvSpPr>
              <a:spLocks noChangeArrowheads="1"/>
            </p:cNvSpPr>
            <p:nvPr/>
          </p:nvSpPr>
          <p:spPr bwMode="auto">
            <a:xfrm flipV="1">
              <a:off x="371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7925" name="Oval 122"/>
            <p:cNvSpPr>
              <a:spLocks noChangeArrowheads="1"/>
            </p:cNvSpPr>
            <p:nvPr/>
          </p:nvSpPr>
          <p:spPr bwMode="auto">
            <a:xfrm flipV="1">
              <a:off x="3842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7926" name="Oval 123"/>
            <p:cNvSpPr>
              <a:spLocks noChangeArrowheads="1"/>
            </p:cNvSpPr>
            <p:nvPr/>
          </p:nvSpPr>
          <p:spPr bwMode="auto">
            <a:xfrm flipV="1">
              <a:off x="396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7927" name="Oval 124"/>
            <p:cNvSpPr>
              <a:spLocks noChangeArrowheads="1"/>
            </p:cNvSpPr>
            <p:nvPr/>
          </p:nvSpPr>
          <p:spPr bwMode="auto">
            <a:xfrm flipV="1">
              <a:off x="407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7928" name="Oval 125"/>
            <p:cNvSpPr>
              <a:spLocks noChangeArrowheads="1"/>
            </p:cNvSpPr>
            <p:nvPr/>
          </p:nvSpPr>
          <p:spPr bwMode="auto">
            <a:xfrm flipV="1">
              <a:off x="418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7929" name="Rectangle 126"/>
            <p:cNvSpPr>
              <a:spLocks noChangeArrowheads="1"/>
            </p:cNvSpPr>
            <p:nvPr/>
          </p:nvSpPr>
          <p:spPr bwMode="auto">
            <a:xfrm flipV="1">
              <a:off x="3383" y="3459"/>
              <a:ext cx="183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Evaluating</a:t>
            </a:r>
            <a:r>
              <a:rPr lang="en-US" altLang="en-US" smtClean="0"/>
              <a:t>: </a:t>
            </a:r>
            <a:r>
              <a:rPr lang="en-CA" altLang="en-US" sz="3600" smtClean="0">
                <a:solidFill>
                  <a:schemeClr val="accent2"/>
                </a:solidFill>
              </a:rPr>
              <a:t>T(n) =</a:t>
            </a:r>
            <a:r>
              <a:rPr lang="en-US" altLang="en-US" sz="3600" smtClean="0">
                <a:solidFill>
                  <a:schemeClr val="accent2"/>
                </a:solidFill>
              </a:rPr>
              <a:t> </a:t>
            </a:r>
            <a:r>
              <a:rPr lang="en-CA" altLang="en-US" sz="3600" smtClean="0">
                <a:solidFill>
                  <a:schemeClr val="accent2"/>
                </a:solidFill>
              </a:rPr>
              <a:t>aT(n/b)+f(n)</a:t>
            </a:r>
          </a:p>
        </p:txBody>
      </p:sp>
      <p:graphicFrame>
        <p:nvGraphicFramePr>
          <p:cNvPr id="431107" name="Group 3"/>
          <p:cNvGraphicFramePr>
            <a:graphicFrameLocks noGrp="1"/>
          </p:cNvGraphicFramePr>
          <p:nvPr/>
        </p:nvGraphicFramePr>
        <p:xfrm>
          <a:off x="228600" y="1219200"/>
          <a:ext cx="8686800" cy="4535488"/>
        </p:xfrm>
        <a:graphic>
          <a:graphicData uri="http://schemas.openxmlformats.org/drawingml/2006/table">
            <a:tbl>
              <a:tblPr/>
              <a:tblGrid>
                <a:gridCol w="906463"/>
                <a:gridCol w="1585912"/>
                <a:gridCol w="1501775"/>
                <a:gridCol w="1671638"/>
                <a:gridCol w="1387475"/>
                <a:gridCol w="1633537"/>
              </a:tblGrid>
              <a:tr h="1335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Level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Instance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size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78916" name="Group 68"/>
          <p:cNvGrpSpPr>
            <a:grpSpLocks/>
          </p:cNvGrpSpPr>
          <p:nvPr/>
        </p:nvGrpSpPr>
        <p:grpSpPr bwMode="auto">
          <a:xfrm>
            <a:off x="1419225" y="3148013"/>
            <a:ext cx="1031875" cy="168275"/>
            <a:chOff x="260" y="1787"/>
            <a:chExt cx="942" cy="147"/>
          </a:xfrm>
        </p:grpSpPr>
        <p:sp>
          <p:nvSpPr>
            <p:cNvPr id="78982" name="Oval 69"/>
            <p:cNvSpPr>
              <a:spLocks noChangeArrowheads="1"/>
            </p:cNvSpPr>
            <p:nvPr/>
          </p:nvSpPr>
          <p:spPr bwMode="auto">
            <a:xfrm>
              <a:off x="805" y="1787"/>
              <a:ext cx="103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8983" name="Oval 70"/>
            <p:cNvSpPr>
              <a:spLocks noChangeArrowheads="1"/>
            </p:cNvSpPr>
            <p:nvPr/>
          </p:nvSpPr>
          <p:spPr bwMode="auto">
            <a:xfrm>
              <a:off x="533" y="1792"/>
              <a:ext cx="102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78984" name="Oval 71"/>
            <p:cNvSpPr>
              <a:spLocks noChangeArrowheads="1"/>
            </p:cNvSpPr>
            <p:nvPr/>
          </p:nvSpPr>
          <p:spPr bwMode="auto">
            <a:xfrm>
              <a:off x="1100" y="1787"/>
              <a:ext cx="102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8985" name="Oval 72"/>
            <p:cNvSpPr>
              <a:spLocks noChangeArrowheads="1"/>
            </p:cNvSpPr>
            <p:nvPr/>
          </p:nvSpPr>
          <p:spPr bwMode="auto">
            <a:xfrm>
              <a:off x="260" y="1787"/>
              <a:ext cx="103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</p:grpSp>
      <p:sp>
        <p:nvSpPr>
          <p:cNvPr id="78917" name="Oval 73"/>
          <p:cNvSpPr>
            <a:spLocks noChangeArrowheads="1"/>
          </p:cNvSpPr>
          <p:nvPr/>
        </p:nvSpPr>
        <p:spPr bwMode="auto">
          <a:xfrm>
            <a:off x="1868488" y="2741613"/>
            <a:ext cx="112712" cy="161925"/>
          </a:xfrm>
          <a:prstGeom prst="ellipse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pSp>
        <p:nvGrpSpPr>
          <p:cNvPr id="78918" name="Group 74"/>
          <p:cNvGrpSpPr>
            <a:grpSpLocks/>
          </p:cNvGrpSpPr>
          <p:nvPr/>
        </p:nvGrpSpPr>
        <p:grpSpPr bwMode="auto">
          <a:xfrm>
            <a:off x="1316038" y="4583113"/>
            <a:ext cx="1235075" cy="90487"/>
            <a:chOff x="530" y="1115"/>
            <a:chExt cx="3575" cy="182"/>
          </a:xfrm>
        </p:grpSpPr>
        <p:sp>
          <p:nvSpPr>
            <p:cNvPr id="78965" name="Oval 75"/>
            <p:cNvSpPr>
              <a:spLocks noChangeArrowheads="1"/>
            </p:cNvSpPr>
            <p:nvPr/>
          </p:nvSpPr>
          <p:spPr bwMode="auto">
            <a:xfrm>
              <a:off x="2326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8966" name="Oval 76"/>
            <p:cNvSpPr>
              <a:spLocks noChangeArrowheads="1"/>
            </p:cNvSpPr>
            <p:nvPr/>
          </p:nvSpPr>
          <p:spPr bwMode="auto">
            <a:xfrm>
              <a:off x="3925" y="1115"/>
              <a:ext cx="180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8967" name="Oval 77"/>
            <p:cNvSpPr>
              <a:spLocks noChangeArrowheads="1"/>
            </p:cNvSpPr>
            <p:nvPr/>
          </p:nvSpPr>
          <p:spPr bwMode="auto">
            <a:xfrm>
              <a:off x="530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8968" name="Oval 78"/>
            <p:cNvSpPr>
              <a:spLocks noChangeArrowheads="1"/>
            </p:cNvSpPr>
            <p:nvPr/>
          </p:nvSpPr>
          <p:spPr bwMode="auto">
            <a:xfrm>
              <a:off x="746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8969" name="Oval 79"/>
            <p:cNvSpPr>
              <a:spLocks noChangeArrowheads="1"/>
            </p:cNvSpPr>
            <p:nvPr/>
          </p:nvSpPr>
          <p:spPr bwMode="auto">
            <a:xfrm>
              <a:off x="9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8970" name="Oval 80"/>
            <p:cNvSpPr>
              <a:spLocks noChangeArrowheads="1"/>
            </p:cNvSpPr>
            <p:nvPr/>
          </p:nvSpPr>
          <p:spPr bwMode="auto">
            <a:xfrm>
              <a:off x="1199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8971" name="Oval 81"/>
            <p:cNvSpPr>
              <a:spLocks noChangeArrowheads="1"/>
            </p:cNvSpPr>
            <p:nvPr/>
          </p:nvSpPr>
          <p:spPr bwMode="auto">
            <a:xfrm>
              <a:off x="1429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8972" name="Oval 82"/>
            <p:cNvSpPr>
              <a:spLocks noChangeArrowheads="1"/>
            </p:cNvSpPr>
            <p:nvPr/>
          </p:nvSpPr>
          <p:spPr bwMode="auto">
            <a:xfrm>
              <a:off x="166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8973" name="Oval 83"/>
            <p:cNvSpPr>
              <a:spLocks noChangeArrowheads="1"/>
            </p:cNvSpPr>
            <p:nvPr/>
          </p:nvSpPr>
          <p:spPr bwMode="auto">
            <a:xfrm>
              <a:off x="1877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8974" name="Oval 84"/>
            <p:cNvSpPr>
              <a:spLocks noChangeArrowheads="1"/>
            </p:cNvSpPr>
            <p:nvPr/>
          </p:nvSpPr>
          <p:spPr bwMode="auto">
            <a:xfrm>
              <a:off x="2093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8975" name="Oval 85"/>
            <p:cNvSpPr>
              <a:spLocks noChangeArrowheads="1"/>
            </p:cNvSpPr>
            <p:nvPr/>
          </p:nvSpPr>
          <p:spPr bwMode="auto">
            <a:xfrm>
              <a:off x="2550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8976" name="Oval 86"/>
            <p:cNvSpPr>
              <a:spLocks noChangeArrowheads="1"/>
            </p:cNvSpPr>
            <p:nvPr/>
          </p:nvSpPr>
          <p:spPr bwMode="auto">
            <a:xfrm>
              <a:off x="27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8977" name="Oval 87"/>
            <p:cNvSpPr>
              <a:spLocks noChangeArrowheads="1"/>
            </p:cNvSpPr>
            <p:nvPr/>
          </p:nvSpPr>
          <p:spPr bwMode="auto">
            <a:xfrm>
              <a:off x="3008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8978" name="Oval 88"/>
            <p:cNvSpPr>
              <a:spLocks noChangeArrowheads="1"/>
            </p:cNvSpPr>
            <p:nvPr/>
          </p:nvSpPr>
          <p:spPr bwMode="auto">
            <a:xfrm>
              <a:off x="3240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8979" name="Oval 89"/>
            <p:cNvSpPr>
              <a:spLocks noChangeArrowheads="1"/>
            </p:cNvSpPr>
            <p:nvPr/>
          </p:nvSpPr>
          <p:spPr bwMode="auto">
            <a:xfrm>
              <a:off x="3456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8980" name="Oval 90"/>
            <p:cNvSpPr>
              <a:spLocks noChangeArrowheads="1"/>
            </p:cNvSpPr>
            <p:nvPr/>
          </p:nvSpPr>
          <p:spPr bwMode="auto">
            <a:xfrm>
              <a:off x="36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8981" name="Rectangle 91"/>
            <p:cNvSpPr>
              <a:spLocks noChangeArrowheads="1"/>
            </p:cNvSpPr>
            <p:nvPr/>
          </p:nvSpPr>
          <p:spPr bwMode="auto">
            <a:xfrm>
              <a:off x="2130" y="1141"/>
              <a:ext cx="35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  <p:grpSp>
        <p:nvGrpSpPr>
          <p:cNvPr id="78919" name="Group 92"/>
          <p:cNvGrpSpPr>
            <a:grpSpLocks/>
          </p:cNvGrpSpPr>
          <p:nvPr/>
        </p:nvGrpSpPr>
        <p:grpSpPr bwMode="auto">
          <a:xfrm>
            <a:off x="1282700" y="5532438"/>
            <a:ext cx="1308100" cy="30162"/>
            <a:chOff x="626" y="3456"/>
            <a:chExt cx="3790" cy="58"/>
          </a:xfrm>
        </p:grpSpPr>
        <p:sp>
          <p:nvSpPr>
            <p:cNvPr id="78931" name="Oval 93"/>
            <p:cNvSpPr>
              <a:spLocks noChangeArrowheads="1"/>
            </p:cNvSpPr>
            <p:nvPr/>
          </p:nvSpPr>
          <p:spPr bwMode="auto">
            <a:xfrm flipV="1">
              <a:off x="1565" y="3456"/>
              <a:ext cx="96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8932" name="Oval 94"/>
            <p:cNvSpPr>
              <a:spLocks noChangeArrowheads="1"/>
            </p:cNvSpPr>
            <p:nvPr/>
          </p:nvSpPr>
          <p:spPr bwMode="auto">
            <a:xfrm flipV="1">
              <a:off x="2402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8933" name="Oval 95"/>
            <p:cNvSpPr>
              <a:spLocks noChangeArrowheads="1"/>
            </p:cNvSpPr>
            <p:nvPr/>
          </p:nvSpPr>
          <p:spPr bwMode="auto">
            <a:xfrm flipV="1">
              <a:off x="62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8934" name="Oval 96"/>
            <p:cNvSpPr>
              <a:spLocks noChangeArrowheads="1"/>
            </p:cNvSpPr>
            <p:nvPr/>
          </p:nvSpPr>
          <p:spPr bwMode="auto">
            <a:xfrm flipV="1">
              <a:off x="73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8935" name="Oval 97"/>
            <p:cNvSpPr>
              <a:spLocks noChangeArrowheads="1"/>
            </p:cNvSpPr>
            <p:nvPr/>
          </p:nvSpPr>
          <p:spPr bwMode="auto">
            <a:xfrm flipV="1">
              <a:off x="85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8936" name="Oval 98"/>
            <p:cNvSpPr>
              <a:spLocks noChangeArrowheads="1"/>
            </p:cNvSpPr>
            <p:nvPr/>
          </p:nvSpPr>
          <p:spPr bwMode="auto">
            <a:xfrm flipV="1">
              <a:off x="97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8937" name="Oval 99"/>
            <p:cNvSpPr>
              <a:spLocks noChangeArrowheads="1"/>
            </p:cNvSpPr>
            <p:nvPr/>
          </p:nvSpPr>
          <p:spPr bwMode="auto">
            <a:xfrm flipV="1">
              <a:off x="109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8938" name="Oval 100"/>
            <p:cNvSpPr>
              <a:spLocks noChangeArrowheads="1"/>
            </p:cNvSpPr>
            <p:nvPr/>
          </p:nvSpPr>
          <p:spPr bwMode="auto">
            <a:xfrm flipV="1">
              <a:off x="121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8939" name="Oval 101"/>
            <p:cNvSpPr>
              <a:spLocks noChangeArrowheads="1"/>
            </p:cNvSpPr>
            <p:nvPr/>
          </p:nvSpPr>
          <p:spPr bwMode="auto">
            <a:xfrm flipV="1">
              <a:off x="1331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8940" name="Oval 102"/>
            <p:cNvSpPr>
              <a:spLocks noChangeArrowheads="1"/>
            </p:cNvSpPr>
            <p:nvPr/>
          </p:nvSpPr>
          <p:spPr bwMode="auto">
            <a:xfrm flipV="1">
              <a:off x="144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8941" name="Oval 103"/>
            <p:cNvSpPr>
              <a:spLocks noChangeArrowheads="1"/>
            </p:cNvSpPr>
            <p:nvPr/>
          </p:nvSpPr>
          <p:spPr bwMode="auto">
            <a:xfrm flipV="1">
              <a:off x="1683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8942" name="Oval 104"/>
            <p:cNvSpPr>
              <a:spLocks noChangeArrowheads="1"/>
            </p:cNvSpPr>
            <p:nvPr/>
          </p:nvSpPr>
          <p:spPr bwMode="auto">
            <a:xfrm flipV="1">
              <a:off x="179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8943" name="Oval 105"/>
            <p:cNvSpPr>
              <a:spLocks noChangeArrowheads="1"/>
            </p:cNvSpPr>
            <p:nvPr/>
          </p:nvSpPr>
          <p:spPr bwMode="auto">
            <a:xfrm flipV="1">
              <a:off x="1922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8944" name="Oval 106"/>
            <p:cNvSpPr>
              <a:spLocks noChangeArrowheads="1"/>
            </p:cNvSpPr>
            <p:nvPr/>
          </p:nvSpPr>
          <p:spPr bwMode="auto">
            <a:xfrm flipV="1">
              <a:off x="204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8945" name="Oval 107"/>
            <p:cNvSpPr>
              <a:spLocks noChangeArrowheads="1"/>
            </p:cNvSpPr>
            <p:nvPr/>
          </p:nvSpPr>
          <p:spPr bwMode="auto">
            <a:xfrm flipV="1">
              <a:off x="215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8946" name="Oval 108"/>
            <p:cNvSpPr>
              <a:spLocks noChangeArrowheads="1"/>
            </p:cNvSpPr>
            <p:nvPr/>
          </p:nvSpPr>
          <p:spPr bwMode="auto">
            <a:xfrm flipV="1">
              <a:off x="226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8947" name="Rectangle 109"/>
            <p:cNvSpPr>
              <a:spLocks noChangeArrowheads="1"/>
            </p:cNvSpPr>
            <p:nvPr/>
          </p:nvSpPr>
          <p:spPr bwMode="auto">
            <a:xfrm flipV="1">
              <a:off x="1463" y="3459"/>
              <a:ext cx="183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8948" name="Oval 110"/>
            <p:cNvSpPr>
              <a:spLocks noChangeArrowheads="1"/>
            </p:cNvSpPr>
            <p:nvPr/>
          </p:nvSpPr>
          <p:spPr bwMode="auto">
            <a:xfrm flipV="1">
              <a:off x="3485" y="3456"/>
              <a:ext cx="96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8949" name="Oval 111"/>
            <p:cNvSpPr>
              <a:spLocks noChangeArrowheads="1"/>
            </p:cNvSpPr>
            <p:nvPr/>
          </p:nvSpPr>
          <p:spPr bwMode="auto">
            <a:xfrm flipV="1">
              <a:off x="4322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8950" name="Oval 112"/>
            <p:cNvSpPr>
              <a:spLocks noChangeArrowheads="1"/>
            </p:cNvSpPr>
            <p:nvPr/>
          </p:nvSpPr>
          <p:spPr bwMode="auto">
            <a:xfrm flipV="1">
              <a:off x="254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8951" name="Oval 113"/>
            <p:cNvSpPr>
              <a:spLocks noChangeArrowheads="1"/>
            </p:cNvSpPr>
            <p:nvPr/>
          </p:nvSpPr>
          <p:spPr bwMode="auto">
            <a:xfrm flipV="1">
              <a:off x="265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8952" name="Oval 114"/>
            <p:cNvSpPr>
              <a:spLocks noChangeArrowheads="1"/>
            </p:cNvSpPr>
            <p:nvPr/>
          </p:nvSpPr>
          <p:spPr bwMode="auto">
            <a:xfrm flipV="1">
              <a:off x="277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8953" name="Oval 115"/>
            <p:cNvSpPr>
              <a:spLocks noChangeArrowheads="1"/>
            </p:cNvSpPr>
            <p:nvPr/>
          </p:nvSpPr>
          <p:spPr bwMode="auto">
            <a:xfrm flipV="1">
              <a:off x="289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8954" name="Oval 116"/>
            <p:cNvSpPr>
              <a:spLocks noChangeArrowheads="1"/>
            </p:cNvSpPr>
            <p:nvPr/>
          </p:nvSpPr>
          <p:spPr bwMode="auto">
            <a:xfrm flipV="1">
              <a:off x="301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8955" name="Oval 117"/>
            <p:cNvSpPr>
              <a:spLocks noChangeArrowheads="1"/>
            </p:cNvSpPr>
            <p:nvPr/>
          </p:nvSpPr>
          <p:spPr bwMode="auto">
            <a:xfrm flipV="1">
              <a:off x="313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8956" name="Oval 118"/>
            <p:cNvSpPr>
              <a:spLocks noChangeArrowheads="1"/>
            </p:cNvSpPr>
            <p:nvPr/>
          </p:nvSpPr>
          <p:spPr bwMode="auto">
            <a:xfrm flipV="1">
              <a:off x="3251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8957" name="Oval 119"/>
            <p:cNvSpPr>
              <a:spLocks noChangeArrowheads="1"/>
            </p:cNvSpPr>
            <p:nvPr/>
          </p:nvSpPr>
          <p:spPr bwMode="auto">
            <a:xfrm flipV="1">
              <a:off x="336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8958" name="Oval 120"/>
            <p:cNvSpPr>
              <a:spLocks noChangeArrowheads="1"/>
            </p:cNvSpPr>
            <p:nvPr/>
          </p:nvSpPr>
          <p:spPr bwMode="auto">
            <a:xfrm flipV="1">
              <a:off x="3603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8959" name="Oval 121"/>
            <p:cNvSpPr>
              <a:spLocks noChangeArrowheads="1"/>
            </p:cNvSpPr>
            <p:nvPr/>
          </p:nvSpPr>
          <p:spPr bwMode="auto">
            <a:xfrm flipV="1">
              <a:off x="371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8960" name="Oval 122"/>
            <p:cNvSpPr>
              <a:spLocks noChangeArrowheads="1"/>
            </p:cNvSpPr>
            <p:nvPr/>
          </p:nvSpPr>
          <p:spPr bwMode="auto">
            <a:xfrm flipV="1">
              <a:off x="3842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8961" name="Oval 123"/>
            <p:cNvSpPr>
              <a:spLocks noChangeArrowheads="1"/>
            </p:cNvSpPr>
            <p:nvPr/>
          </p:nvSpPr>
          <p:spPr bwMode="auto">
            <a:xfrm flipV="1">
              <a:off x="396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8962" name="Oval 124"/>
            <p:cNvSpPr>
              <a:spLocks noChangeArrowheads="1"/>
            </p:cNvSpPr>
            <p:nvPr/>
          </p:nvSpPr>
          <p:spPr bwMode="auto">
            <a:xfrm flipV="1">
              <a:off x="407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8963" name="Oval 125"/>
            <p:cNvSpPr>
              <a:spLocks noChangeArrowheads="1"/>
            </p:cNvSpPr>
            <p:nvPr/>
          </p:nvSpPr>
          <p:spPr bwMode="auto">
            <a:xfrm flipV="1">
              <a:off x="418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8964" name="Rectangle 126"/>
            <p:cNvSpPr>
              <a:spLocks noChangeArrowheads="1"/>
            </p:cNvSpPr>
            <p:nvPr/>
          </p:nvSpPr>
          <p:spPr bwMode="auto">
            <a:xfrm flipV="1">
              <a:off x="3383" y="3459"/>
              <a:ext cx="183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  <p:grpSp>
        <p:nvGrpSpPr>
          <p:cNvPr id="78920" name="Group 127"/>
          <p:cNvGrpSpPr>
            <a:grpSpLocks/>
          </p:cNvGrpSpPr>
          <p:nvPr/>
        </p:nvGrpSpPr>
        <p:grpSpPr bwMode="auto">
          <a:xfrm>
            <a:off x="3484563" y="2590800"/>
            <a:ext cx="401637" cy="1143000"/>
            <a:chOff x="5760" y="720"/>
            <a:chExt cx="1021" cy="2477"/>
          </a:xfrm>
        </p:grpSpPr>
        <p:grpSp>
          <p:nvGrpSpPr>
            <p:cNvPr id="78921" name="Group 128"/>
            <p:cNvGrpSpPr>
              <a:grpSpLocks/>
            </p:cNvGrpSpPr>
            <p:nvPr/>
          </p:nvGrpSpPr>
          <p:grpSpPr bwMode="auto">
            <a:xfrm>
              <a:off x="5760" y="901"/>
              <a:ext cx="916" cy="2296"/>
              <a:chOff x="5760" y="901"/>
              <a:chExt cx="916" cy="2296"/>
            </a:xfrm>
          </p:grpSpPr>
          <p:sp>
            <p:nvSpPr>
              <p:cNvPr id="78925" name="Freeform 129"/>
              <p:cNvSpPr>
                <a:spLocks/>
              </p:cNvSpPr>
              <p:nvPr/>
            </p:nvSpPr>
            <p:spPr bwMode="auto">
              <a:xfrm>
                <a:off x="5993" y="991"/>
                <a:ext cx="538" cy="525"/>
              </a:xfrm>
              <a:custGeom>
                <a:avLst/>
                <a:gdLst>
                  <a:gd name="T0" fmla="*/ 164 w 538"/>
                  <a:gd name="T1" fmla="*/ 222 h 525"/>
                  <a:gd name="T2" fmla="*/ 211 w 538"/>
                  <a:gd name="T3" fmla="*/ 152 h 525"/>
                  <a:gd name="T4" fmla="*/ 263 w 538"/>
                  <a:gd name="T5" fmla="*/ 100 h 525"/>
                  <a:gd name="T6" fmla="*/ 316 w 538"/>
                  <a:gd name="T7" fmla="*/ 35 h 525"/>
                  <a:gd name="T8" fmla="*/ 380 w 538"/>
                  <a:gd name="T9" fmla="*/ 6 h 525"/>
                  <a:gd name="T10" fmla="*/ 432 w 538"/>
                  <a:gd name="T11" fmla="*/ 0 h 525"/>
                  <a:gd name="T12" fmla="*/ 485 w 538"/>
                  <a:gd name="T13" fmla="*/ 17 h 525"/>
                  <a:gd name="T14" fmla="*/ 514 w 538"/>
                  <a:gd name="T15" fmla="*/ 59 h 525"/>
                  <a:gd name="T16" fmla="*/ 538 w 538"/>
                  <a:gd name="T17" fmla="*/ 135 h 525"/>
                  <a:gd name="T18" fmla="*/ 531 w 538"/>
                  <a:gd name="T19" fmla="*/ 216 h 525"/>
                  <a:gd name="T20" fmla="*/ 508 w 538"/>
                  <a:gd name="T21" fmla="*/ 286 h 525"/>
                  <a:gd name="T22" fmla="*/ 450 w 538"/>
                  <a:gd name="T23" fmla="*/ 368 h 525"/>
                  <a:gd name="T24" fmla="*/ 386 w 538"/>
                  <a:gd name="T25" fmla="*/ 426 h 525"/>
                  <a:gd name="T26" fmla="*/ 316 w 538"/>
                  <a:gd name="T27" fmla="*/ 478 h 525"/>
                  <a:gd name="T28" fmla="*/ 240 w 538"/>
                  <a:gd name="T29" fmla="*/ 513 h 525"/>
                  <a:gd name="T30" fmla="*/ 176 w 538"/>
                  <a:gd name="T31" fmla="*/ 525 h 525"/>
                  <a:gd name="T32" fmla="*/ 147 w 538"/>
                  <a:gd name="T33" fmla="*/ 508 h 525"/>
                  <a:gd name="T34" fmla="*/ 123 w 538"/>
                  <a:gd name="T35" fmla="*/ 438 h 525"/>
                  <a:gd name="T36" fmla="*/ 129 w 538"/>
                  <a:gd name="T37" fmla="*/ 345 h 525"/>
                  <a:gd name="T38" fmla="*/ 17 w 538"/>
                  <a:gd name="T39" fmla="*/ 350 h 525"/>
                  <a:gd name="T40" fmla="*/ 0 w 538"/>
                  <a:gd name="T41" fmla="*/ 333 h 525"/>
                  <a:gd name="T42" fmla="*/ 17 w 538"/>
                  <a:gd name="T43" fmla="*/ 298 h 525"/>
                  <a:gd name="T44" fmla="*/ 135 w 538"/>
                  <a:gd name="T45" fmla="*/ 292 h 525"/>
                  <a:gd name="T46" fmla="*/ 164 w 538"/>
                  <a:gd name="T47" fmla="*/ 222 h 5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38"/>
                  <a:gd name="T73" fmla="*/ 0 h 525"/>
                  <a:gd name="T74" fmla="*/ 538 w 538"/>
                  <a:gd name="T75" fmla="*/ 525 h 5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38" h="525">
                    <a:moveTo>
                      <a:pt x="164" y="222"/>
                    </a:moveTo>
                    <a:lnTo>
                      <a:pt x="211" y="152"/>
                    </a:lnTo>
                    <a:lnTo>
                      <a:pt x="263" y="100"/>
                    </a:lnTo>
                    <a:lnTo>
                      <a:pt x="316" y="35"/>
                    </a:lnTo>
                    <a:lnTo>
                      <a:pt x="380" y="6"/>
                    </a:lnTo>
                    <a:lnTo>
                      <a:pt x="432" y="0"/>
                    </a:lnTo>
                    <a:lnTo>
                      <a:pt x="485" y="17"/>
                    </a:lnTo>
                    <a:lnTo>
                      <a:pt x="514" y="59"/>
                    </a:lnTo>
                    <a:lnTo>
                      <a:pt x="538" y="135"/>
                    </a:lnTo>
                    <a:lnTo>
                      <a:pt x="531" y="216"/>
                    </a:lnTo>
                    <a:lnTo>
                      <a:pt x="508" y="286"/>
                    </a:lnTo>
                    <a:lnTo>
                      <a:pt x="450" y="368"/>
                    </a:lnTo>
                    <a:lnTo>
                      <a:pt x="386" y="426"/>
                    </a:lnTo>
                    <a:lnTo>
                      <a:pt x="316" y="478"/>
                    </a:lnTo>
                    <a:lnTo>
                      <a:pt x="240" y="513"/>
                    </a:lnTo>
                    <a:lnTo>
                      <a:pt x="176" y="525"/>
                    </a:lnTo>
                    <a:lnTo>
                      <a:pt x="147" y="508"/>
                    </a:lnTo>
                    <a:lnTo>
                      <a:pt x="123" y="438"/>
                    </a:lnTo>
                    <a:lnTo>
                      <a:pt x="129" y="345"/>
                    </a:lnTo>
                    <a:lnTo>
                      <a:pt x="17" y="350"/>
                    </a:lnTo>
                    <a:lnTo>
                      <a:pt x="0" y="333"/>
                    </a:lnTo>
                    <a:lnTo>
                      <a:pt x="17" y="298"/>
                    </a:lnTo>
                    <a:lnTo>
                      <a:pt x="135" y="292"/>
                    </a:lnTo>
                    <a:lnTo>
                      <a:pt x="164" y="222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26" name="Freeform 130"/>
              <p:cNvSpPr>
                <a:spLocks/>
              </p:cNvSpPr>
              <p:nvPr/>
            </p:nvSpPr>
            <p:spPr bwMode="auto">
              <a:xfrm>
                <a:off x="5964" y="1544"/>
                <a:ext cx="373" cy="772"/>
              </a:xfrm>
              <a:custGeom>
                <a:avLst/>
                <a:gdLst>
                  <a:gd name="T0" fmla="*/ 106 w 373"/>
                  <a:gd name="T1" fmla="*/ 65 h 772"/>
                  <a:gd name="T2" fmla="*/ 158 w 373"/>
                  <a:gd name="T3" fmla="*/ 18 h 772"/>
                  <a:gd name="T4" fmla="*/ 239 w 373"/>
                  <a:gd name="T5" fmla="*/ 0 h 772"/>
                  <a:gd name="T6" fmla="*/ 309 w 373"/>
                  <a:gd name="T7" fmla="*/ 12 h 772"/>
                  <a:gd name="T8" fmla="*/ 361 w 373"/>
                  <a:gd name="T9" fmla="*/ 59 h 772"/>
                  <a:gd name="T10" fmla="*/ 373 w 373"/>
                  <a:gd name="T11" fmla="*/ 94 h 772"/>
                  <a:gd name="T12" fmla="*/ 373 w 373"/>
                  <a:gd name="T13" fmla="*/ 141 h 772"/>
                  <a:gd name="T14" fmla="*/ 350 w 373"/>
                  <a:gd name="T15" fmla="*/ 182 h 772"/>
                  <a:gd name="T16" fmla="*/ 309 w 373"/>
                  <a:gd name="T17" fmla="*/ 252 h 772"/>
                  <a:gd name="T18" fmla="*/ 292 w 373"/>
                  <a:gd name="T19" fmla="*/ 334 h 772"/>
                  <a:gd name="T20" fmla="*/ 286 w 373"/>
                  <a:gd name="T21" fmla="*/ 403 h 772"/>
                  <a:gd name="T22" fmla="*/ 303 w 373"/>
                  <a:gd name="T23" fmla="*/ 479 h 772"/>
                  <a:gd name="T24" fmla="*/ 350 w 373"/>
                  <a:gd name="T25" fmla="*/ 549 h 772"/>
                  <a:gd name="T26" fmla="*/ 367 w 373"/>
                  <a:gd name="T27" fmla="*/ 619 h 772"/>
                  <a:gd name="T28" fmla="*/ 361 w 373"/>
                  <a:gd name="T29" fmla="*/ 683 h 772"/>
                  <a:gd name="T30" fmla="*/ 327 w 373"/>
                  <a:gd name="T31" fmla="*/ 737 h 772"/>
                  <a:gd name="T32" fmla="*/ 280 w 373"/>
                  <a:gd name="T33" fmla="*/ 766 h 772"/>
                  <a:gd name="T34" fmla="*/ 222 w 373"/>
                  <a:gd name="T35" fmla="*/ 772 h 772"/>
                  <a:gd name="T36" fmla="*/ 152 w 373"/>
                  <a:gd name="T37" fmla="*/ 772 h 772"/>
                  <a:gd name="T38" fmla="*/ 100 w 373"/>
                  <a:gd name="T39" fmla="*/ 742 h 772"/>
                  <a:gd name="T40" fmla="*/ 46 w 373"/>
                  <a:gd name="T41" fmla="*/ 654 h 772"/>
                  <a:gd name="T42" fmla="*/ 12 w 373"/>
                  <a:gd name="T43" fmla="*/ 578 h 772"/>
                  <a:gd name="T44" fmla="*/ 0 w 373"/>
                  <a:gd name="T45" fmla="*/ 462 h 772"/>
                  <a:gd name="T46" fmla="*/ 12 w 373"/>
                  <a:gd name="T47" fmla="*/ 357 h 772"/>
                  <a:gd name="T48" fmla="*/ 35 w 373"/>
                  <a:gd name="T49" fmla="*/ 246 h 772"/>
                  <a:gd name="T50" fmla="*/ 71 w 373"/>
                  <a:gd name="T51" fmla="*/ 135 h 772"/>
                  <a:gd name="T52" fmla="*/ 106 w 373"/>
                  <a:gd name="T53" fmla="*/ 65 h 77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73"/>
                  <a:gd name="T82" fmla="*/ 0 h 772"/>
                  <a:gd name="T83" fmla="*/ 373 w 373"/>
                  <a:gd name="T84" fmla="*/ 772 h 77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73" h="772">
                    <a:moveTo>
                      <a:pt x="106" y="65"/>
                    </a:moveTo>
                    <a:lnTo>
                      <a:pt x="158" y="18"/>
                    </a:lnTo>
                    <a:lnTo>
                      <a:pt x="239" y="0"/>
                    </a:lnTo>
                    <a:lnTo>
                      <a:pt x="309" y="12"/>
                    </a:lnTo>
                    <a:lnTo>
                      <a:pt x="361" y="59"/>
                    </a:lnTo>
                    <a:lnTo>
                      <a:pt x="373" y="94"/>
                    </a:lnTo>
                    <a:lnTo>
                      <a:pt x="373" y="141"/>
                    </a:lnTo>
                    <a:lnTo>
                      <a:pt x="350" y="182"/>
                    </a:lnTo>
                    <a:lnTo>
                      <a:pt x="309" y="252"/>
                    </a:lnTo>
                    <a:lnTo>
                      <a:pt x="292" y="334"/>
                    </a:lnTo>
                    <a:lnTo>
                      <a:pt x="286" y="403"/>
                    </a:lnTo>
                    <a:lnTo>
                      <a:pt x="303" y="479"/>
                    </a:lnTo>
                    <a:lnTo>
                      <a:pt x="350" y="549"/>
                    </a:lnTo>
                    <a:lnTo>
                      <a:pt x="367" y="619"/>
                    </a:lnTo>
                    <a:lnTo>
                      <a:pt x="361" y="683"/>
                    </a:lnTo>
                    <a:lnTo>
                      <a:pt x="327" y="737"/>
                    </a:lnTo>
                    <a:lnTo>
                      <a:pt x="280" y="766"/>
                    </a:lnTo>
                    <a:lnTo>
                      <a:pt x="222" y="772"/>
                    </a:lnTo>
                    <a:lnTo>
                      <a:pt x="152" y="772"/>
                    </a:lnTo>
                    <a:lnTo>
                      <a:pt x="100" y="742"/>
                    </a:lnTo>
                    <a:lnTo>
                      <a:pt x="46" y="654"/>
                    </a:lnTo>
                    <a:lnTo>
                      <a:pt x="12" y="578"/>
                    </a:lnTo>
                    <a:lnTo>
                      <a:pt x="0" y="462"/>
                    </a:lnTo>
                    <a:lnTo>
                      <a:pt x="12" y="357"/>
                    </a:lnTo>
                    <a:lnTo>
                      <a:pt x="35" y="246"/>
                    </a:lnTo>
                    <a:lnTo>
                      <a:pt x="71" y="135"/>
                    </a:lnTo>
                    <a:lnTo>
                      <a:pt x="106" y="6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27" name="Freeform 131"/>
              <p:cNvSpPr>
                <a:spLocks/>
              </p:cNvSpPr>
              <p:nvPr/>
            </p:nvSpPr>
            <p:spPr bwMode="auto">
              <a:xfrm>
                <a:off x="6262" y="1569"/>
                <a:ext cx="414" cy="694"/>
              </a:xfrm>
              <a:custGeom>
                <a:avLst/>
                <a:gdLst>
                  <a:gd name="T0" fmla="*/ 0 w 414"/>
                  <a:gd name="T1" fmla="*/ 34 h 694"/>
                  <a:gd name="T2" fmla="*/ 5 w 414"/>
                  <a:gd name="T3" fmla="*/ 5 h 694"/>
                  <a:gd name="T4" fmla="*/ 69 w 414"/>
                  <a:gd name="T5" fmla="*/ 0 h 694"/>
                  <a:gd name="T6" fmla="*/ 104 w 414"/>
                  <a:gd name="T7" fmla="*/ 29 h 694"/>
                  <a:gd name="T8" fmla="*/ 157 w 414"/>
                  <a:gd name="T9" fmla="*/ 105 h 694"/>
                  <a:gd name="T10" fmla="*/ 226 w 414"/>
                  <a:gd name="T11" fmla="*/ 204 h 694"/>
                  <a:gd name="T12" fmla="*/ 291 w 414"/>
                  <a:gd name="T13" fmla="*/ 274 h 694"/>
                  <a:gd name="T14" fmla="*/ 408 w 414"/>
                  <a:gd name="T15" fmla="*/ 402 h 694"/>
                  <a:gd name="T16" fmla="*/ 414 w 414"/>
                  <a:gd name="T17" fmla="*/ 431 h 694"/>
                  <a:gd name="T18" fmla="*/ 390 w 414"/>
                  <a:gd name="T19" fmla="*/ 449 h 694"/>
                  <a:gd name="T20" fmla="*/ 332 w 414"/>
                  <a:gd name="T21" fmla="*/ 472 h 694"/>
                  <a:gd name="T22" fmla="*/ 250 w 414"/>
                  <a:gd name="T23" fmla="*/ 490 h 694"/>
                  <a:gd name="T24" fmla="*/ 151 w 414"/>
                  <a:gd name="T25" fmla="*/ 496 h 694"/>
                  <a:gd name="T26" fmla="*/ 116 w 414"/>
                  <a:gd name="T27" fmla="*/ 501 h 694"/>
                  <a:gd name="T28" fmla="*/ 104 w 414"/>
                  <a:gd name="T29" fmla="*/ 525 h 694"/>
                  <a:gd name="T30" fmla="*/ 127 w 414"/>
                  <a:gd name="T31" fmla="*/ 565 h 694"/>
                  <a:gd name="T32" fmla="*/ 209 w 414"/>
                  <a:gd name="T33" fmla="*/ 635 h 694"/>
                  <a:gd name="T34" fmla="*/ 268 w 414"/>
                  <a:gd name="T35" fmla="*/ 653 h 694"/>
                  <a:gd name="T36" fmla="*/ 280 w 414"/>
                  <a:gd name="T37" fmla="*/ 676 h 694"/>
                  <a:gd name="T38" fmla="*/ 255 w 414"/>
                  <a:gd name="T39" fmla="*/ 694 h 694"/>
                  <a:gd name="T40" fmla="*/ 203 w 414"/>
                  <a:gd name="T41" fmla="*/ 694 h 694"/>
                  <a:gd name="T42" fmla="*/ 133 w 414"/>
                  <a:gd name="T43" fmla="*/ 653 h 694"/>
                  <a:gd name="T44" fmla="*/ 75 w 414"/>
                  <a:gd name="T45" fmla="*/ 595 h 694"/>
                  <a:gd name="T46" fmla="*/ 40 w 414"/>
                  <a:gd name="T47" fmla="*/ 542 h 694"/>
                  <a:gd name="T48" fmla="*/ 40 w 414"/>
                  <a:gd name="T49" fmla="*/ 501 h 694"/>
                  <a:gd name="T50" fmla="*/ 63 w 414"/>
                  <a:gd name="T51" fmla="*/ 472 h 694"/>
                  <a:gd name="T52" fmla="*/ 98 w 414"/>
                  <a:gd name="T53" fmla="*/ 461 h 694"/>
                  <a:gd name="T54" fmla="*/ 151 w 414"/>
                  <a:gd name="T55" fmla="*/ 455 h 694"/>
                  <a:gd name="T56" fmla="*/ 209 w 414"/>
                  <a:gd name="T57" fmla="*/ 455 h 694"/>
                  <a:gd name="T58" fmla="*/ 280 w 414"/>
                  <a:gd name="T59" fmla="*/ 443 h 694"/>
                  <a:gd name="T60" fmla="*/ 315 w 414"/>
                  <a:gd name="T61" fmla="*/ 431 h 694"/>
                  <a:gd name="T62" fmla="*/ 332 w 414"/>
                  <a:gd name="T63" fmla="*/ 414 h 694"/>
                  <a:gd name="T64" fmla="*/ 326 w 414"/>
                  <a:gd name="T65" fmla="*/ 397 h 694"/>
                  <a:gd name="T66" fmla="*/ 274 w 414"/>
                  <a:gd name="T67" fmla="*/ 350 h 694"/>
                  <a:gd name="T68" fmla="*/ 191 w 414"/>
                  <a:gd name="T69" fmla="*/ 268 h 694"/>
                  <a:gd name="T70" fmla="*/ 116 w 414"/>
                  <a:gd name="T71" fmla="*/ 199 h 694"/>
                  <a:gd name="T72" fmla="*/ 34 w 414"/>
                  <a:gd name="T73" fmla="*/ 123 h 694"/>
                  <a:gd name="T74" fmla="*/ 5 w 414"/>
                  <a:gd name="T75" fmla="*/ 69 h 694"/>
                  <a:gd name="T76" fmla="*/ 0 w 414"/>
                  <a:gd name="T77" fmla="*/ 34 h 69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14"/>
                  <a:gd name="T118" fmla="*/ 0 h 694"/>
                  <a:gd name="T119" fmla="*/ 414 w 414"/>
                  <a:gd name="T120" fmla="*/ 694 h 69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14" h="694">
                    <a:moveTo>
                      <a:pt x="0" y="34"/>
                    </a:moveTo>
                    <a:lnTo>
                      <a:pt x="5" y="5"/>
                    </a:lnTo>
                    <a:lnTo>
                      <a:pt x="69" y="0"/>
                    </a:lnTo>
                    <a:lnTo>
                      <a:pt x="104" y="29"/>
                    </a:lnTo>
                    <a:lnTo>
                      <a:pt x="157" y="105"/>
                    </a:lnTo>
                    <a:lnTo>
                      <a:pt x="226" y="204"/>
                    </a:lnTo>
                    <a:lnTo>
                      <a:pt x="291" y="274"/>
                    </a:lnTo>
                    <a:lnTo>
                      <a:pt x="408" y="402"/>
                    </a:lnTo>
                    <a:lnTo>
                      <a:pt x="414" y="431"/>
                    </a:lnTo>
                    <a:lnTo>
                      <a:pt x="390" y="449"/>
                    </a:lnTo>
                    <a:lnTo>
                      <a:pt x="332" y="472"/>
                    </a:lnTo>
                    <a:lnTo>
                      <a:pt x="250" y="490"/>
                    </a:lnTo>
                    <a:lnTo>
                      <a:pt x="151" y="496"/>
                    </a:lnTo>
                    <a:lnTo>
                      <a:pt x="116" y="501"/>
                    </a:lnTo>
                    <a:lnTo>
                      <a:pt x="104" y="525"/>
                    </a:lnTo>
                    <a:lnTo>
                      <a:pt x="127" y="565"/>
                    </a:lnTo>
                    <a:lnTo>
                      <a:pt x="209" y="635"/>
                    </a:lnTo>
                    <a:lnTo>
                      <a:pt x="268" y="653"/>
                    </a:lnTo>
                    <a:lnTo>
                      <a:pt x="280" y="676"/>
                    </a:lnTo>
                    <a:lnTo>
                      <a:pt x="255" y="694"/>
                    </a:lnTo>
                    <a:lnTo>
                      <a:pt x="203" y="694"/>
                    </a:lnTo>
                    <a:lnTo>
                      <a:pt x="133" y="653"/>
                    </a:lnTo>
                    <a:lnTo>
                      <a:pt x="75" y="595"/>
                    </a:lnTo>
                    <a:lnTo>
                      <a:pt x="40" y="542"/>
                    </a:lnTo>
                    <a:lnTo>
                      <a:pt x="40" y="501"/>
                    </a:lnTo>
                    <a:lnTo>
                      <a:pt x="63" y="472"/>
                    </a:lnTo>
                    <a:lnTo>
                      <a:pt x="98" y="461"/>
                    </a:lnTo>
                    <a:lnTo>
                      <a:pt x="151" y="455"/>
                    </a:lnTo>
                    <a:lnTo>
                      <a:pt x="209" y="455"/>
                    </a:lnTo>
                    <a:lnTo>
                      <a:pt x="280" y="443"/>
                    </a:lnTo>
                    <a:lnTo>
                      <a:pt x="315" y="431"/>
                    </a:lnTo>
                    <a:lnTo>
                      <a:pt x="332" y="414"/>
                    </a:lnTo>
                    <a:lnTo>
                      <a:pt x="326" y="397"/>
                    </a:lnTo>
                    <a:lnTo>
                      <a:pt x="274" y="350"/>
                    </a:lnTo>
                    <a:lnTo>
                      <a:pt x="191" y="268"/>
                    </a:lnTo>
                    <a:lnTo>
                      <a:pt x="116" y="199"/>
                    </a:lnTo>
                    <a:lnTo>
                      <a:pt x="34" y="123"/>
                    </a:lnTo>
                    <a:lnTo>
                      <a:pt x="5" y="69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28" name="Freeform 132"/>
              <p:cNvSpPr>
                <a:spLocks/>
              </p:cNvSpPr>
              <p:nvPr/>
            </p:nvSpPr>
            <p:spPr bwMode="auto">
              <a:xfrm>
                <a:off x="5993" y="2151"/>
                <a:ext cx="449" cy="1046"/>
              </a:xfrm>
              <a:custGeom>
                <a:avLst/>
                <a:gdLst>
                  <a:gd name="T0" fmla="*/ 222 w 449"/>
                  <a:gd name="T1" fmla="*/ 0 h 1046"/>
                  <a:gd name="T2" fmla="*/ 286 w 449"/>
                  <a:gd name="T3" fmla="*/ 12 h 1046"/>
                  <a:gd name="T4" fmla="*/ 315 w 449"/>
                  <a:gd name="T5" fmla="*/ 59 h 1046"/>
                  <a:gd name="T6" fmla="*/ 309 w 449"/>
                  <a:gd name="T7" fmla="*/ 170 h 1046"/>
                  <a:gd name="T8" fmla="*/ 298 w 449"/>
                  <a:gd name="T9" fmla="*/ 287 h 1046"/>
                  <a:gd name="T10" fmla="*/ 298 w 449"/>
                  <a:gd name="T11" fmla="*/ 409 h 1046"/>
                  <a:gd name="T12" fmla="*/ 356 w 449"/>
                  <a:gd name="T13" fmla="*/ 555 h 1046"/>
                  <a:gd name="T14" fmla="*/ 402 w 449"/>
                  <a:gd name="T15" fmla="*/ 660 h 1046"/>
                  <a:gd name="T16" fmla="*/ 426 w 449"/>
                  <a:gd name="T17" fmla="*/ 766 h 1046"/>
                  <a:gd name="T18" fmla="*/ 420 w 449"/>
                  <a:gd name="T19" fmla="*/ 859 h 1046"/>
                  <a:gd name="T20" fmla="*/ 420 w 449"/>
                  <a:gd name="T21" fmla="*/ 894 h 1046"/>
                  <a:gd name="T22" fmla="*/ 443 w 449"/>
                  <a:gd name="T23" fmla="*/ 929 h 1046"/>
                  <a:gd name="T24" fmla="*/ 449 w 449"/>
                  <a:gd name="T25" fmla="*/ 964 h 1046"/>
                  <a:gd name="T26" fmla="*/ 432 w 449"/>
                  <a:gd name="T27" fmla="*/ 981 h 1046"/>
                  <a:gd name="T28" fmla="*/ 385 w 449"/>
                  <a:gd name="T29" fmla="*/ 970 h 1046"/>
                  <a:gd name="T30" fmla="*/ 298 w 449"/>
                  <a:gd name="T31" fmla="*/ 958 h 1046"/>
                  <a:gd name="T32" fmla="*/ 193 w 449"/>
                  <a:gd name="T33" fmla="*/ 981 h 1046"/>
                  <a:gd name="T34" fmla="*/ 123 w 449"/>
                  <a:gd name="T35" fmla="*/ 1022 h 1046"/>
                  <a:gd name="T36" fmla="*/ 88 w 449"/>
                  <a:gd name="T37" fmla="*/ 1046 h 1046"/>
                  <a:gd name="T38" fmla="*/ 53 w 449"/>
                  <a:gd name="T39" fmla="*/ 1046 h 1046"/>
                  <a:gd name="T40" fmla="*/ 0 w 449"/>
                  <a:gd name="T41" fmla="*/ 970 h 1046"/>
                  <a:gd name="T42" fmla="*/ 6 w 449"/>
                  <a:gd name="T43" fmla="*/ 958 h 1046"/>
                  <a:gd name="T44" fmla="*/ 112 w 449"/>
                  <a:gd name="T45" fmla="*/ 923 h 1046"/>
                  <a:gd name="T46" fmla="*/ 234 w 449"/>
                  <a:gd name="T47" fmla="*/ 906 h 1046"/>
                  <a:gd name="T48" fmla="*/ 321 w 449"/>
                  <a:gd name="T49" fmla="*/ 900 h 1046"/>
                  <a:gd name="T50" fmla="*/ 373 w 449"/>
                  <a:gd name="T51" fmla="*/ 900 h 1046"/>
                  <a:gd name="T52" fmla="*/ 385 w 449"/>
                  <a:gd name="T53" fmla="*/ 865 h 1046"/>
                  <a:gd name="T54" fmla="*/ 368 w 449"/>
                  <a:gd name="T55" fmla="*/ 766 h 1046"/>
                  <a:gd name="T56" fmla="*/ 327 w 449"/>
                  <a:gd name="T57" fmla="*/ 660 h 1046"/>
                  <a:gd name="T58" fmla="*/ 263 w 449"/>
                  <a:gd name="T59" fmla="*/ 526 h 1046"/>
                  <a:gd name="T60" fmla="*/ 210 w 449"/>
                  <a:gd name="T61" fmla="*/ 409 h 1046"/>
                  <a:gd name="T62" fmla="*/ 187 w 449"/>
                  <a:gd name="T63" fmla="*/ 304 h 1046"/>
                  <a:gd name="T64" fmla="*/ 181 w 449"/>
                  <a:gd name="T65" fmla="*/ 188 h 1046"/>
                  <a:gd name="T66" fmla="*/ 181 w 449"/>
                  <a:gd name="T67" fmla="*/ 76 h 1046"/>
                  <a:gd name="T68" fmla="*/ 205 w 449"/>
                  <a:gd name="T69" fmla="*/ 30 h 1046"/>
                  <a:gd name="T70" fmla="*/ 222 w 449"/>
                  <a:gd name="T71" fmla="*/ 0 h 10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49"/>
                  <a:gd name="T109" fmla="*/ 0 h 1046"/>
                  <a:gd name="T110" fmla="*/ 449 w 449"/>
                  <a:gd name="T111" fmla="*/ 1046 h 10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49" h="1046">
                    <a:moveTo>
                      <a:pt x="222" y="0"/>
                    </a:moveTo>
                    <a:lnTo>
                      <a:pt x="286" y="12"/>
                    </a:lnTo>
                    <a:lnTo>
                      <a:pt x="315" y="59"/>
                    </a:lnTo>
                    <a:lnTo>
                      <a:pt x="309" y="170"/>
                    </a:lnTo>
                    <a:lnTo>
                      <a:pt x="298" y="287"/>
                    </a:lnTo>
                    <a:lnTo>
                      <a:pt x="298" y="409"/>
                    </a:lnTo>
                    <a:lnTo>
                      <a:pt x="356" y="555"/>
                    </a:lnTo>
                    <a:lnTo>
                      <a:pt x="402" y="660"/>
                    </a:lnTo>
                    <a:lnTo>
                      <a:pt x="426" y="766"/>
                    </a:lnTo>
                    <a:lnTo>
                      <a:pt x="420" y="859"/>
                    </a:lnTo>
                    <a:lnTo>
                      <a:pt x="420" y="894"/>
                    </a:lnTo>
                    <a:lnTo>
                      <a:pt x="443" y="929"/>
                    </a:lnTo>
                    <a:lnTo>
                      <a:pt x="449" y="964"/>
                    </a:lnTo>
                    <a:lnTo>
                      <a:pt x="432" y="981"/>
                    </a:lnTo>
                    <a:lnTo>
                      <a:pt x="385" y="970"/>
                    </a:lnTo>
                    <a:lnTo>
                      <a:pt x="298" y="958"/>
                    </a:lnTo>
                    <a:lnTo>
                      <a:pt x="193" y="981"/>
                    </a:lnTo>
                    <a:lnTo>
                      <a:pt x="123" y="1022"/>
                    </a:lnTo>
                    <a:lnTo>
                      <a:pt x="88" y="1046"/>
                    </a:lnTo>
                    <a:lnTo>
                      <a:pt x="53" y="1046"/>
                    </a:lnTo>
                    <a:lnTo>
                      <a:pt x="0" y="970"/>
                    </a:lnTo>
                    <a:lnTo>
                      <a:pt x="6" y="958"/>
                    </a:lnTo>
                    <a:lnTo>
                      <a:pt x="112" y="923"/>
                    </a:lnTo>
                    <a:lnTo>
                      <a:pt x="234" y="906"/>
                    </a:lnTo>
                    <a:lnTo>
                      <a:pt x="321" y="900"/>
                    </a:lnTo>
                    <a:lnTo>
                      <a:pt x="373" y="900"/>
                    </a:lnTo>
                    <a:lnTo>
                      <a:pt x="385" y="865"/>
                    </a:lnTo>
                    <a:lnTo>
                      <a:pt x="368" y="766"/>
                    </a:lnTo>
                    <a:lnTo>
                      <a:pt x="327" y="660"/>
                    </a:lnTo>
                    <a:lnTo>
                      <a:pt x="263" y="526"/>
                    </a:lnTo>
                    <a:lnTo>
                      <a:pt x="210" y="409"/>
                    </a:lnTo>
                    <a:lnTo>
                      <a:pt x="187" y="304"/>
                    </a:lnTo>
                    <a:lnTo>
                      <a:pt x="181" y="188"/>
                    </a:lnTo>
                    <a:lnTo>
                      <a:pt x="181" y="76"/>
                    </a:lnTo>
                    <a:lnTo>
                      <a:pt x="205" y="30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29" name="Freeform 133"/>
              <p:cNvSpPr>
                <a:spLocks/>
              </p:cNvSpPr>
              <p:nvPr/>
            </p:nvSpPr>
            <p:spPr bwMode="auto">
              <a:xfrm>
                <a:off x="5772" y="2181"/>
                <a:ext cx="373" cy="870"/>
              </a:xfrm>
              <a:custGeom>
                <a:avLst/>
                <a:gdLst>
                  <a:gd name="T0" fmla="*/ 280 w 373"/>
                  <a:gd name="T1" fmla="*/ 0 h 870"/>
                  <a:gd name="T2" fmla="*/ 332 w 373"/>
                  <a:gd name="T3" fmla="*/ 0 h 870"/>
                  <a:gd name="T4" fmla="*/ 350 w 373"/>
                  <a:gd name="T5" fmla="*/ 35 h 870"/>
                  <a:gd name="T6" fmla="*/ 361 w 373"/>
                  <a:gd name="T7" fmla="*/ 112 h 870"/>
                  <a:gd name="T8" fmla="*/ 350 w 373"/>
                  <a:gd name="T9" fmla="*/ 193 h 870"/>
                  <a:gd name="T10" fmla="*/ 321 w 373"/>
                  <a:gd name="T11" fmla="*/ 356 h 870"/>
                  <a:gd name="T12" fmla="*/ 326 w 373"/>
                  <a:gd name="T13" fmla="*/ 426 h 870"/>
                  <a:gd name="T14" fmla="*/ 361 w 373"/>
                  <a:gd name="T15" fmla="*/ 566 h 870"/>
                  <a:gd name="T16" fmla="*/ 373 w 373"/>
                  <a:gd name="T17" fmla="*/ 665 h 870"/>
                  <a:gd name="T18" fmla="*/ 373 w 373"/>
                  <a:gd name="T19" fmla="*/ 742 h 870"/>
                  <a:gd name="T20" fmla="*/ 356 w 373"/>
                  <a:gd name="T21" fmla="*/ 759 h 870"/>
                  <a:gd name="T22" fmla="*/ 303 w 373"/>
                  <a:gd name="T23" fmla="*/ 771 h 870"/>
                  <a:gd name="T24" fmla="*/ 232 w 373"/>
                  <a:gd name="T25" fmla="*/ 788 h 870"/>
                  <a:gd name="T26" fmla="*/ 163 w 373"/>
                  <a:gd name="T27" fmla="*/ 823 h 870"/>
                  <a:gd name="T28" fmla="*/ 93 w 373"/>
                  <a:gd name="T29" fmla="*/ 870 h 870"/>
                  <a:gd name="T30" fmla="*/ 64 w 373"/>
                  <a:gd name="T31" fmla="*/ 870 h 870"/>
                  <a:gd name="T32" fmla="*/ 0 w 373"/>
                  <a:gd name="T33" fmla="*/ 818 h 870"/>
                  <a:gd name="T34" fmla="*/ 6 w 373"/>
                  <a:gd name="T35" fmla="*/ 794 h 870"/>
                  <a:gd name="T36" fmla="*/ 87 w 373"/>
                  <a:gd name="T37" fmla="*/ 759 h 870"/>
                  <a:gd name="T38" fmla="*/ 227 w 373"/>
                  <a:gd name="T39" fmla="*/ 724 h 870"/>
                  <a:gd name="T40" fmla="*/ 292 w 373"/>
                  <a:gd name="T41" fmla="*/ 700 h 870"/>
                  <a:gd name="T42" fmla="*/ 303 w 373"/>
                  <a:gd name="T43" fmla="*/ 677 h 870"/>
                  <a:gd name="T44" fmla="*/ 303 w 373"/>
                  <a:gd name="T45" fmla="*/ 578 h 870"/>
                  <a:gd name="T46" fmla="*/ 280 w 373"/>
                  <a:gd name="T47" fmla="*/ 450 h 870"/>
                  <a:gd name="T48" fmla="*/ 268 w 373"/>
                  <a:gd name="T49" fmla="*/ 368 h 870"/>
                  <a:gd name="T50" fmla="*/ 257 w 373"/>
                  <a:gd name="T51" fmla="*/ 240 h 870"/>
                  <a:gd name="T52" fmla="*/ 251 w 373"/>
                  <a:gd name="T53" fmla="*/ 100 h 870"/>
                  <a:gd name="T54" fmla="*/ 257 w 373"/>
                  <a:gd name="T55" fmla="*/ 35 h 870"/>
                  <a:gd name="T56" fmla="*/ 280 w 373"/>
                  <a:gd name="T57" fmla="*/ 0 h 87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73"/>
                  <a:gd name="T88" fmla="*/ 0 h 870"/>
                  <a:gd name="T89" fmla="*/ 373 w 373"/>
                  <a:gd name="T90" fmla="*/ 870 h 87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73" h="870">
                    <a:moveTo>
                      <a:pt x="280" y="0"/>
                    </a:moveTo>
                    <a:lnTo>
                      <a:pt x="332" y="0"/>
                    </a:lnTo>
                    <a:lnTo>
                      <a:pt x="350" y="35"/>
                    </a:lnTo>
                    <a:lnTo>
                      <a:pt x="361" y="112"/>
                    </a:lnTo>
                    <a:lnTo>
                      <a:pt x="350" y="193"/>
                    </a:lnTo>
                    <a:lnTo>
                      <a:pt x="321" y="356"/>
                    </a:lnTo>
                    <a:lnTo>
                      <a:pt x="326" y="426"/>
                    </a:lnTo>
                    <a:lnTo>
                      <a:pt x="361" y="566"/>
                    </a:lnTo>
                    <a:lnTo>
                      <a:pt x="373" y="665"/>
                    </a:lnTo>
                    <a:lnTo>
                      <a:pt x="373" y="742"/>
                    </a:lnTo>
                    <a:lnTo>
                      <a:pt x="356" y="759"/>
                    </a:lnTo>
                    <a:lnTo>
                      <a:pt x="303" y="771"/>
                    </a:lnTo>
                    <a:lnTo>
                      <a:pt x="232" y="788"/>
                    </a:lnTo>
                    <a:lnTo>
                      <a:pt x="163" y="823"/>
                    </a:lnTo>
                    <a:lnTo>
                      <a:pt x="93" y="870"/>
                    </a:lnTo>
                    <a:lnTo>
                      <a:pt x="64" y="870"/>
                    </a:lnTo>
                    <a:lnTo>
                      <a:pt x="0" y="818"/>
                    </a:lnTo>
                    <a:lnTo>
                      <a:pt x="6" y="794"/>
                    </a:lnTo>
                    <a:lnTo>
                      <a:pt x="87" y="759"/>
                    </a:lnTo>
                    <a:lnTo>
                      <a:pt x="227" y="724"/>
                    </a:lnTo>
                    <a:lnTo>
                      <a:pt x="292" y="700"/>
                    </a:lnTo>
                    <a:lnTo>
                      <a:pt x="303" y="677"/>
                    </a:lnTo>
                    <a:lnTo>
                      <a:pt x="303" y="578"/>
                    </a:lnTo>
                    <a:lnTo>
                      <a:pt x="280" y="450"/>
                    </a:lnTo>
                    <a:lnTo>
                      <a:pt x="268" y="368"/>
                    </a:lnTo>
                    <a:lnTo>
                      <a:pt x="257" y="240"/>
                    </a:lnTo>
                    <a:lnTo>
                      <a:pt x="251" y="100"/>
                    </a:lnTo>
                    <a:lnTo>
                      <a:pt x="257" y="35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30" name="Freeform 134"/>
              <p:cNvSpPr>
                <a:spLocks/>
              </p:cNvSpPr>
              <p:nvPr/>
            </p:nvSpPr>
            <p:spPr bwMode="auto">
              <a:xfrm>
                <a:off x="5760" y="901"/>
                <a:ext cx="612" cy="776"/>
              </a:xfrm>
              <a:custGeom>
                <a:avLst/>
                <a:gdLst>
                  <a:gd name="T0" fmla="*/ 326 w 612"/>
                  <a:gd name="T1" fmla="*/ 776 h 776"/>
                  <a:gd name="T2" fmla="*/ 355 w 612"/>
                  <a:gd name="T3" fmla="*/ 740 h 776"/>
                  <a:gd name="T4" fmla="*/ 344 w 612"/>
                  <a:gd name="T5" fmla="*/ 688 h 776"/>
                  <a:gd name="T6" fmla="*/ 321 w 612"/>
                  <a:gd name="T7" fmla="*/ 618 h 776"/>
                  <a:gd name="T8" fmla="*/ 232 w 612"/>
                  <a:gd name="T9" fmla="*/ 536 h 776"/>
                  <a:gd name="T10" fmla="*/ 145 w 612"/>
                  <a:gd name="T11" fmla="*/ 461 h 776"/>
                  <a:gd name="T12" fmla="*/ 104 w 612"/>
                  <a:gd name="T13" fmla="*/ 379 h 776"/>
                  <a:gd name="T14" fmla="*/ 87 w 612"/>
                  <a:gd name="T15" fmla="*/ 251 h 776"/>
                  <a:gd name="T16" fmla="*/ 186 w 612"/>
                  <a:gd name="T17" fmla="*/ 216 h 776"/>
                  <a:gd name="T18" fmla="*/ 344 w 612"/>
                  <a:gd name="T19" fmla="*/ 199 h 776"/>
                  <a:gd name="T20" fmla="*/ 408 w 612"/>
                  <a:gd name="T21" fmla="*/ 205 h 776"/>
                  <a:gd name="T22" fmla="*/ 425 w 612"/>
                  <a:gd name="T23" fmla="*/ 222 h 776"/>
                  <a:gd name="T24" fmla="*/ 454 w 612"/>
                  <a:gd name="T25" fmla="*/ 193 h 776"/>
                  <a:gd name="T26" fmla="*/ 443 w 612"/>
                  <a:gd name="T27" fmla="*/ 164 h 776"/>
                  <a:gd name="T28" fmla="*/ 460 w 612"/>
                  <a:gd name="T29" fmla="*/ 111 h 776"/>
                  <a:gd name="T30" fmla="*/ 507 w 612"/>
                  <a:gd name="T31" fmla="*/ 64 h 776"/>
                  <a:gd name="T32" fmla="*/ 542 w 612"/>
                  <a:gd name="T33" fmla="*/ 52 h 776"/>
                  <a:gd name="T34" fmla="*/ 588 w 612"/>
                  <a:gd name="T35" fmla="*/ 81 h 776"/>
                  <a:gd name="T36" fmla="*/ 612 w 612"/>
                  <a:gd name="T37" fmla="*/ 52 h 776"/>
                  <a:gd name="T38" fmla="*/ 571 w 612"/>
                  <a:gd name="T39" fmla="*/ 0 h 776"/>
                  <a:gd name="T40" fmla="*/ 518 w 612"/>
                  <a:gd name="T41" fmla="*/ 0 h 776"/>
                  <a:gd name="T42" fmla="*/ 454 w 612"/>
                  <a:gd name="T43" fmla="*/ 29 h 776"/>
                  <a:gd name="T44" fmla="*/ 414 w 612"/>
                  <a:gd name="T45" fmla="*/ 105 h 776"/>
                  <a:gd name="T46" fmla="*/ 361 w 612"/>
                  <a:gd name="T47" fmla="*/ 141 h 776"/>
                  <a:gd name="T48" fmla="*/ 280 w 612"/>
                  <a:gd name="T49" fmla="*/ 152 h 776"/>
                  <a:gd name="T50" fmla="*/ 133 w 612"/>
                  <a:gd name="T51" fmla="*/ 170 h 776"/>
                  <a:gd name="T52" fmla="*/ 17 w 612"/>
                  <a:gd name="T53" fmla="*/ 205 h 776"/>
                  <a:gd name="T54" fmla="*/ 0 w 612"/>
                  <a:gd name="T55" fmla="*/ 234 h 776"/>
                  <a:gd name="T56" fmla="*/ 11 w 612"/>
                  <a:gd name="T57" fmla="*/ 327 h 776"/>
                  <a:gd name="T58" fmla="*/ 52 w 612"/>
                  <a:gd name="T59" fmla="*/ 455 h 776"/>
                  <a:gd name="T60" fmla="*/ 110 w 612"/>
                  <a:gd name="T61" fmla="*/ 560 h 776"/>
                  <a:gd name="T62" fmla="*/ 168 w 612"/>
                  <a:gd name="T63" fmla="*/ 653 h 776"/>
                  <a:gd name="T64" fmla="*/ 221 w 612"/>
                  <a:gd name="T65" fmla="*/ 717 h 776"/>
                  <a:gd name="T66" fmla="*/ 274 w 612"/>
                  <a:gd name="T67" fmla="*/ 764 h 776"/>
                  <a:gd name="T68" fmla="*/ 326 w 612"/>
                  <a:gd name="T69" fmla="*/ 776 h 77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12"/>
                  <a:gd name="T106" fmla="*/ 0 h 776"/>
                  <a:gd name="T107" fmla="*/ 612 w 612"/>
                  <a:gd name="T108" fmla="*/ 776 h 77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12" h="776">
                    <a:moveTo>
                      <a:pt x="326" y="776"/>
                    </a:moveTo>
                    <a:lnTo>
                      <a:pt x="355" y="740"/>
                    </a:lnTo>
                    <a:lnTo>
                      <a:pt x="344" y="688"/>
                    </a:lnTo>
                    <a:lnTo>
                      <a:pt x="321" y="618"/>
                    </a:lnTo>
                    <a:lnTo>
                      <a:pt x="232" y="536"/>
                    </a:lnTo>
                    <a:lnTo>
                      <a:pt x="145" y="461"/>
                    </a:lnTo>
                    <a:lnTo>
                      <a:pt x="104" y="379"/>
                    </a:lnTo>
                    <a:lnTo>
                      <a:pt x="87" y="251"/>
                    </a:lnTo>
                    <a:lnTo>
                      <a:pt x="186" y="216"/>
                    </a:lnTo>
                    <a:lnTo>
                      <a:pt x="344" y="199"/>
                    </a:lnTo>
                    <a:lnTo>
                      <a:pt x="408" y="205"/>
                    </a:lnTo>
                    <a:lnTo>
                      <a:pt x="425" y="222"/>
                    </a:lnTo>
                    <a:lnTo>
                      <a:pt x="454" y="193"/>
                    </a:lnTo>
                    <a:lnTo>
                      <a:pt x="443" y="164"/>
                    </a:lnTo>
                    <a:lnTo>
                      <a:pt x="460" y="111"/>
                    </a:lnTo>
                    <a:lnTo>
                      <a:pt x="507" y="64"/>
                    </a:lnTo>
                    <a:lnTo>
                      <a:pt x="542" y="52"/>
                    </a:lnTo>
                    <a:lnTo>
                      <a:pt x="588" y="81"/>
                    </a:lnTo>
                    <a:lnTo>
                      <a:pt x="612" y="52"/>
                    </a:lnTo>
                    <a:lnTo>
                      <a:pt x="571" y="0"/>
                    </a:lnTo>
                    <a:lnTo>
                      <a:pt x="518" y="0"/>
                    </a:lnTo>
                    <a:lnTo>
                      <a:pt x="454" y="29"/>
                    </a:lnTo>
                    <a:lnTo>
                      <a:pt x="414" y="105"/>
                    </a:lnTo>
                    <a:lnTo>
                      <a:pt x="361" y="141"/>
                    </a:lnTo>
                    <a:lnTo>
                      <a:pt x="280" y="152"/>
                    </a:lnTo>
                    <a:lnTo>
                      <a:pt x="133" y="170"/>
                    </a:lnTo>
                    <a:lnTo>
                      <a:pt x="17" y="205"/>
                    </a:lnTo>
                    <a:lnTo>
                      <a:pt x="0" y="234"/>
                    </a:lnTo>
                    <a:lnTo>
                      <a:pt x="11" y="327"/>
                    </a:lnTo>
                    <a:lnTo>
                      <a:pt x="52" y="455"/>
                    </a:lnTo>
                    <a:lnTo>
                      <a:pt x="110" y="560"/>
                    </a:lnTo>
                    <a:lnTo>
                      <a:pt x="168" y="653"/>
                    </a:lnTo>
                    <a:lnTo>
                      <a:pt x="221" y="717"/>
                    </a:lnTo>
                    <a:lnTo>
                      <a:pt x="274" y="764"/>
                    </a:lnTo>
                    <a:lnTo>
                      <a:pt x="326" y="77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922" name="Group 135"/>
            <p:cNvGrpSpPr>
              <a:grpSpLocks/>
            </p:cNvGrpSpPr>
            <p:nvPr/>
          </p:nvGrpSpPr>
          <p:grpSpPr bwMode="auto">
            <a:xfrm>
              <a:off x="6571" y="720"/>
              <a:ext cx="210" cy="264"/>
              <a:chOff x="6571" y="720"/>
              <a:chExt cx="210" cy="264"/>
            </a:xfrm>
          </p:grpSpPr>
          <p:sp>
            <p:nvSpPr>
              <p:cNvPr id="78923" name="Freeform 136"/>
              <p:cNvSpPr>
                <a:spLocks/>
              </p:cNvSpPr>
              <p:nvPr/>
            </p:nvSpPr>
            <p:spPr bwMode="auto">
              <a:xfrm>
                <a:off x="6612" y="720"/>
                <a:ext cx="169" cy="192"/>
              </a:xfrm>
              <a:custGeom>
                <a:avLst/>
                <a:gdLst>
                  <a:gd name="T0" fmla="*/ 52 w 169"/>
                  <a:gd name="T1" fmla="*/ 12 h 192"/>
                  <a:gd name="T2" fmla="*/ 99 w 169"/>
                  <a:gd name="T3" fmla="*/ 0 h 192"/>
                  <a:gd name="T4" fmla="*/ 157 w 169"/>
                  <a:gd name="T5" fmla="*/ 17 h 192"/>
                  <a:gd name="T6" fmla="*/ 169 w 169"/>
                  <a:gd name="T7" fmla="*/ 58 h 192"/>
                  <a:gd name="T8" fmla="*/ 163 w 169"/>
                  <a:gd name="T9" fmla="*/ 111 h 192"/>
                  <a:gd name="T10" fmla="*/ 134 w 169"/>
                  <a:gd name="T11" fmla="*/ 145 h 192"/>
                  <a:gd name="T12" fmla="*/ 93 w 169"/>
                  <a:gd name="T13" fmla="*/ 151 h 192"/>
                  <a:gd name="T14" fmla="*/ 52 w 169"/>
                  <a:gd name="T15" fmla="*/ 151 h 192"/>
                  <a:gd name="T16" fmla="*/ 34 w 169"/>
                  <a:gd name="T17" fmla="*/ 169 h 192"/>
                  <a:gd name="T18" fmla="*/ 34 w 169"/>
                  <a:gd name="T19" fmla="*/ 180 h 192"/>
                  <a:gd name="T20" fmla="*/ 23 w 169"/>
                  <a:gd name="T21" fmla="*/ 192 h 192"/>
                  <a:gd name="T22" fmla="*/ 0 w 169"/>
                  <a:gd name="T23" fmla="*/ 186 h 192"/>
                  <a:gd name="T24" fmla="*/ 5 w 169"/>
                  <a:gd name="T25" fmla="*/ 157 h 192"/>
                  <a:gd name="T26" fmla="*/ 23 w 169"/>
                  <a:gd name="T27" fmla="*/ 134 h 192"/>
                  <a:gd name="T28" fmla="*/ 58 w 169"/>
                  <a:gd name="T29" fmla="*/ 116 h 192"/>
                  <a:gd name="T30" fmla="*/ 93 w 169"/>
                  <a:gd name="T31" fmla="*/ 122 h 192"/>
                  <a:gd name="T32" fmla="*/ 122 w 169"/>
                  <a:gd name="T33" fmla="*/ 116 h 192"/>
                  <a:gd name="T34" fmla="*/ 139 w 169"/>
                  <a:gd name="T35" fmla="*/ 87 h 192"/>
                  <a:gd name="T36" fmla="*/ 139 w 169"/>
                  <a:gd name="T37" fmla="*/ 52 h 192"/>
                  <a:gd name="T38" fmla="*/ 122 w 169"/>
                  <a:gd name="T39" fmla="*/ 35 h 192"/>
                  <a:gd name="T40" fmla="*/ 99 w 169"/>
                  <a:gd name="T41" fmla="*/ 35 h 192"/>
                  <a:gd name="T42" fmla="*/ 75 w 169"/>
                  <a:gd name="T43" fmla="*/ 41 h 192"/>
                  <a:gd name="T44" fmla="*/ 58 w 169"/>
                  <a:gd name="T45" fmla="*/ 52 h 192"/>
                  <a:gd name="T46" fmla="*/ 40 w 169"/>
                  <a:gd name="T47" fmla="*/ 41 h 192"/>
                  <a:gd name="T48" fmla="*/ 52 w 169"/>
                  <a:gd name="T49" fmla="*/ 12 h 19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9"/>
                  <a:gd name="T76" fmla="*/ 0 h 192"/>
                  <a:gd name="T77" fmla="*/ 169 w 169"/>
                  <a:gd name="T78" fmla="*/ 192 h 19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9" h="192">
                    <a:moveTo>
                      <a:pt x="52" y="12"/>
                    </a:moveTo>
                    <a:lnTo>
                      <a:pt x="99" y="0"/>
                    </a:lnTo>
                    <a:lnTo>
                      <a:pt x="157" y="17"/>
                    </a:lnTo>
                    <a:lnTo>
                      <a:pt x="169" y="58"/>
                    </a:lnTo>
                    <a:lnTo>
                      <a:pt x="163" y="111"/>
                    </a:lnTo>
                    <a:lnTo>
                      <a:pt x="134" y="145"/>
                    </a:lnTo>
                    <a:lnTo>
                      <a:pt x="93" y="151"/>
                    </a:lnTo>
                    <a:lnTo>
                      <a:pt x="52" y="151"/>
                    </a:lnTo>
                    <a:lnTo>
                      <a:pt x="34" y="169"/>
                    </a:lnTo>
                    <a:lnTo>
                      <a:pt x="34" y="180"/>
                    </a:lnTo>
                    <a:lnTo>
                      <a:pt x="23" y="192"/>
                    </a:lnTo>
                    <a:lnTo>
                      <a:pt x="0" y="186"/>
                    </a:lnTo>
                    <a:lnTo>
                      <a:pt x="5" y="157"/>
                    </a:lnTo>
                    <a:lnTo>
                      <a:pt x="23" y="134"/>
                    </a:lnTo>
                    <a:lnTo>
                      <a:pt x="58" y="116"/>
                    </a:lnTo>
                    <a:lnTo>
                      <a:pt x="93" y="122"/>
                    </a:lnTo>
                    <a:lnTo>
                      <a:pt x="122" y="116"/>
                    </a:lnTo>
                    <a:lnTo>
                      <a:pt x="139" y="87"/>
                    </a:lnTo>
                    <a:lnTo>
                      <a:pt x="139" y="52"/>
                    </a:lnTo>
                    <a:lnTo>
                      <a:pt x="122" y="35"/>
                    </a:lnTo>
                    <a:lnTo>
                      <a:pt x="99" y="35"/>
                    </a:lnTo>
                    <a:lnTo>
                      <a:pt x="75" y="41"/>
                    </a:lnTo>
                    <a:lnTo>
                      <a:pt x="58" y="52"/>
                    </a:lnTo>
                    <a:lnTo>
                      <a:pt x="40" y="41"/>
                    </a:lnTo>
                    <a:lnTo>
                      <a:pt x="52" y="1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24" name="Oval 137"/>
              <p:cNvSpPr>
                <a:spLocks noChangeArrowheads="1"/>
              </p:cNvSpPr>
              <p:nvPr/>
            </p:nvSpPr>
            <p:spPr bwMode="auto">
              <a:xfrm>
                <a:off x="6571" y="936"/>
                <a:ext cx="49" cy="48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Evaluating</a:t>
            </a:r>
            <a:r>
              <a:rPr lang="en-US" altLang="en-US" smtClean="0"/>
              <a:t>: </a:t>
            </a:r>
            <a:r>
              <a:rPr lang="en-CA" altLang="en-US" sz="3600" smtClean="0">
                <a:solidFill>
                  <a:schemeClr val="accent2"/>
                </a:solidFill>
              </a:rPr>
              <a:t>T(n) =</a:t>
            </a:r>
            <a:r>
              <a:rPr lang="en-US" altLang="en-US" sz="3600" smtClean="0">
                <a:solidFill>
                  <a:schemeClr val="accent2"/>
                </a:solidFill>
              </a:rPr>
              <a:t> </a:t>
            </a:r>
            <a:r>
              <a:rPr lang="en-CA" altLang="en-US" sz="3600" smtClean="0">
                <a:solidFill>
                  <a:schemeClr val="accent2"/>
                </a:solidFill>
              </a:rPr>
              <a:t>aT(n/b)+f(n)</a:t>
            </a:r>
          </a:p>
        </p:txBody>
      </p:sp>
      <p:graphicFrame>
        <p:nvGraphicFramePr>
          <p:cNvPr id="432131" name="Group 3"/>
          <p:cNvGraphicFramePr>
            <a:graphicFrameLocks noGrp="1"/>
          </p:cNvGraphicFramePr>
          <p:nvPr/>
        </p:nvGraphicFramePr>
        <p:xfrm>
          <a:off x="228600" y="1219200"/>
          <a:ext cx="8686800" cy="4535488"/>
        </p:xfrm>
        <a:graphic>
          <a:graphicData uri="http://schemas.openxmlformats.org/drawingml/2006/table">
            <a:tbl>
              <a:tblPr/>
              <a:tblGrid>
                <a:gridCol w="906463"/>
                <a:gridCol w="1585912"/>
                <a:gridCol w="1501775"/>
                <a:gridCol w="1671638"/>
                <a:gridCol w="1387475"/>
                <a:gridCol w="1633537"/>
              </a:tblGrid>
              <a:tr h="1335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Level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Instance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size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79940" name="Group 68"/>
          <p:cNvGrpSpPr>
            <a:grpSpLocks/>
          </p:cNvGrpSpPr>
          <p:nvPr/>
        </p:nvGrpSpPr>
        <p:grpSpPr bwMode="auto">
          <a:xfrm>
            <a:off x="1419225" y="3148013"/>
            <a:ext cx="1031875" cy="168275"/>
            <a:chOff x="260" y="1787"/>
            <a:chExt cx="942" cy="147"/>
          </a:xfrm>
        </p:grpSpPr>
        <p:sp>
          <p:nvSpPr>
            <p:cNvPr id="79995" name="Oval 69"/>
            <p:cNvSpPr>
              <a:spLocks noChangeArrowheads="1"/>
            </p:cNvSpPr>
            <p:nvPr/>
          </p:nvSpPr>
          <p:spPr bwMode="auto">
            <a:xfrm>
              <a:off x="805" y="1787"/>
              <a:ext cx="103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9996" name="Oval 70"/>
            <p:cNvSpPr>
              <a:spLocks noChangeArrowheads="1"/>
            </p:cNvSpPr>
            <p:nvPr/>
          </p:nvSpPr>
          <p:spPr bwMode="auto">
            <a:xfrm>
              <a:off x="533" y="1792"/>
              <a:ext cx="102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79997" name="Oval 71"/>
            <p:cNvSpPr>
              <a:spLocks noChangeArrowheads="1"/>
            </p:cNvSpPr>
            <p:nvPr/>
          </p:nvSpPr>
          <p:spPr bwMode="auto">
            <a:xfrm>
              <a:off x="1100" y="1787"/>
              <a:ext cx="102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9998" name="Oval 72"/>
            <p:cNvSpPr>
              <a:spLocks noChangeArrowheads="1"/>
            </p:cNvSpPr>
            <p:nvPr/>
          </p:nvSpPr>
          <p:spPr bwMode="auto">
            <a:xfrm>
              <a:off x="260" y="1787"/>
              <a:ext cx="103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</p:grpSp>
      <p:sp>
        <p:nvSpPr>
          <p:cNvPr id="79941" name="Oval 73"/>
          <p:cNvSpPr>
            <a:spLocks noChangeArrowheads="1"/>
          </p:cNvSpPr>
          <p:nvPr/>
        </p:nvSpPr>
        <p:spPr bwMode="auto">
          <a:xfrm>
            <a:off x="1868488" y="2741613"/>
            <a:ext cx="112712" cy="161925"/>
          </a:xfrm>
          <a:prstGeom prst="ellipse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pSp>
        <p:nvGrpSpPr>
          <p:cNvPr id="79942" name="Group 74"/>
          <p:cNvGrpSpPr>
            <a:grpSpLocks/>
          </p:cNvGrpSpPr>
          <p:nvPr/>
        </p:nvGrpSpPr>
        <p:grpSpPr bwMode="auto">
          <a:xfrm>
            <a:off x="1316038" y="4583113"/>
            <a:ext cx="1235075" cy="90487"/>
            <a:chOff x="530" y="1115"/>
            <a:chExt cx="3575" cy="182"/>
          </a:xfrm>
        </p:grpSpPr>
        <p:sp>
          <p:nvSpPr>
            <p:cNvPr id="79978" name="Oval 75"/>
            <p:cNvSpPr>
              <a:spLocks noChangeArrowheads="1"/>
            </p:cNvSpPr>
            <p:nvPr/>
          </p:nvSpPr>
          <p:spPr bwMode="auto">
            <a:xfrm>
              <a:off x="2326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9979" name="Oval 76"/>
            <p:cNvSpPr>
              <a:spLocks noChangeArrowheads="1"/>
            </p:cNvSpPr>
            <p:nvPr/>
          </p:nvSpPr>
          <p:spPr bwMode="auto">
            <a:xfrm>
              <a:off x="3925" y="1115"/>
              <a:ext cx="180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9980" name="Oval 77"/>
            <p:cNvSpPr>
              <a:spLocks noChangeArrowheads="1"/>
            </p:cNvSpPr>
            <p:nvPr/>
          </p:nvSpPr>
          <p:spPr bwMode="auto">
            <a:xfrm>
              <a:off x="530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9981" name="Oval 78"/>
            <p:cNvSpPr>
              <a:spLocks noChangeArrowheads="1"/>
            </p:cNvSpPr>
            <p:nvPr/>
          </p:nvSpPr>
          <p:spPr bwMode="auto">
            <a:xfrm>
              <a:off x="746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9982" name="Oval 79"/>
            <p:cNvSpPr>
              <a:spLocks noChangeArrowheads="1"/>
            </p:cNvSpPr>
            <p:nvPr/>
          </p:nvSpPr>
          <p:spPr bwMode="auto">
            <a:xfrm>
              <a:off x="9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9983" name="Oval 80"/>
            <p:cNvSpPr>
              <a:spLocks noChangeArrowheads="1"/>
            </p:cNvSpPr>
            <p:nvPr/>
          </p:nvSpPr>
          <p:spPr bwMode="auto">
            <a:xfrm>
              <a:off x="1199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9984" name="Oval 81"/>
            <p:cNvSpPr>
              <a:spLocks noChangeArrowheads="1"/>
            </p:cNvSpPr>
            <p:nvPr/>
          </p:nvSpPr>
          <p:spPr bwMode="auto">
            <a:xfrm>
              <a:off x="1429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9985" name="Oval 82"/>
            <p:cNvSpPr>
              <a:spLocks noChangeArrowheads="1"/>
            </p:cNvSpPr>
            <p:nvPr/>
          </p:nvSpPr>
          <p:spPr bwMode="auto">
            <a:xfrm>
              <a:off x="166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9986" name="Oval 83"/>
            <p:cNvSpPr>
              <a:spLocks noChangeArrowheads="1"/>
            </p:cNvSpPr>
            <p:nvPr/>
          </p:nvSpPr>
          <p:spPr bwMode="auto">
            <a:xfrm>
              <a:off x="1877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9987" name="Oval 84"/>
            <p:cNvSpPr>
              <a:spLocks noChangeArrowheads="1"/>
            </p:cNvSpPr>
            <p:nvPr/>
          </p:nvSpPr>
          <p:spPr bwMode="auto">
            <a:xfrm>
              <a:off x="2093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9988" name="Oval 85"/>
            <p:cNvSpPr>
              <a:spLocks noChangeArrowheads="1"/>
            </p:cNvSpPr>
            <p:nvPr/>
          </p:nvSpPr>
          <p:spPr bwMode="auto">
            <a:xfrm>
              <a:off x="2550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9989" name="Oval 86"/>
            <p:cNvSpPr>
              <a:spLocks noChangeArrowheads="1"/>
            </p:cNvSpPr>
            <p:nvPr/>
          </p:nvSpPr>
          <p:spPr bwMode="auto">
            <a:xfrm>
              <a:off x="27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9990" name="Oval 87"/>
            <p:cNvSpPr>
              <a:spLocks noChangeArrowheads="1"/>
            </p:cNvSpPr>
            <p:nvPr/>
          </p:nvSpPr>
          <p:spPr bwMode="auto">
            <a:xfrm>
              <a:off x="3008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9991" name="Oval 88"/>
            <p:cNvSpPr>
              <a:spLocks noChangeArrowheads="1"/>
            </p:cNvSpPr>
            <p:nvPr/>
          </p:nvSpPr>
          <p:spPr bwMode="auto">
            <a:xfrm>
              <a:off x="3240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9992" name="Oval 89"/>
            <p:cNvSpPr>
              <a:spLocks noChangeArrowheads="1"/>
            </p:cNvSpPr>
            <p:nvPr/>
          </p:nvSpPr>
          <p:spPr bwMode="auto">
            <a:xfrm>
              <a:off x="3456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9993" name="Oval 90"/>
            <p:cNvSpPr>
              <a:spLocks noChangeArrowheads="1"/>
            </p:cNvSpPr>
            <p:nvPr/>
          </p:nvSpPr>
          <p:spPr bwMode="auto">
            <a:xfrm>
              <a:off x="36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9994" name="Rectangle 91"/>
            <p:cNvSpPr>
              <a:spLocks noChangeArrowheads="1"/>
            </p:cNvSpPr>
            <p:nvPr/>
          </p:nvSpPr>
          <p:spPr bwMode="auto">
            <a:xfrm>
              <a:off x="2130" y="1141"/>
              <a:ext cx="35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  <p:grpSp>
        <p:nvGrpSpPr>
          <p:cNvPr id="79943" name="Group 92"/>
          <p:cNvGrpSpPr>
            <a:grpSpLocks/>
          </p:cNvGrpSpPr>
          <p:nvPr/>
        </p:nvGrpSpPr>
        <p:grpSpPr bwMode="auto">
          <a:xfrm>
            <a:off x="1282700" y="5532438"/>
            <a:ext cx="1308100" cy="30162"/>
            <a:chOff x="626" y="3456"/>
            <a:chExt cx="3790" cy="58"/>
          </a:xfrm>
        </p:grpSpPr>
        <p:sp>
          <p:nvSpPr>
            <p:cNvPr id="79944" name="Oval 93"/>
            <p:cNvSpPr>
              <a:spLocks noChangeArrowheads="1"/>
            </p:cNvSpPr>
            <p:nvPr/>
          </p:nvSpPr>
          <p:spPr bwMode="auto">
            <a:xfrm flipV="1">
              <a:off x="1565" y="3456"/>
              <a:ext cx="96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9945" name="Oval 94"/>
            <p:cNvSpPr>
              <a:spLocks noChangeArrowheads="1"/>
            </p:cNvSpPr>
            <p:nvPr/>
          </p:nvSpPr>
          <p:spPr bwMode="auto">
            <a:xfrm flipV="1">
              <a:off x="2402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9946" name="Oval 95"/>
            <p:cNvSpPr>
              <a:spLocks noChangeArrowheads="1"/>
            </p:cNvSpPr>
            <p:nvPr/>
          </p:nvSpPr>
          <p:spPr bwMode="auto">
            <a:xfrm flipV="1">
              <a:off x="62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9947" name="Oval 96"/>
            <p:cNvSpPr>
              <a:spLocks noChangeArrowheads="1"/>
            </p:cNvSpPr>
            <p:nvPr/>
          </p:nvSpPr>
          <p:spPr bwMode="auto">
            <a:xfrm flipV="1">
              <a:off x="73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9948" name="Oval 97"/>
            <p:cNvSpPr>
              <a:spLocks noChangeArrowheads="1"/>
            </p:cNvSpPr>
            <p:nvPr/>
          </p:nvSpPr>
          <p:spPr bwMode="auto">
            <a:xfrm flipV="1">
              <a:off x="85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9949" name="Oval 98"/>
            <p:cNvSpPr>
              <a:spLocks noChangeArrowheads="1"/>
            </p:cNvSpPr>
            <p:nvPr/>
          </p:nvSpPr>
          <p:spPr bwMode="auto">
            <a:xfrm flipV="1">
              <a:off x="97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9950" name="Oval 99"/>
            <p:cNvSpPr>
              <a:spLocks noChangeArrowheads="1"/>
            </p:cNvSpPr>
            <p:nvPr/>
          </p:nvSpPr>
          <p:spPr bwMode="auto">
            <a:xfrm flipV="1">
              <a:off x="109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9951" name="Oval 100"/>
            <p:cNvSpPr>
              <a:spLocks noChangeArrowheads="1"/>
            </p:cNvSpPr>
            <p:nvPr/>
          </p:nvSpPr>
          <p:spPr bwMode="auto">
            <a:xfrm flipV="1">
              <a:off x="121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9952" name="Oval 101"/>
            <p:cNvSpPr>
              <a:spLocks noChangeArrowheads="1"/>
            </p:cNvSpPr>
            <p:nvPr/>
          </p:nvSpPr>
          <p:spPr bwMode="auto">
            <a:xfrm flipV="1">
              <a:off x="1331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9953" name="Oval 102"/>
            <p:cNvSpPr>
              <a:spLocks noChangeArrowheads="1"/>
            </p:cNvSpPr>
            <p:nvPr/>
          </p:nvSpPr>
          <p:spPr bwMode="auto">
            <a:xfrm flipV="1">
              <a:off x="144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9954" name="Oval 103"/>
            <p:cNvSpPr>
              <a:spLocks noChangeArrowheads="1"/>
            </p:cNvSpPr>
            <p:nvPr/>
          </p:nvSpPr>
          <p:spPr bwMode="auto">
            <a:xfrm flipV="1">
              <a:off x="1683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9955" name="Oval 104"/>
            <p:cNvSpPr>
              <a:spLocks noChangeArrowheads="1"/>
            </p:cNvSpPr>
            <p:nvPr/>
          </p:nvSpPr>
          <p:spPr bwMode="auto">
            <a:xfrm flipV="1">
              <a:off x="179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9956" name="Oval 105"/>
            <p:cNvSpPr>
              <a:spLocks noChangeArrowheads="1"/>
            </p:cNvSpPr>
            <p:nvPr/>
          </p:nvSpPr>
          <p:spPr bwMode="auto">
            <a:xfrm flipV="1">
              <a:off x="1922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9957" name="Oval 106"/>
            <p:cNvSpPr>
              <a:spLocks noChangeArrowheads="1"/>
            </p:cNvSpPr>
            <p:nvPr/>
          </p:nvSpPr>
          <p:spPr bwMode="auto">
            <a:xfrm flipV="1">
              <a:off x="204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9958" name="Oval 107"/>
            <p:cNvSpPr>
              <a:spLocks noChangeArrowheads="1"/>
            </p:cNvSpPr>
            <p:nvPr/>
          </p:nvSpPr>
          <p:spPr bwMode="auto">
            <a:xfrm flipV="1">
              <a:off x="215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9959" name="Oval 108"/>
            <p:cNvSpPr>
              <a:spLocks noChangeArrowheads="1"/>
            </p:cNvSpPr>
            <p:nvPr/>
          </p:nvSpPr>
          <p:spPr bwMode="auto">
            <a:xfrm flipV="1">
              <a:off x="226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9960" name="Rectangle 109"/>
            <p:cNvSpPr>
              <a:spLocks noChangeArrowheads="1"/>
            </p:cNvSpPr>
            <p:nvPr/>
          </p:nvSpPr>
          <p:spPr bwMode="auto">
            <a:xfrm flipV="1">
              <a:off x="1463" y="3459"/>
              <a:ext cx="183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9961" name="Oval 110"/>
            <p:cNvSpPr>
              <a:spLocks noChangeArrowheads="1"/>
            </p:cNvSpPr>
            <p:nvPr/>
          </p:nvSpPr>
          <p:spPr bwMode="auto">
            <a:xfrm flipV="1">
              <a:off x="3485" y="3456"/>
              <a:ext cx="96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9962" name="Oval 111"/>
            <p:cNvSpPr>
              <a:spLocks noChangeArrowheads="1"/>
            </p:cNvSpPr>
            <p:nvPr/>
          </p:nvSpPr>
          <p:spPr bwMode="auto">
            <a:xfrm flipV="1">
              <a:off x="4322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9963" name="Oval 112"/>
            <p:cNvSpPr>
              <a:spLocks noChangeArrowheads="1"/>
            </p:cNvSpPr>
            <p:nvPr/>
          </p:nvSpPr>
          <p:spPr bwMode="auto">
            <a:xfrm flipV="1">
              <a:off x="254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9964" name="Oval 113"/>
            <p:cNvSpPr>
              <a:spLocks noChangeArrowheads="1"/>
            </p:cNvSpPr>
            <p:nvPr/>
          </p:nvSpPr>
          <p:spPr bwMode="auto">
            <a:xfrm flipV="1">
              <a:off x="265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9965" name="Oval 114"/>
            <p:cNvSpPr>
              <a:spLocks noChangeArrowheads="1"/>
            </p:cNvSpPr>
            <p:nvPr/>
          </p:nvSpPr>
          <p:spPr bwMode="auto">
            <a:xfrm flipV="1">
              <a:off x="277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9966" name="Oval 115"/>
            <p:cNvSpPr>
              <a:spLocks noChangeArrowheads="1"/>
            </p:cNvSpPr>
            <p:nvPr/>
          </p:nvSpPr>
          <p:spPr bwMode="auto">
            <a:xfrm flipV="1">
              <a:off x="289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9967" name="Oval 116"/>
            <p:cNvSpPr>
              <a:spLocks noChangeArrowheads="1"/>
            </p:cNvSpPr>
            <p:nvPr/>
          </p:nvSpPr>
          <p:spPr bwMode="auto">
            <a:xfrm flipV="1">
              <a:off x="301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9968" name="Oval 117"/>
            <p:cNvSpPr>
              <a:spLocks noChangeArrowheads="1"/>
            </p:cNvSpPr>
            <p:nvPr/>
          </p:nvSpPr>
          <p:spPr bwMode="auto">
            <a:xfrm flipV="1">
              <a:off x="313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9969" name="Oval 118"/>
            <p:cNvSpPr>
              <a:spLocks noChangeArrowheads="1"/>
            </p:cNvSpPr>
            <p:nvPr/>
          </p:nvSpPr>
          <p:spPr bwMode="auto">
            <a:xfrm flipV="1">
              <a:off x="3251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9970" name="Oval 119"/>
            <p:cNvSpPr>
              <a:spLocks noChangeArrowheads="1"/>
            </p:cNvSpPr>
            <p:nvPr/>
          </p:nvSpPr>
          <p:spPr bwMode="auto">
            <a:xfrm flipV="1">
              <a:off x="336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9971" name="Oval 120"/>
            <p:cNvSpPr>
              <a:spLocks noChangeArrowheads="1"/>
            </p:cNvSpPr>
            <p:nvPr/>
          </p:nvSpPr>
          <p:spPr bwMode="auto">
            <a:xfrm flipV="1">
              <a:off x="3603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9972" name="Oval 121"/>
            <p:cNvSpPr>
              <a:spLocks noChangeArrowheads="1"/>
            </p:cNvSpPr>
            <p:nvPr/>
          </p:nvSpPr>
          <p:spPr bwMode="auto">
            <a:xfrm flipV="1">
              <a:off x="371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9973" name="Oval 122"/>
            <p:cNvSpPr>
              <a:spLocks noChangeArrowheads="1"/>
            </p:cNvSpPr>
            <p:nvPr/>
          </p:nvSpPr>
          <p:spPr bwMode="auto">
            <a:xfrm flipV="1">
              <a:off x="3842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9974" name="Oval 123"/>
            <p:cNvSpPr>
              <a:spLocks noChangeArrowheads="1"/>
            </p:cNvSpPr>
            <p:nvPr/>
          </p:nvSpPr>
          <p:spPr bwMode="auto">
            <a:xfrm flipV="1">
              <a:off x="396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9975" name="Oval 124"/>
            <p:cNvSpPr>
              <a:spLocks noChangeArrowheads="1"/>
            </p:cNvSpPr>
            <p:nvPr/>
          </p:nvSpPr>
          <p:spPr bwMode="auto">
            <a:xfrm flipV="1">
              <a:off x="407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9976" name="Oval 125"/>
            <p:cNvSpPr>
              <a:spLocks noChangeArrowheads="1"/>
            </p:cNvSpPr>
            <p:nvPr/>
          </p:nvSpPr>
          <p:spPr bwMode="auto">
            <a:xfrm flipV="1">
              <a:off x="418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79977" name="Rectangle 126"/>
            <p:cNvSpPr>
              <a:spLocks noChangeArrowheads="1"/>
            </p:cNvSpPr>
            <p:nvPr/>
          </p:nvSpPr>
          <p:spPr bwMode="auto">
            <a:xfrm flipV="1">
              <a:off x="3383" y="3459"/>
              <a:ext cx="183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Evaluating</a:t>
            </a:r>
            <a:r>
              <a:rPr lang="en-US" altLang="en-US" smtClean="0"/>
              <a:t>: </a:t>
            </a:r>
            <a:r>
              <a:rPr lang="en-CA" altLang="en-US" sz="3600" smtClean="0">
                <a:solidFill>
                  <a:schemeClr val="accent2"/>
                </a:solidFill>
              </a:rPr>
              <a:t>T(n) =</a:t>
            </a:r>
            <a:r>
              <a:rPr lang="en-US" altLang="en-US" sz="3600" smtClean="0">
                <a:solidFill>
                  <a:schemeClr val="accent2"/>
                </a:solidFill>
              </a:rPr>
              <a:t> </a:t>
            </a:r>
            <a:r>
              <a:rPr lang="en-CA" altLang="en-US" sz="3600" smtClean="0">
                <a:solidFill>
                  <a:schemeClr val="accent2"/>
                </a:solidFill>
              </a:rPr>
              <a:t>aT(n/b)+f(n)</a:t>
            </a:r>
          </a:p>
        </p:txBody>
      </p:sp>
      <p:graphicFrame>
        <p:nvGraphicFramePr>
          <p:cNvPr id="433155" name="Group 3"/>
          <p:cNvGraphicFramePr>
            <a:graphicFrameLocks noGrp="1"/>
          </p:cNvGraphicFramePr>
          <p:nvPr/>
        </p:nvGraphicFramePr>
        <p:xfrm>
          <a:off x="228600" y="1219200"/>
          <a:ext cx="8686800" cy="4535488"/>
        </p:xfrm>
        <a:graphic>
          <a:graphicData uri="http://schemas.openxmlformats.org/drawingml/2006/table">
            <a:tbl>
              <a:tblPr/>
              <a:tblGrid>
                <a:gridCol w="906463"/>
                <a:gridCol w="1585912"/>
                <a:gridCol w="1501775"/>
                <a:gridCol w="1671638"/>
                <a:gridCol w="1387475"/>
                <a:gridCol w="1633537"/>
              </a:tblGrid>
              <a:tr h="1335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Level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Instance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size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0964" name="Group 68"/>
          <p:cNvGrpSpPr>
            <a:grpSpLocks/>
          </p:cNvGrpSpPr>
          <p:nvPr/>
        </p:nvGrpSpPr>
        <p:grpSpPr bwMode="auto">
          <a:xfrm>
            <a:off x="1419225" y="3148013"/>
            <a:ext cx="1031875" cy="168275"/>
            <a:chOff x="260" y="1787"/>
            <a:chExt cx="942" cy="147"/>
          </a:xfrm>
        </p:grpSpPr>
        <p:sp>
          <p:nvSpPr>
            <p:cNvPr id="81019" name="Oval 69"/>
            <p:cNvSpPr>
              <a:spLocks noChangeArrowheads="1"/>
            </p:cNvSpPr>
            <p:nvPr/>
          </p:nvSpPr>
          <p:spPr bwMode="auto">
            <a:xfrm>
              <a:off x="805" y="1787"/>
              <a:ext cx="103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1020" name="Oval 70"/>
            <p:cNvSpPr>
              <a:spLocks noChangeArrowheads="1"/>
            </p:cNvSpPr>
            <p:nvPr/>
          </p:nvSpPr>
          <p:spPr bwMode="auto">
            <a:xfrm>
              <a:off x="533" y="1792"/>
              <a:ext cx="102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81021" name="Oval 71"/>
            <p:cNvSpPr>
              <a:spLocks noChangeArrowheads="1"/>
            </p:cNvSpPr>
            <p:nvPr/>
          </p:nvSpPr>
          <p:spPr bwMode="auto">
            <a:xfrm>
              <a:off x="1100" y="1787"/>
              <a:ext cx="102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1022" name="Oval 72"/>
            <p:cNvSpPr>
              <a:spLocks noChangeArrowheads="1"/>
            </p:cNvSpPr>
            <p:nvPr/>
          </p:nvSpPr>
          <p:spPr bwMode="auto">
            <a:xfrm>
              <a:off x="260" y="1787"/>
              <a:ext cx="103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</p:grpSp>
      <p:sp>
        <p:nvSpPr>
          <p:cNvPr id="80965" name="Oval 73"/>
          <p:cNvSpPr>
            <a:spLocks noChangeArrowheads="1"/>
          </p:cNvSpPr>
          <p:nvPr/>
        </p:nvSpPr>
        <p:spPr bwMode="auto">
          <a:xfrm>
            <a:off x="1868488" y="2741613"/>
            <a:ext cx="112712" cy="161925"/>
          </a:xfrm>
          <a:prstGeom prst="ellipse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pSp>
        <p:nvGrpSpPr>
          <p:cNvPr id="80966" name="Group 74"/>
          <p:cNvGrpSpPr>
            <a:grpSpLocks/>
          </p:cNvGrpSpPr>
          <p:nvPr/>
        </p:nvGrpSpPr>
        <p:grpSpPr bwMode="auto">
          <a:xfrm>
            <a:off x="1316038" y="4583113"/>
            <a:ext cx="1235075" cy="90487"/>
            <a:chOff x="530" y="1115"/>
            <a:chExt cx="3575" cy="182"/>
          </a:xfrm>
        </p:grpSpPr>
        <p:sp>
          <p:nvSpPr>
            <p:cNvPr id="81002" name="Oval 75"/>
            <p:cNvSpPr>
              <a:spLocks noChangeArrowheads="1"/>
            </p:cNvSpPr>
            <p:nvPr/>
          </p:nvSpPr>
          <p:spPr bwMode="auto">
            <a:xfrm>
              <a:off x="2326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1003" name="Oval 76"/>
            <p:cNvSpPr>
              <a:spLocks noChangeArrowheads="1"/>
            </p:cNvSpPr>
            <p:nvPr/>
          </p:nvSpPr>
          <p:spPr bwMode="auto">
            <a:xfrm>
              <a:off x="3925" y="1115"/>
              <a:ext cx="180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1004" name="Oval 77"/>
            <p:cNvSpPr>
              <a:spLocks noChangeArrowheads="1"/>
            </p:cNvSpPr>
            <p:nvPr/>
          </p:nvSpPr>
          <p:spPr bwMode="auto">
            <a:xfrm>
              <a:off x="530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1005" name="Oval 78"/>
            <p:cNvSpPr>
              <a:spLocks noChangeArrowheads="1"/>
            </p:cNvSpPr>
            <p:nvPr/>
          </p:nvSpPr>
          <p:spPr bwMode="auto">
            <a:xfrm>
              <a:off x="746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1006" name="Oval 79"/>
            <p:cNvSpPr>
              <a:spLocks noChangeArrowheads="1"/>
            </p:cNvSpPr>
            <p:nvPr/>
          </p:nvSpPr>
          <p:spPr bwMode="auto">
            <a:xfrm>
              <a:off x="9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1007" name="Oval 80"/>
            <p:cNvSpPr>
              <a:spLocks noChangeArrowheads="1"/>
            </p:cNvSpPr>
            <p:nvPr/>
          </p:nvSpPr>
          <p:spPr bwMode="auto">
            <a:xfrm>
              <a:off x="1199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1008" name="Oval 81"/>
            <p:cNvSpPr>
              <a:spLocks noChangeArrowheads="1"/>
            </p:cNvSpPr>
            <p:nvPr/>
          </p:nvSpPr>
          <p:spPr bwMode="auto">
            <a:xfrm>
              <a:off x="1429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1009" name="Oval 82"/>
            <p:cNvSpPr>
              <a:spLocks noChangeArrowheads="1"/>
            </p:cNvSpPr>
            <p:nvPr/>
          </p:nvSpPr>
          <p:spPr bwMode="auto">
            <a:xfrm>
              <a:off x="166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1010" name="Oval 83"/>
            <p:cNvSpPr>
              <a:spLocks noChangeArrowheads="1"/>
            </p:cNvSpPr>
            <p:nvPr/>
          </p:nvSpPr>
          <p:spPr bwMode="auto">
            <a:xfrm>
              <a:off x="1877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1011" name="Oval 84"/>
            <p:cNvSpPr>
              <a:spLocks noChangeArrowheads="1"/>
            </p:cNvSpPr>
            <p:nvPr/>
          </p:nvSpPr>
          <p:spPr bwMode="auto">
            <a:xfrm>
              <a:off x="2093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1012" name="Oval 85"/>
            <p:cNvSpPr>
              <a:spLocks noChangeArrowheads="1"/>
            </p:cNvSpPr>
            <p:nvPr/>
          </p:nvSpPr>
          <p:spPr bwMode="auto">
            <a:xfrm>
              <a:off x="2550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1013" name="Oval 86"/>
            <p:cNvSpPr>
              <a:spLocks noChangeArrowheads="1"/>
            </p:cNvSpPr>
            <p:nvPr/>
          </p:nvSpPr>
          <p:spPr bwMode="auto">
            <a:xfrm>
              <a:off x="27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1014" name="Oval 87"/>
            <p:cNvSpPr>
              <a:spLocks noChangeArrowheads="1"/>
            </p:cNvSpPr>
            <p:nvPr/>
          </p:nvSpPr>
          <p:spPr bwMode="auto">
            <a:xfrm>
              <a:off x="3008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1015" name="Oval 88"/>
            <p:cNvSpPr>
              <a:spLocks noChangeArrowheads="1"/>
            </p:cNvSpPr>
            <p:nvPr/>
          </p:nvSpPr>
          <p:spPr bwMode="auto">
            <a:xfrm>
              <a:off x="3240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1016" name="Oval 89"/>
            <p:cNvSpPr>
              <a:spLocks noChangeArrowheads="1"/>
            </p:cNvSpPr>
            <p:nvPr/>
          </p:nvSpPr>
          <p:spPr bwMode="auto">
            <a:xfrm>
              <a:off x="3456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1017" name="Oval 90"/>
            <p:cNvSpPr>
              <a:spLocks noChangeArrowheads="1"/>
            </p:cNvSpPr>
            <p:nvPr/>
          </p:nvSpPr>
          <p:spPr bwMode="auto">
            <a:xfrm>
              <a:off x="36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1018" name="Rectangle 91"/>
            <p:cNvSpPr>
              <a:spLocks noChangeArrowheads="1"/>
            </p:cNvSpPr>
            <p:nvPr/>
          </p:nvSpPr>
          <p:spPr bwMode="auto">
            <a:xfrm>
              <a:off x="2130" y="1141"/>
              <a:ext cx="35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  <p:grpSp>
        <p:nvGrpSpPr>
          <p:cNvPr id="80967" name="Group 92"/>
          <p:cNvGrpSpPr>
            <a:grpSpLocks/>
          </p:cNvGrpSpPr>
          <p:nvPr/>
        </p:nvGrpSpPr>
        <p:grpSpPr bwMode="auto">
          <a:xfrm>
            <a:off x="1282700" y="5532438"/>
            <a:ext cx="1308100" cy="30162"/>
            <a:chOff x="626" y="3456"/>
            <a:chExt cx="3790" cy="58"/>
          </a:xfrm>
        </p:grpSpPr>
        <p:sp>
          <p:nvSpPr>
            <p:cNvPr id="80968" name="Oval 93"/>
            <p:cNvSpPr>
              <a:spLocks noChangeArrowheads="1"/>
            </p:cNvSpPr>
            <p:nvPr/>
          </p:nvSpPr>
          <p:spPr bwMode="auto">
            <a:xfrm flipV="1">
              <a:off x="1565" y="3456"/>
              <a:ext cx="96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0969" name="Oval 94"/>
            <p:cNvSpPr>
              <a:spLocks noChangeArrowheads="1"/>
            </p:cNvSpPr>
            <p:nvPr/>
          </p:nvSpPr>
          <p:spPr bwMode="auto">
            <a:xfrm flipV="1">
              <a:off x="2402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0970" name="Oval 95"/>
            <p:cNvSpPr>
              <a:spLocks noChangeArrowheads="1"/>
            </p:cNvSpPr>
            <p:nvPr/>
          </p:nvSpPr>
          <p:spPr bwMode="auto">
            <a:xfrm flipV="1">
              <a:off x="62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0971" name="Oval 96"/>
            <p:cNvSpPr>
              <a:spLocks noChangeArrowheads="1"/>
            </p:cNvSpPr>
            <p:nvPr/>
          </p:nvSpPr>
          <p:spPr bwMode="auto">
            <a:xfrm flipV="1">
              <a:off x="73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0972" name="Oval 97"/>
            <p:cNvSpPr>
              <a:spLocks noChangeArrowheads="1"/>
            </p:cNvSpPr>
            <p:nvPr/>
          </p:nvSpPr>
          <p:spPr bwMode="auto">
            <a:xfrm flipV="1">
              <a:off x="85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0973" name="Oval 98"/>
            <p:cNvSpPr>
              <a:spLocks noChangeArrowheads="1"/>
            </p:cNvSpPr>
            <p:nvPr/>
          </p:nvSpPr>
          <p:spPr bwMode="auto">
            <a:xfrm flipV="1">
              <a:off x="97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0974" name="Oval 99"/>
            <p:cNvSpPr>
              <a:spLocks noChangeArrowheads="1"/>
            </p:cNvSpPr>
            <p:nvPr/>
          </p:nvSpPr>
          <p:spPr bwMode="auto">
            <a:xfrm flipV="1">
              <a:off x="109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0975" name="Oval 100"/>
            <p:cNvSpPr>
              <a:spLocks noChangeArrowheads="1"/>
            </p:cNvSpPr>
            <p:nvPr/>
          </p:nvSpPr>
          <p:spPr bwMode="auto">
            <a:xfrm flipV="1">
              <a:off x="121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0976" name="Oval 101"/>
            <p:cNvSpPr>
              <a:spLocks noChangeArrowheads="1"/>
            </p:cNvSpPr>
            <p:nvPr/>
          </p:nvSpPr>
          <p:spPr bwMode="auto">
            <a:xfrm flipV="1">
              <a:off x="1331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0977" name="Oval 102"/>
            <p:cNvSpPr>
              <a:spLocks noChangeArrowheads="1"/>
            </p:cNvSpPr>
            <p:nvPr/>
          </p:nvSpPr>
          <p:spPr bwMode="auto">
            <a:xfrm flipV="1">
              <a:off x="144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0978" name="Oval 103"/>
            <p:cNvSpPr>
              <a:spLocks noChangeArrowheads="1"/>
            </p:cNvSpPr>
            <p:nvPr/>
          </p:nvSpPr>
          <p:spPr bwMode="auto">
            <a:xfrm flipV="1">
              <a:off x="1683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0979" name="Oval 104"/>
            <p:cNvSpPr>
              <a:spLocks noChangeArrowheads="1"/>
            </p:cNvSpPr>
            <p:nvPr/>
          </p:nvSpPr>
          <p:spPr bwMode="auto">
            <a:xfrm flipV="1">
              <a:off x="179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0980" name="Oval 105"/>
            <p:cNvSpPr>
              <a:spLocks noChangeArrowheads="1"/>
            </p:cNvSpPr>
            <p:nvPr/>
          </p:nvSpPr>
          <p:spPr bwMode="auto">
            <a:xfrm flipV="1">
              <a:off x="1922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0981" name="Oval 106"/>
            <p:cNvSpPr>
              <a:spLocks noChangeArrowheads="1"/>
            </p:cNvSpPr>
            <p:nvPr/>
          </p:nvSpPr>
          <p:spPr bwMode="auto">
            <a:xfrm flipV="1">
              <a:off x="204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0982" name="Oval 107"/>
            <p:cNvSpPr>
              <a:spLocks noChangeArrowheads="1"/>
            </p:cNvSpPr>
            <p:nvPr/>
          </p:nvSpPr>
          <p:spPr bwMode="auto">
            <a:xfrm flipV="1">
              <a:off x="215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0983" name="Oval 108"/>
            <p:cNvSpPr>
              <a:spLocks noChangeArrowheads="1"/>
            </p:cNvSpPr>
            <p:nvPr/>
          </p:nvSpPr>
          <p:spPr bwMode="auto">
            <a:xfrm flipV="1">
              <a:off x="226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0984" name="Rectangle 109"/>
            <p:cNvSpPr>
              <a:spLocks noChangeArrowheads="1"/>
            </p:cNvSpPr>
            <p:nvPr/>
          </p:nvSpPr>
          <p:spPr bwMode="auto">
            <a:xfrm flipV="1">
              <a:off x="1463" y="3459"/>
              <a:ext cx="183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0985" name="Oval 110"/>
            <p:cNvSpPr>
              <a:spLocks noChangeArrowheads="1"/>
            </p:cNvSpPr>
            <p:nvPr/>
          </p:nvSpPr>
          <p:spPr bwMode="auto">
            <a:xfrm flipV="1">
              <a:off x="3485" y="3456"/>
              <a:ext cx="96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0986" name="Oval 111"/>
            <p:cNvSpPr>
              <a:spLocks noChangeArrowheads="1"/>
            </p:cNvSpPr>
            <p:nvPr/>
          </p:nvSpPr>
          <p:spPr bwMode="auto">
            <a:xfrm flipV="1">
              <a:off x="4322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0987" name="Oval 112"/>
            <p:cNvSpPr>
              <a:spLocks noChangeArrowheads="1"/>
            </p:cNvSpPr>
            <p:nvPr/>
          </p:nvSpPr>
          <p:spPr bwMode="auto">
            <a:xfrm flipV="1">
              <a:off x="254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0988" name="Oval 113"/>
            <p:cNvSpPr>
              <a:spLocks noChangeArrowheads="1"/>
            </p:cNvSpPr>
            <p:nvPr/>
          </p:nvSpPr>
          <p:spPr bwMode="auto">
            <a:xfrm flipV="1">
              <a:off x="265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0989" name="Oval 114"/>
            <p:cNvSpPr>
              <a:spLocks noChangeArrowheads="1"/>
            </p:cNvSpPr>
            <p:nvPr/>
          </p:nvSpPr>
          <p:spPr bwMode="auto">
            <a:xfrm flipV="1">
              <a:off x="277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0990" name="Oval 115"/>
            <p:cNvSpPr>
              <a:spLocks noChangeArrowheads="1"/>
            </p:cNvSpPr>
            <p:nvPr/>
          </p:nvSpPr>
          <p:spPr bwMode="auto">
            <a:xfrm flipV="1">
              <a:off x="289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0991" name="Oval 116"/>
            <p:cNvSpPr>
              <a:spLocks noChangeArrowheads="1"/>
            </p:cNvSpPr>
            <p:nvPr/>
          </p:nvSpPr>
          <p:spPr bwMode="auto">
            <a:xfrm flipV="1">
              <a:off x="301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0992" name="Oval 117"/>
            <p:cNvSpPr>
              <a:spLocks noChangeArrowheads="1"/>
            </p:cNvSpPr>
            <p:nvPr/>
          </p:nvSpPr>
          <p:spPr bwMode="auto">
            <a:xfrm flipV="1">
              <a:off x="313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0993" name="Oval 118"/>
            <p:cNvSpPr>
              <a:spLocks noChangeArrowheads="1"/>
            </p:cNvSpPr>
            <p:nvPr/>
          </p:nvSpPr>
          <p:spPr bwMode="auto">
            <a:xfrm flipV="1">
              <a:off x="3251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0994" name="Oval 119"/>
            <p:cNvSpPr>
              <a:spLocks noChangeArrowheads="1"/>
            </p:cNvSpPr>
            <p:nvPr/>
          </p:nvSpPr>
          <p:spPr bwMode="auto">
            <a:xfrm flipV="1">
              <a:off x="336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0995" name="Oval 120"/>
            <p:cNvSpPr>
              <a:spLocks noChangeArrowheads="1"/>
            </p:cNvSpPr>
            <p:nvPr/>
          </p:nvSpPr>
          <p:spPr bwMode="auto">
            <a:xfrm flipV="1">
              <a:off x="3603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0996" name="Oval 121"/>
            <p:cNvSpPr>
              <a:spLocks noChangeArrowheads="1"/>
            </p:cNvSpPr>
            <p:nvPr/>
          </p:nvSpPr>
          <p:spPr bwMode="auto">
            <a:xfrm flipV="1">
              <a:off x="371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0997" name="Oval 122"/>
            <p:cNvSpPr>
              <a:spLocks noChangeArrowheads="1"/>
            </p:cNvSpPr>
            <p:nvPr/>
          </p:nvSpPr>
          <p:spPr bwMode="auto">
            <a:xfrm flipV="1">
              <a:off x="3842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0998" name="Oval 123"/>
            <p:cNvSpPr>
              <a:spLocks noChangeArrowheads="1"/>
            </p:cNvSpPr>
            <p:nvPr/>
          </p:nvSpPr>
          <p:spPr bwMode="auto">
            <a:xfrm flipV="1">
              <a:off x="396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0999" name="Oval 124"/>
            <p:cNvSpPr>
              <a:spLocks noChangeArrowheads="1"/>
            </p:cNvSpPr>
            <p:nvPr/>
          </p:nvSpPr>
          <p:spPr bwMode="auto">
            <a:xfrm flipV="1">
              <a:off x="407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1000" name="Oval 125"/>
            <p:cNvSpPr>
              <a:spLocks noChangeArrowheads="1"/>
            </p:cNvSpPr>
            <p:nvPr/>
          </p:nvSpPr>
          <p:spPr bwMode="auto">
            <a:xfrm flipV="1">
              <a:off x="418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1001" name="Rectangle 126"/>
            <p:cNvSpPr>
              <a:spLocks noChangeArrowheads="1"/>
            </p:cNvSpPr>
            <p:nvPr/>
          </p:nvSpPr>
          <p:spPr bwMode="auto">
            <a:xfrm flipV="1">
              <a:off x="3383" y="3459"/>
              <a:ext cx="183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Evaluating</a:t>
            </a:r>
            <a:r>
              <a:rPr lang="en-US" altLang="en-US" smtClean="0"/>
              <a:t>: </a:t>
            </a:r>
            <a:r>
              <a:rPr lang="en-CA" altLang="en-US" sz="3600" smtClean="0">
                <a:solidFill>
                  <a:schemeClr val="accent2"/>
                </a:solidFill>
              </a:rPr>
              <a:t>T(n) =</a:t>
            </a:r>
            <a:r>
              <a:rPr lang="en-US" altLang="en-US" sz="3600" smtClean="0">
                <a:solidFill>
                  <a:schemeClr val="accent2"/>
                </a:solidFill>
              </a:rPr>
              <a:t> </a:t>
            </a:r>
            <a:r>
              <a:rPr lang="en-CA" altLang="en-US" sz="3600" smtClean="0">
                <a:solidFill>
                  <a:schemeClr val="accent2"/>
                </a:solidFill>
              </a:rPr>
              <a:t>aT(n/b)+f(n)</a:t>
            </a:r>
          </a:p>
        </p:txBody>
      </p:sp>
      <p:graphicFrame>
        <p:nvGraphicFramePr>
          <p:cNvPr id="434179" name="Group 3"/>
          <p:cNvGraphicFramePr>
            <a:graphicFrameLocks noGrp="1"/>
          </p:cNvGraphicFramePr>
          <p:nvPr/>
        </p:nvGraphicFramePr>
        <p:xfrm>
          <a:off x="228600" y="1219200"/>
          <a:ext cx="8686800" cy="4535488"/>
        </p:xfrm>
        <a:graphic>
          <a:graphicData uri="http://schemas.openxmlformats.org/drawingml/2006/table">
            <a:tbl>
              <a:tblPr/>
              <a:tblGrid>
                <a:gridCol w="906463"/>
                <a:gridCol w="1585912"/>
                <a:gridCol w="1501775"/>
                <a:gridCol w="1671638"/>
                <a:gridCol w="1387475"/>
                <a:gridCol w="1633537"/>
              </a:tblGrid>
              <a:tr h="1335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Level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Instance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size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1988" name="Group 68"/>
          <p:cNvGrpSpPr>
            <a:grpSpLocks/>
          </p:cNvGrpSpPr>
          <p:nvPr/>
        </p:nvGrpSpPr>
        <p:grpSpPr bwMode="auto">
          <a:xfrm>
            <a:off x="1419225" y="3148013"/>
            <a:ext cx="1031875" cy="168275"/>
            <a:chOff x="260" y="1787"/>
            <a:chExt cx="942" cy="147"/>
          </a:xfrm>
        </p:grpSpPr>
        <p:sp>
          <p:nvSpPr>
            <p:cNvPr id="82043" name="Oval 69"/>
            <p:cNvSpPr>
              <a:spLocks noChangeArrowheads="1"/>
            </p:cNvSpPr>
            <p:nvPr/>
          </p:nvSpPr>
          <p:spPr bwMode="auto">
            <a:xfrm>
              <a:off x="805" y="1787"/>
              <a:ext cx="103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2044" name="Oval 70"/>
            <p:cNvSpPr>
              <a:spLocks noChangeArrowheads="1"/>
            </p:cNvSpPr>
            <p:nvPr/>
          </p:nvSpPr>
          <p:spPr bwMode="auto">
            <a:xfrm>
              <a:off x="533" y="1792"/>
              <a:ext cx="102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82045" name="Oval 71"/>
            <p:cNvSpPr>
              <a:spLocks noChangeArrowheads="1"/>
            </p:cNvSpPr>
            <p:nvPr/>
          </p:nvSpPr>
          <p:spPr bwMode="auto">
            <a:xfrm>
              <a:off x="1100" y="1787"/>
              <a:ext cx="102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2046" name="Oval 72"/>
            <p:cNvSpPr>
              <a:spLocks noChangeArrowheads="1"/>
            </p:cNvSpPr>
            <p:nvPr/>
          </p:nvSpPr>
          <p:spPr bwMode="auto">
            <a:xfrm>
              <a:off x="260" y="1787"/>
              <a:ext cx="103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</p:grpSp>
      <p:sp>
        <p:nvSpPr>
          <p:cNvPr id="81989" name="Oval 73"/>
          <p:cNvSpPr>
            <a:spLocks noChangeArrowheads="1"/>
          </p:cNvSpPr>
          <p:nvPr/>
        </p:nvSpPr>
        <p:spPr bwMode="auto">
          <a:xfrm>
            <a:off x="1868488" y="2741613"/>
            <a:ext cx="112712" cy="161925"/>
          </a:xfrm>
          <a:prstGeom prst="ellipse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pSp>
        <p:nvGrpSpPr>
          <p:cNvPr id="81990" name="Group 74"/>
          <p:cNvGrpSpPr>
            <a:grpSpLocks/>
          </p:cNvGrpSpPr>
          <p:nvPr/>
        </p:nvGrpSpPr>
        <p:grpSpPr bwMode="auto">
          <a:xfrm>
            <a:off x="1316038" y="4583113"/>
            <a:ext cx="1235075" cy="90487"/>
            <a:chOff x="530" y="1115"/>
            <a:chExt cx="3575" cy="182"/>
          </a:xfrm>
        </p:grpSpPr>
        <p:sp>
          <p:nvSpPr>
            <p:cNvPr id="82026" name="Oval 75"/>
            <p:cNvSpPr>
              <a:spLocks noChangeArrowheads="1"/>
            </p:cNvSpPr>
            <p:nvPr/>
          </p:nvSpPr>
          <p:spPr bwMode="auto">
            <a:xfrm>
              <a:off x="2326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2027" name="Oval 76"/>
            <p:cNvSpPr>
              <a:spLocks noChangeArrowheads="1"/>
            </p:cNvSpPr>
            <p:nvPr/>
          </p:nvSpPr>
          <p:spPr bwMode="auto">
            <a:xfrm>
              <a:off x="3925" y="1115"/>
              <a:ext cx="180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2028" name="Oval 77"/>
            <p:cNvSpPr>
              <a:spLocks noChangeArrowheads="1"/>
            </p:cNvSpPr>
            <p:nvPr/>
          </p:nvSpPr>
          <p:spPr bwMode="auto">
            <a:xfrm>
              <a:off x="530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2029" name="Oval 78"/>
            <p:cNvSpPr>
              <a:spLocks noChangeArrowheads="1"/>
            </p:cNvSpPr>
            <p:nvPr/>
          </p:nvSpPr>
          <p:spPr bwMode="auto">
            <a:xfrm>
              <a:off x="746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2030" name="Oval 79"/>
            <p:cNvSpPr>
              <a:spLocks noChangeArrowheads="1"/>
            </p:cNvSpPr>
            <p:nvPr/>
          </p:nvSpPr>
          <p:spPr bwMode="auto">
            <a:xfrm>
              <a:off x="9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2031" name="Oval 80"/>
            <p:cNvSpPr>
              <a:spLocks noChangeArrowheads="1"/>
            </p:cNvSpPr>
            <p:nvPr/>
          </p:nvSpPr>
          <p:spPr bwMode="auto">
            <a:xfrm>
              <a:off x="1199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2032" name="Oval 81"/>
            <p:cNvSpPr>
              <a:spLocks noChangeArrowheads="1"/>
            </p:cNvSpPr>
            <p:nvPr/>
          </p:nvSpPr>
          <p:spPr bwMode="auto">
            <a:xfrm>
              <a:off x="1429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2033" name="Oval 82"/>
            <p:cNvSpPr>
              <a:spLocks noChangeArrowheads="1"/>
            </p:cNvSpPr>
            <p:nvPr/>
          </p:nvSpPr>
          <p:spPr bwMode="auto">
            <a:xfrm>
              <a:off x="166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2034" name="Oval 83"/>
            <p:cNvSpPr>
              <a:spLocks noChangeArrowheads="1"/>
            </p:cNvSpPr>
            <p:nvPr/>
          </p:nvSpPr>
          <p:spPr bwMode="auto">
            <a:xfrm>
              <a:off x="1877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2035" name="Oval 84"/>
            <p:cNvSpPr>
              <a:spLocks noChangeArrowheads="1"/>
            </p:cNvSpPr>
            <p:nvPr/>
          </p:nvSpPr>
          <p:spPr bwMode="auto">
            <a:xfrm>
              <a:off x="2093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2036" name="Oval 85"/>
            <p:cNvSpPr>
              <a:spLocks noChangeArrowheads="1"/>
            </p:cNvSpPr>
            <p:nvPr/>
          </p:nvSpPr>
          <p:spPr bwMode="auto">
            <a:xfrm>
              <a:off x="2550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2037" name="Oval 86"/>
            <p:cNvSpPr>
              <a:spLocks noChangeArrowheads="1"/>
            </p:cNvSpPr>
            <p:nvPr/>
          </p:nvSpPr>
          <p:spPr bwMode="auto">
            <a:xfrm>
              <a:off x="27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2038" name="Oval 87"/>
            <p:cNvSpPr>
              <a:spLocks noChangeArrowheads="1"/>
            </p:cNvSpPr>
            <p:nvPr/>
          </p:nvSpPr>
          <p:spPr bwMode="auto">
            <a:xfrm>
              <a:off x="3008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2039" name="Oval 88"/>
            <p:cNvSpPr>
              <a:spLocks noChangeArrowheads="1"/>
            </p:cNvSpPr>
            <p:nvPr/>
          </p:nvSpPr>
          <p:spPr bwMode="auto">
            <a:xfrm>
              <a:off x="3240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2040" name="Oval 89"/>
            <p:cNvSpPr>
              <a:spLocks noChangeArrowheads="1"/>
            </p:cNvSpPr>
            <p:nvPr/>
          </p:nvSpPr>
          <p:spPr bwMode="auto">
            <a:xfrm>
              <a:off x="3456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2041" name="Oval 90"/>
            <p:cNvSpPr>
              <a:spLocks noChangeArrowheads="1"/>
            </p:cNvSpPr>
            <p:nvPr/>
          </p:nvSpPr>
          <p:spPr bwMode="auto">
            <a:xfrm>
              <a:off x="36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2042" name="Rectangle 91"/>
            <p:cNvSpPr>
              <a:spLocks noChangeArrowheads="1"/>
            </p:cNvSpPr>
            <p:nvPr/>
          </p:nvSpPr>
          <p:spPr bwMode="auto">
            <a:xfrm>
              <a:off x="2130" y="1141"/>
              <a:ext cx="35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  <p:grpSp>
        <p:nvGrpSpPr>
          <p:cNvPr id="81991" name="Group 92"/>
          <p:cNvGrpSpPr>
            <a:grpSpLocks/>
          </p:cNvGrpSpPr>
          <p:nvPr/>
        </p:nvGrpSpPr>
        <p:grpSpPr bwMode="auto">
          <a:xfrm>
            <a:off x="1282700" y="5532438"/>
            <a:ext cx="1308100" cy="30162"/>
            <a:chOff x="626" y="3456"/>
            <a:chExt cx="3790" cy="58"/>
          </a:xfrm>
        </p:grpSpPr>
        <p:sp>
          <p:nvSpPr>
            <p:cNvPr id="81992" name="Oval 93"/>
            <p:cNvSpPr>
              <a:spLocks noChangeArrowheads="1"/>
            </p:cNvSpPr>
            <p:nvPr/>
          </p:nvSpPr>
          <p:spPr bwMode="auto">
            <a:xfrm flipV="1">
              <a:off x="1565" y="3456"/>
              <a:ext cx="96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1993" name="Oval 94"/>
            <p:cNvSpPr>
              <a:spLocks noChangeArrowheads="1"/>
            </p:cNvSpPr>
            <p:nvPr/>
          </p:nvSpPr>
          <p:spPr bwMode="auto">
            <a:xfrm flipV="1">
              <a:off x="2402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1994" name="Oval 95"/>
            <p:cNvSpPr>
              <a:spLocks noChangeArrowheads="1"/>
            </p:cNvSpPr>
            <p:nvPr/>
          </p:nvSpPr>
          <p:spPr bwMode="auto">
            <a:xfrm flipV="1">
              <a:off x="62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1995" name="Oval 96"/>
            <p:cNvSpPr>
              <a:spLocks noChangeArrowheads="1"/>
            </p:cNvSpPr>
            <p:nvPr/>
          </p:nvSpPr>
          <p:spPr bwMode="auto">
            <a:xfrm flipV="1">
              <a:off x="73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1996" name="Oval 97"/>
            <p:cNvSpPr>
              <a:spLocks noChangeArrowheads="1"/>
            </p:cNvSpPr>
            <p:nvPr/>
          </p:nvSpPr>
          <p:spPr bwMode="auto">
            <a:xfrm flipV="1">
              <a:off x="85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1997" name="Oval 98"/>
            <p:cNvSpPr>
              <a:spLocks noChangeArrowheads="1"/>
            </p:cNvSpPr>
            <p:nvPr/>
          </p:nvSpPr>
          <p:spPr bwMode="auto">
            <a:xfrm flipV="1">
              <a:off x="97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1998" name="Oval 99"/>
            <p:cNvSpPr>
              <a:spLocks noChangeArrowheads="1"/>
            </p:cNvSpPr>
            <p:nvPr/>
          </p:nvSpPr>
          <p:spPr bwMode="auto">
            <a:xfrm flipV="1">
              <a:off x="109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1999" name="Oval 100"/>
            <p:cNvSpPr>
              <a:spLocks noChangeArrowheads="1"/>
            </p:cNvSpPr>
            <p:nvPr/>
          </p:nvSpPr>
          <p:spPr bwMode="auto">
            <a:xfrm flipV="1">
              <a:off x="121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2000" name="Oval 101"/>
            <p:cNvSpPr>
              <a:spLocks noChangeArrowheads="1"/>
            </p:cNvSpPr>
            <p:nvPr/>
          </p:nvSpPr>
          <p:spPr bwMode="auto">
            <a:xfrm flipV="1">
              <a:off x="1331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2001" name="Oval 102"/>
            <p:cNvSpPr>
              <a:spLocks noChangeArrowheads="1"/>
            </p:cNvSpPr>
            <p:nvPr/>
          </p:nvSpPr>
          <p:spPr bwMode="auto">
            <a:xfrm flipV="1">
              <a:off x="144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2002" name="Oval 103"/>
            <p:cNvSpPr>
              <a:spLocks noChangeArrowheads="1"/>
            </p:cNvSpPr>
            <p:nvPr/>
          </p:nvSpPr>
          <p:spPr bwMode="auto">
            <a:xfrm flipV="1">
              <a:off x="1683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2003" name="Oval 104"/>
            <p:cNvSpPr>
              <a:spLocks noChangeArrowheads="1"/>
            </p:cNvSpPr>
            <p:nvPr/>
          </p:nvSpPr>
          <p:spPr bwMode="auto">
            <a:xfrm flipV="1">
              <a:off x="179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2004" name="Oval 105"/>
            <p:cNvSpPr>
              <a:spLocks noChangeArrowheads="1"/>
            </p:cNvSpPr>
            <p:nvPr/>
          </p:nvSpPr>
          <p:spPr bwMode="auto">
            <a:xfrm flipV="1">
              <a:off x="1922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2005" name="Oval 106"/>
            <p:cNvSpPr>
              <a:spLocks noChangeArrowheads="1"/>
            </p:cNvSpPr>
            <p:nvPr/>
          </p:nvSpPr>
          <p:spPr bwMode="auto">
            <a:xfrm flipV="1">
              <a:off x="204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2006" name="Oval 107"/>
            <p:cNvSpPr>
              <a:spLocks noChangeArrowheads="1"/>
            </p:cNvSpPr>
            <p:nvPr/>
          </p:nvSpPr>
          <p:spPr bwMode="auto">
            <a:xfrm flipV="1">
              <a:off x="215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2007" name="Oval 108"/>
            <p:cNvSpPr>
              <a:spLocks noChangeArrowheads="1"/>
            </p:cNvSpPr>
            <p:nvPr/>
          </p:nvSpPr>
          <p:spPr bwMode="auto">
            <a:xfrm flipV="1">
              <a:off x="226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2008" name="Rectangle 109"/>
            <p:cNvSpPr>
              <a:spLocks noChangeArrowheads="1"/>
            </p:cNvSpPr>
            <p:nvPr/>
          </p:nvSpPr>
          <p:spPr bwMode="auto">
            <a:xfrm flipV="1">
              <a:off x="1463" y="3459"/>
              <a:ext cx="183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2009" name="Oval 110"/>
            <p:cNvSpPr>
              <a:spLocks noChangeArrowheads="1"/>
            </p:cNvSpPr>
            <p:nvPr/>
          </p:nvSpPr>
          <p:spPr bwMode="auto">
            <a:xfrm flipV="1">
              <a:off x="3485" y="3456"/>
              <a:ext cx="96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2010" name="Oval 111"/>
            <p:cNvSpPr>
              <a:spLocks noChangeArrowheads="1"/>
            </p:cNvSpPr>
            <p:nvPr/>
          </p:nvSpPr>
          <p:spPr bwMode="auto">
            <a:xfrm flipV="1">
              <a:off x="4322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2011" name="Oval 112"/>
            <p:cNvSpPr>
              <a:spLocks noChangeArrowheads="1"/>
            </p:cNvSpPr>
            <p:nvPr/>
          </p:nvSpPr>
          <p:spPr bwMode="auto">
            <a:xfrm flipV="1">
              <a:off x="254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2012" name="Oval 113"/>
            <p:cNvSpPr>
              <a:spLocks noChangeArrowheads="1"/>
            </p:cNvSpPr>
            <p:nvPr/>
          </p:nvSpPr>
          <p:spPr bwMode="auto">
            <a:xfrm flipV="1">
              <a:off x="265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2013" name="Oval 114"/>
            <p:cNvSpPr>
              <a:spLocks noChangeArrowheads="1"/>
            </p:cNvSpPr>
            <p:nvPr/>
          </p:nvSpPr>
          <p:spPr bwMode="auto">
            <a:xfrm flipV="1">
              <a:off x="277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2014" name="Oval 115"/>
            <p:cNvSpPr>
              <a:spLocks noChangeArrowheads="1"/>
            </p:cNvSpPr>
            <p:nvPr/>
          </p:nvSpPr>
          <p:spPr bwMode="auto">
            <a:xfrm flipV="1">
              <a:off x="289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2015" name="Oval 116"/>
            <p:cNvSpPr>
              <a:spLocks noChangeArrowheads="1"/>
            </p:cNvSpPr>
            <p:nvPr/>
          </p:nvSpPr>
          <p:spPr bwMode="auto">
            <a:xfrm flipV="1">
              <a:off x="301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2016" name="Oval 117"/>
            <p:cNvSpPr>
              <a:spLocks noChangeArrowheads="1"/>
            </p:cNvSpPr>
            <p:nvPr/>
          </p:nvSpPr>
          <p:spPr bwMode="auto">
            <a:xfrm flipV="1">
              <a:off x="313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2017" name="Oval 118"/>
            <p:cNvSpPr>
              <a:spLocks noChangeArrowheads="1"/>
            </p:cNvSpPr>
            <p:nvPr/>
          </p:nvSpPr>
          <p:spPr bwMode="auto">
            <a:xfrm flipV="1">
              <a:off x="3251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2018" name="Oval 119"/>
            <p:cNvSpPr>
              <a:spLocks noChangeArrowheads="1"/>
            </p:cNvSpPr>
            <p:nvPr/>
          </p:nvSpPr>
          <p:spPr bwMode="auto">
            <a:xfrm flipV="1">
              <a:off x="336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2019" name="Oval 120"/>
            <p:cNvSpPr>
              <a:spLocks noChangeArrowheads="1"/>
            </p:cNvSpPr>
            <p:nvPr/>
          </p:nvSpPr>
          <p:spPr bwMode="auto">
            <a:xfrm flipV="1">
              <a:off x="3603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2020" name="Oval 121"/>
            <p:cNvSpPr>
              <a:spLocks noChangeArrowheads="1"/>
            </p:cNvSpPr>
            <p:nvPr/>
          </p:nvSpPr>
          <p:spPr bwMode="auto">
            <a:xfrm flipV="1">
              <a:off x="371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2021" name="Oval 122"/>
            <p:cNvSpPr>
              <a:spLocks noChangeArrowheads="1"/>
            </p:cNvSpPr>
            <p:nvPr/>
          </p:nvSpPr>
          <p:spPr bwMode="auto">
            <a:xfrm flipV="1">
              <a:off x="3842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2022" name="Oval 123"/>
            <p:cNvSpPr>
              <a:spLocks noChangeArrowheads="1"/>
            </p:cNvSpPr>
            <p:nvPr/>
          </p:nvSpPr>
          <p:spPr bwMode="auto">
            <a:xfrm flipV="1">
              <a:off x="396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2023" name="Oval 124"/>
            <p:cNvSpPr>
              <a:spLocks noChangeArrowheads="1"/>
            </p:cNvSpPr>
            <p:nvPr/>
          </p:nvSpPr>
          <p:spPr bwMode="auto">
            <a:xfrm flipV="1">
              <a:off x="407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2024" name="Oval 125"/>
            <p:cNvSpPr>
              <a:spLocks noChangeArrowheads="1"/>
            </p:cNvSpPr>
            <p:nvPr/>
          </p:nvSpPr>
          <p:spPr bwMode="auto">
            <a:xfrm flipV="1">
              <a:off x="418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2025" name="Rectangle 126"/>
            <p:cNvSpPr>
              <a:spLocks noChangeArrowheads="1"/>
            </p:cNvSpPr>
            <p:nvPr/>
          </p:nvSpPr>
          <p:spPr bwMode="auto">
            <a:xfrm flipV="1">
              <a:off x="3383" y="3459"/>
              <a:ext cx="183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aptur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2495550"/>
            <a:ext cx="70929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638425" y="58738"/>
            <a:ext cx="4527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u="sng">
                <a:solidFill>
                  <a:schemeClr val="tx2"/>
                </a:solidFill>
              </a:rPr>
              <a:t>Recursion on Trees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066800" y="960438"/>
            <a:ext cx="46339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Evaluate Equation Tree = </a:t>
            </a:r>
            <a:r>
              <a:rPr lang="en-US" altLang="en-US">
                <a:solidFill>
                  <a:schemeClr val="accent1"/>
                </a:solidFill>
              </a:rPr>
              <a:t>?</a:t>
            </a:r>
          </a:p>
        </p:txBody>
      </p: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3886200" y="2514600"/>
            <a:ext cx="457200" cy="914400"/>
            <a:chOff x="2432" y="1328"/>
            <a:chExt cx="906" cy="2075"/>
          </a:xfrm>
        </p:grpSpPr>
        <p:sp>
          <p:nvSpPr>
            <p:cNvPr id="9258" name="Freeform 6"/>
            <p:cNvSpPr>
              <a:spLocks/>
            </p:cNvSpPr>
            <p:nvPr/>
          </p:nvSpPr>
          <p:spPr bwMode="auto">
            <a:xfrm>
              <a:off x="2594" y="1328"/>
              <a:ext cx="450" cy="433"/>
            </a:xfrm>
            <a:custGeom>
              <a:avLst/>
              <a:gdLst>
                <a:gd name="T0" fmla="*/ 902 w 410"/>
                <a:gd name="T1" fmla="*/ 270 h 406"/>
                <a:gd name="T2" fmla="*/ 729 w 410"/>
                <a:gd name="T3" fmla="*/ 96 h 406"/>
                <a:gd name="T4" fmla="*/ 556 w 410"/>
                <a:gd name="T5" fmla="*/ 0 h 406"/>
                <a:gd name="T6" fmla="*/ 355 w 410"/>
                <a:gd name="T7" fmla="*/ 0 h 406"/>
                <a:gd name="T8" fmla="*/ 135 w 410"/>
                <a:gd name="T9" fmla="*/ 61 h 406"/>
                <a:gd name="T10" fmla="*/ 32 w 410"/>
                <a:gd name="T11" fmla="*/ 164 h 406"/>
                <a:gd name="T12" fmla="*/ 0 w 410"/>
                <a:gd name="T13" fmla="*/ 306 h 406"/>
                <a:gd name="T14" fmla="*/ 32 w 410"/>
                <a:gd name="T15" fmla="*/ 491 h 406"/>
                <a:gd name="T16" fmla="*/ 165 w 410"/>
                <a:gd name="T17" fmla="*/ 704 h 406"/>
                <a:gd name="T18" fmla="*/ 407 w 410"/>
                <a:gd name="T19" fmla="*/ 841 h 406"/>
                <a:gd name="T20" fmla="*/ 592 w 410"/>
                <a:gd name="T21" fmla="*/ 912 h 406"/>
                <a:gd name="T22" fmla="*/ 780 w 410"/>
                <a:gd name="T23" fmla="*/ 937 h 406"/>
                <a:gd name="T24" fmla="*/ 933 w 410"/>
                <a:gd name="T25" fmla="*/ 904 h 406"/>
                <a:gd name="T26" fmla="*/ 1016 w 410"/>
                <a:gd name="T27" fmla="*/ 841 h 406"/>
                <a:gd name="T28" fmla="*/ 1067 w 410"/>
                <a:gd name="T29" fmla="*/ 704 h 406"/>
                <a:gd name="T30" fmla="*/ 1058 w 410"/>
                <a:gd name="T31" fmla="*/ 536 h 406"/>
                <a:gd name="T32" fmla="*/ 999 w 410"/>
                <a:gd name="T33" fmla="*/ 400 h 406"/>
                <a:gd name="T34" fmla="*/ 1341 w 410"/>
                <a:gd name="T35" fmla="*/ 270 h 406"/>
                <a:gd name="T36" fmla="*/ 1374 w 410"/>
                <a:gd name="T37" fmla="*/ 212 h 406"/>
                <a:gd name="T38" fmla="*/ 1341 w 410"/>
                <a:gd name="T39" fmla="*/ 187 h 406"/>
                <a:gd name="T40" fmla="*/ 966 w 410"/>
                <a:gd name="T41" fmla="*/ 339 h 406"/>
                <a:gd name="T42" fmla="*/ 902 w 410"/>
                <a:gd name="T43" fmla="*/ 270 h 4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406"/>
                <a:gd name="T68" fmla="*/ 410 w 410"/>
                <a:gd name="T69" fmla="*/ 406 h 4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406">
                  <a:moveTo>
                    <a:pt x="268" y="117"/>
                  </a:moveTo>
                  <a:lnTo>
                    <a:pt x="217" y="41"/>
                  </a:lnTo>
                  <a:lnTo>
                    <a:pt x="166" y="0"/>
                  </a:lnTo>
                  <a:lnTo>
                    <a:pt x="106" y="0"/>
                  </a:lnTo>
                  <a:lnTo>
                    <a:pt x="40" y="26"/>
                  </a:lnTo>
                  <a:lnTo>
                    <a:pt x="10" y="71"/>
                  </a:lnTo>
                  <a:lnTo>
                    <a:pt x="0" y="132"/>
                  </a:lnTo>
                  <a:lnTo>
                    <a:pt x="10" y="213"/>
                  </a:lnTo>
                  <a:lnTo>
                    <a:pt x="50" y="304"/>
                  </a:lnTo>
                  <a:lnTo>
                    <a:pt x="121" y="365"/>
                  </a:lnTo>
                  <a:lnTo>
                    <a:pt x="176" y="395"/>
                  </a:lnTo>
                  <a:lnTo>
                    <a:pt x="232" y="406"/>
                  </a:lnTo>
                  <a:lnTo>
                    <a:pt x="278" y="390"/>
                  </a:lnTo>
                  <a:lnTo>
                    <a:pt x="303" y="365"/>
                  </a:lnTo>
                  <a:lnTo>
                    <a:pt x="319" y="304"/>
                  </a:lnTo>
                  <a:lnTo>
                    <a:pt x="314" y="233"/>
                  </a:lnTo>
                  <a:lnTo>
                    <a:pt x="298" y="173"/>
                  </a:lnTo>
                  <a:lnTo>
                    <a:pt x="399" y="117"/>
                  </a:lnTo>
                  <a:lnTo>
                    <a:pt x="410" y="92"/>
                  </a:lnTo>
                  <a:lnTo>
                    <a:pt x="399" y="81"/>
                  </a:lnTo>
                  <a:lnTo>
                    <a:pt x="288" y="147"/>
                  </a:lnTo>
                  <a:lnTo>
                    <a:pt x="268" y="1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9" name="Freeform 7"/>
            <p:cNvSpPr>
              <a:spLocks/>
            </p:cNvSpPr>
            <p:nvPr/>
          </p:nvSpPr>
          <p:spPr bwMode="auto">
            <a:xfrm>
              <a:off x="2432" y="1810"/>
              <a:ext cx="362" cy="582"/>
            </a:xfrm>
            <a:custGeom>
              <a:avLst/>
              <a:gdLst>
                <a:gd name="T0" fmla="*/ 1138 w 329"/>
                <a:gd name="T1" fmla="*/ 33 h 546"/>
                <a:gd name="T2" fmla="*/ 1012 w 329"/>
                <a:gd name="T3" fmla="*/ 0 h 546"/>
                <a:gd name="T4" fmla="*/ 754 w 329"/>
                <a:gd name="T5" fmla="*/ 5 h 546"/>
                <a:gd name="T6" fmla="*/ 520 w 329"/>
                <a:gd name="T7" fmla="*/ 128 h 546"/>
                <a:gd name="T8" fmla="*/ 191 w 329"/>
                <a:gd name="T9" fmla="*/ 373 h 546"/>
                <a:gd name="T10" fmla="*/ 21 w 329"/>
                <a:gd name="T11" fmla="*/ 568 h 546"/>
                <a:gd name="T12" fmla="*/ 0 w 329"/>
                <a:gd name="T13" fmla="*/ 640 h 546"/>
                <a:gd name="T14" fmla="*/ 89 w 329"/>
                <a:gd name="T15" fmla="*/ 764 h 546"/>
                <a:gd name="T16" fmla="*/ 278 w 329"/>
                <a:gd name="T17" fmla="*/ 826 h 546"/>
                <a:gd name="T18" fmla="*/ 520 w 329"/>
                <a:gd name="T19" fmla="*/ 893 h 546"/>
                <a:gd name="T20" fmla="*/ 720 w 329"/>
                <a:gd name="T21" fmla="*/ 925 h 546"/>
                <a:gd name="T22" fmla="*/ 803 w 329"/>
                <a:gd name="T23" fmla="*/ 985 h 546"/>
                <a:gd name="T24" fmla="*/ 754 w 329"/>
                <a:gd name="T25" fmla="*/ 1068 h 546"/>
                <a:gd name="T26" fmla="*/ 616 w 329"/>
                <a:gd name="T27" fmla="*/ 1160 h 546"/>
                <a:gd name="T28" fmla="*/ 437 w 329"/>
                <a:gd name="T29" fmla="*/ 1173 h 546"/>
                <a:gd name="T30" fmla="*/ 316 w 329"/>
                <a:gd name="T31" fmla="*/ 1136 h 546"/>
                <a:gd name="T32" fmla="*/ 242 w 329"/>
                <a:gd name="T33" fmla="*/ 1173 h 546"/>
                <a:gd name="T34" fmla="*/ 261 w 329"/>
                <a:gd name="T35" fmla="*/ 1216 h 546"/>
                <a:gd name="T36" fmla="*/ 405 w 329"/>
                <a:gd name="T37" fmla="*/ 1252 h 546"/>
                <a:gd name="T38" fmla="*/ 616 w 329"/>
                <a:gd name="T39" fmla="*/ 1252 h 546"/>
                <a:gd name="T40" fmla="*/ 803 w 329"/>
                <a:gd name="T41" fmla="*/ 1216 h 546"/>
                <a:gd name="T42" fmla="*/ 913 w 329"/>
                <a:gd name="T43" fmla="*/ 1173 h 546"/>
                <a:gd name="T44" fmla="*/ 979 w 329"/>
                <a:gd name="T45" fmla="*/ 1088 h 546"/>
                <a:gd name="T46" fmla="*/ 1012 w 329"/>
                <a:gd name="T47" fmla="*/ 1000 h 546"/>
                <a:gd name="T48" fmla="*/ 933 w 329"/>
                <a:gd name="T49" fmla="*/ 916 h 546"/>
                <a:gd name="T50" fmla="*/ 720 w 329"/>
                <a:gd name="T51" fmla="*/ 859 h 546"/>
                <a:gd name="T52" fmla="*/ 472 w 329"/>
                <a:gd name="T53" fmla="*/ 810 h 546"/>
                <a:gd name="T54" fmla="*/ 261 w 329"/>
                <a:gd name="T55" fmla="*/ 730 h 546"/>
                <a:gd name="T56" fmla="*/ 209 w 329"/>
                <a:gd name="T57" fmla="*/ 662 h 546"/>
                <a:gd name="T58" fmla="*/ 242 w 329"/>
                <a:gd name="T59" fmla="*/ 533 h 546"/>
                <a:gd name="T60" fmla="*/ 405 w 329"/>
                <a:gd name="T61" fmla="*/ 373 h 546"/>
                <a:gd name="T62" fmla="*/ 596 w 329"/>
                <a:gd name="T63" fmla="*/ 278 h 546"/>
                <a:gd name="T64" fmla="*/ 891 w 329"/>
                <a:gd name="T65" fmla="*/ 208 h 546"/>
                <a:gd name="T66" fmla="*/ 1138 w 329"/>
                <a:gd name="T67" fmla="*/ 173 h 546"/>
                <a:gd name="T68" fmla="*/ 1138 w 329"/>
                <a:gd name="T69" fmla="*/ 80 h 546"/>
                <a:gd name="T70" fmla="*/ 1138 w 329"/>
                <a:gd name="T71" fmla="*/ 33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0" name="Freeform 8"/>
            <p:cNvSpPr>
              <a:spLocks/>
            </p:cNvSpPr>
            <p:nvPr/>
          </p:nvSpPr>
          <p:spPr bwMode="auto">
            <a:xfrm>
              <a:off x="2737" y="1811"/>
              <a:ext cx="339" cy="717"/>
            </a:xfrm>
            <a:custGeom>
              <a:avLst/>
              <a:gdLst>
                <a:gd name="T0" fmla="*/ 895 w 309"/>
                <a:gd name="T1" fmla="*/ 485 h 673"/>
                <a:gd name="T2" fmla="*/ 791 w 309"/>
                <a:gd name="T3" fmla="*/ 196 h 673"/>
                <a:gd name="T4" fmla="*/ 678 w 309"/>
                <a:gd name="T5" fmla="*/ 58 h 673"/>
                <a:gd name="T6" fmla="*/ 419 w 309"/>
                <a:gd name="T7" fmla="*/ 0 h 673"/>
                <a:gd name="T8" fmla="*/ 165 w 309"/>
                <a:gd name="T9" fmla="*/ 23 h 673"/>
                <a:gd name="T10" fmla="*/ 50 w 309"/>
                <a:gd name="T11" fmla="*/ 173 h 673"/>
                <a:gd name="T12" fmla="*/ 66 w 309"/>
                <a:gd name="T13" fmla="*/ 357 h 673"/>
                <a:gd name="T14" fmla="*/ 134 w 309"/>
                <a:gd name="T15" fmla="*/ 655 h 673"/>
                <a:gd name="T16" fmla="*/ 134 w 309"/>
                <a:gd name="T17" fmla="*/ 920 h 673"/>
                <a:gd name="T18" fmla="*/ 50 w 309"/>
                <a:gd name="T19" fmla="*/ 1147 h 673"/>
                <a:gd name="T20" fmla="*/ 0 w 309"/>
                <a:gd name="T21" fmla="*/ 1278 h 673"/>
                <a:gd name="T22" fmla="*/ 32 w 309"/>
                <a:gd name="T23" fmla="*/ 1394 h 673"/>
                <a:gd name="T24" fmla="*/ 149 w 309"/>
                <a:gd name="T25" fmla="*/ 1453 h 673"/>
                <a:gd name="T26" fmla="*/ 308 w 309"/>
                <a:gd name="T27" fmla="*/ 1506 h 673"/>
                <a:gd name="T28" fmla="*/ 451 w 309"/>
                <a:gd name="T29" fmla="*/ 1533 h 673"/>
                <a:gd name="T30" fmla="*/ 647 w 309"/>
                <a:gd name="T31" fmla="*/ 1533 h 673"/>
                <a:gd name="T32" fmla="*/ 863 w 309"/>
                <a:gd name="T33" fmla="*/ 1414 h 673"/>
                <a:gd name="T34" fmla="*/ 1030 w 309"/>
                <a:gd name="T35" fmla="*/ 1171 h 673"/>
                <a:gd name="T36" fmla="*/ 1017 w 309"/>
                <a:gd name="T37" fmla="*/ 954 h 673"/>
                <a:gd name="T38" fmla="*/ 914 w 309"/>
                <a:gd name="T39" fmla="*/ 700 h 673"/>
                <a:gd name="T40" fmla="*/ 895 w 309"/>
                <a:gd name="T41" fmla="*/ 485 h 6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9"/>
                <a:gd name="T64" fmla="*/ 0 h 673"/>
                <a:gd name="T65" fmla="*/ 309 w 309"/>
                <a:gd name="T66" fmla="*/ 673 h 6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9" h="673">
                  <a:moveTo>
                    <a:pt x="269" y="212"/>
                  </a:moveTo>
                  <a:lnTo>
                    <a:pt x="238" y="86"/>
                  </a:lnTo>
                  <a:lnTo>
                    <a:pt x="203" y="25"/>
                  </a:lnTo>
                  <a:lnTo>
                    <a:pt x="126" y="0"/>
                  </a:lnTo>
                  <a:lnTo>
                    <a:pt x="50" y="10"/>
                  </a:lnTo>
                  <a:lnTo>
                    <a:pt x="15" y="76"/>
                  </a:lnTo>
                  <a:lnTo>
                    <a:pt x="20" y="157"/>
                  </a:lnTo>
                  <a:lnTo>
                    <a:pt x="40" y="288"/>
                  </a:lnTo>
                  <a:lnTo>
                    <a:pt x="40" y="404"/>
                  </a:lnTo>
                  <a:lnTo>
                    <a:pt x="15" y="505"/>
                  </a:lnTo>
                  <a:lnTo>
                    <a:pt x="0" y="561"/>
                  </a:lnTo>
                  <a:lnTo>
                    <a:pt x="10" y="612"/>
                  </a:lnTo>
                  <a:lnTo>
                    <a:pt x="45" y="638"/>
                  </a:lnTo>
                  <a:lnTo>
                    <a:pt x="91" y="663"/>
                  </a:lnTo>
                  <a:lnTo>
                    <a:pt x="136" y="673"/>
                  </a:lnTo>
                  <a:lnTo>
                    <a:pt x="193" y="673"/>
                  </a:lnTo>
                  <a:lnTo>
                    <a:pt x="259" y="622"/>
                  </a:lnTo>
                  <a:lnTo>
                    <a:pt x="309" y="515"/>
                  </a:lnTo>
                  <a:lnTo>
                    <a:pt x="304" y="419"/>
                  </a:lnTo>
                  <a:lnTo>
                    <a:pt x="274" y="308"/>
                  </a:lnTo>
                  <a:lnTo>
                    <a:pt x="269" y="2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1" name="Freeform 9"/>
            <p:cNvSpPr>
              <a:spLocks/>
            </p:cNvSpPr>
            <p:nvPr/>
          </p:nvSpPr>
          <p:spPr bwMode="auto">
            <a:xfrm>
              <a:off x="2625" y="2365"/>
              <a:ext cx="259" cy="1038"/>
            </a:xfrm>
            <a:custGeom>
              <a:avLst/>
              <a:gdLst>
                <a:gd name="T0" fmla="*/ 792 w 235"/>
                <a:gd name="T1" fmla="*/ 33 h 973"/>
                <a:gd name="T2" fmla="*/ 578 w 235"/>
                <a:gd name="T3" fmla="*/ 0 h 973"/>
                <a:gd name="T4" fmla="*/ 449 w 235"/>
                <a:gd name="T5" fmla="*/ 33 h 973"/>
                <a:gd name="T6" fmla="*/ 398 w 235"/>
                <a:gd name="T7" fmla="*/ 151 h 973"/>
                <a:gd name="T8" fmla="*/ 449 w 235"/>
                <a:gd name="T9" fmla="*/ 799 h 973"/>
                <a:gd name="T10" fmla="*/ 449 w 235"/>
                <a:gd name="T11" fmla="*/ 948 h 973"/>
                <a:gd name="T12" fmla="*/ 380 w 235"/>
                <a:gd name="T13" fmla="*/ 1233 h 973"/>
                <a:gd name="T14" fmla="*/ 361 w 235"/>
                <a:gd name="T15" fmla="*/ 1561 h 973"/>
                <a:gd name="T16" fmla="*/ 398 w 235"/>
                <a:gd name="T17" fmla="*/ 1725 h 973"/>
                <a:gd name="T18" fmla="*/ 361 w 235"/>
                <a:gd name="T19" fmla="*/ 1819 h 973"/>
                <a:gd name="T20" fmla="*/ 109 w 235"/>
                <a:gd name="T21" fmla="*/ 1961 h 973"/>
                <a:gd name="T22" fmla="*/ 0 w 235"/>
                <a:gd name="T23" fmla="*/ 2139 h 973"/>
                <a:gd name="T24" fmla="*/ 23 w 235"/>
                <a:gd name="T25" fmla="*/ 2193 h 973"/>
                <a:gd name="T26" fmla="*/ 214 w 235"/>
                <a:gd name="T27" fmla="*/ 2254 h 973"/>
                <a:gd name="T28" fmla="*/ 270 w 235"/>
                <a:gd name="T29" fmla="*/ 2231 h 973"/>
                <a:gd name="T30" fmla="*/ 287 w 235"/>
                <a:gd name="T31" fmla="*/ 2125 h 973"/>
                <a:gd name="T32" fmla="*/ 345 w 235"/>
                <a:gd name="T33" fmla="*/ 1977 h 973"/>
                <a:gd name="T34" fmla="*/ 431 w 235"/>
                <a:gd name="T35" fmla="*/ 1904 h 973"/>
                <a:gd name="T36" fmla="*/ 539 w 235"/>
                <a:gd name="T37" fmla="*/ 1857 h 973"/>
                <a:gd name="T38" fmla="*/ 632 w 235"/>
                <a:gd name="T39" fmla="*/ 1796 h 973"/>
                <a:gd name="T40" fmla="*/ 652 w 235"/>
                <a:gd name="T41" fmla="*/ 1748 h 973"/>
                <a:gd name="T42" fmla="*/ 594 w 235"/>
                <a:gd name="T43" fmla="*/ 1692 h 973"/>
                <a:gd name="T44" fmla="*/ 539 w 235"/>
                <a:gd name="T45" fmla="*/ 1656 h 973"/>
                <a:gd name="T46" fmla="*/ 508 w 235"/>
                <a:gd name="T47" fmla="*/ 1515 h 973"/>
                <a:gd name="T48" fmla="*/ 539 w 235"/>
                <a:gd name="T49" fmla="*/ 1217 h 973"/>
                <a:gd name="T50" fmla="*/ 665 w 235"/>
                <a:gd name="T51" fmla="*/ 880 h 973"/>
                <a:gd name="T52" fmla="*/ 792 w 235"/>
                <a:gd name="T53" fmla="*/ 612 h 973"/>
                <a:gd name="T54" fmla="*/ 829 w 235"/>
                <a:gd name="T55" fmla="*/ 285 h 973"/>
                <a:gd name="T56" fmla="*/ 792 w 235"/>
                <a:gd name="T57" fmla="*/ 33 h 9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5"/>
                <a:gd name="T88" fmla="*/ 0 h 973"/>
                <a:gd name="T89" fmla="*/ 235 w 235"/>
                <a:gd name="T90" fmla="*/ 973 h 9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5" h="973">
                  <a:moveTo>
                    <a:pt x="223" y="15"/>
                  </a:moveTo>
                  <a:lnTo>
                    <a:pt x="163" y="0"/>
                  </a:lnTo>
                  <a:lnTo>
                    <a:pt x="127" y="15"/>
                  </a:lnTo>
                  <a:lnTo>
                    <a:pt x="112" y="66"/>
                  </a:lnTo>
                  <a:lnTo>
                    <a:pt x="127" y="344"/>
                  </a:lnTo>
                  <a:lnTo>
                    <a:pt x="127" y="410"/>
                  </a:lnTo>
                  <a:lnTo>
                    <a:pt x="107" y="532"/>
                  </a:lnTo>
                  <a:lnTo>
                    <a:pt x="102" y="674"/>
                  </a:lnTo>
                  <a:lnTo>
                    <a:pt x="112" y="745"/>
                  </a:lnTo>
                  <a:lnTo>
                    <a:pt x="102" y="785"/>
                  </a:lnTo>
                  <a:lnTo>
                    <a:pt x="31" y="846"/>
                  </a:lnTo>
                  <a:lnTo>
                    <a:pt x="0" y="922"/>
                  </a:lnTo>
                  <a:lnTo>
                    <a:pt x="6" y="947"/>
                  </a:lnTo>
                  <a:lnTo>
                    <a:pt x="61" y="973"/>
                  </a:lnTo>
                  <a:lnTo>
                    <a:pt x="76" y="962"/>
                  </a:lnTo>
                  <a:lnTo>
                    <a:pt x="82" y="917"/>
                  </a:lnTo>
                  <a:lnTo>
                    <a:pt x="97" y="851"/>
                  </a:lnTo>
                  <a:lnTo>
                    <a:pt x="122" y="821"/>
                  </a:lnTo>
                  <a:lnTo>
                    <a:pt x="152" y="801"/>
                  </a:lnTo>
                  <a:lnTo>
                    <a:pt x="178" y="775"/>
                  </a:lnTo>
                  <a:lnTo>
                    <a:pt x="183" y="755"/>
                  </a:lnTo>
                  <a:lnTo>
                    <a:pt x="168" y="730"/>
                  </a:lnTo>
                  <a:lnTo>
                    <a:pt x="152" y="715"/>
                  </a:lnTo>
                  <a:lnTo>
                    <a:pt x="142" y="653"/>
                  </a:lnTo>
                  <a:lnTo>
                    <a:pt x="152" y="526"/>
                  </a:lnTo>
                  <a:lnTo>
                    <a:pt x="188" y="380"/>
                  </a:lnTo>
                  <a:lnTo>
                    <a:pt x="223" y="263"/>
                  </a:lnTo>
                  <a:lnTo>
                    <a:pt x="235" y="122"/>
                  </a:lnTo>
                  <a:lnTo>
                    <a:pt x="22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Freeform 10"/>
            <p:cNvSpPr>
              <a:spLocks/>
            </p:cNvSpPr>
            <p:nvPr/>
          </p:nvSpPr>
          <p:spPr bwMode="auto">
            <a:xfrm>
              <a:off x="2906" y="2365"/>
              <a:ext cx="422" cy="876"/>
            </a:xfrm>
            <a:custGeom>
              <a:avLst/>
              <a:gdLst>
                <a:gd name="T0" fmla="*/ 430 w 384"/>
                <a:gd name="T1" fmla="*/ 285 h 821"/>
                <a:gd name="T2" fmla="*/ 393 w 384"/>
                <a:gd name="T3" fmla="*/ 92 h 821"/>
                <a:gd name="T4" fmla="*/ 242 w 384"/>
                <a:gd name="T5" fmla="*/ 0 h 821"/>
                <a:gd name="T6" fmla="*/ 5 w 384"/>
                <a:gd name="T7" fmla="*/ 5 h 821"/>
                <a:gd name="T8" fmla="*/ 0 w 384"/>
                <a:gd name="T9" fmla="*/ 92 h 821"/>
                <a:gd name="T10" fmla="*/ 5 w 384"/>
                <a:gd name="T11" fmla="*/ 272 h 821"/>
                <a:gd name="T12" fmla="*/ 135 w 384"/>
                <a:gd name="T13" fmla="*/ 543 h 821"/>
                <a:gd name="T14" fmla="*/ 230 w 384"/>
                <a:gd name="T15" fmla="*/ 743 h 821"/>
                <a:gd name="T16" fmla="*/ 324 w 384"/>
                <a:gd name="T17" fmla="*/ 1009 h 821"/>
                <a:gd name="T18" fmla="*/ 358 w 384"/>
                <a:gd name="T19" fmla="*/ 1246 h 821"/>
                <a:gd name="T20" fmla="*/ 358 w 384"/>
                <a:gd name="T21" fmla="*/ 1432 h 821"/>
                <a:gd name="T22" fmla="*/ 309 w 384"/>
                <a:gd name="T23" fmla="*/ 1578 h 821"/>
                <a:gd name="T24" fmla="*/ 259 w 384"/>
                <a:gd name="T25" fmla="*/ 1626 h 821"/>
                <a:gd name="T26" fmla="*/ 259 w 384"/>
                <a:gd name="T27" fmla="*/ 1669 h 821"/>
                <a:gd name="T28" fmla="*/ 324 w 384"/>
                <a:gd name="T29" fmla="*/ 1740 h 821"/>
                <a:gd name="T30" fmla="*/ 447 w 384"/>
                <a:gd name="T31" fmla="*/ 1764 h 821"/>
                <a:gd name="T32" fmla="*/ 638 w 384"/>
                <a:gd name="T33" fmla="*/ 1764 h 821"/>
                <a:gd name="T34" fmla="*/ 984 w 384"/>
                <a:gd name="T35" fmla="*/ 1825 h 821"/>
                <a:gd name="T36" fmla="*/ 1085 w 384"/>
                <a:gd name="T37" fmla="*/ 1908 h 821"/>
                <a:gd name="T38" fmla="*/ 1246 w 384"/>
                <a:gd name="T39" fmla="*/ 1857 h 821"/>
                <a:gd name="T40" fmla="*/ 1310 w 384"/>
                <a:gd name="T41" fmla="*/ 1740 h 821"/>
                <a:gd name="T42" fmla="*/ 1246 w 384"/>
                <a:gd name="T43" fmla="*/ 1697 h 821"/>
                <a:gd name="T44" fmla="*/ 947 w 384"/>
                <a:gd name="T45" fmla="*/ 1669 h 821"/>
                <a:gd name="T46" fmla="*/ 621 w 384"/>
                <a:gd name="T47" fmla="*/ 1669 h 821"/>
                <a:gd name="T48" fmla="*/ 481 w 384"/>
                <a:gd name="T49" fmla="*/ 1658 h 821"/>
                <a:gd name="T50" fmla="*/ 447 w 384"/>
                <a:gd name="T51" fmla="*/ 1590 h 821"/>
                <a:gd name="T52" fmla="*/ 481 w 384"/>
                <a:gd name="T53" fmla="*/ 1456 h 821"/>
                <a:gd name="T54" fmla="*/ 501 w 384"/>
                <a:gd name="T55" fmla="*/ 1236 h 821"/>
                <a:gd name="T56" fmla="*/ 466 w 384"/>
                <a:gd name="T57" fmla="*/ 986 h 821"/>
                <a:gd name="T58" fmla="*/ 411 w 384"/>
                <a:gd name="T59" fmla="*/ 659 h 821"/>
                <a:gd name="T60" fmla="*/ 430 w 384"/>
                <a:gd name="T61" fmla="*/ 376 h 821"/>
                <a:gd name="T62" fmla="*/ 430 w 384"/>
                <a:gd name="T63" fmla="*/ 285 h 8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4"/>
                <a:gd name="T97" fmla="*/ 0 h 821"/>
                <a:gd name="T98" fmla="*/ 384 w 384"/>
                <a:gd name="T99" fmla="*/ 821 h 8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4" h="821">
                  <a:moveTo>
                    <a:pt x="126" y="122"/>
                  </a:moveTo>
                  <a:lnTo>
                    <a:pt x="116" y="40"/>
                  </a:lnTo>
                  <a:lnTo>
                    <a:pt x="71" y="0"/>
                  </a:lnTo>
                  <a:lnTo>
                    <a:pt x="5" y="5"/>
                  </a:lnTo>
                  <a:lnTo>
                    <a:pt x="0" y="40"/>
                  </a:lnTo>
                  <a:lnTo>
                    <a:pt x="5" y="117"/>
                  </a:lnTo>
                  <a:lnTo>
                    <a:pt x="40" y="233"/>
                  </a:lnTo>
                  <a:lnTo>
                    <a:pt x="66" y="319"/>
                  </a:lnTo>
                  <a:lnTo>
                    <a:pt x="96" y="435"/>
                  </a:lnTo>
                  <a:lnTo>
                    <a:pt x="106" y="536"/>
                  </a:lnTo>
                  <a:lnTo>
                    <a:pt x="106" y="617"/>
                  </a:lnTo>
                  <a:lnTo>
                    <a:pt x="91" y="679"/>
                  </a:lnTo>
                  <a:lnTo>
                    <a:pt x="76" y="699"/>
                  </a:lnTo>
                  <a:lnTo>
                    <a:pt x="76" y="719"/>
                  </a:lnTo>
                  <a:lnTo>
                    <a:pt x="96" y="750"/>
                  </a:lnTo>
                  <a:lnTo>
                    <a:pt x="131" y="760"/>
                  </a:lnTo>
                  <a:lnTo>
                    <a:pt x="187" y="760"/>
                  </a:lnTo>
                  <a:lnTo>
                    <a:pt x="288" y="785"/>
                  </a:lnTo>
                  <a:lnTo>
                    <a:pt x="318" y="821"/>
                  </a:lnTo>
                  <a:lnTo>
                    <a:pt x="364" y="800"/>
                  </a:lnTo>
                  <a:lnTo>
                    <a:pt x="384" y="750"/>
                  </a:lnTo>
                  <a:lnTo>
                    <a:pt x="364" y="730"/>
                  </a:lnTo>
                  <a:lnTo>
                    <a:pt x="278" y="719"/>
                  </a:lnTo>
                  <a:lnTo>
                    <a:pt x="182" y="719"/>
                  </a:lnTo>
                  <a:lnTo>
                    <a:pt x="141" y="714"/>
                  </a:lnTo>
                  <a:lnTo>
                    <a:pt x="131" y="684"/>
                  </a:lnTo>
                  <a:lnTo>
                    <a:pt x="141" y="627"/>
                  </a:lnTo>
                  <a:lnTo>
                    <a:pt x="147" y="531"/>
                  </a:lnTo>
                  <a:lnTo>
                    <a:pt x="136" y="425"/>
                  </a:lnTo>
                  <a:lnTo>
                    <a:pt x="121" y="284"/>
                  </a:lnTo>
                  <a:lnTo>
                    <a:pt x="126" y="162"/>
                  </a:lnTo>
                  <a:lnTo>
                    <a:pt x="126" y="1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Freeform 11"/>
            <p:cNvSpPr>
              <a:spLocks/>
            </p:cNvSpPr>
            <p:nvPr/>
          </p:nvSpPr>
          <p:spPr bwMode="auto">
            <a:xfrm rot="10800000" flipV="1">
              <a:off x="2976" y="1824"/>
              <a:ext cx="362" cy="582"/>
            </a:xfrm>
            <a:custGeom>
              <a:avLst/>
              <a:gdLst>
                <a:gd name="T0" fmla="*/ 1138 w 329"/>
                <a:gd name="T1" fmla="*/ 33 h 546"/>
                <a:gd name="T2" fmla="*/ 1012 w 329"/>
                <a:gd name="T3" fmla="*/ 0 h 546"/>
                <a:gd name="T4" fmla="*/ 754 w 329"/>
                <a:gd name="T5" fmla="*/ 5 h 546"/>
                <a:gd name="T6" fmla="*/ 520 w 329"/>
                <a:gd name="T7" fmla="*/ 128 h 546"/>
                <a:gd name="T8" fmla="*/ 191 w 329"/>
                <a:gd name="T9" fmla="*/ 373 h 546"/>
                <a:gd name="T10" fmla="*/ 21 w 329"/>
                <a:gd name="T11" fmla="*/ 568 h 546"/>
                <a:gd name="T12" fmla="*/ 0 w 329"/>
                <a:gd name="T13" fmla="*/ 640 h 546"/>
                <a:gd name="T14" fmla="*/ 89 w 329"/>
                <a:gd name="T15" fmla="*/ 764 h 546"/>
                <a:gd name="T16" fmla="*/ 278 w 329"/>
                <a:gd name="T17" fmla="*/ 826 h 546"/>
                <a:gd name="T18" fmla="*/ 520 w 329"/>
                <a:gd name="T19" fmla="*/ 893 h 546"/>
                <a:gd name="T20" fmla="*/ 720 w 329"/>
                <a:gd name="T21" fmla="*/ 925 h 546"/>
                <a:gd name="T22" fmla="*/ 803 w 329"/>
                <a:gd name="T23" fmla="*/ 985 h 546"/>
                <a:gd name="T24" fmla="*/ 754 w 329"/>
                <a:gd name="T25" fmla="*/ 1068 h 546"/>
                <a:gd name="T26" fmla="*/ 616 w 329"/>
                <a:gd name="T27" fmla="*/ 1160 h 546"/>
                <a:gd name="T28" fmla="*/ 437 w 329"/>
                <a:gd name="T29" fmla="*/ 1173 h 546"/>
                <a:gd name="T30" fmla="*/ 316 w 329"/>
                <a:gd name="T31" fmla="*/ 1136 h 546"/>
                <a:gd name="T32" fmla="*/ 242 w 329"/>
                <a:gd name="T33" fmla="*/ 1173 h 546"/>
                <a:gd name="T34" fmla="*/ 261 w 329"/>
                <a:gd name="T35" fmla="*/ 1216 h 546"/>
                <a:gd name="T36" fmla="*/ 405 w 329"/>
                <a:gd name="T37" fmla="*/ 1252 h 546"/>
                <a:gd name="T38" fmla="*/ 616 w 329"/>
                <a:gd name="T39" fmla="*/ 1252 h 546"/>
                <a:gd name="T40" fmla="*/ 803 w 329"/>
                <a:gd name="T41" fmla="*/ 1216 h 546"/>
                <a:gd name="T42" fmla="*/ 913 w 329"/>
                <a:gd name="T43" fmla="*/ 1173 h 546"/>
                <a:gd name="T44" fmla="*/ 979 w 329"/>
                <a:gd name="T45" fmla="*/ 1088 h 546"/>
                <a:gd name="T46" fmla="*/ 1012 w 329"/>
                <a:gd name="T47" fmla="*/ 1000 h 546"/>
                <a:gd name="T48" fmla="*/ 933 w 329"/>
                <a:gd name="T49" fmla="*/ 916 h 546"/>
                <a:gd name="T50" fmla="*/ 720 w 329"/>
                <a:gd name="T51" fmla="*/ 859 h 546"/>
                <a:gd name="T52" fmla="*/ 472 w 329"/>
                <a:gd name="T53" fmla="*/ 810 h 546"/>
                <a:gd name="T54" fmla="*/ 261 w 329"/>
                <a:gd name="T55" fmla="*/ 730 h 546"/>
                <a:gd name="T56" fmla="*/ 209 w 329"/>
                <a:gd name="T57" fmla="*/ 662 h 546"/>
                <a:gd name="T58" fmla="*/ 242 w 329"/>
                <a:gd name="T59" fmla="*/ 533 h 546"/>
                <a:gd name="T60" fmla="*/ 405 w 329"/>
                <a:gd name="T61" fmla="*/ 373 h 546"/>
                <a:gd name="T62" fmla="*/ 596 w 329"/>
                <a:gd name="T63" fmla="*/ 278 h 546"/>
                <a:gd name="T64" fmla="*/ 891 w 329"/>
                <a:gd name="T65" fmla="*/ 208 h 546"/>
                <a:gd name="T66" fmla="*/ 1138 w 329"/>
                <a:gd name="T67" fmla="*/ 173 h 546"/>
                <a:gd name="T68" fmla="*/ 1138 w 329"/>
                <a:gd name="T69" fmla="*/ 80 h 546"/>
                <a:gd name="T70" fmla="*/ 1138 w 329"/>
                <a:gd name="T71" fmla="*/ 33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914400" y="1706563"/>
            <a:ext cx="7691438" cy="4922837"/>
            <a:chOff x="531" y="1075"/>
            <a:chExt cx="4845" cy="3101"/>
          </a:xfrm>
        </p:grpSpPr>
        <p:sp>
          <p:nvSpPr>
            <p:cNvPr id="9223" name="Freeform 13"/>
            <p:cNvSpPr>
              <a:spLocks/>
            </p:cNvSpPr>
            <p:nvPr/>
          </p:nvSpPr>
          <p:spPr bwMode="auto">
            <a:xfrm>
              <a:off x="531" y="2690"/>
              <a:ext cx="2925" cy="1486"/>
            </a:xfrm>
            <a:custGeom>
              <a:avLst/>
              <a:gdLst>
                <a:gd name="T0" fmla="*/ 1463 w 2928"/>
                <a:gd name="T1" fmla="*/ 0 h 1488"/>
                <a:gd name="T2" fmla="*/ 0 w 2928"/>
                <a:gd name="T3" fmla="*/ 1174 h 1488"/>
                <a:gd name="T4" fmla="*/ 288 w 2928"/>
                <a:gd name="T5" fmla="*/ 1462 h 1488"/>
                <a:gd name="T6" fmla="*/ 2553 w 2928"/>
                <a:gd name="T7" fmla="*/ 1462 h 1488"/>
                <a:gd name="T8" fmla="*/ 2889 w 2928"/>
                <a:gd name="T9" fmla="*/ 1091 h 1488"/>
                <a:gd name="T10" fmla="*/ 1463 w 2928"/>
                <a:gd name="T11" fmla="*/ 0 h 14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28"/>
                <a:gd name="T19" fmla="*/ 0 h 1488"/>
                <a:gd name="T20" fmla="*/ 2928 w 2928"/>
                <a:gd name="T21" fmla="*/ 1488 h 14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28" h="1488">
                  <a:moveTo>
                    <a:pt x="1488" y="0"/>
                  </a:moveTo>
                  <a:lnTo>
                    <a:pt x="0" y="1200"/>
                  </a:lnTo>
                  <a:lnTo>
                    <a:pt x="288" y="1488"/>
                  </a:lnTo>
                  <a:lnTo>
                    <a:pt x="2592" y="1488"/>
                  </a:lnTo>
                  <a:lnTo>
                    <a:pt x="2928" y="1104"/>
                  </a:lnTo>
                  <a:lnTo>
                    <a:pt x="1488" y="0"/>
                  </a:lnTo>
                  <a:close/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4" name="Freeform 14"/>
            <p:cNvSpPr>
              <a:spLocks/>
            </p:cNvSpPr>
            <p:nvPr/>
          </p:nvSpPr>
          <p:spPr bwMode="auto">
            <a:xfrm>
              <a:off x="3785" y="2256"/>
              <a:ext cx="1591" cy="968"/>
            </a:xfrm>
            <a:custGeom>
              <a:avLst/>
              <a:gdLst>
                <a:gd name="T0" fmla="*/ 631 w 1591"/>
                <a:gd name="T1" fmla="*/ 0 h 968"/>
                <a:gd name="T2" fmla="*/ 0 w 1591"/>
                <a:gd name="T3" fmla="*/ 714 h 968"/>
                <a:gd name="T4" fmla="*/ 509 w 1591"/>
                <a:gd name="T5" fmla="*/ 968 h 968"/>
                <a:gd name="T6" fmla="*/ 1354 w 1591"/>
                <a:gd name="T7" fmla="*/ 961 h 968"/>
                <a:gd name="T8" fmla="*/ 1591 w 1591"/>
                <a:gd name="T9" fmla="*/ 432 h 968"/>
                <a:gd name="T10" fmla="*/ 631 w 1591"/>
                <a:gd name="T11" fmla="*/ 0 h 9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1"/>
                <a:gd name="T19" fmla="*/ 0 h 968"/>
                <a:gd name="T20" fmla="*/ 1591 w 1591"/>
                <a:gd name="T21" fmla="*/ 968 h 9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1" h="968">
                  <a:moveTo>
                    <a:pt x="631" y="0"/>
                  </a:moveTo>
                  <a:lnTo>
                    <a:pt x="0" y="714"/>
                  </a:lnTo>
                  <a:lnTo>
                    <a:pt x="509" y="968"/>
                  </a:lnTo>
                  <a:lnTo>
                    <a:pt x="1354" y="961"/>
                  </a:lnTo>
                  <a:lnTo>
                    <a:pt x="1591" y="432"/>
                  </a:lnTo>
                  <a:lnTo>
                    <a:pt x="631" y="0"/>
                  </a:lnTo>
                  <a:close/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25" name="Group 15"/>
            <p:cNvGrpSpPr>
              <a:grpSpLocks/>
            </p:cNvGrpSpPr>
            <p:nvPr/>
          </p:nvGrpSpPr>
          <p:grpSpPr bwMode="auto">
            <a:xfrm flipH="1">
              <a:off x="1158" y="2064"/>
              <a:ext cx="240" cy="626"/>
              <a:chOff x="2308" y="1513"/>
              <a:chExt cx="1162" cy="2570"/>
            </a:xfrm>
          </p:grpSpPr>
          <p:grpSp>
            <p:nvGrpSpPr>
              <p:cNvPr id="9244" name="Group 16"/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9252" name="Freeform 17"/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3" name="Freeform 18"/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4" name="Freeform 19"/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5" name="Freeform 20"/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6" name="Freeform 21"/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7" name="Freeform 22"/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245" name="Freeform 23"/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>
                  <a:gd name="T0" fmla="*/ 0 w 827"/>
                  <a:gd name="T1" fmla="*/ 139 h 563"/>
                  <a:gd name="T2" fmla="*/ 108 w 827"/>
                  <a:gd name="T3" fmla="*/ 18 h 563"/>
                  <a:gd name="T4" fmla="*/ 160 w 827"/>
                  <a:gd name="T5" fmla="*/ 75 h 563"/>
                  <a:gd name="T6" fmla="*/ 213 w 827"/>
                  <a:gd name="T7" fmla="*/ 110 h 563"/>
                  <a:gd name="T8" fmla="*/ 269 w 827"/>
                  <a:gd name="T9" fmla="*/ 110 h 563"/>
                  <a:gd name="T10" fmla="*/ 327 w 827"/>
                  <a:gd name="T11" fmla="*/ 52 h 563"/>
                  <a:gd name="T12" fmla="*/ 396 w 827"/>
                  <a:gd name="T13" fmla="*/ 5 h 563"/>
                  <a:gd name="T14" fmla="*/ 477 w 827"/>
                  <a:gd name="T15" fmla="*/ 0 h 563"/>
                  <a:gd name="T16" fmla="*/ 563 w 827"/>
                  <a:gd name="T17" fmla="*/ 35 h 563"/>
                  <a:gd name="T18" fmla="*/ 620 w 827"/>
                  <a:gd name="T19" fmla="*/ 87 h 563"/>
                  <a:gd name="T20" fmla="*/ 648 w 827"/>
                  <a:gd name="T21" fmla="*/ 157 h 563"/>
                  <a:gd name="T22" fmla="*/ 654 w 827"/>
                  <a:gd name="T23" fmla="*/ 249 h 563"/>
                  <a:gd name="T24" fmla="*/ 671 w 827"/>
                  <a:gd name="T25" fmla="*/ 331 h 563"/>
                  <a:gd name="T26" fmla="*/ 718 w 827"/>
                  <a:gd name="T27" fmla="*/ 371 h 563"/>
                  <a:gd name="T28" fmla="*/ 774 w 827"/>
                  <a:gd name="T29" fmla="*/ 389 h 563"/>
                  <a:gd name="T30" fmla="*/ 827 w 827"/>
                  <a:gd name="T31" fmla="*/ 401 h 563"/>
                  <a:gd name="T32" fmla="*/ 786 w 827"/>
                  <a:gd name="T33" fmla="*/ 563 h 563"/>
                  <a:gd name="T34" fmla="*/ 654 w 827"/>
                  <a:gd name="T35" fmla="*/ 540 h 563"/>
                  <a:gd name="T36" fmla="*/ 517 w 827"/>
                  <a:gd name="T37" fmla="*/ 493 h 563"/>
                  <a:gd name="T38" fmla="*/ 407 w 827"/>
                  <a:gd name="T39" fmla="*/ 441 h 563"/>
                  <a:gd name="T40" fmla="*/ 286 w 827"/>
                  <a:gd name="T41" fmla="*/ 389 h 563"/>
                  <a:gd name="T42" fmla="*/ 160 w 827"/>
                  <a:gd name="T43" fmla="*/ 331 h 563"/>
                  <a:gd name="T44" fmla="*/ 57 w 827"/>
                  <a:gd name="T45" fmla="*/ 209 h 563"/>
                  <a:gd name="T46" fmla="*/ 0 w 827"/>
                  <a:gd name="T47" fmla="*/ 139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6" name="Freeform 24"/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>
                  <a:gd name="T0" fmla="*/ 75 w 856"/>
                  <a:gd name="T1" fmla="*/ 266 h 606"/>
                  <a:gd name="T2" fmla="*/ 172 w 856"/>
                  <a:gd name="T3" fmla="*/ 363 h 606"/>
                  <a:gd name="T4" fmla="*/ 304 w 856"/>
                  <a:gd name="T5" fmla="*/ 428 h 606"/>
                  <a:gd name="T6" fmla="*/ 489 w 856"/>
                  <a:gd name="T7" fmla="*/ 513 h 606"/>
                  <a:gd name="T8" fmla="*/ 615 w 856"/>
                  <a:gd name="T9" fmla="*/ 566 h 606"/>
                  <a:gd name="T10" fmla="*/ 816 w 856"/>
                  <a:gd name="T11" fmla="*/ 606 h 606"/>
                  <a:gd name="T12" fmla="*/ 856 w 856"/>
                  <a:gd name="T13" fmla="*/ 393 h 606"/>
                  <a:gd name="T14" fmla="*/ 804 w 856"/>
                  <a:gd name="T15" fmla="*/ 393 h 606"/>
                  <a:gd name="T16" fmla="*/ 753 w 856"/>
                  <a:gd name="T17" fmla="*/ 363 h 606"/>
                  <a:gd name="T18" fmla="*/ 695 w 856"/>
                  <a:gd name="T19" fmla="*/ 323 h 606"/>
                  <a:gd name="T20" fmla="*/ 695 w 856"/>
                  <a:gd name="T21" fmla="*/ 243 h 606"/>
                  <a:gd name="T22" fmla="*/ 660 w 856"/>
                  <a:gd name="T23" fmla="*/ 116 h 606"/>
                  <a:gd name="T24" fmla="*/ 597 w 856"/>
                  <a:gd name="T25" fmla="*/ 46 h 606"/>
                  <a:gd name="T26" fmla="*/ 505 w 856"/>
                  <a:gd name="T27" fmla="*/ 0 h 606"/>
                  <a:gd name="T28" fmla="*/ 391 w 856"/>
                  <a:gd name="T29" fmla="*/ 12 h 606"/>
                  <a:gd name="T30" fmla="*/ 321 w 856"/>
                  <a:gd name="T31" fmla="*/ 53 h 606"/>
                  <a:gd name="T32" fmla="*/ 286 w 856"/>
                  <a:gd name="T33" fmla="*/ 98 h 606"/>
                  <a:gd name="T34" fmla="*/ 253 w 856"/>
                  <a:gd name="T35" fmla="*/ 121 h 606"/>
                  <a:gd name="T36" fmla="*/ 218 w 856"/>
                  <a:gd name="T37" fmla="*/ 116 h 606"/>
                  <a:gd name="T38" fmla="*/ 166 w 856"/>
                  <a:gd name="T39" fmla="*/ 63 h 606"/>
                  <a:gd name="T40" fmla="*/ 132 w 856"/>
                  <a:gd name="T41" fmla="*/ 0 h 606"/>
                  <a:gd name="T42" fmla="*/ 103 w 856"/>
                  <a:gd name="T43" fmla="*/ 30 h 606"/>
                  <a:gd name="T44" fmla="*/ 0 w 856"/>
                  <a:gd name="T45" fmla="*/ 150 h 606"/>
                  <a:gd name="T46" fmla="*/ 5 w 856"/>
                  <a:gd name="T47" fmla="*/ 178 h 606"/>
                  <a:gd name="T48" fmla="*/ 17 w 856"/>
                  <a:gd name="T49" fmla="*/ 191 h 606"/>
                  <a:gd name="T50" fmla="*/ 120 w 856"/>
                  <a:gd name="T51" fmla="*/ 81 h 606"/>
                  <a:gd name="T52" fmla="*/ 172 w 856"/>
                  <a:gd name="T53" fmla="*/ 133 h 606"/>
                  <a:gd name="T54" fmla="*/ 206 w 856"/>
                  <a:gd name="T55" fmla="*/ 168 h 606"/>
                  <a:gd name="T56" fmla="*/ 253 w 856"/>
                  <a:gd name="T57" fmla="*/ 168 h 606"/>
                  <a:gd name="T58" fmla="*/ 286 w 856"/>
                  <a:gd name="T59" fmla="*/ 156 h 606"/>
                  <a:gd name="T60" fmla="*/ 339 w 856"/>
                  <a:gd name="T61" fmla="*/ 116 h 606"/>
                  <a:gd name="T62" fmla="*/ 367 w 856"/>
                  <a:gd name="T63" fmla="*/ 70 h 606"/>
                  <a:gd name="T64" fmla="*/ 442 w 856"/>
                  <a:gd name="T65" fmla="*/ 46 h 606"/>
                  <a:gd name="T66" fmla="*/ 505 w 856"/>
                  <a:gd name="T67" fmla="*/ 53 h 606"/>
                  <a:gd name="T68" fmla="*/ 562 w 856"/>
                  <a:gd name="T69" fmla="*/ 87 h 606"/>
                  <a:gd name="T70" fmla="*/ 615 w 856"/>
                  <a:gd name="T71" fmla="*/ 138 h 606"/>
                  <a:gd name="T72" fmla="*/ 643 w 856"/>
                  <a:gd name="T73" fmla="*/ 203 h 606"/>
                  <a:gd name="T74" fmla="*/ 643 w 856"/>
                  <a:gd name="T75" fmla="*/ 260 h 606"/>
                  <a:gd name="T76" fmla="*/ 643 w 856"/>
                  <a:gd name="T77" fmla="*/ 323 h 606"/>
                  <a:gd name="T78" fmla="*/ 666 w 856"/>
                  <a:gd name="T79" fmla="*/ 375 h 606"/>
                  <a:gd name="T80" fmla="*/ 730 w 856"/>
                  <a:gd name="T81" fmla="*/ 410 h 606"/>
                  <a:gd name="T82" fmla="*/ 804 w 856"/>
                  <a:gd name="T83" fmla="*/ 444 h 606"/>
                  <a:gd name="T84" fmla="*/ 770 w 856"/>
                  <a:gd name="T85" fmla="*/ 554 h 606"/>
                  <a:gd name="T86" fmla="*/ 580 w 856"/>
                  <a:gd name="T87" fmla="*/ 503 h 606"/>
                  <a:gd name="T88" fmla="*/ 454 w 856"/>
                  <a:gd name="T89" fmla="*/ 450 h 606"/>
                  <a:gd name="T90" fmla="*/ 339 w 856"/>
                  <a:gd name="T91" fmla="*/ 416 h 606"/>
                  <a:gd name="T92" fmla="*/ 241 w 856"/>
                  <a:gd name="T93" fmla="*/ 363 h 606"/>
                  <a:gd name="T94" fmla="*/ 120 w 856"/>
                  <a:gd name="T95" fmla="*/ 266 h 606"/>
                  <a:gd name="T96" fmla="*/ 34 w 856"/>
                  <a:gd name="T97" fmla="*/ 173 h 606"/>
                  <a:gd name="T98" fmla="*/ 22 w 856"/>
                  <a:gd name="T99" fmla="*/ 185 h 606"/>
                  <a:gd name="T100" fmla="*/ 75 w 856"/>
                  <a:gd name="T101" fmla="*/ 266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7" name="Oval 25"/>
              <p:cNvSpPr>
                <a:spLocks noChangeArrowheads="1"/>
              </p:cNvSpPr>
              <p:nvPr/>
            </p:nvSpPr>
            <p:spPr bwMode="auto">
              <a:xfrm rot="-428694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9248" name="Oval 26"/>
              <p:cNvSpPr>
                <a:spLocks noChangeArrowheads="1"/>
              </p:cNvSpPr>
              <p:nvPr/>
            </p:nvSpPr>
            <p:spPr bwMode="auto">
              <a:xfrm rot="-428694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9249" name="Oval 27"/>
              <p:cNvSpPr>
                <a:spLocks noChangeArrowheads="1"/>
              </p:cNvSpPr>
              <p:nvPr/>
            </p:nvSpPr>
            <p:spPr bwMode="auto">
              <a:xfrm rot="-428694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9250" name="Oval 28"/>
              <p:cNvSpPr>
                <a:spLocks noChangeArrowheads="1"/>
              </p:cNvSpPr>
              <p:nvPr/>
            </p:nvSpPr>
            <p:spPr bwMode="auto">
              <a:xfrm rot="-428694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9251" name="Oval 29"/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CA" altLang="en-US" sz="2400">
                  <a:latin typeface="Arial Rounded MT Bold" pitchFamily="34" charset="0"/>
                </a:endParaRPr>
              </a:p>
            </p:txBody>
          </p:sp>
        </p:grpSp>
        <p:sp>
          <p:nvSpPr>
            <p:cNvPr id="9226" name="Text Box 30"/>
            <p:cNvSpPr txBox="1">
              <a:spLocks noChangeArrowheads="1"/>
            </p:cNvSpPr>
            <p:nvPr/>
          </p:nvSpPr>
          <p:spPr bwMode="auto">
            <a:xfrm>
              <a:off x="1344" y="2076"/>
              <a:ext cx="3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FF99FF"/>
                  </a:solidFill>
                </a:rPr>
                <a:t>12</a:t>
              </a:r>
            </a:p>
          </p:txBody>
        </p:sp>
        <p:grpSp>
          <p:nvGrpSpPr>
            <p:cNvPr id="9227" name="Group 31"/>
            <p:cNvGrpSpPr>
              <a:grpSpLocks/>
            </p:cNvGrpSpPr>
            <p:nvPr/>
          </p:nvGrpSpPr>
          <p:grpSpPr bwMode="auto">
            <a:xfrm flipH="1">
              <a:off x="4618" y="1918"/>
              <a:ext cx="240" cy="626"/>
              <a:chOff x="2308" y="1513"/>
              <a:chExt cx="1162" cy="2570"/>
            </a:xfrm>
          </p:grpSpPr>
          <p:grpSp>
            <p:nvGrpSpPr>
              <p:cNvPr id="9230" name="Group 32"/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9238" name="Freeform 33"/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9" name="Freeform 34"/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0" name="Freeform 35"/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1" name="Freeform 36"/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2" name="Freeform 37"/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3" name="Freeform 38"/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231" name="Freeform 39"/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>
                  <a:gd name="T0" fmla="*/ 0 w 827"/>
                  <a:gd name="T1" fmla="*/ 139 h 563"/>
                  <a:gd name="T2" fmla="*/ 108 w 827"/>
                  <a:gd name="T3" fmla="*/ 18 h 563"/>
                  <a:gd name="T4" fmla="*/ 160 w 827"/>
                  <a:gd name="T5" fmla="*/ 75 h 563"/>
                  <a:gd name="T6" fmla="*/ 213 w 827"/>
                  <a:gd name="T7" fmla="*/ 110 h 563"/>
                  <a:gd name="T8" fmla="*/ 269 w 827"/>
                  <a:gd name="T9" fmla="*/ 110 h 563"/>
                  <a:gd name="T10" fmla="*/ 327 w 827"/>
                  <a:gd name="T11" fmla="*/ 52 h 563"/>
                  <a:gd name="T12" fmla="*/ 396 w 827"/>
                  <a:gd name="T13" fmla="*/ 5 h 563"/>
                  <a:gd name="T14" fmla="*/ 477 w 827"/>
                  <a:gd name="T15" fmla="*/ 0 h 563"/>
                  <a:gd name="T16" fmla="*/ 563 w 827"/>
                  <a:gd name="T17" fmla="*/ 35 h 563"/>
                  <a:gd name="T18" fmla="*/ 620 w 827"/>
                  <a:gd name="T19" fmla="*/ 87 h 563"/>
                  <a:gd name="T20" fmla="*/ 648 w 827"/>
                  <a:gd name="T21" fmla="*/ 157 h 563"/>
                  <a:gd name="T22" fmla="*/ 654 w 827"/>
                  <a:gd name="T23" fmla="*/ 249 h 563"/>
                  <a:gd name="T24" fmla="*/ 671 w 827"/>
                  <a:gd name="T25" fmla="*/ 331 h 563"/>
                  <a:gd name="T26" fmla="*/ 718 w 827"/>
                  <a:gd name="T27" fmla="*/ 371 h 563"/>
                  <a:gd name="T28" fmla="*/ 774 w 827"/>
                  <a:gd name="T29" fmla="*/ 389 h 563"/>
                  <a:gd name="T30" fmla="*/ 827 w 827"/>
                  <a:gd name="T31" fmla="*/ 401 h 563"/>
                  <a:gd name="T32" fmla="*/ 786 w 827"/>
                  <a:gd name="T33" fmla="*/ 563 h 563"/>
                  <a:gd name="T34" fmla="*/ 654 w 827"/>
                  <a:gd name="T35" fmla="*/ 540 h 563"/>
                  <a:gd name="T36" fmla="*/ 517 w 827"/>
                  <a:gd name="T37" fmla="*/ 493 h 563"/>
                  <a:gd name="T38" fmla="*/ 407 w 827"/>
                  <a:gd name="T39" fmla="*/ 441 h 563"/>
                  <a:gd name="T40" fmla="*/ 286 w 827"/>
                  <a:gd name="T41" fmla="*/ 389 h 563"/>
                  <a:gd name="T42" fmla="*/ 160 w 827"/>
                  <a:gd name="T43" fmla="*/ 331 h 563"/>
                  <a:gd name="T44" fmla="*/ 57 w 827"/>
                  <a:gd name="T45" fmla="*/ 209 h 563"/>
                  <a:gd name="T46" fmla="*/ 0 w 827"/>
                  <a:gd name="T47" fmla="*/ 139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2" name="Freeform 40"/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>
                  <a:gd name="T0" fmla="*/ 75 w 856"/>
                  <a:gd name="T1" fmla="*/ 266 h 606"/>
                  <a:gd name="T2" fmla="*/ 172 w 856"/>
                  <a:gd name="T3" fmla="*/ 363 h 606"/>
                  <a:gd name="T4" fmla="*/ 304 w 856"/>
                  <a:gd name="T5" fmla="*/ 428 h 606"/>
                  <a:gd name="T6" fmla="*/ 489 w 856"/>
                  <a:gd name="T7" fmla="*/ 513 h 606"/>
                  <a:gd name="T8" fmla="*/ 615 w 856"/>
                  <a:gd name="T9" fmla="*/ 566 h 606"/>
                  <a:gd name="T10" fmla="*/ 816 w 856"/>
                  <a:gd name="T11" fmla="*/ 606 h 606"/>
                  <a:gd name="T12" fmla="*/ 856 w 856"/>
                  <a:gd name="T13" fmla="*/ 393 h 606"/>
                  <a:gd name="T14" fmla="*/ 804 w 856"/>
                  <a:gd name="T15" fmla="*/ 393 h 606"/>
                  <a:gd name="T16" fmla="*/ 753 w 856"/>
                  <a:gd name="T17" fmla="*/ 363 h 606"/>
                  <a:gd name="T18" fmla="*/ 695 w 856"/>
                  <a:gd name="T19" fmla="*/ 323 h 606"/>
                  <a:gd name="T20" fmla="*/ 695 w 856"/>
                  <a:gd name="T21" fmla="*/ 243 h 606"/>
                  <a:gd name="T22" fmla="*/ 660 w 856"/>
                  <a:gd name="T23" fmla="*/ 116 h 606"/>
                  <a:gd name="T24" fmla="*/ 597 w 856"/>
                  <a:gd name="T25" fmla="*/ 46 h 606"/>
                  <a:gd name="T26" fmla="*/ 505 w 856"/>
                  <a:gd name="T27" fmla="*/ 0 h 606"/>
                  <a:gd name="T28" fmla="*/ 391 w 856"/>
                  <a:gd name="T29" fmla="*/ 12 h 606"/>
                  <a:gd name="T30" fmla="*/ 321 w 856"/>
                  <a:gd name="T31" fmla="*/ 53 h 606"/>
                  <a:gd name="T32" fmla="*/ 286 w 856"/>
                  <a:gd name="T33" fmla="*/ 98 h 606"/>
                  <a:gd name="T34" fmla="*/ 253 w 856"/>
                  <a:gd name="T35" fmla="*/ 121 h 606"/>
                  <a:gd name="T36" fmla="*/ 218 w 856"/>
                  <a:gd name="T37" fmla="*/ 116 h 606"/>
                  <a:gd name="T38" fmla="*/ 166 w 856"/>
                  <a:gd name="T39" fmla="*/ 63 h 606"/>
                  <a:gd name="T40" fmla="*/ 132 w 856"/>
                  <a:gd name="T41" fmla="*/ 0 h 606"/>
                  <a:gd name="T42" fmla="*/ 103 w 856"/>
                  <a:gd name="T43" fmla="*/ 30 h 606"/>
                  <a:gd name="T44" fmla="*/ 0 w 856"/>
                  <a:gd name="T45" fmla="*/ 150 h 606"/>
                  <a:gd name="T46" fmla="*/ 5 w 856"/>
                  <a:gd name="T47" fmla="*/ 178 h 606"/>
                  <a:gd name="T48" fmla="*/ 17 w 856"/>
                  <a:gd name="T49" fmla="*/ 191 h 606"/>
                  <a:gd name="T50" fmla="*/ 120 w 856"/>
                  <a:gd name="T51" fmla="*/ 81 h 606"/>
                  <a:gd name="T52" fmla="*/ 172 w 856"/>
                  <a:gd name="T53" fmla="*/ 133 h 606"/>
                  <a:gd name="T54" fmla="*/ 206 w 856"/>
                  <a:gd name="T55" fmla="*/ 168 h 606"/>
                  <a:gd name="T56" fmla="*/ 253 w 856"/>
                  <a:gd name="T57" fmla="*/ 168 h 606"/>
                  <a:gd name="T58" fmla="*/ 286 w 856"/>
                  <a:gd name="T59" fmla="*/ 156 h 606"/>
                  <a:gd name="T60" fmla="*/ 339 w 856"/>
                  <a:gd name="T61" fmla="*/ 116 h 606"/>
                  <a:gd name="T62" fmla="*/ 367 w 856"/>
                  <a:gd name="T63" fmla="*/ 70 h 606"/>
                  <a:gd name="T64" fmla="*/ 442 w 856"/>
                  <a:gd name="T65" fmla="*/ 46 h 606"/>
                  <a:gd name="T66" fmla="*/ 505 w 856"/>
                  <a:gd name="T67" fmla="*/ 53 h 606"/>
                  <a:gd name="T68" fmla="*/ 562 w 856"/>
                  <a:gd name="T69" fmla="*/ 87 h 606"/>
                  <a:gd name="T70" fmla="*/ 615 w 856"/>
                  <a:gd name="T71" fmla="*/ 138 h 606"/>
                  <a:gd name="T72" fmla="*/ 643 w 856"/>
                  <a:gd name="T73" fmla="*/ 203 h 606"/>
                  <a:gd name="T74" fmla="*/ 643 w 856"/>
                  <a:gd name="T75" fmla="*/ 260 h 606"/>
                  <a:gd name="T76" fmla="*/ 643 w 856"/>
                  <a:gd name="T77" fmla="*/ 323 h 606"/>
                  <a:gd name="T78" fmla="*/ 666 w 856"/>
                  <a:gd name="T79" fmla="*/ 375 h 606"/>
                  <a:gd name="T80" fmla="*/ 730 w 856"/>
                  <a:gd name="T81" fmla="*/ 410 h 606"/>
                  <a:gd name="T82" fmla="*/ 804 w 856"/>
                  <a:gd name="T83" fmla="*/ 444 h 606"/>
                  <a:gd name="T84" fmla="*/ 770 w 856"/>
                  <a:gd name="T85" fmla="*/ 554 h 606"/>
                  <a:gd name="T86" fmla="*/ 580 w 856"/>
                  <a:gd name="T87" fmla="*/ 503 h 606"/>
                  <a:gd name="T88" fmla="*/ 454 w 856"/>
                  <a:gd name="T89" fmla="*/ 450 h 606"/>
                  <a:gd name="T90" fmla="*/ 339 w 856"/>
                  <a:gd name="T91" fmla="*/ 416 h 606"/>
                  <a:gd name="T92" fmla="*/ 241 w 856"/>
                  <a:gd name="T93" fmla="*/ 363 h 606"/>
                  <a:gd name="T94" fmla="*/ 120 w 856"/>
                  <a:gd name="T95" fmla="*/ 266 h 606"/>
                  <a:gd name="T96" fmla="*/ 34 w 856"/>
                  <a:gd name="T97" fmla="*/ 173 h 606"/>
                  <a:gd name="T98" fmla="*/ 22 w 856"/>
                  <a:gd name="T99" fmla="*/ 185 h 606"/>
                  <a:gd name="T100" fmla="*/ 75 w 856"/>
                  <a:gd name="T101" fmla="*/ 266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3" name="Oval 41"/>
              <p:cNvSpPr>
                <a:spLocks noChangeArrowheads="1"/>
              </p:cNvSpPr>
              <p:nvPr/>
            </p:nvSpPr>
            <p:spPr bwMode="auto">
              <a:xfrm rot="-428694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9234" name="Oval 42"/>
              <p:cNvSpPr>
                <a:spLocks noChangeArrowheads="1"/>
              </p:cNvSpPr>
              <p:nvPr/>
            </p:nvSpPr>
            <p:spPr bwMode="auto">
              <a:xfrm rot="-428694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9235" name="Oval 43"/>
              <p:cNvSpPr>
                <a:spLocks noChangeArrowheads="1"/>
              </p:cNvSpPr>
              <p:nvPr/>
            </p:nvSpPr>
            <p:spPr bwMode="auto">
              <a:xfrm rot="-428694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9236" name="Oval 44"/>
              <p:cNvSpPr>
                <a:spLocks noChangeArrowheads="1"/>
              </p:cNvSpPr>
              <p:nvPr/>
            </p:nvSpPr>
            <p:spPr bwMode="auto">
              <a:xfrm rot="-428694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9237" name="Oval 45"/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CA" altLang="en-US" sz="2400">
                  <a:latin typeface="Arial Rounded MT Bold" pitchFamily="34" charset="0"/>
                </a:endParaRPr>
              </a:p>
            </p:txBody>
          </p:sp>
        </p:grpSp>
        <p:sp>
          <p:nvSpPr>
            <p:cNvPr id="9228" name="Text Box 46"/>
            <p:cNvSpPr txBox="1">
              <a:spLocks noChangeArrowheads="1"/>
            </p:cNvSpPr>
            <p:nvPr/>
          </p:nvSpPr>
          <p:spPr bwMode="auto">
            <a:xfrm>
              <a:off x="4800" y="1930"/>
              <a:ext cx="24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FF99FF"/>
                  </a:solidFill>
                </a:rPr>
                <a:t>7</a:t>
              </a:r>
            </a:p>
          </p:txBody>
        </p:sp>
        <p:sp>
          <p:nvSpPr>
            <p:cNvPr id="9229" name="Text Box 47"/>
            <p:cNvSpPr txBox="1">
              <a:spLocks noChangeArrowheads="1"/>
            </p:cNvSpPr>
            <p:nvPr/>
          </p:nvSpPr>
          <p:spPr bwMode="auto">
            <a:xfrm>
              <a:off x="1094" y="1075"/>
              <a:ext cx="232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Get help from friends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Evaluating</a:t>
            </a:r>
            <a:r>
              <a:rPr lang="en-US" altLang="en-US" smtClean="0"/>
              <a:t>: </a:t>
            </a:r>
            <a:r>
              <a:rPr lang="en-CA" altLang="en-US" sz="3600" smtClean="0">
                <a:solidFill>
                  <a:schemeClr val="accent2"/>
                </a:solidFill>
              </a:rPr>
              <a:t>T(n) =</a:t>
            </a:r>
            <a:r>
              <a:rPr lang="en-US" altLang="en-US" sz="3600" smtClean="0">
                <a:solidFill>
                  <a:schemeClr val="accent2"/>
                </a:solidFill>
              </a:rPr>
              <a:t> </a:t>
            </a:r>
            <a:r>
              <a:rPr lang="en-CA" altLang="en-US" sz="3600" smtClean="0">
                <a:solidFill>
                  <a:schemeClr val="accent2"/>
                </a:solidFill>
              </a:rPr>
              <a:t>aT(n/b)+f(n)</a:t>
            </a:r>
          </a:p>
        </p:txBody>
      </p:sp>
      <p:graphicFrame>
        <p:nvGraphicFramePr>
          <p:cNvPr id="435203" name="Group 3"/>
          <p:cNvGraphicFramePr>
            <a:graphicFrameLocks noGrp="1"/>
          </p:cNvGraphicFramePr>
          <p:nvPr/>
        </p:nvGraphicFramePr>
        <p:xfrm>
          <a:off x="228600" y="1219200"/>
          <a:ext cx="8686800" cy="4535488"/>
        </p:xfrm>
        <a:graphic>
          <a:graphicData uri="http://schemas.openxmlformats.org/drawingml/2006/table">
            <a:tbl>
              <a:tblPr/>
              <a:tblGrid>
                <a:gridCol w="906463"/>
                <a:gridCol w="1585912"/>
                <a:gridCol w="1501775"/>
                <a:gridCol w="1671638"/>
                <a:gridCol w="1387475"/>
                <a:gridCol w="1633537"/>
              </a:tblGrid>
              <a:tr h="1335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Level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Instance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size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i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h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3012" name="Group 68"/>
          <p:cNvGrpSpPr>
            <a:grpSpLocks/>
          </p:cNvGrpSpPr>
          <p:nvPr/>
        </p:nvGrpSpPr>
        <p:grpSpPr bwMode="auto">
          <a:xfrm>
            <a:off x="1419225" y="3148013"/>
            <a:ext cx="1031875" cy="168275"/>
            <a:chOff x="260" y="1787"/>
            <a:chExt cx="942" cy="147"/>
          </a:xfrm>
        </p:grpSpPr>
        <p:sp>
          <p:nvSpPr>
            <p:cNvPr id="83067" name="Oval 69"/>
            <p:cNvSpPr>
              <a:spLocks noChangeArrowheads="1"/>
            </p:cNvSpPr>
            <p:nvPr/>
          </p:nvSpPr>
          <p:spPr bwMode="auto">
            <a:xfrm>
              <a:off x="805" y="1787"/>
              <a:ext cx="103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3068" name="Oval 70"/>
            <p:cNvSpPr>
              <a:spLocks noChangeArrowheads="1"/>
            </p:cNvSpPr>
            <p:nvPr/>
          </p:nvSpPr>
          <p:spPr bwMode="auto">
            <a:xfrm>
              <a:off x="533" y="1792"/>
              <a:ext cx="102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83069" name="Oval 71"/>
            <p:cNvSpPr>
              <a:spLocks noChangeArrowheads="1"/>
            </p:cNvSpPr>
            <p:nvPr/>
          </p:nvSpPr>
          <p:spPr bwMode="auto">
            <a:xfrm>
              <a:off x="1100" y="1787"/>
              <a:ext cx="102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3070" name="Oval 72"/>
            <p:cNvSpPr>
              <a:spLocks noChangeArrowheads="1"/>
            </p:cNvSpPr>
            <p:nvPr/>
          </p:nvSpPr>
          <p:spPr bwMode="auto">
            <a:xfrm>
              <a:off x="260" y="1787"/>
              <a:ext cx="103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</p:grpSp>
      <p:sp>
        <p:nvSpPr>
          <p:cNvPr id="83013" name="Oval 73"/>
          <p:cNvSpPr>
            <a:spLocks noChangeArrowheads="1"/>
          </p:cNvSpPr>
          <p:nvPr/>
        </p:nvSpPr>
        <p:spPr bwMode="auto">
          <a:xfrm>
            <a:off x="1868488" y="2741613"/>
            <a:ext cx="112712" cy="161925"/>
          </a:xfrm>
          <a:prstGeom prst="ellipse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pSp>
        <p:nvGrpSpPr>
          <p:cNvPr id="83014" name="Group 74"/>
          <p:cNvGrpSpPr>
            <a:grpSpLocks/>
          </p:cNvGrpSpPr>
          <p:nvPr/>
        </p:nvGrpSpPr>
        <p:grpSpPr bwMode="auto">
          <a:xfrm>
            <a:off x="1316038" y="4583113"/>
            <a:ext cx="1235075" cy="90487"/>
            <a:chOff x="530" y="1115"/>
            <a:chExt cx="3575" cy="182"/>
          </a:xfrm>
        </p:grpSpPr>
        <p:sp>
          <p:nvSpPr>
            <p:cNvPr id="83050" name="Oval 75"/>
            <p:cNvSpPr>
              <a:spLocks noChangeArrowheads="1"/>
            </p:cNvSpPr>
            <p:nvPr/>
          </p:nvSpPr>
          <p:spPr bwMode="auto">
            <a:xfrm>
              <a:off x="2326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3051" name="Oval 76"/>
            <p:cNvSpPr>
              <a:spLocks noChangeArrowheads="1"/>
            </p:cNvSpPr>
            <p:nvPr/>
          </p:nvSpPr>
          <p:spPr bwMode="auto">
            <a:xfrm>
              <a:off x="3925" y="1115"/>
              <a:ext cx="180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3052" name="Oval 77"/>
            <p:cNvSpPr>
              <a:spLocks noChangeArrowheads="1"/>
            </p:cNvSpPr>
            <p:nvPr/>
          </p:nvSpPr>
          <p:spPr bwMode="auto">
            <a:xfrm>
              <a:off x="530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3053" name="Oval 78"/>
            <p:cNvSpPr>
              <a:spLocks noChangeArrowheads="1"/>
            </p:cNvSpPr>
            <p:nvPr/>
          </p:nvSpPr>
          <p:spPr bwMode="auto">
            <a:xfrm>
              <a:off x="746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3054" name="Oval 79"/>
            <p:cNvSpPr>
              <a:spLocks noChangeArrowheads="1"/>
            </p:cNvSpPr>
            <p:nvPr/>
          </p:nvSpPr>
          <p:spPr bwMode="auto">
            <a:xfrm>
              <a:off x="9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3055" name="Oval 80"/>
            <p:cNvSpPr>
              <a:spLocks noChangeArrowheads="1"/>
            </p:cNvSpPr>
            <p:nvPr/>
          </p:nvSpPr>
          <p:spPr bwMode="auto">
            <a:xfrm>
              <a:off x="1199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3056" name="Oval 81"/>
            <p:cNvSpPr>
              <a:spLocks noChangeArrowheads="1"/>
            </p:cNvSpPr>
            <p:nvPr/>
          </p:nvSpPr>
          <p:spPr bwMode="auto">
            <a:xfrm>
              <a:off x="1429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3057" name="Oval 82"/>
            <p:cNvSpPr>
              <a:spLocks noChangeArrowheads="1"/>
            </p:cNvSpPr>
            <p:nvPr/>
          </p:nvSpPr>
          <p:spPr bwMode="auto">
            <a:xfrm>
              <a:off x="166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3058" name="Oval 83"/>
            <p:cNvSpPr>
              <a:spLocks noChangeArrowheads="1"/>
            </p:cNvSpPr>
            <p:nvPr/>
          </p:nvSpPr>
          <p:spPr bwMode="auto">
            <a:xfrm>
              <a:off x="1877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3059" name="Oval 84"/>
            <p:cNvSpPr>
              <a:spLocks noChangeArrowheads="1"/>
            </p:cNvSpPr>
            <p:nvPr/>
          </p:nvSpPr>
          <p:spPr bwMode="auto">
            <a:xfrm>
              <a:off x="2093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3060" name="Oval 85"/>
            <p:cNvSpPr>
              <a:spLocks noChangeArrowheads="1"/>
            </p:cNvSpPr>
            <p:nvPr/>
          </p:nvSpPr>
          <p:spPr bwMode="auto">
            <a:xfrm>
              <a:off x="2550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3061" name="Oval 86"/>
            <p:cNvSpPr>
              <a:spLocks noChangeArrowheads="1"/>
            </p:cNvSpPr>
            <p:nvPr/>
          </p:nvSpPr>
          <p:spPr bwMode="auto">
            <a:xfrm>
              <a:off x="27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3062" name="Oval 87"/>
            <p:cNvSpPr>
              <a:spLocks noChangeArrowheads="1"/>
            </p:cNvSpPr>
            <p:nvPr/>
          </p:nvSpPr>
          <p:spPr bwMode="auto">
            <a:xfrm>
              <a:off x="3008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3063" name="Oval 88"/>
            <p:cNvSpPr>
              <a:spLocks noChangeArrowheads="1"/>
            </p:cNvSpPr>
            <p:nvPr/>
          </p:nvSpPr>
          <p:spPr bwMode="auto">
            <a:xfrm>
              <a:off x="3240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3064" name="Oval 89"/>
            <p:cNvSpPr>
              <a:spLocks noChangeArrowheads="1"/>
            </p:cNvSpPr>
            <p:nvPr/>
          </p:nvSpPr>
          <p:spPr bwMode="auto">
            <a:xfrm>
              <a:off x="3456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3065" name="Oval 90"/>
            <p:cNvSpPr>
              <a:spLocks noChangeArrowheads="1"/>
            </p:cNvSpPr>
            <p:nvPr/>
          </p:nvSpPr>
          <p:spPr bwMode="auto">
            <a:xfrm>
              <a:off x="36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3066" name="Rectangle 91"/>
            <p:cNvSpPr>
              <a:spLocks noChangeArrowheads="1"/>
            </p:cNvSpPr>
            <p:nvPr/>
          </p:nvSpPr>
          <p:spPr bwMode="auto">
            <a:xfrm>
              <a:off x="2130" y="1141"/>
              <a:ext cx="35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  <p:grpSp>
        <p:nvGrpSpPr>
          <p:cNvPr id="83015" name="Group 92"/>
          <p:cNvGrpSpPr>
            <a:grpSpLocks/>
          </p:cNvGrpSpPr>
          <p:nvPr/>
        </p:nvGrpSpPr>
        <p:grpSpPr bwMode="auto">
          <a:xfrm>
            <a:off x="1282700" y="5532438"/>
            <a:ext cx="1308100" cy="30162"/>
            <a:chOff x="626" y="3456"/>
            <a:chExt cx="3790" cy="58"/>
          </a:xfrm>
        </p:grpSpPr>
        <p:sp>
          <p:nvSpPr>
            <p:cNvPr id="83016" name="Oval 93"/>
            <p:cNvSpPr>
              <a:spLocks noChangeArrowheads="1"/>
            </p:cNvSpPr>
            <p:nvPr/>
          </p:nvSpPr>
          <p:spPr bwMode="auto">
            <a:xfrm flipV="1">
              <a:off x="1565" y="3456"/>
              <a:ext cx="96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3017" name="Oval 94"/>
            <p:cNvSpPr>
              <a:spLocks noChangeArrowheads="1"/>
            </p:cNvSpPr>
            <p:nvPr/>
          </p:nvSpPr>
          <p:spPr bwMode="auto">
            <a:xfrm flipV="1">
              <a:off x="2402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3018" name="Oval 95"/>
            <p:cNvSpPr>
              <a:spLocks noChangeArrowheads="1"/>
            </p:cNvSpPr>
            <p:nvPr/>
          </p:nvSpPr>
          <p:spPr bwMode="auto">
            <a:xfrm flipV="1">
              <a:off x="62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3019" name="Oval 96"/>
            <p:cNvSpPr>
              <a:spLocks noChangeArrowheads="1"/>
            </p:cNvSpPr>
            <p:nvPr/>
          </p:nvSpPr>
          <p:spPr bwMode="auto">
            <a:xfrm flipV="1">
              <a:off x="73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3020" name="Oval 97"/>
            <p:cNvSpPr>
              <a:spLocks noChangeArrowheads="1"/>
            </p:cNvSpPr>
            <p:nvPr/>
          </p:nvSpPr>
          <p:spPr bwMode="auto">
            <a:xfrm flipV="1">
              <a:off x="85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3021" name="Oval 98"/>
            <p:cNvSpPr>
              <a:spLocks noChangeArrowheads="1"/>
            </p:cNvSpPr>
            <p:nvPr/>
          </p:nvSpPr>
          <p:spPr bwMode="auto">
            <a:xfrm flipV="1">
              <a:off x="97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3022" name="Oval 99"/>
            <p:cNvSpPr>
              <a:spLocks noChangeArrowheads="1"/>
            </p:cNvSpPr>
            <p:nvPr/>
          </p:nvSpPr>
          <p:spPr bwMode="auto">
            <a:xfrm flipV="1">
              <a:off x="109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3023" name="Oval 100"/>
            <p:cNvSpPr>
              <a:spLocks noChangeArrowheads="1"/>
            </p:cNvSpPr>
            <p:nvPr/>
          </p:nvSpPr>
          <p:spPr bwMode="auto">
            <a:xfrm flipV="1">
              <a:off x="121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3024" name="Oval 101"/>
            <p:cNvSpPr>
              <a:spLocks noChangeArrowheads="1"/>
            </p:cNvSpPr>
            <p:nvPr/>
          </p:nvSpPr>
          <p:spPr bwMode="auto">
            <a:xfrm flipV="1">
              <a:off x="1331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3025" name="Oval 102"/>
            <p:cNvSpPr>
              <a:spLocks noChangeArrowheads="1"/>
            </p:cNvSpPr>
            <p:nvPr/>
          </p:nvSpPr>
          <p:spPr bwMode="auto">
            <a:xfrm flipV="1">
              <a:off x="144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3026" name="Oval 103"/>
            <p:cNvSpPr>
              <a:spLocks noChangeArrowheads="1"/>
            </p:cNvSpPr>
            <p:nvPr/>
          </p:nvSpPr>
          <p:spPr bwMode="auto">
            <a:xfrm flipV="1">
              <a:off x="1683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3027" name="Oval 104"/>
            <p:cNvSpPr>
              <a:spLocks noChangeArrowheads="1"/>
            </p:cNvSpPr>
            <p:nvPr/>
          </p:nvSpPr>
          <p:spPr bwMode="auto">
            <a:xfrm flipV="1">
              <a:off x="179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3028" name="Oval 105"/>
            <p:cNvSpPr>
              <a:spLocks noChangeArrowheads="1"/>
            </p:cNvSpPr>
            <p:nvPr/>
          </p:nvSpPr>
          <p:spPr bwMode="auto">
            <a:xfrm flipV="1">
              <a:off x="1922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3029" name="Oval 106"/>
            <p:cNvSpPr>
              <a:spLocks noChangeArrowheads="1"/>
            </p:cNvSpPr>
            <p:nvPr/>
          </p:nvSpPr>
          <p:spPr bwMode="auto">
            <a:xfrm flipV="1">
              <a:off x="204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3030" name="Oval 107"/>
            <p:cNvSpPr>
              <a:spLocks noChangeArrowheads="1"/>
            </p:cNvSpPr>
            <p:nvPr/>
          </p:nvSpPr>
          <p:spPr bwMode="auto">
            <a:xfrm flipV="1">
              <a:off x="215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3031" name="Oval 108"/>
            <p:cNvSpPr>
              <a:spLocks noChangeArrowheads="1"/>
            </p:cNvSpPr>
            <p:nvPr/>
          </p:nvSpPr>
          <p:spPr bwMode="auto">
            <a:xfrm flipV="1">
              <a:off x="226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3032" name="Rectangle 109"/>
            <p:cNvSpPr>
              <a:spLocks noChangeArrowheads="1"/>
            </p:cNvSpPr>
            <p:nvPr/>
          </p:nvSpPr>
          <p:spPr bwMode="auto">
            <a:xfrm flipV="1">
              <a:off x="1463" y="3459"/>
              <a:ext cx="183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3033" name="Oval 110"/>
            <p:cNvSpPr>
              <a:spLocks noChangeArrowheads="1"/>
            </p:cNvSpPr>
            <p:nvPr/>
          </p:nvSpPr>
          <p:spPr bwMode="auto">
            <a:xfrm flipV="1">
              <a:off x="3485" y="3456"/>
              <a:ext cx="96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3034" name="Oval 111"/>
            <p:cNvSpPr>
              <a:spLocks noChangeArrowheads="1"/>
            </p:cNvSpPr>
            <p:nvPr/>
          </p:nvSpPr>
          <p:spPr bwMode="auto">
            <a:xfrm flipV="1">
              <a:off x="4322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3035" name="Oval 112"/>
            <p:cNvSpPr>
              <a:spLocks noChangeArrowheads="1"/>
            </p:cNvSpPr>
            <p:nvPr/>
          </p:nvSpPr>
          <p:spPr bwMode="auto">
            <a:xfrm flipV="1">
              <a:off x="254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3036" name="Oval 113"/>
            <p:cNvSpPr>
              <a:spLocks noChangeArrowheads="1"/>
            </p:cNvSpPr>
            <p:nvPr/>
          </p:nvSpPr>
          <p:spPr bwMode="auto">
            <a:xfrm flipV="1">
              <a:off x="265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3037" name="Oval 114"/>
            <p:cNvSpPr>
              <a:spLocks noChangeArrowheads="1"/>
            </p:cNvSpPr>
            <p:nvPr/>
          </p:nvSpPr>
          <p:spPr bwMode="auto">
            <a:xfrm flipV="1">
              <a:off x="277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3038" name="Oval 115"/>
            <p:cNvSpPr>
              <a:spLocks noChangeArrowheads="1"/>
            </p:cNvSpPr>
            <p:nvPr/>
          </p:nvSpPr>
          <p:spPr bwMode="auto">
            <a:xfrm flipV="1">
              <a:off x="289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3039" name="Oval 116"/>
            <p:cNvSpPr>
              <a:spLocks noChangeArrowheads="1"/>
            </p:cNvSpPr>
            <p:nvPr/>
          </p:nvSpPr>
          <p:spPr bwMode="auto">
            <a:xfrm flipV="1">
              <a:off x="301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3040" name="Oval 117"/>
            <p:cNvSpPr>
              <a:spLocks noChangeArrowheads="1"/>
            </p:cNvSpPr>
            <p:nvPr/>
          </p:nvSpPr>
          <p:spPr bwMode="auto">
            <a:xfrm flipV="1">
              <a:off x="313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3041" name="Oval 118"/>
            <p:cNvSpPr>
              <a:spLocks noChangeArrowheads="1"/>
            </p:cNvSpPr>
            <p:nvPr/>
          </p:nvSpPr>
          <p:spPr bwMode="auto">
            <a:xfrm flipV="1">
              <a:off x="3251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3042" name="Oval 119"/>
            <p:cNvSpPr>
              <a:spLocks noChangeArrowheads="1"/>
            </p:cNvSpPr>
            <p:nvPr/>
          </p:nvSpPr>
          <p:spPr bwMode="auto">
            <a:xfrm flipV="1">
              <a:off x="336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3043" name="Oval 120"/>
            <p:cNvSpPr>
              <a:spLocks noChangeArrowheads="1"/>
            </p:cNvSpPr>
            <p:nvPr/>
          </p:nvSpPr>
          <p:spPr bwMode="auto">
            <a:xfrm flipV="1">
              <a:off x="3603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3044" name="Oval 121"/>
            <p:cNvSpPr>
              <a:spLocks noChangeArrowheads="1"/>
            </p:cNvSpPr>
            <p:nvPr/>
          </p:nvSpPr>
          <p:spPr bwMode="auto">
            <a:xfrm flipV="1">
              <a:off x="371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3045" name="Oval 122"/>
            <p:cNvSpPr>
              <a:spLocks noChangeArrowheads="1"/>
            </p:cNvSpPr>
            <p:nvPr/>
          </p:nvSpPr>
          <p:spPr bwMode="auto">
            <a:xfrm flipV="1">
              <a:off x="3842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3046" name="Oval 123"/>
            <p:cNvSpPr>
              <a:spLocks noChangeArrowheads="1"/>
            </p:cNvSpPr>
            <p:nvPr/>
          </p:nvSpPr>
          <p:spPr bwMode="auto">
            <a:xfrm flipV="1">
              <a:off x="396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3047" name="Oval 124"/>
            <p:cNvSpPr>
              <a:spLocks noChangeArrowheads="1"/>
            </p:cNvSpPr>
            <p:nvPr/>
          </p:nvSpPr>
          <p:spPr bwMode="auto">
            <a:xfrm flipV="1">
              <a:off x="407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3048" name="Oval 125"/>
            <p:cNvSpPr>
              <a:spLocks noChangeArrowheads="1"/>
            </p:cNvSpPr>
            <p:nvPr/>
          </p:nvSpPr>
          <p:spPr bwMode="auto">
            <a:xfrm flipV="1">
              <a:off x="418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3049" name="Rectangle 126"/>
            <p:cNvSpPr>
              <a:spLocks noChangeArrowheads="1"/>
            </p:cNvSpPr>
            <p:nvPr/>
          </p:nvSpPr>
          <p:spPr bwMode="auto">
            <a:xfrm flipV="1">
              <a:off x="3383" y="3459"/>
              <a:ext cx="183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Evaluating</a:t>
            </a:r>
            <a:r>
              <a:rPr lang="en-US" altLang="en-US" smtClean="0"/>
              <a:t>: </a:t>
            </a:r>
            <a:r>
              <a:rPr lang="en-CA" altLang="en-US" sz="3600" smtClean="0">
                <a:solidFill>
                  <a:schemeClr val="accent2"/>
                </a:solidFill>
              </a:rPr>
              <a:t>T(n) =</a:t>
            </a:r>
            <a:r>
              <a:rPr lang="en-US" altLang="en-US" sz="3600" smtClean="0">
                <a:solidFill>
                  <a:schemeClr val="accent2"/>
                </a:solidFill>
              </a:rPr>
              <a:t> </a:t>
            </a:r>
            <a:r>
              <a:rPr lang="en-CA" altLang="en-US" sz="3600" smtClean="0">
                <a:solidFill>
                  <a:schemeClr val="accent2"/>
                </a:solidFill>
              </a:rPr>
              <a:t>aT(n/b)+f(n)</a:t>
            </a:r>
          </a:p>
        </p:txBody>
      </p:sp>
      <p:graphicFrame>
        <p:nvGraphicFramePr>
          <p:cNvPr id="436227" name="Group 3"/>
          <p:cNvGraphicFramePr>
            <a:graphicFrameLocks noGrp="1"/>
          </p:cNvGraphicFramePr>
          <p:nvPr/>
        </p:nvGraphicFramePr>
        <p:xfrm>
          <a:off x="228600" y="1219200"/>
          <a:ext cx="8686800" cy="4535488"/>
        </p:xfrm>
        <a:graphic>
          <a:graphicData uri="http://schemas.openxmlformats.org/drawingml/2006/table">
            <a:tbl>
              <a:tblPr/>
              <a:tblGrid>
                <a:gridCol w="906463"/>
                <a:gridCol w="1585912"/>
                <a:gridCol w="1501775"/>
                <a:gridCol w="1671638"/>
                <a:gridCol w="1387475"/>
                <a:gridCol w="1633537"/>
              </a:tblGrid>
              <a:tr h="1335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Level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Instance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size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i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h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4036" name="Group 68"/>
          <p:cNvGrpSpPr>
            <a:grpSpLocks/>
          </p:cNvGrpSpPr>
          <p:nvPr/>
        </p:nvGrpSpPr>
        <p:grpSpPr bwMode="auto">
          <a:xfrm>
            <a:off x="1419225" y="3148013"/>
            <a:ext cx="1031875" cy="168275"/>
            <a:chOff x="260" y="1787"/>
            <a:chExt cx="942" cy="147"/>
          </a:xfrm>
        </p:grpSpPr>
        <p:sp>
          <p:nvSpPr>
            <p:cNvPr id="84102" name="Oval 69"/>
            <p:cNvSpPr>
              <a:spLocks noChangeArrowheads="1"/>
            </p:cNvSpPr>
            <p:nvPr/>
          </p:nvSpPr>
          <p:spPr bwMode="auto">
            <a:xfrm>
              <a:off x="805" y="1787"/>
              <a:ext cx="103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4103" name="Oval 70"/>
            <p:cNvSpPr>
              <a:spLocks noChangeArrowheads="1"/>
            </p:cNvSpPr>
            <p:nvPr/>
          </p:nvSpPr>
          <p:spPr bwMode="auto">
            <a:xfrm>
              <a:off x="533" y="1792"/>
              <a:ext cx="102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84104" name="Oval 71"/>
            <p:cNvSpPr>
              <a:spLocks noChangeArrowheads="1"/>
            </p:cNvSpPr>
            <p:nvPr/>
          </p:nvSpPr>
          <p:spPr bwMode="auto">
            <a:xfrm>
              <a:off x="1100" y="1787"/>
              <a:ext cx="102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4105" name="Oval 72"/>
            <p:cNvSpPr>
              <a:spLocks noChangeArrowheads="1"/>
            </p:cNvSpPr>
            <p:nvPr/>
          </p:nvSpPr>
          <p:spPr bwMode="auto">
            <a:xfrm>
              <a:off x="260" y="1787"/>
              <a:ext cx="103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</p:grpSp>
      <p:sp>
        <p:nvSpPr>
          <p:cNvPr id="84037" name="Oval 73"/>
          <p:cNvSpPr>
            <a:spLocks noChangeArrowheads="1"/>
          </p:cNvSpPr>
          <p:nvPr/>
        </p:nvSpPr>
        <p:spPr bwMode="auto">
          <a:xfrm>
            <a:off x="1868488" y="2741613"/>
            <a:ext cx="112712" cy="161925"/>
          </a:xfrm>
          <a:prstGeom prst="ellipse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pSp>
        <p:nvGrpSpPr>
          <p:cNvPr id="84038" name="Group 74"/>
          <p:cNvGrpSpPr>
            <a:grpSpLocks/>
          </p:cNvGrpSpPr>
          <p:nvPr/>
        </p:nvGrpSpPr>
        <p:grpSpPr bwMode="auto">
          <a:xfrm>
            <a:off x="1316038" y="4583113"/>
            <a:ext cx="1235075" cy="90487"/>
            <a:chOff x="530" y="1115"/>
            <a:chExt cx="3575" cy="182"/>
          </a:xfrm>
        </p:grpSpPr>
        <p:sp>
          <p:nvSpPr>
            <p:cNvPr id="84085" name="Oval 75"/>
            <p:cNvSpPr>
              <a:spLocks noChangeArrowheads="1"/>
            </p:cNvSpPr>
            <p:nvPr/>
          </p:nvSpPr>
          <p:spPr bwMode="auto">
            <a:xfrm>
              <a:off x="2326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4086" name="Oval 76"/>
            <p:cNvSpPr>
              <a:spLocks noChangeArrowheads="1"/>
            </p:cNvSpPr>
            <p:nvPr/>
          </p:nvSpPr>
          <p:spPr bwMode="auto">
            <a:xfrm>
              <a:off x="3925" y="1115"/>
              <a:ext cx="180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4087" name="Oval 77"/>
            <p:cNvSpPr>
              <a:spLocks noChangeArrowheads="1"/>
            </p:cNvSpPr>
            <p:nvPr/>
          </p:nvSpPr>
          <p:spPr bwMode="auto">
            <a:xfrm>
              <a:off x="530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4088" name="Oval 78"/>
            <p:cNvSpPr>
              <a:spLocks noChangeArrowheads="1"/>
            </p:cNvSpPr>
            <p:nvPr/>
          </p:nvSpPr>
          <p:spPr bwMode="auto">
            <a:xfrm>
              <a:off x="746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4089" name="Oval 79"/>
            <p:cNvSpPr>
              <a:spLocks noChangeArrowheads="1"/>
            </p:cNvSpPr>
            <p:nvPr/>
          </p:nvSpPr>
          <p:spPr bwMode="auto">
            <a:xfrm>
              <a:off x="9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4090" name="Oval 80"/>
            <p:cNvSpPr>
              <a:spLocks noChangeArrowheads="1"/>
            </p:cNvSpPr>
            <p:nvPr/>
          </p:nvSpPr>
          <p:spPr bwMode="auto">
            <a:xfrm>
              <a:off x="1199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4091" name="Oval 81"/>
            <p:cNvSpPr>
              <a:spLocks noChangeArrowheads="1"/>
            </p:cNvSpPr>
            <p:nvPr/>
          </p:nvSpPr>
          <p:spPr bwMode="auto">
            <a:xfrm>
              <a:off x="1429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4092" name="Oval 82"/>
            <p:cNvSpPr>
              <a:spLocks noChangeArrowheads="1"/>
            </p:cNvSpPr>
            <p:nvPr/>
          </p:nvSpPr>
          <p:spPr bwMode="auto">
            <a:xfrm>
              <a:off x="166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4093" name="Oval 83"/>
            <p:cNvSpPr>
              <a:spLocks noChangeArrowheads="1"/>
            </p:cNvSpPr>
            <p:nvPr/>
          </p:nvSpPr>
          <p:spPr bwMode="auto">
            <a:xfrm>
              <a:off x="1877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4094" name="Oval 84"/>
            <p:cNvSpPr>
              <a:spLocks noChangeArrowheads="1"/>
            </p:cNvSpPr>
            <p:nvPr/>
          </p:nvSpPr>
          <p:spPr bwMode="auto">
            <a:xfrm>
              <a:off x="2093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4095" name="Oval 85"/>
            <p:cNvSpPr>
              <a:spLocks noChangeArrowheads="1"/>
            </p:cNvSpPr>
            <p:nvPr/>
          </p:nvSpPr>
          <p:spPr bwMode="auto">
            <a:xfrm>
              <a:off x="2550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4096" name="Oval 86"/>
            <p:cNvSpPr>
              <a:spLocks noChangeArrowheads="1"/>
            </p:cNvSpPr>
            <p:nvPr/>
          </p:nvSpPr>
          <p:spPr bwMode="auto">
            <a:xfrm>
              <a:off x="27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4097" name="Oval 87"/>
            <p:cNvSpPr>
              <a:spLocks noChangeArrowheads="1"/>
            </p:cNvSpPr>
            <p:nvPr/>
          </p:nvSpPr>
          <p:spPr bwMode="auto">
            <a:xfrm>
              <a:off x="3008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4098" name="Oval 88"/>
            <p:cNvSpPr>
              <a:spLocks noChangeArrowheads="1"/>
            </p:cNvSpPr>
            <p:nvPr/>
          </p:nvSpPr>
          <p:spPr bwMode="auto">
            <a:xfrm>
              <a:off x="3240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4099" name="Oval 89"/>
            <p:cNvSpPr>
              <a:spLocks noChangeArrowheads="1"/>
            </p:cNvSpPr>
            <p:nvPr/>
          </p:nvSpPr>
          <p:spPr bwMode="auto">
            <a:xfrm>
              <a:off x="3456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4100" name="Oval 90"/>
            <p:cNvSpPr>
              <a:spLocks noChangeArrowheads="1"/>
            </p:cNvSpPr>
            <p:nvPr/>
          </p:nvSpPr>
          <p:spPr bwMode="auto">
            <a:xfrm>
              <a:off x="36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4101" name="Rectangle 91"/>
            <p:cNvSpPr>
              <a:spLocks noChangeArrowheads="1"/>
            </p:cNvSpPr>
            <p:nvPr/>
          </p:nvSpPr>
          <p:spPr bwMode="auto">
            <a:xfrm>
              <a:off x="2130" y="1141"/>
              <a:ext cx="35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  <p:grpSp>
        <p:nvGrpSpPr>
          <p:cNvPr id="84039" name="Group 92"/>
          <p:cNvGrpSpPr>
            <a:grpSpLocks/>
          </p:cNvGrpSpPr>
          <p:nvPr/>
        </p:nvGrpSpPr>
        <p:grpSpPr bwMode="auto">
          <a:xfrm>
            <a:off x="1282700" y="5532438"/>
            <a:ext cx="1308100" cy="30162"/>
            <a:chOff x="626" y="3456"/>
            <a:chExt cx="3790" cy="58"/>
          </a:xfrm>
        </p:grpSpPr>
        <p:sp>
          <p:nvSpPr>
            <p:cNvPr id="84051" name="Oval 93"/>
            <p:cNvSpPr>
              <a:spLocks noChangeArrowheads="1"/>
            </p:cNvSpPr>
            <p:nvPr/>
          </p:nvSpPr>
          <p:spPr bwMode="auto">
            <a:xfrm flipV="1">
              <a:off x="1565" y="3456"/>
              <a:ext cx="96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4052" name="Oval 94"/>
            <p:cNvSpPr>
              <a:spLocks noChangeArrowheads="1"/>
            </p:cNvSpPr>
            <p:nvPr/>
          </p:nvSpPr>
          <p:spPr bwMode="auto">
            <a:xfrm flipV="1">
              <a:off x="2402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4053" name="Oval 95"/>
            <p:cNvSpPr>
              <a:spLocks noChangeArrowheads="1"/>
            </p:cNvSpPr>
            <p:nvPr/>
          </p:nvSpPr>
          <p:spPr bwMode="auto">
            <a:xfrm flipV="1">
              <a:off x="62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4054" name="Oval 96"/>
            <p:cNvSpPr>
              <a:spLocks noChangeArrowheads="1"/>
            </p:cNvSpPr>
            <p:nvPr/>
          </p:nvSpPr>
          <p:spPr bwMode="auto">
            <a:xfrm flipV="1">
              <a:off x="73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4055" name="Oval 97"/>
            <p:cNvSpPr>
              <a:spLocks noChangeArrowheads="1"/>
            </p:cNvSpPr>
            <p:nvPr/>
          </p:nvSpPr>
          <p:spPr bwMode="auto">
            <a:xfrm flipV="1">
              <a:off x="85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4056" name="Oval 98"/>
            <p:cNvSpPr>
              <a:spLocks noChangeArrowheads="1"/>
            </p:cNvSpPr>
            <p:nvPr/>
          </p:nvSpPr>
          <p:spPr bwMode="auto">
            <a:xfrm flipV="1">
              <a:off x="97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4057" name="Oval 99"/>
            <p:cNvSpPr>
              <a:spLocks noChangeArrowheads="1"/>
            </p:cNvSpPr>
            <p:nvPr/>
          </p:nvSpPr>
          <p:spPr bwMode="auto">
            <a:xfrm flipV="1">
              <a:off x="109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4058" name="Oval 100"/>
            <p:cNvSpPr>
              <a:spLocks noChangeArrowheads="1"/>
            </p:cNvSpPr>
            <p:nvPr/>
          </p:nvSpPr>
          <p:spPr bwMode="auto">
            <a:xfrm flipV="1">
              <a:off x="121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4059" name="Oval 101"/>
            <p:cNvSpPr>
              <a:spLocks noChangeArrowheads="1"/>
            </p:cNvSpPr>
            <p:nvPr/>
          </p:nvSpPr>
          <p:spPr bwMode="auto">
            <a:xfrm flipV="1">
              <a:off x="1331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4060" name="Oval 102"/>
            <p:cNvSpPr>
              <a:spLocks noChangeArrowheads="1"/>
            </p:cNvSpPr>
            <p:nvPr/>
          </p:nvSpPr>
          <p:spPr bwMode="auto">
            <a:xfrm flipV="1">
              <a:off x="144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4061" name="Oval 103"/>
            <p:cNvSpPr>
              <a:spLocks noChangeArrowheads="1"/>
            </p:cNvSpPr>
            <p:nvPr/>
          </p:nvSpPr>
          <p:spPr bwMode="auto">
            <a:xfrm flipV="1">
              <a:off x="1683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4062" name="Oval 104"/>
            <p:cNvSpPr>
              <a:spLocks noChangeArrowheads="1"/>
            </p:cNvSpPr>
            <p:nvPr/>
          </p:nvSpPr>
          <p:spPr bwMode="auto">
            <a:xfrm flipV="1">
              <a:off x="179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4063" name="Oval 105"/>
            <p:cNvSpPr>
              <a:spLocks noChangeArrowheads="1"/>
            </p:cNvSpPr>
            <p:nvPr/>
          </p:nvSpPr>
          <p:spPr bwMode="auto">
            <a:xfrm flipV="1">
              <a:off x="1922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4064" name="Oval 106"/>
            <p:cNvSpPr>
              <a:spLocks noChangeArrowheads="1"/>
            </p:cNvSpPr>
            <p:nvPr/>
          </p:nvSpPr>
          <p:spPr bwMode="auto">
            <a:xfrm flipV="1">
              <a:off x="204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4065" name="Oval 107"/>
            <p:cNvSpPr>
              <a:spLocks noChangeArrowheads="1"/>
            </p:cNvSpPr>
            <p:nvPr/>
          </p:nvSpPr>
          <p:spPr bwMode="auto">
            <a:xfrm flipV="1">
              <a:off x="215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4066" name="Oval 108"/>
            <p:cNvSpPr>
              <a:spLocks noChangeArrowheads="1"/>
            </p:cNvSpPr>
            <p:nvPr/>
          </p:nvSpPr>
          <p:spPr bwMode="auto">
            <a:xfrm flipV="1">
              <a:off x="226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4067" name="Rectangle 109"/>
            <p:cNvSpPr>
              <a:spLocks noChangeArrowheads="1"/>
            </p:cNvSpPr>
            <p:nvPr/>
          </p:nvSpPr>
          <p:spPr bwMode="auto">
            <a:xfrm flipV="1">
              <a:off x="1463" y="3459"/>
              <a:ext cx="183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4068" name="Oval 110"/>
            <p:cNvSpPr>
              <a:spLocks noChangeArrowheads="1"/>
            </p:cNvSpPr>
            <p:nvPr/>
          </p:nvSpPr>
          <p:spPr bwMode="auto">
            <a:xfrm flipV="1">
              <a:off x="3485" y="3456"/>
              <a:ext cx="96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4069" name="Oval 111"/>
            <p:cNvSpPr>
              <a:spLocks noChangeArrowheads="1"/>
            </p:cNvSpPr>
            <p:nvPr/>
          </p:nvSpPr>
          <p:spPr bwMode="auto">
            <a:xfrm flipV="1">
              <a:off x="4322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4070" name="Oval 112"/>
            <p:cNvSpPr>
              <a:spLocks noChangeArrowheads="1"/>
            </p:cNvSpPr>
            <p:nvPr/>
          </p:nvSpPr>
          <p:spPr bwMode="auto">
            <a:xfrm flipV="1">
              <a:off x="254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4071" name="Oval 113"/>
            <p:cNvSpPr>
              <a:spLocks noChangeArrowheads="1"/>
            </p:cNvSpPr>
            <p:nvPr/>
          </p:nvSpPr>
          <p:spPr bwMode="auto">
            <a:xfrm flipV="1">
              <a:off x="265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4072" name="Oval 114"/>
            <p:cNvSpPr>
              <a:spLocks noChangeArrowheads="1"/>
            </p:cNvSpPr>
            <p:nvPr/>
          </p:nvSpPr>
          <p:spPr bwMode="auto">
            <a:xfrm flipV="1">
              <a:off x="277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4073" name="Oval 115"/>
            <p:cNvSpPr>
              <a:spLocks noChangeArrowheads="1"/>
            </p:cNvSpPr>
            <p:nvPr/>
          </p:nvSpPr>
          <p:spPr bwMode="auto">
            <a:xfrm flipV="1">
              <a:off x="289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4074" name="Oval 116"/>
            <p:cNvSpPr>
              <a:spLocks noChangeArrowheads="1"/>
            </p:cNvSpPr>
            <p:nvPr/>
          </p:nvSpPr>
          <p:spPr bwMode="auto">
            <a:xfrm flipV="1">
              <a:off x="301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4075" name="Oval 117"/>
            <p:cNvSpPr>
              <a:spLocks noChangeArrowheads="1"/>
            </p:cNvSpPr>
            <p:nvPr/>
          </p:nvSpPr>
          <p:spPr bwMode="auto">
            <a:xfrm flipV="1">
              <a:off x="313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4076" name="Oval 118"/>
            <p:cNvSpPr>
              <a:spLocks noChangeArrowheads="1"/>
            </p:cNvSpPr>
            <p:nvPr/>
          </p:nvSpPr>
          <p:spPr bwMode="auto">
            <a:xfrm flipV="1">
              <a:off x="3251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4077" name="Oval 119"/>
            <p:cNvSpPr>
              <a:spLocks noChangeArrowheads="1"/>
            </p:cNvSpPr>
            <p:nvPr/>
          </p:nvSpPr>
          <p:spPr bwMode="auto">
            <a:xfrm flipV="1">
              <a:off x="336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4078" name="Oval 120"/>
            <p:cNvSpPr>
              <a:spLocks noChangeArrowheads="1"/>
            </p:cNvSpPr>
            <p:nvPr/>
          </p:nvSpPr>
          <p:spPr bwMode="auto">
            <a:xfrm flipV="1">
              <a:off x="3603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4079" name="Oval 121"/>
            <p:cNvSpPr>
              <a:spLocks noChangeArrowheads="1"/>
            </p:cNvSpPr>
            <p:nvPr/>
          </p:nvSpPr>
          <p:spPr bwMode="auto">
            <a:xfrm flipV="1">
              <a:off x="371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4080" name="Oval 122"/>
            <p:cNvSpPr>
              <a:spLocks noChangeArrowheads="1"/>
            </p:cNvSpPr>
            <p:nvPr/>
          </p:nvSpPr>
          <p:spPr bwMode="auto">
            <a:xfrm flipV="1">
              <a:off x="3842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4081" name="Oval 123"/>
            <p:cNvSpPr>
              <a:spLocks noChangeArrowheads="1"/>
            </p:cNvSpPr>
            <p:nvPr/>
          </p:nvSpPr>
          <p:spPr bwMode="auto">
            <a:xfrm flipV="1">
              <a:off x="396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4082" name="Oval 124"/>
            <p:cNvSpPr>
              <a:spLocks noChangeArrowheads="1"/>
            </p:cNvSpPr>
            <p:nvPr/>
          </p:nvSpPr>
          <p:spPr bwMode="auto">
            <a:xfrm flipV="1">
              <a:off x="407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4083" name="Oval 125"/>
            <p:cNvSpPr>
              <a:spLocks noChangeArrowheads="1"/>
            </p:cNvSpPr>
            <p:nvPr/>
          </p:nvSpPr>
          <p:spPr bwMode="auto">
            <a:xfrm flipV="1">
              <a:off x="418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4084" name="Rectangle 126"/>
            <p:cNvSpPr>
              <a:spLocks noChangeArrowheads="1"/>
            </p:cNvSpPr>
            <p:nvPr/>
          </p:nvSpPr>
          <p:spPr bwMode="auto">
            <a:xfrm flipV="1">
              <a:off x="3383" y="3459"/>
              <a:ext cx="183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  <p:grpSp>
        <p:nvGrpSpPr>
          <p:cNvPr id="84040" name="Group 127"/>
          <p:cNvGrpSpPr>
            <a:grpSpLocks/>
          </p:cNvGrpSpPr>
          <p:nvPr/>
        </p:nvGrpSpPr>
        <p:grpSpPr bwMode="auto">
          <a:xfrm>
            <a:off x="3789363" y="5334000"/>
            <a:ext cx="401637" cy="1143000"/>
            <a:chOff x="5760" y="720"/>
            <a:chExt cx="1021" cy="2477"/>
          </a:xfrm>
        </p:grpSpPr>
        <p:grpSp>
          <p:nvGrpSpPr>
            <p:cNvPr id="84041" name="Group 128"/>
            <p:cNvGrpSpPr>
              <a:grpSpLocks/>
            </p:cNvGrpSpPr>
            <p:nvPr/>
          </p:nvGrpSpPr>
          <p:grpSpPr bwMode="auto">
            <a:xfrm>
              <a:off x="5760" y="901"/>
              <a:ext cx="916" cy="2296"/>
              <a:chOff x="5760" y="901"/>
              <a:chExt cx="916" cy="2296"/>
            </a:xfrm>
          </p:grpSpPr>
          <p:sp>
            <p:nvSpPr>
              <p:cNvPr id="84045" name="Freeform 129"/>
              <p:cNvSpPr>
                <a:spLocks/>
              </p:cNvSpPr>
              <p:nvPr/>
            </p:nvSpPr>
            <p:spPr bwMode="auto">
              <a:xfrm>
                <a:off x="5993" y="991"/>
                <a:ext cx="538" cy="525"/>
              </a:xfrm>
              <a:custGeom>
                <a:avLst/>
                <a:gdLst>
                  <a:gd name="T0" fmla="*/ 164 w 538"/>
                  <a:gd name="T1" fmla="*/ 222 h 525"/>
                  <a:gd name="T2" fmla="*/ 211 w 538"/>
                  <a:gd name="T3" fmla="*/ 152 h 525"/>
                  <a:gd name="T4" fmla="*/ 263 w 538"/>
                  <a:gd name="T5" fmla="*/ 100 h 525"/>
                  <a:gd name="T6" fmla="*/ 316 w 538"/>
                  <a:gd name="T7" fmla="*/ 35 h 525"/>
                  <a:gd name="T8" fmla="*/ 380 w 538"/>
                  <a:gd name="T9" fmla="*/ 6 h 525"/>
                  <a:gd name="T10" fmla="*/ 432 w 538"/>
                  <a:gd name="T11" fmla="*/ 0 h 525"/>
                  <a:gd name="T12" fmla="*/ 485 w 538"/>
                  <a:gd name="T13" fmla="*/ 17 h 525"/>
                  <a:gd name="T14" fmla="*/ 514 w 538"/>
                  <a:gd name="T15" fmla="*/ 59 h 525"/>
                  <a:gd name="T16" fmla="*/ 538 w 538"/>
                  <a:gd name="T17" fmla="*/ 135 h 525"/>
                  <a:gd name="T18" fmla="*/ 531 w 538"/>
                  <a:gd name="T19" fmla="*/ 216 h 525"/>
                  <a:gd name="T20" fmla="*/ 508 w 538"/>
                  <a:gd name="T21" fmla="*/ 286 h 525"/>
                  <a:gd name="T22" fmla="*/ 450 w 538"/>
                  <a:gd name="T23" fmla="*/ 368 h 525"/>
                  <a:gd name="T24" fmla="*/ 386 w 538"/>
                  <a:gd name="T25" fmla="*/ 426 h 525"/>
                  <a:gd name="T26" fmla="*/ 316 w 538"/>
                  <a:gd name="T27" fmla="*/ 478 h 525"/>
                  <a:gd name="T28" fmla="*/ 240 w 538"/>
                  <a:gd name="T29" fmla="*/ 513 h 525"/>
                  <a:gd name="T30" fmla="*/ 176 w 538"/>
                  <a:gd name="T31" fmla="*/ 525 h 525"/>
                  <a:gd name="T32" fmla="*/ 147 w 538"/>
                  <a:gd name="T33" fmla="*/ 508 h 525"/>
                  <a:gd name="T34" fmla="*/ 123 w 538"/>
                  <a:gd name="T35" fmla="*/ 438 h 525"/>
                  <a:gd name="T36" fmla="*/ 129 w 538"/>
                  <a:gd name="T37" fmla="*/ 345 h 525"/>
                  <a:gd name="T38" fmla="*/ 17 w 538"/>
                  <a:gd name="T39" fmla="*/ 350 h 525"/>
                  <a:gd name="T40" fmla="*/ 0 w 538"/>
                  <a:gd name="T41" fmla="*/ 333 h 525"/>
                  <a:gd name="T42" fmla="*/ 17 w 538"/>
                  <a:gd name="T43" fmla="*/ 298 h 525"/>
                  <a:gd name="T44" fmla="*/ 135 w 538"/>
                  <a:gd name="T45" fmla="*/ 292 h 525"/>
                  <a:gd name="T46" fmla="*/ 164 w 538"/>
                  <a:gd name="T47" fmla="*/ 222 h 5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38"/>
                  <a:gd name="T73" fmla="*/ 0 h 525"/>
                  <a:gd name="T74" fmla="*/ 538 w 538"/>
                  <a:gd name="T75" fmla="*/ 525 h 5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38" h="525">
                    <a:moveTo>
                      <a:pt x="164" y="222"/>
                    </a:moveTo>
                    <a:lnTo>
                      <a:pt x="211" y="152"/>
                    </a:lnTo>
                    <a:lnTo>
                      <a:pt x="263" y="100"/>
                    </a:lnTo>
                    <a:lnTo>
                      <a:pt x="316" y="35"/>
                    </a:lnTo>
                    <a:lnTo>
                      <a:pt x="380" y="6"/>
                    </a:lnTo>
                    <a:lnTo>
                      <a:pt x="432" y="0"/>
                    </a:lnTo>
                    <a:lnTo>
                      <a:pt x="485" y="17"/>
                    </a:lnTo>
                    <a:lnTo>
                      <a:pt x="514" y="59"/>
                    </a:lnTo>
                    <a:lnTo>
                      <a:pt x="538" y="135"/>
                    </a:lnTo>
                    <a:lnTo>
                      <a:pt x="531" y="216"/>
                    </a:lnTo>
                    <a:lnTo>
                      <a:pt x="508" y="286"/>
                    </a:lnTo>
                    <a:lnTo>
                      <a:pt x="450" y="368"/>
                    </a:lnTo>
                    <a:lnTo>
                      <a:pt x="386" y="426"/>
                    </a:lnTo>
                    <a:lnTo>
                      <a:pt x="316" y="478"/>
                    </a:lnTo>
                    <a:lnTo>
                      <a:pt x="240" y="513"/>
                    </a:lnTo>
                    <a:lnTo>
                      <a:pt x="176" y="525"/>
                    </a:lnTo>
                    <a:lnTo>
                      <a:pt x="147" y="508"/>
                    </a:lnTo>
                    <a:lnTo>
                      <a:pt x="123" y="438"/>
                    </a:lnTo>
                    <a:lnTo>
                      <a:pt x="129" y="345"/>
                    </a:lnTo>
                    <a:lnTo>
                      <a:pt x="17" y="350"/>
                    </a:lnTo>
                    <a:lnTo>
                      <a:pt x="0" y="333"/>
                    </a:lnTo>
                    <a:lnTo>
                      <a:pt x="17" y="298"/>
                    </a:lnTo>
                    <a:lnTo>
                      <a:pt x="135" y="292"/>
                    </a:lnTo>
                    <a:lnTo>
                      <a:pt x="164" y="222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46" name="Freeform 130"/>
              <p:cNvSpPr>
                <a:spLocks/>
              </p:cNvSpPr>
              <p:nvPr/>
            </p:nvSpPr>
            <p:spPr bwMode="auto">
              <a:xfrm>
                <a:off x="5964" y="1544"/>
                <a:ext cx="373" cy="772"/>
              </a:xfrm>
              <a:custGeom>
                <a:avLst/>
                <a:gdLst>
                  <a:gd name="T0" fmla="*/ 106 w 373"/>
                  <a:gd name="T1" fmla="*/ 65 h 772"/>
                  <a:gd name="T2" fmla="*/ 158 w 373"/>
                  <a:gd name="T3" fmla="*/ 18 h 772"/>
                  <a:gd name="T4" fmla="*/ 239 w 373"/>
                  <a:gd name="T5" fmla="*/ 0 h 772"/>
                  <a:gd name="T6" fmla="*/ 309 w 373"/>
                  <a:gd name="T7" fmla="*/ 12 h 772"/>
                  <a:gd name="T8" fmla="*/ 361 w 373"/>
                  <a:gd name="T9" fmla="*/ 59 h 772"/>
                  <a:gd name="T10" fmla="*/ 373 w 373"/>
                  <a:gd name="T11" fmla="*/ 94 h 772"/>
                  <a:gd name="T12" fmla="*/ 373 w 373"/>
                  <a:gd name="T13" fmla="*/ 141 h 772"/>
                  <a:gd name="T14" fmla="*/ 350 w 373"/>
                  <a:gd name="T15" fmla="*/ 182 h 772"/>
                  <a:gd name="T16" fmla="*/ 309 w 373"/>
                  <a:gd name="T17" fmla="*/ 252 h 772"/>
                  <a:gd name="T18" fmla="*/ 292 w 373"/>
                  <a:gd name="T19" fmla="*/ 334 h 772"/>
                  <a:gd name="T20" fmla="*/ 286 w 373"/>
                  <a:gd name="T21" fmla="*/ 403 h 772"/>
                  <a:gd name="T22" fmla="*/ 303 w 373"/>
                  <a:gd name="T23" fmla="*/ 479 h 772"/>
                  <a:gd name="T24" fmla="*/ 350 w 373"/>
                  <a:gd name="T25" fmla="*/ 549 h 772"/>
                  <a:gd name="T26" fmla="*/ 367 w 373"/>
                  <a:gd name="T27" fmla="*/ 619 h 772"/>
                  <a:gd name="T28" fmla="*/ 361 w 373"/>
                  <a:gd name="T29" fmla="*/ 683 h 772"/>
                  <a:gd name="T30" fmla="*/ 327 w 373"/>
                  <a:gd name="T31" fmla="*/ 737 h 772"/>
                  <a:gd name="T32" fmla="*/ 280 w 373"/>
                  <a:gd name="T33" fmla="*/ 766 h 772"/>
                  <a:gd name="T34" fmla="*/ 222 w 373"/>
                  <a:gd name="T35" fmla="*/ 772 h 772"/>
                  <a:gd name="T36" fmla="*/ 152 w 373"/>
                  <a:gd name="T37" fmla="*/ 772 h 772"/>
                  <a:gd name="T38" fmla="*/ 100 w 373"/>
                  <a:gd name="T39" fmla="*/ 742 h 772"/>
                  <a:gd name="T40" fmla="*/ 46 w 373"/>
                  <a:gd name="T41" fmla="*/ 654 h 772"/>
                  <a:gd name="T42" fmla="*/ 12 w 373"/>
                  <a:gd name="T43" fmla="*/ 578 h 772"/>
                  <a:gd name="T44" fmla="*/ 0 w 373"/>
                  <a:gd name="T45" fmla="*/ 462 h 772"/>
                  <a:gd name="T46" fmla="*/ 12 w 373"/>
                  <a:gd name="T47" fmla="*/ 357 h 772"/>
                  <a:gd name="T48" fmla="*/ 35 w 373"/>
                  <a:gd name="T49" fmla="*/ 246 h 772"/>
                  <a:gd name="T50" fmla="*/ 71 w 373"/>
                  <a:gd name="T51" fmla="*/ 135 h 772"/>
                  <a:gd name="T52" fmla="*/ 106 w 373"/>
                  <a:gd name="T53" fmla="*/ 65 h 77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73"/>
                  <a:gd name="T82" fmla="*/ 0 h 772"/>
                  <a:gd name="T83" fmla="*/ 373 w 373"/>
                  <a:gd name="T84" fmla="*/ 772 h 77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73" h="772">
                    <a:moveTo>
                      <a:pt x="106" y="65"/>
                    </a:moveTo>
                    <a:lnTo>
                      <a:pt x="158" y="18"/>
                    </a:lnTo>
                    <a:lnTo>
                      <a:pt x="239" y="0"/>
                    </a:lnTo>
                    <a:lnTo>
                      <a:pt x="309" y="12"/>
                    </a:lnTo>
                    <a:lnTo>
                      <a:pt x="361" y="59"/>
                    </a:lnTo>
                    <a:lnTo>
                      <a:pt x="373" y="94"/>
                    </a:lnTo>
                    <a:lnTo>
                      <a:pt x="373" y="141"/>
                    </a:lnTo>
                    <a:lnTo>
                      <a:pt x="350" y="182"/>
                    </a:lnTo>
                    <a:lnTo>
                      <a:pt x="309" y="252"/>
                    </a:lnTo>
                    <a:lnTo>
                      <a:pt x="292" y="334"/>
                    </a:lnTo>
                    <a:lnTo>
                      <a:pt x="286" y="403"/>
                    </a:lnTo>
                    <a:lnTo>
                      <a:pt x="303" y="479"/>
                    </a:lnTo>
                    <a:lnTo>
                      <a:pt x="350" y="549"/>
                    </a:lnTo>
                    <a:lnTo>
                      <a:pt x="367" y="619"/>
                    </a:lnTo>
                    <a:lnTo>
                      <a:pt x="361" y="683"/>
                    </a:lnTo>
                    <a:lnTo>
                      <a:pt x="327" y="737"/>
                    </a:lnTo>
                    <a:lnTo>
                      <a:pt x="280" y="766"/>
                    </a:lnTo>
                    <a:lnTo>
                      <a:pt x="222" y="772"/>
                    </a:lnTo>
                    <a:lnTo>
                      <a:pt x="152" y="772"/>
                    </a:lnTo>
                    <a:lnTo>
                      <a:pt x="100" y="742"/>
                    </a:lnTo>
                    <a:lnTo>
                      <a:pt x="46" y="654"/>
                    </a:lnTo>
                    <a:lnTo>
                      <a:pt x="12" y="578"/>
                    </a:lnTo>
                    <a:lnTo>
                      <a:pt x="0" y="462"/>
                    </a:lnTo>
                    <a:lnTo>
                      <a:pt x="12" y="357"/>
                    </a:lnTo>
                    <a:lnTo>
                      <a:pt x="35" y="246"/>
                    </a:lnTo>
                    <a:lnTo>
                      <a:pt x="71" y="135"/>
                    </a:lnTo>
                    <a:lnTo>
                      <a:pt x="106" y="6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47" name="Freeform 131"/>
              <p:cNvSpPr>
                <a:spLocks/>
              </p:cNvSpPr>
              <p:nvPr/>
            </p:nvSpPr>
            <p:spPr bwMode="auto">
              <a:xfrm>
                <a:off x="6262" y="1569"/>
                <a:ext cx="414" cy="694"/>
              </a:xfrm>
              <a:custGeom>
                <a:avLst/>
                <a:gdLst>
                  <a:gd name="T0" fmla="*/ 0 w 414"/>
                  <a:gd name="T1" fmla="*/ 34 h 694"/>
                  <a:gd name="T2" fmla="*/ 5 w 414"/>
                  <a:gd name="T3" fmla="*/ 5 h 694"/>
                  <a:gd name="T4" fmla="*/ 69 w 414"/>
                  <a:gd name="T5" fmla="*/ 0 h 694"/>
                  <a:gd name="T6" fmla="*/ 104 w 414"/>
                  <a:gd name="T7" fmla="*/ 29 h 694"/>
                  <a:gd name="T8" fmla="*/ 157 w 414"/>
                  <a:gd name="T9" fmla="*/ 105 h 694"/>
                  <a:gd name="T10" fmla="*/ 226 w 414"/>
                  <a:gd name="T11" fmla="*/ 204 h 694"/>
                  <a:gd name="T12" fmla="*/ 291 w 414"/>
                  <a:gd name="T13" fmla="*/ 274 h 694"/>
                  <a:gd name="T14" fmla="*/ 408 w 414"/>
                  <a:gd name="T15" fmla="*/ 402 h 694"/>
                  <a:gd name="T16" fmla="*/ 414 w 414"/>
                  <a:gd name="T17" fmla="*/ 431 h 694"/>
                  <a:gd name="T18" fmla="*/ 390 w 414"/>
                  <a:gd name="T19" fmla="*/ 449 h 694"/>
                  <a:gd name="T20" fmla="*/ 332 w 414"/>
                  <a:gd name="T21" fmla="*/ 472 h 694"/>
                  <a:gd name="T22" fmla="*/ 250 w 414"/>
                  <a:gd name="T23" fmla="*/ 490 h 694"/>
                  <a:gd name="T24" fmla="*/ 151 w 414"/>
                  <a:gd name="T25" fmla="*/ 496 h 694"/>
                  <a:gd name="T26" fmla="*/ 116 w 414"/>
                  <a:gd name="T27" fmla="*/ 501 h 694"/>
                  <a:gd name="T28" fmla="*/ 104 w 414"/>
                  <a:gd name="T29" fmla="*/ 525 h 694"/>
                  <a:gd name="T30" fmla="*/ 127 w 414"/>
                  <a:gd name="T31" fmla="*/ 565 h 694"/>
                  <a:gd name="T32" fmla="*/ 209 w 414"/>
                  <a:gd name="T33" fmla="*/ 635 h 694"/>
                  <a:gd name="T34" fmla="*/ 268 w 414"/>
                  <a:gd name="T35" fmla="*/ 653 h 694"/>
                  <a:gd name="T36" fmla="*/ 280 w 414"/>
                  <a:gd name="T37" fmla="*/ 676 h 694"/>
                  <a:gd name="T38" fmla="*/ 255 w 414"/>
                  <a:gd name="T39" fmla="*/ 694 h 694"/>
                  <a:gd name="T40" fmla="*/ 203 w 414"/>
                  <a:gd name="T41" fmla="*/ 694 h 694"/>
                  <a:gd name="T42" fmla="*/ 133 w 414"/>
                  <a:gd name="T43" fmla="*/ 653 h 694"/>
                  <a:gd name="T44" fmla="*/ 75 w 414"/>
                  <a:gd name="T45" fmla="*/ 595 h 694"/>
                  <a:gd name="T46" fmla="*/ 40 w 414"/>
                  <a:gd name="T47" fmla="*/ 542 h 694"/>
                  <a:gd name="T48" fmla="*/ 40 w 414"/>
                  <a:gd name="T49" fmla="*/ 501 h 694"/>
                  <a:gd name="T50" fmla="*/ 63 w 414"/>
                  <a:gd name="T51" fmla="*/ 472 h 694"/>
                  <a:gd name="T52" fmla="*/ 98 w 414"/>
                  <a:gd name="T53" fmla="*/ 461 h 694"/>
                  <a:gd name="T54" fmla="*/ 151 w 414"/>
                  <a:gd name="T55" fmla="*/ 455 h 694"/>
                  <a:gd name="T56" fmla="*/ 209 w 414"/>
                  <a:gd name="T57" fmla="*/ 455 h 694"/>
                  <a:gd name="T58" fmla="*/ 280 w 414"/>
                  <a:gd name="T59" fmla="*/ 443 h 694"/>
                  <a:gd name="T60" fmla="*/ 315 w 414"/>
                  <a:gd name="T61" fmla="*/ 431 h 694"/>
                  <a:gd name="T62" fmla="*/ 332 w 414"/>
                  <a:gd name="T63" fmla="*/ 414 h 694"/>
                  <a:gd name="T64" fmla="*/ 326 w 414"/>
                  <a:gd name="T65" fmla="*/ 397 h 694"/>
                  <a:gd name="T66" fmla="*/ 274 w 414"/>
                  <a:gd name="T67" fmla="*/ 350 h 694"/>
                  <a:gd name="T68" fmla="*/ 191 w 414"/>
                  <a:gd name="T69" fmla="*/ 268 h 694"/>
                  <a:gd name="T70" fmla="*/ 116 w 414"/>
                  <a:gd name="T71" fmla="*/ 199 h 694"/>
                  <a:gd name="T72" fmla="*/ 34 w 414"/>
                  <a:gd name="T73" fmla="*/ 123 h 694"/>
                  <a:gd name="T74" fmla="*/ 5 w 414"/>
                  <a:gd name="T75" fmla="*/ 69 h 694"/>
                  <a:gd name="T76" fmla="*/ 0 w 414"/>
                  <a:gd name="T77" fmla="*/ 34 h 69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14"/>
                  <a:gd name="T118" fmla="*/ 0 h 694"/>
                  <a:gd name="T119" fmla="*/ 414 w 414"/>
                  <a:gd name="T120" fmla="*/ 694 h 69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14" h="694">
                    <a:moveTo>
                      <a:pt x="0" y="34"/>
                    </a:moveTo>
                    <a:lnTo>
                      <a:pt x="5" y="5"/>
                    </a:lnTo>
                    <a:lnTo>
                      <a:pt x="69" y="0"/>
                    </a:lnTo>
                    <a:lnTo>
                      <a:pt x="104" y="29"/>
                    </a:lnTo>
                    <a:lnTo>
                      <a:pt x="157" y="105"/>
                    </a:lnTo>
                    <a:lnTo>
                      <a:pt x="226" y="204"/>
                    </a:lnTo>
                    <a:lnTo>
                      <a:pt x="291" y="274"/>
                    </a:lnTo>
                    <a:lnTo>
                      <a:pt x="408" y="402"/>
                    </a:lnTo>
                    <a:lnTo>
                      <a:pt x="414" y="431"/>
                    </a:lnTo>
                    <a:lnTo>
                      <a:pt x="390" y="449"/>
                    </a:lnTo>
                    <a:lnTo>
                      <a:pt x="332" y="472"/>
                    </a:lnTo>
                    <a:lnTo>
                      <a:pt x="250" y="490"/>
                    </a:lnTo>
                    <a:lnTo>
                      <a:pt x="151" y="496"/>
                    </a:lnTo>
                    <a:lnTo>
                      <a:pt x="116" y="501"/>
                    </a:lnTo>
                    <a:lnTo>
                      <a:pt x="104" y="525"/>
                    </a:lnTo>
                    <a:lnTo>
                      <a:pt x="127" y="565"/>
                    </a:lnTo>
                    <a:lnTo>
                      <a:pt x="209" y="635"/>
                    </a:lnTo>
                    <a:lnTo>
                      <a:pt x="268" y="653"/>
                    </a:lnTo>
                    <a:lnTo>
                      <a:pt x="280" y="676"/>
                    </a:lnTo>
                    <a:lnTo>
                      <a:pt x="255" y="694"/>
                    </a:lnTo>
                    <a:lnTo>
                      <a:pt x="203" y="694"/>
                    </a:lnTo>
                    <a:lnTo>
                      <a:pt x="133" y="653"/>
                    </a:lnTo>
                    <a:lnTo>
                      <a:pt x="75" y="595"/>
                    </a:lnTo>
                    <a:lnTo>
                      <a:pt x="40" y="542"/>
                    </a:lnTo>
                    <a:lnTo>
                      <a:pt x="40" y="501"/>
                    </a:lnTo>
                    <a:lnTo>
                      <a:pt x="63" y="472"/>
                    </a:lnTo>
                    <a:lnTo>
                      <a:pt x="98" y="461"/>
                    </a:lnTo>
                    <a:lnTo>
                      <a:pt x="151" y="455"/>
                    </a:lnTo>
                    <a:lnTo>
                      <a:pt x="209" y="455"/>
                    </a:lnTo>
                    <a:lnTo>
                      <a:pt x="280" y="443"/>
                    </a:lnTo>
                    <a:lnTo>
                      <a:pt x="315" y="431"/>
                    </a:lnTo>
                    <a:lnTo>
                      <a:pt x="332" y="414"/>
                    </a:lnTo>
                    <a:lnTo>
                      <a:pt x="326" y="397"/>
                    </a:lnTo>
                    <a:lnTo>
                      <a:pt x="274" y="350"/>
                    </a:lnTo>
                    <a:lnTo>
                      <a:pt x="191" y="268"/>
                    </a:lnTo>
                    <a:lnTo>
                      <a:pt x="116" y="199"/>
                    </a:lnTo>
                    <a:lnTo>
                      <a:pt x="34" y="123"/>
                    </a:lnTo>
                    <a:lnTo>
                      <a:pt x="5" y="69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48" name="Freeform 132"/>
              <p:cNvSpPr>
                <a:spLocks/>
              </p:cNvSpPr>
              <p:nvPr/>
            </p:nvSpPr>
            <p:spPr bwMode="auto">
              <a:xfrm>
                <a:off x="5993" y="2151"/>
                <a:ext cx="449" cy="1046"/>
              </a:xfrm>
              <a:custGeom>
                <a:avLst/>
                <a:gdLst>
                  <a:gd name="T0" fmla="*/ 222 w 449"/>
                  <a:gd name="T1" fmla="*/ 0 h 1046"/>
                  <a:gd name="T2" fmla="*/ 286 w 449"/>
                  <a:gd name="T3" fmla="*/ 12 h 1046"/>
                  <a:gd name="T4" fmla="*/ 315 w 449"/>
                  <a:gd name="T5" fmla="*/ 59 h 1046"/>
                  <a:gd name="T6" fmla="*/ 309 w 449"/>
                  <a:gd name="T7" fmla="*/ 170 h 1046"/>
                  <a:gd name="T8" fmla="*/ 298 w 449"/>
                  <a:gd name="T9" fmla="*/ 287 h 1046"/>
                  <a:gd name="T10" fmla="*/ 298 w 449"/>
                  <a:gd name="T11" fmla="*/ 409 h 1046"/>
                  <a:gd name="T12" fmla="*/ 356 w 449"/>
                  <a:gd name="T13" fmla="*/ 555 h 1046"/>
                  <a:gd name="T14" fmla="*/ 402 w 449"/>
                  <a:gd name="T15" fmla="*/ 660 h 1046"/>
                  <a:gd name="T16" fmla="*/ 426 w 449"/>
                  <a:gd name="T17" fmla="*/ 766 h 1046"/>
                  <a:gd name="T18" fmla="*/ 420 w 449"/>
                  <a:gd name="T19" fmla="*/ 859 h 1046"/>
                  <a:gd name="T20" fmla="*/ 420 w 449"/>
                  <a:gd name="T21" fmla="*/ 894 h 1046"/>
                  <a:gd name="T22" fmla="*/ 443 w 449"/>
                  <a:gd name="T23" fmla="*/ 929 h 1046"/>
                  <a:gd name="T24" fmla="*/ 449 w 449"/>
                  <a:gd name="T25" fmla="*/ 964 h 1046"/>
                  <a:gd name="T26" fmla="*/ 432 w 449"/>
                  <a:gd name="T27" fmla="*/ 981 h 1046"/>
                  <a:gd name="T28" fmla="*/ 385 w 449"/>
                  <a:gd name="T29" fmla="*/ 970 h 1046"/>
                  <a:gd name="T30" fmla="*/ 298 w 449"/>
                  <a:gd name="T31" fmla="*/ 958 h 1046"/>
                  <a:gd name="T32" fmla="*/ 193 w 449"/>
                  <a:gd name="T33" fmla="*/ 981 h 1046"/>
                  <a:gd name="T34" fmla="*/ 123 w 449"/>
                  <a:gd name="T35" fmla="*/ 1022 h 1046"/>
                  <a:gd name="T36" fmla="*/ 88 w 449"/>
                  <a:gd name="T37" fmla="*/ 1046 h 1046"/>
                  <a:gd name="T38" fmla="*/ 53 w 449"/>
                  <a:gd name="T39" fmla="*/ 1046 h 1046"/>
                  <a:gd name="T40" fmla="*/ 0 w 449"/>
                  <a:gd name="T41" fmla="*/ 970 h 1046"/>
                  <a:gd name="T42" fmla="*/ 6 w 449"/>
                  <a:gd name="T43" fmla="*/ 958 h 1046"/>
                  <a:gd name="T44" fmla="*/ 112 w 449"/>
                  <a:gd name="T45" fmla="*/ 923 h 1046"/>
                  <a:gd name="T46" fmla="*/ 234 w 449"/>
                  <a:gd name="T47" fmla="*/ 906 h 1046"/>
                  <a:gd name="T48" fmla="*/ 321 w 449"/>
                  <a:gd name="T49" fmla="*/ 900 h 1046"/>
                  <a:gd name="T50" fmla="*/ 373 w 449"/>
                  <a:gd name="T51" fmla="*/ 900 h 1046"/>
                  <a:gd name="T52" fmla="*/ 385 w 449"/>
                  <a:gd name="T53" fmla="*/ 865 h 1046"/>
                  <a:gd name="T54" fmla="*/ 368 w 449"/>
                  <a:gd name="T55" fmla="*/ 766 h 1046"/>
                  <a:gd name="T56" fmla="*/ 327 w 449"/>
                  <a:gd name="T57" fmla="*/ 660 h 1046"/>
                  <a:gd name="T58" fmla="*/ 263 w 449"/>
                  <a:gd name="T59" fmla="*/ 526 h 1046"/>
                  <a:gd name="T60" fmla="*/ 210 w 449"/>
                  <a:gd name="T61" fmla="*/ 409 h 1046"/>
                  <a:gd name="T62" fmla="*/ 187 w 449"/>
                  <a:gd name="T63" fmla="*/ 304 h 1046"/>
                  <a:gd name="T64" fmla="*/ 181 w 449"/>
                  <a:gd name="T65" fmla="*/ 188 h 1046"/>
                  <a:gd name="T66" fmla="*/ 181 w 449"/>
                  <a:gd name="T67" fmla="*/ 76 h 1046"/>
                  <a:gd name="T68" fmla="*/ 205 w 449"/>
                  <a:gd name="T69" fmla="*/ 30 h 1046"/>
                  <a:gd name="T70" fmla="*/ 222 w 449"/>
                  <a:gd name="T71" fmla="*/ 0 h 10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49"/>
                  <a:gd name="T109" fmla="*/ 0 h 1046"/>
                  <a:gd name="T110" fmla="*/ 449 w 449"/>
                  <a:gd name="T111" fmla="*/ 1046 h 10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49" h="1046">
                    <a:moveTo>
                      <a:pt x="222" y="0"/>
                    </a:moveTo>
                    <a:lnTo>
                      <a:pt x="286" y="12"/>
                    </a:lnTo>
                    <a:lnTo>
                      <a:pt x="315" y="59"/>
                    </a:lnTo>
                    <a:lnTo>
                      <a:pt x="309" y="170"/>
                    </a:lnTo>
                    <a:lnTo>
                      <a:pt x="298" y="287"/>
                    </a:lnTo>
                    <a:lnTo>
                      <a:pt x="298" y="409"/>
                    </a:lnTo>
                    <a:lnTo>
                      <a:pt x="356" y="555"/>
                    </a:lnTo>
                    <a:lnTo>
                      <a:pt x="402" y="660"/>
                    </a:lnTo>
                    <a:lnTo>
                      <a:pt x="426" y="766"/>
                    </a:lnTo>
                    <a:lnTo>
                      <a:pt x="420" y="859"/>
                    </a:lnTo>
                    <a:lnTo>
                      <a:pt x="420" y="894"/>
                    </a:lnTo>
                    <a:lnTo>
                      <a:pt x="443" y="929"/>
                    </a:lnTo>
                    <a:lnTo>
                      <a:pt x="449" y="964"/>
                    </a:lnTo>
                    <a:lnTo>
                      <a:pt x="432" y="981"/>
                    </a:lnTo>
                    <a:lnTo>
                      <a:pt x="385" y="970"/>
                    </a:lnTo>
                    <a:lnTo>
                      <a:pt x="298" y="958"/>
                    </a:lnTo>
                    <a:lnTo>
                      <a:pt x="193" y="981"/>
                    </a:lnTo>
                    <a:lnTo>
                      <a:pt x="123" y="1022"/>
                    </a:lnTo>
                    <a:lnTo>
                      <a:pt x="88" y="1046"/>
                    </a:lnTo>
                    <a:lnTo>
                      <a:pt x="53" y="1046"/>
                    </a:lnTo>
                    <a:lnTo>
                      <a:pt x="0" y="970"/>
                    </a:lnTo>
                    <a:lnTo>
                      <a:pt x="6" y="958"/>
                    </a:lnTo>
                    <a:lnTo>
                      <a:pt x="112" y="923"/>
                    </a:lnTo>
                    <a:lnTo>
                      <a:pt x="234" y="906"/>
                    </a:lnTo>
                    <a:lnTo>
                      <a:pt x="321" y="900"/>
                    </a:lnTo>
                    <a:lnTo>
                      <a:pt x="373" y="900"/>
                    </a:lnTo>
                    <a:lnTo>
                      <a:pt x="385" y="865"/>
                    </a:lnTo>
                    <a:lnTo>
                      <a:pt x="368" y="766"/>
                    </a:lnTo>
                    <a:lnTo>
                      <a:pt x="327" y="660"/>
                    </a:lnTo>
                    <a:lnTo>
                      <a:pt x="263" y="526"/>
                    </a:lnTo>
                    <a:lnTo>
                      <a:pt x="210" y="409"/>
                    </a:lnTo>
                    <a:lnTo>
                      <a:pt x="187" y="304"/>
                    </a:lnTo>
                    <a:lnTo>
                      <a:pt x="181" y="188"/>
                    </a:lnTo>
                    <a:lnTo>
                      <a:pt x="181" y="76"/>
                    </a:lnTo>
                    <a:lnTo>
                      <a:pt x="205" y="30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49" name="Freeform 133"/>
              <p:cNvSpPr>
                <a:spLocks/>
              </p:cNvSpPr>
              <p:nvPr/>
            </p:nvSpPr>
            <p:spPr bwMode="auto">
              <a:xfrm>
                <a:off x="5772" y="2181"/>
                <a:ext cx="373" cy="870"/>
              </a:xfrm>
              <a:custGeom>
                <a:avLst/>
                <a:gdLst>
                  <a:gd name="T0" fmla="*/ 280 w 373"/>
                  <a:gd name="T1" fmla="*/ 0 h 870"/>
                  <a:gd name="T2" fmla="*/ 332 w 373"/>
                  <a:gd name="T3" fmla="*/ 0 h 870"/>
                  <a:gd name="T4" fmla="*/ 350 w 373"/>
                  <a:gd name="T5" fmla="*/ 35 h 870"/>
                  <a:gd name="T6" fmla="*/ 361 w 373"/>
                  <a:gd name="T7" fmla="*/ 112 h 870"/>
                  <a:gd name="T8" fmla="*/ 350 w 373"/>
                  <a:gd name="T9" fmla="*/ 193 h 870"/>
                  <a:gd name="T10" fmla="*/ 321 w 373"/>
                  <a:gd name="T11" fmla="*/ 356 h 870"/>
                  <a:gd name="T12" fmla="*/ 326 w 373"/>
                  <a:gd name="T13" fmla="*/ 426 h 870"/>
                  <a:gd name="T14" fmla="*/ 361 w 373"/>
                  <a:gd name="T15" fmla="*/ 566 h 870"/>
                  <a:gd name="T16" fmla="*/ 373 w 373"/>
                  <a:gd name="T17" fmla="*/ 665 h 870"/>
                  <a:gd name="T18" fmla="*/ 373 w 373"/>
                  <a:gd name="T19" fmla="*/ 742 h 870"/>
                  <a:gd name="T20" fmla="*/ 356 w 373"/>
                  <a:gd name="T21" fmla="*/ 759 h 870"/>
                  <a:gd name="T22" fmla="*/ 303 w 373"/>
                  <a:gd name="T23" fmla="*/ 771 h 870"/>
                  <a:gd name="T24" fmla="*/ 232 w 373"/>
                  <a:gd name="T25" fmla="*/ 788 h 870"/>
                  <a:gd name="T26" fmla="*/ 163 w 373"/>
                  <a:gd name="T27" fmla="*/ 823 h 870"/>
                  <a:gd name="T28" fmla="*/ 93 w 373"/>
                  <a:gd name="T29" fmla="*/ 870 h 870"/>
                  <a:gd name="T30" fmla="*/ 64 w 373"/>
                  <a:gd name="T31" fmla="*/ 870 h 870"/>
                  <a:gd name="T32" fmla="*/ 0 w 373"/>
                  <a:gd name="T33" fmla="*/ 818 h 870"/>
                  <a:gd name="T34" fmla="*/ 6 w 373"/>
                  <a:gd name="T35" fmla="*/ 794 h 870"/>
                  <a:gd name="T36" fmla="*/ 87 w 373"/>
                  <a:gd name="T37" fmla="*/ 759 h 870"/>
                  <a:gd name="T38" fmla="*/ 227 w 373"/>
                  <a:gd name="T39" fmla="*/ 724 h 870"/>
                  <a:gd name="T40" fmla="*/ 292 w 373"/>
                  <a:gd name="T41" fmla="*/ 700 h 870"/>
                  <a:gd name="T42" fmla="*/ 303 w 373"/>
                  <a:gd name="T43" fmla="*/ 677 h 870"/>
                  <a:gd name="T44" fmla="*/ 303 w 373"/>
                  <a:gd name="T45" fmla="*/ 578 h 870"/>
                  <a:gd name="T46" fmla="*/ 280 w 373"/>
                  <a:gd name="T47" fmla="*/ 450 h 870"/>
                  <a:gd name="T48" fmla="*/ 268 w 373"/>
                  <a:gd name="T49" fmla="*/ 368 h 870"/>
                  <a:gd name="T50" fmla="*/ 257 w 373"/>
                  <a:gd name="T51" fmla="*/ 240 h 870"/>
                  <a:gd name="T52" fmla="*/ 251 w 373"/>
                  <a:gd name="T53" fmla="*/ 100 h 870"/>
                  <a:gd name="T54" fmla="*/ 257 w 373"/>
                  <a:gd name="T55" fmla="*/ 35 h 870"/>
                  <a:gd name="T56" fmla="*/ 280 w 373"/>
                  <a:gd name="T57" fmla="*/ 0 h 87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73"/>
                  <a:gd name="T88" fmla="*/ 0 h 870"/>
                  <a:gd name="T89" fmla="*/ 373 w 373"/>
                  <a:gd name="T90" fmla="*/ 870 h 87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73" h="870">
                    <a:moveTo>
                      <a:pt x="280" y="0"/>
                    </a:moveTo>
                    <a:lnTo>
                      <a:pt x="332" y="0"/>
                    </a:lnTo>
                    <a:lnTo>
                      <a:pt x="350" y="35"/>
                    </a:lnTo>
                    <a:lnTo>
                      <a:pt x="361" y="112"/>
                    </a:lnTo>
                    <a:lnTo>
                      <a:pt x="350" y="193"/>
                    </a:lnTo>
                    <a:lnTo>
                      <a:pt x="321" y="356"/>
                    </a:lnTo>
                    <a:lnTo>
                      <a:pt x="326" y="426"/>
                    </a:lnTo>
                    <a:lnTo>
                      <a:pt x="361" y="566"/>
                    </a:lnTo>
                    <a:lnTo>
                      <a:pt x="373" y="665"/>
                    </a:lnTo>
                    <a:lnTo>
                      <a:pt x="373" y="742"/>
                    </a:lnTo>
                    <a:lnTo>
                      <a:pt x="356" y="759"/>
                    </a:lnTo>
                    <a:lnTo>
                      <a:pt x="303" y="771"/>
                    </a:lnTo>
                    <a:lnTo>
                      <a:pt x="232" y="788"/>
                    </a:lnTo>
                    <a:lnTo>
                      <a:pt x="163" y="823"/>
                    </a:lnTo>
                    <a:lnTo>
                      <a:pt x="93" y="870"/>
                    </a:lnTo>
                    <a:lnTo>
                      <a:pt x="64" y="870"/>
                    </a:lnTo>
                    <a:lnTo>
                      <a:pt x="0" y="818"/>
                    </a:lnTo>
                    <a:lnTo>
                      <a:pt x="6" y="794"/>
                    </a:lnTo>
                    <a:lnTo>
                      <a:pt x="87" y="759"/>
                    </a:lnTo>
                    <a:lnTo>
                      <a:pt x="227" y="724"/>
                    </a:lnTo>
                    <a:lnTo>
                      <a:pt x="292" y="700"/>
                    </a:lnTo>
                    <a:lnTo>
                      <a:pt x="303" y="677"/>
                    </a:lnTo>
                    <a:lnTo>
                      <a:pt x="303" y="578"/>
                    </a:lnTo>
                    <a:lnTo>
                      <a:pt x="280" y="450"/>
                    </a:lnTo>
                    <a:lnTo>
                      <a:pt x="268" y="368"/>
                    </a:lnTo>
                    <a:lnTo>
                      <a:pt x="257" y="240"/>
                    </a:lnTo>
                    <a:lnTo>
                      <a:pt x="251" y="100"/>
                    </a:lnTo>
                    <a:lnTo>
                      <a:pt x="257" y="35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50" name="Freeform 134"/>
              <p:cNvSpPr>
                <a:spLocks/>
              </p:cNvSpPr>
              <p:nvPr/>
            </p:nvSpPr>
            <p:spPr bwMode="auto">
              <a:xfrm>
                <a:off x="5760" y="901"/>
                <a:ext cx="612" cy="776"/>
              </a:xfrm>
              <a:custGeom>
                <a:avLst/>
                <a:gdLst>
                  <a:gd name="T0" fmla="*/ 326 w 612"/>
                  <a:gd name="T1" fmla="*/ 776 h 776"/>
                  <a:gd name="T2" fmla="*/ 355 w 612"/>
                  <a:gd name="T3" fmla="*/ 740 h 776"/>
                  <a:gd name="T4" fmla="*/ 344 w 612"/>
                  <a:gd name="T5" fmla="*/ 688 h 776"/>
                  <a:gd name="T6" fmla="*/ 321 w 612"/>
                  <a:gd name="T7" fmla="*/ 618 h 776"/>
                  <a:gd name="T8" fmla="*/ 232 w 612"/>
                  <a:gd name="T9" fmla="*/ 536 h 776"/>
                  <a:gd name="T10" fmla="*/ 145 w 612"/>
                  <a:gd name="T11" fmla="*/ 461 h 776"/>
                  <a:gd name="T12" fmla="*/ 104 w 612"/>
                  <a:gd name="T13" fmla="*/ 379 h 776"/>
                  <a:gd name="T14" fmla="*/ 87 w 612"/>
                  <a:gd name="T15" fmla="*/ 251 h 776"/>
                  <a:gd name="T16" fmla="*/ 186 w 612"/>
                  <a:gd name="T17" fmla="*/ 216 h 776"/>
                  <a:gd name="T18" fmla="*/ 344 w 612"/>
                  <a:gd name="T19" fmla="*/ 199 h 776"/>
                  <a:gd name="T20" fmla="*/ 408 w 612"/>
                  <a:gd name="T21" fmla="*/ 205 h 776"/>
                  <a:gd name="T22" fmla="*/ 425 w 612"/>
                  <a:gd name="T23" fmla="*/ 222 h 776"/>
                  <a:gd name="T24" fmla="*/ 454 w 612"/>
                  <a:gd name="T25" fmla="*/ 193 h 776"/>
                  <a:gd name="T26" fmla="*/ 443 w 612"/>
                  <a:gd name="T27" fmla="*/ 164 h 776"/>
                  <a:gd name="T28" fmla="*/ 460 w 612"/>
                  <a:gd name="T29" fmla="*/ 111 h 776"/>
                  <a:gd name="T30" fmla="*/ 507 w 612"/>
                  <a:gd name="T31" fmla="*/ 64 h 776"/>
                  <a:gd name="T32" fmla="*/ 542 w 612"/>
                  <a:gd name="T33" fmla="*/ 52 h 776"/>
                  <a:gd name="T34" fmla="*/ 588 w 612"/>
                  <a:gd name="T35" fmla="*/ 81 h 776"/>
                  <a:gd name="T36" fmla="*/ 612 w 612"/>
                  <a:gd name="T37" fmla="*/ 52 h 776"/>
                  <a:gd name="T38" fmla="*/ 571 w 612"/>
                  <a:gd name="T39" fmla="*/ 0 h 776"/>
                  <a:gd name="T40" fmla="*/ 518 w 612"/>
                  <a:gd name="T41" fmla="*/ 0 h 776"/>
                  <a:gd name="T42" fmla="*/ 454 w 612"/>
                  <a:gd name="T43" fmla="*/ 29 h 776"/>
                  <a:gd name="T44" fmla="*/ 414 w 612"/>
                  <a:gd name="T45" fmla="*/ 105 h 776"/>
                  <a:gd name="T46" fmla="*/ 361 w 612"/>
                  <a:gd name="T47" fmla="*/ 141 h 776"/>
                  <a:gd name="T48" fmla="*/ 280 w 612"/>
                  <a:gd name="T49" fmla="*/ 152 h 776"/>
                  <a:gd name="T50" fmla="*/ 133 w 612"/>
                  <a:gd name="T51" fmla="*/ 170 h 776"/>
                  <a:gd name="T52" fmla="*/ 17 w 612"/>
                  <a:gd name="T53" fmla="*/ 205 h 776"/>
                  <a:gd name="T54" fmla="*/ 0 w 612"/>
                  <a:gd name="T55" fmla="*/ 234 h 776"/>
                  <a:gd name="T56" fmla="*/ 11 w 612"/>
                  <a:gd name="T57" fmla="*/ 327 h 776"/>
                  <a:gd name="T58" fmla="*/ 52 w 612"/>
                  <a:gd name="T59" fmla="*/ 455 h 776"/>
                  <a:gd name="T60" fmla="*/ 110 w 612"/>
                  <a:gd name="T61" fmla="*/ 560 h 776"/>
                  <a:gd name="T62" fmla="*/ 168 w 612"/>
                  <a:gd name="T63" fmla="*/ 653 h 776"/>
                  <a:gd name="T64" fmla="*/ 221 w 612"/>
                  <a:gd name="T65" fmla="*/ 717 h 776"/>
                  <a:gd name="T66" fmla="*/ 274 w 612"/>
                  <a:gd name="T67" fmla="*/ 764 h 776"/>
                  <a:gd name="T68" fmla="*/ 326 w 612"/>
                  <a:gd name="T69" fmla="*/ 776 h 77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12"/>
                  <a:gd name="T106" fmla="*/ 0 h 776"/>
                  <a:gd name="T107" fmla="*/ 612 w 612"/>
                  <a:gd name="T108" fmla="*/ 776 h 77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12" h="776">
                    <a:moveTo>
                      <a:pt x="326" y="776"/>
                    </a:moveTo>
                    <a:lnTo>
                      <a:pt x="355" y="740"/>
                    </a:lnTo>
                    <a:lnTo>
                      <a:pt x="344" y="688"/>
                    </a:lnTo>
                    <a:lnTo>
                      <a:pt x="321" y="618"/>
                    </a:lnTo>
                    <a:lnTo>
                      <a:pt x="232" y="536"/>
                    </a:lnTo>
                    <a:lnTo>
                      <a:pt x="145" y="461"/>
                    </a:lnTo>
                    <a:lnTo>
                      <a:pt x="104" y="379"/>
                    </a:lnTo>
                    <a:lnTo>
                      <a:pt x="87" y="251"/>
                    </a:lnTo>
                    <a:lnTo>
                      <a:pt x="186" y="216"/>
                    </a:lnTo>
                    <a:lnTo>
                      <a:pt x="344" y="199"/>
                    </a:lnTo>
                    <a:lnTo>
                      <a:pt x="408" y="205"/>
                    </a:lnTo>
                    <a:lnTo>
                      <a:pt x="425" y="222"/>
                    </a:lnTo>
                    <a:lnTo>
                      <a:pt x="454" y="193"/>
                    </a:lnTo>
                    <a:lnTo>
                      <a:pt x="443" y="164"/>
                    </a:lnTo>
                    <a:lnTo>
                      <a:pt x="460" y="111"/>
                    </a:lnTo>
                    <a:lnTo>
                      <a:pt x="507" y="64"/>
                    </a:lnTo>
                    <a:lnTo>
                      <a:pt x="542" y="52"/>
                    </a:lnTo>
                    <a:lnTo>
                      <a:pt x="588" y="81"/>
                    </a:lnTo>
                    <a:lnTo>
                      <a:pt x="612" y="52"/>
                    </a:lnTo>
                    <a:lnTo>
                      <a:pt x="571" y="0"/>
                    </a:lnTo>
                    <a:lnTo>
                      <a:pt x="518" y="0"/>
                    </a:lnTo>
                    <a:lnTo>
                      <a:pt x="454" y="29"/>
                    </a:lnTo>
                    <a:lnTo>
                      <a:pt x="414" y="105"/>
                    </a:lnTo>
                    <a:lnTo>
                      <a:pt x="361" y="141"/>
                    </a:lnTo>
                    <a:lnTo>
                      <a:pt x="280" y="152"/>
                    </a:lnTo>
                    <a:lnTo>
                      <a:pt x="133" y="170"/>
                    </a:lnTo>
                    <a:lnTo>
                      <a:pt x="17" y="205"/>
                    </a:lnTo>
                    <a:lnTo>
                      <a:pt x="0" y="234"/>
                    </a:lnTo>
                    <a:lnTo>
                      <a:pt x="11" y="327"/>
                    </a:lnTo>
                    <a:lnTo>
                      <a:pt x="52" y="455"/>
                    </a:lnTo>
                    <a:lnTo>
                      <a:pt x="110" y="560"/>
                    </a:lnTo>
                    <a:lnTo>
                      <a:pt x="168" y="653"/>
                    </a:lnTo>
                    <a:lnTo>
                      <a:pt x="221" y="717"/>
                    </a:lnTo>
                    <a:lnTo>
                      <a:pt x="274" y="764"/>
                    </a:lnTo>
                    <a:lnTo>
                      <a:pt x="326" y="77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4042" name="Group 135"/>
            <p:cNvGrpSpPr>
              <a:grpSpLocks/>
            </p:cNvGrpSpPr>
            <p:nvPr/>
          </p:nvGrpSpPr>
          <p:grpSpPr bwMode="auto">
            <a:xfrm>
              <a:off x="6571" y="720"/>
              <a:ext cx="210" cy="264"/>
              <a:chOff x="6571" y="720"/>
              <a:chExt cx="210" cy="264"/>
            </a:xfrm>
          </p:grpSpPr>
          <p:sp>
            <p:nvSpPr>
              <p:cNvPr id="84043" name="Freeform 136"/>
              <p:cNvSpPr>
                <a:spLocks/>
              </p:cNvSpPr>
              <p:nvPr/>
            </p:nvSpPr>
            <p:spPr bwMode="auto">
              <a:xfrm>
                <a:off x="6612" y="720"/>
                <a:ext cx="169" cy="192"/>
              </a:xfrm>
              <a:custGeom>
                <a:avLst/>
                <a:gdLst>
                  <a:gd name="T0" fmla="*/ 52 w 169"/>
                  <a:gd name="T1" fmla="*/ 12 h 192"/>
                  <a:gd name="T2" fmla="*/ 99 w 169"/>
                  <a:gd name="T3" fmla="*/ 0 h 192"/>
                  <a:gd name="T4" fmla="*/ 157 w 169"/>
                  <a:gd name="T5" fmla="*/ 17 h 192"/>
                  <a:gd name="T6" fmla="*/ 169 w 169"/>
                  <a:gd name="T7" fmla="*/ 58 h 192"/>
                  <a:gd name="T8" fmla="*/ 163 w 169"/>
                  <a:gd name="T9" fmla="*/ 111 h 192"/>
                  <a:gd name="T10" fmla="*/ 134 w 169"/>
                  <a:gd name="T11" fmla="*/ 145 h 192"/>
                  <a:gd name="T12" fmla="*/ 93 w 169"/>
                  <a:gd name="T13" fmla="*/ 151 h 192"/>
                  <a:gd name="T14" fmla="*/ 52 w 169"/>
                  <a:gd name="T15" fmla="*/ 151 h 192"/>
                  <a:gd name="T16" fmla="*/ 34 w 169"/>
                  <a:gd name="T17" fmla="*/ 169 h 192"/>
                  <a:gd name="T18" fmla="*/ 34 w 169"/>
                  <a:gd name="T19" fmla="*/ 180 h 192"/>
                  <a:gd name="T20" fmla="*/ 23 w 169"/>
                  <a:gd name="T21" fmla="*/ 192 h 192"/>
                  <a:gd name="T22" fmla="*/ 0 w 169"/>
                  <a:gd name="T23" fmla="*/ 186 h 192"/>
                  <a:gd name="T24" fmla="*/ 5 w 169"/>
                  <a:gd name="T25" fmla="*/ 157 h 192"/>
                  <a:gd name="T26" fmla="*/ 23 w 169"/>
                  <a:gd name="T27" fmla="*/ 134 h 192"/>
                  <a:gd name="T28" fmla="*/ 58 w 169"/>
                  <a:gd name="T29" fmla="*/ 116 h 192"/>
                  <a:gd name="T30" fmla="*/ 93 w 169"/>
                  <a:gd name="T31" fmla="*/ 122 h 192"/>
                  <a:gd name="T32" fmla="*/ 122 w 169"/>
                  <a:gd name="T33" fmla="*/ 116 h 192"/>
                  <a:gd name="T34" fmla="*/ 139 w 169"/>
                  <a:gd name="T35" fmla="*/ 87 h 192"/>
                  <a:gd name="T36" fmla="*/ 139 w 169"/>
                  <a:gd name="T37" fmla="*/ 52 h 192"/>
                  <a:gd name="T38" fmla="*/ 122 w 169"/>
                  <a:gd name="T39" fmla="*/ 35 h 192"/>
                  <a:gd name="T40" fmla="*/ 99 w 169"/>
                  <a:gd name="T41" fmla="*/ 35 h 192"/>
                  <a:gd name="T42" fmla="*/ 75 w 169"/>
                  <a:gd name="T43" fmla="*/ 41 h 192"/>
                  <a:gd name="T44" fmla="*/ 58 w 169"/>
                  <a:gd name="T45" fmla="*/ 52 h 192"/>
                  <a:gd name="T46" fmla="*/ 40 w 169"/>
                  <a:gd name="T47" fmla="*/ 41 h 192"/>
                  <a:gd name="T48" fmla="*/ 52 w 169"/>
                  <a:gd name="T49" fmla="*/ 12 h 19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9"/>
                  <a:gd name="T76" fmla="*/ 0 h 192"/>
                  <a:gd name="T77" fmla="*/ 169 w 169"/>
                  <a:gd name="T78" fmla="*/ 192 h 19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9" h="192">
                    <a:moveTo>
                      <a:pt x="52" y="12"/>
                    </a:moveTo>
                    <a:lnTo>
                      <a:pt x="99" y="0"/>
                    </a:lnTo>
                    <a:lnTo>
                      <a:pt x="157" y="17"/>
                    </a:lnTo>
                    <a:lnTo>
                      <a:pt x="169" y="58"/>
                    </a:lnTo>
                    <a:lnTo>
                      <a:pt x="163" y="111"/>
                    </a:lnTo>
                    <a:lnTo>
                      <a:pt x="134" y="145"/>
                    </a:lnTo>
                    <a:lnTo>
                      <a:pt x="93" y="151"/>
                    </a:lnTo>
                    <a:lnTo>
                      <a:pt x="52" y="151"/>
                    </a:lnTo>
                    <a:lnTo>
                      <a:pt x="34" y="169"/>
                    </a:lnTo>
                    <a:lnTo>
                      <a:pt x="34" y="180"/>
                    </a:lnTo>
                    <a:lnTo>
                      <a:pt x="23" y="192"/>
                    </a:lnTo>
                    <a:lnTo>
                      <a:pt x="0" y="186"/>
                    </a:lnTo>
                    <a:lnTo>
                      <a:pt x="5" y="157"/>
                    </a:lnTo>
                    <a:lnTo>
                      <a:pt x="23" y="134"/>
                    </a:lnTo>
                    <a:lnTo>
                      <a:pt x="58" y="116"/>
                    </a:lnTo>
                    <a:lnTo>
                      <a:pt x="93" y="122"/>
                    </a:lnTo>
                    <a:lnTo>
                      <a:pt x="122" y="116"/>
                    </a:lnTo>
                    <a:lnTo>
                      <a:pt x="139" y="87"/>
                    </a:lnTo>
                    <a:lnTo>
                      <a:pt x="139" y="52"/>
                    </a:lnTo>
                    <a:lnTo>
                      <a:pt x="122" y="35"/>
                    </a:lnTo>
                    <a:lnTo>
                      <a:pt x="99" y="35"/>
                    </a:lnTo>
                    <a:lnTo>
                      <a:pt x="75" y="41"/>
                    </a:lnTo>
                    <a:lnTo>
                      <a:pt x="58" y="52"/>
                    </a:lnTo>
                    <a:lnTo>
                      <a:pt x="40" y="41"/>
                    </a:lnTo>
                    <a:lnTo>
                      <a:pt x="52" y="1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44" name="Oval 137"/>
              <p:cNvSpPr>
                <a:spLocks noChangeArrowheads="1"/>
              </p:cNvSpPr>
              <p:nvPr/>
            </p:nvSpPr>
            <p:spPr bwMode="auto">
              <a:xfrm>
                <a:off x="6571" y="936"/>
                <a:ext cx="49" cy="48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Evaluating</a:t>
            </a:r>
            <a:r>
              <a:rPr lang="en-US" altLang="en-US" smtClean="0"/>
              <a:t>: </a:t>
            </a:r>
            <a:r>
              <a:rPr lang="en-CA" altLang="en-US" sz="3600" smtClean="0">
                <a:solidFill>
                  <a:schemeClr val="accent2"/>
                </a:solidFill>
              </a:rPr>
              <a:t>T(n) =</a:t>
            </a:r>
            <a:r>
              <a:rPr lang="en-US" altLang="en-US" sz="3600" smtClean="0">
                <a:solidFill>
                  <a:schemeClr val="accent2"/>
                </a:solidFill>
              </a:rPr>
              <a:t> </a:t>
            </a:r>
            <a:r>
              <a:rPr lang="en-CA" altLang="en-US" sz="3600" smtClean="0">
                <a:solidFill>
                  <a:schemeClr val="accent2"/>
                </a:solidFill>
              </a:rPr>
              <a:t>aT(n/b)+f(n)</a:t>
            </a:r>
          </a:p>
        </p:txBody>
      </p:sp>
      <p:graphicFrame>
        <p:nvGraphicFramePr>
          <p:cNvPr id="437251" name="Group 3"/>
          <p:cNvGraphicFramePr>
            <a:graphicFrameLocks noGrp="1"/>
          </p:cNvGraphicFramePr>
          <p:nvPr/>
        </p:nvGraphicFramePr>
        <p:xfrm>
          <a:off x="228600" y="1219200"/>
          <a:ext cx="8686800" cy="4535488"/>
        </p:xfrm>
        <a:graphic>
          <a:graphicData uri="http://schemas.openxmlformats.org/drawingml/2006/table">
            <a:tbl>
              <a:tblPr/>
              <a:tblGrid>
                <a:gridCol w="906463"/>
                <a:gridCol w="1585912"/>
                <a:gridCol w="1501775"/>
                <a:gridCol w="1671638"/>
                <a:gridCol w="1387475"/>
                <a:gridCol w="1633537"/>
              </a:tblGrid>
              <a:tr h="1335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Level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Instance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size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i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h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= 1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5060" name="Group 68"/>
          <p:cNvGrpSpPr>
            <a:grpSpLocks/>
          </p:cNvGrpSpPr>
          <p:nvPr/>
        </p:nvGrpSpPr>
        <p:grpSpPr bwMode="auto">
          <a:xfrm>
            <a:off x="1419225" y="3148013"/>
            <a:ext cx="1031875" cy="168275"/>
            <a:chOff x="260" y="1787"/>
            <a:chExt cx="942" cy="147"/>
          </a:xfrm>
        </p:grpSpPr>
        <p:sp>
          <p:nvSpPr>
            <p:cNvPr id="85116" name="Oval 69"/>
            <p:cNvSpPr>
              <a:spLocks noChangeArrowheads="1"/>
            </p:cNvSpPr>
            <p:nvPr/>
          </p:nvSpPr>
          <p:spPr bwMode="auto">
            <a:xfrm>
              <a:off x="805" y="1787"/>
              <a:ext cx="103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5117" name="Oval 70"/>
            <p:cNvSpPr>
              <a:spLocks noChangeArrowheads="1"/>
            </p:cNvSpPr>
            <p:nvPr/>
          </p:nvSpPr>
          <p:spPr bwMode="auto">
            <a:xfrm>
              <a:off x="533" y="1792"/>
              <a:ext cx="102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85118" name="Oval 71"/>
            <p:cNvSpPr>
              <a:spLocks noChangeArrowheads="1"/>
            </p:cNvSpPr>
            <p:nvPr/>
          </p:nvSpPr>
          <p:spPr bwMode="auto">
            <a:xfrm>
              <a:off x="1100" y="1787"/>
              <a:ext cx="102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5119" name="Oval 72"/>
            <p:cNvSpPr>
              <a:spLocks noChangeArrowheads="1"/>
            </p:cNvSpPr>
            <p:nvPr/>
          </p:nvSpPr>
          <p:spPr bwMode="auto">
            <a:xfrm>
              <a:off x="260" y="1787"/>
              <a:ext cx="103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</p:grpSp>
      <p:sp>
        <p:nvSpPr>
          <p:cNvPr id="85061" name="Oval 73"/>
          <p:cNvSpPr>
            <a:spLocks noChangeArrowheads="1"/>
          </p:cNvSpPr>
          <p:nvPr/>
        </p:nvSpPr>
        <p:spPr bwMode="auto">
          <a:xfrm>
            <a:off x="1868488" y="2741613"/>
            <a:ext cx="112712" cy="161925"/>
          </a:xfrm>
          <a:prstGeom prst="ellipse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pSp>
        <p:nvGrpSpPr>
          <p:cNvPr id="85062" name="Group 74"/>
          <p:cNvGrpSpPr>
            <a:grpSpLocks/>
          </p:cNvGrpSpPr>
          <p:nvPr/>
        </p:nvGrpSpPr>
        <p:grpSpPr bwMode="auto">
          <a:xfrm>
            <a:off x="1316038" y="4583113"/>
            <a:ext cx="1235075" cy="90487"/>
            <a:chOff x="530" y="1115"/>
            <a:chExt cx="3575" cy="182"/>
          </a:xfrm>
        </p:grpSpPr>
        <p:sp>
          <p:nvSpPr>
            <p:cNvPr id="85099" name="Oval 75"/>
            <p:cNvSpPr>
              <a:spLocks noChangeArrowheads="1"/>
            </p:cNvSpPr>
            <p:nvPr/>
          </p:nvSpPr>
          <p:spPr bwMode="auto">
            <a:xfrm>
              <a:off x="2326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5100" name="Oval 76"/>
            <p:cNvSpPr>
              <a:spLocks noChangeArrowheads="1"/>
            </p:cNvSpPr>
            <p:nvPr/>
          </p:nvSpPr>
          <p:spPr bwMode="auto">
            <a:xfrm>
              <a:off x="3925" y="1115"/>
              <a:ext cx="180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5101" name="Oval 77"/>
            <p:cNvSpPr>
              <a:spLocks noChangeArrowheads="1"/>
            </p:cNvSpPr>
            <p:nvPr/>
          </p:nvSpPr>
          <p:spPr bwMode="auto">
            <a:xfrm>
              <a:off x="530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5102" name="Oval 78"/>
            <p:cNvSpPr>
              <a:spLocks noChangeArrowheads="1"/>
            </p:cNvSpPr>
            <p:nvPr/>
          </p:nvSpPr>
          <p:spPr bwMode="auto">
            <a:xfrm>
              <a:off x="746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5103" name="Oval 79"/>
            <p:cNvSpPr>
              <a:spLocks noChangeArrowheads="1"/>
            </p:cNvSpPr>
            <p:nvPr/>
          </p:nvSpPr>
          <p:spPr bwMode="auto">
            <a:xfrm>
              <a:off x="9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5104" name="Oval 80"/>
            <p:cNvSpPr>
              <a:spLocks noChangeArrowheads="1"/>
            </p:cNvSpPr>
            <p:nvPr/>
          </p:nvSpPr>
          <p:spPr bwMode="auto">
            <a:xfrm>
              <a:off x="1199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5105" name="Oval 81"/>
            <p:cNvSpPr>
              <a:spLocks noChangeArrowheads="1"/>
            </p:cNvSpPr>
            <p:nvPr/>
          </p:nvSpPr>
          <p:spPr bwMode="auto">
            <a:xfrm>
              <a:off x="1429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5106" name="Oval 82"/>
            <p:cNvSpPr>
              <a:spLocks noChangeArrowheads="1"/>
            </p:cNvSpPr>
            <p:nvPr/>
          </p:nvSpPr>
          <p:spPr bwMode="auto">
            <a:xfrm>
              <a:off x="166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5107" name="Oval 83"/>
            <p:cNvSpPr>
              <a:spLocks noChangeArrowheads="1"/>
            </p:cNvSpPr>
            <p:nvPr/>
          </p:nvSpPr>
          <p:spPr bwMode="auto">
            <a:xfrm>
              <a:off x="1877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5108" name="Oval 84"/>
            <p:cNvSpPr>
              <a:spLocks noChangeArrowheads="1"/>
            </p:cNvSpPr>
            <p:nvPr/>
          </p:nvSpPr>
          <p:spPr bwMode="auto">
            <a:xfrm>
              <a:off x="2093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5109" name="Oval 85"/>
            <p:cNvSpPr>
              <a:spLocks noChangeArrowheads="1"/>
            </p:cNvSpPr>
            <p:nvPr/>
          </p:nvSpPr>
          <p:spPr bwMode="auto">
            <a:xfrm>
              <a:off x="2550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5110" name="Oval 86"/>
            <p:cNvSpPr>
              <a:spLocks noChangeArrowheads="1"/>
            </p:cNvSpPr>
            <p:nvPr/>
          </p:nvSpPr>
          <p:spPr bwMode="auto">
            <a:xfrm>
              <a:off x="27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5111" name="Oval 87"/>
            <p:cNvSpPr>
              <a:spLocks noChangeArrowheads="1"/>
            </p:cNvSpPr>
            <p:nvPr/>
          </p:nvSpPr>
          <p:spPr bwMode="auto">
            <a:xfrm>
              <a:off x="3008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5112" name="Oval 88"/>
            <p:cNvSpPr>
              <a:spLocks noChangeArrowheads="1"/>
            </p:cNvSpPr>
            <p:nvPr/>
          </p:nvSpPr>
          <p:spPr bwMode="auto">
            <a:xfrm>
              <a:off x="3240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5113" name="Oval 89"/>
            <p:cNvSpPr>
              <a:spLocks noChangeArrowheads="1"/>
            </p:cNvSpPr>
            <p:nvPr/>
          </p:nvSpPr>
          <p:spPr bwMode="auto">
            <a:xfrm>
              <a:off x="3456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5114" name="Oval 90"/>
            <p:cNvSpPr>
              <a:spLocks noChangeArrowheads="1"/>
            </p:cNvSpPr>
            <p:nvPr/>
          </p:nvSpPr>
          <p:spPr bwMode="auto">
            <a:xfrm>
              <a:off x="36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5115" name="Rectangle 91"/>
            <p:cNvSpPr>
              <a:spLocks noChangeArrowheads="1"/>
            </p:cNvSpPr>
            <p:nvPr/>
          </p:nvSpPr>
          <p:spPr bwMode="auto">
            <a:xfrm>
              <a:off x="2130" y="1141"/>
              <a:ext cx="35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  <p:grpSp>
        <p:nvGrpSpPr>
          <p:cNvPr id="85063" name="Group 92"/>
          <p:cNvGrpSpPr>
            <a:grpSpLocks/>
          </p:cNvGrpSpPr>
          <p:nvPr/>
        </p:nvGrpSpPr>
        <p:grpSpPr bwMode="auto">
          <a:xfrm>
            <a:off x="1282700" y="5532438"/>
            <a:ext cx="1308100" cy="30162"/>
            <a:chOff x="626" y="3456"/>
            <a:chExt cx="3790" cy="58"/>
          </a:xfrm>
        </p:grpSpPr>
        <p:sp>
          <p:nvSpPr>
            <p:cNvPr id="85065" name="Oval 93"/>
            <p:cNvSpPr>
              <a:spLocks noChangeArrowheads="1"/>
            </p:cNvSpPr>
            <p:nvPr/>
          </p:nvSpPr>
          <p:spPr bwMode="auto">
            <a:xfrm flipV="1">
              <a:off x="1565" y="3456"/>
              <a:ext cx="96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5066" name="Oval 94"/>
            <p:cNvSpPr>
              <a:spLocks noChangeArrowheads="1"/>
            </p:cNvSpPr>
            <p:nvPr/>
          </p:nvSpPr>
          <p:spPr bwMode="auto">
            <a:xfrm flipV="1">
              <a:off x="2402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5067" name="Oval 95"/>
            <p:cNvSpPr>
              <a:spLocks noChangeArrowheads="1"/>
            </p:cNvSpPr>
            <p:nvPr/>
          </p:nvSpPr>
          <p:spPr bwMode="auto">
            <a:xfrm flipV="1">
              <a:off x="62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5068" name="Oval 96"/>
            <p:cNvSpPr>
              <a:spLocks noChangeArrowheads="1"/>
            </p:cNvSpPr>
            <p:nvPr/>
          </p:nvSpPr>
          <p:spPr bwMode="auto">
            <a:xfrm flipV="1">
              <a:off x="73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5069" name="Oval 97"/>
            <p:cNvSpPr>
              <a:spLocks noChangeArrowheads="1"/>
            </p:cNvSpPr>
            <p:nvPr/>
          </p:nvSpPr>
          <p:spPr bwMode="auto">
            <a:xfrm flipV="1">
              <a:off x="85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5070" name="Oval 98"/>
            <p:cNvSpPr>
              <a:spLocks noChangeArrowheads="1"/>
            </p:cNvSpPr>
            <p:nvPr/>
          </p:nvSpPr>
          <p:spPr bwMode="auto">
            <a:xfrm flipV="1">
              <a:off x="97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5071" name="Oval 99"/>
            <p:cNvSpPr>
              <a:spLocks noChangeArrowheads="1"/>
            </p:cNvSpPr>
            <p:nvPr/>
          </p:nvSpPr>
          <p:spPr bwMode="auto">
            <a:xfrm flipV="1">
              <a:off x="109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5072" name="Oval 100"/>
            <p:cNvSpPr>
              <a:spLocks noChangeArrowheads="1"/>
            </p:cNvSpPr>
            <p:nvPr/>
          </p:nvSpPr>
          <p:spPr bwMode="auto">
            <a:xfrm flipV="1">
              <a:off x="121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5073" name="Oval 101"/>
            <p:cNvSpPr>
              <a:spLocks noChangeArrowheads="1"/>
            </p:cNvSpPr>
            <p:nvPr/>
          </p:nvSpPr>
          <p:spPr bwMode="auto">
            <a:xfrm flipV="1">
              <a:off x="1331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5074" name="Oval 102"/>
            <p:cNvSpPr>
              <a:spLocks noChangeArrowheads="1"/>
            </p:cNvSpPr>
            <p:nvPr/>
          </p:nvSpPr>
          <p:spPr bwMode="auto">
            <a:xfrm flipV="1">
              <a:off x="144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5075" name="Oval 103"/>
            <p:cNvSpPr>
              <a:spLocks noChangeArrowheads="1"/>
            </p:cNvSpPr>
            <p:nvPr/>
          </p:nvSpPr>
          <p:spPr bwMode="auto">
            <a:xfrm flipV="1">
              <a:off x="1683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5076" name="Oval 104"/>
            <p:cNvSpPr>
              <a:spLocks noChangeArrowheads="1"/>
            </p:cNvSpPr>
            <p:nvPr/>
          </p:nvSpPr>
          <p:spPr bwMode="auto">
            <a:xfrm flipV="1">
              <a:off x="179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5077" name="Oval 105"/>
            <p:cNvSpPr>
              <a:spLocks noChangeArrowheads="1"/>
            </p:cNvSpPr>
            <p:nvPr/>
          </p:nvSpPr>
          <p:spPr bwMode="auto">
            <a:xfrm flipV="1">
              <a:off x="1922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5078" name="Oval 106"/>
            <p:cNvSpPr>
              <a:spLocks noChangeArrowheads="1"/>
            </p:cNvSpPr>
            <p:nvPr/>
          </p:nvSpPr>
          <p:spPr bwMode="auto">
            <a:xfrm flipV="1">
              <a:off x="204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5079" name="Oval 107"/>
            <p:cNvSpPr>
              <a:spLocks noChangeArrowheads="1"/>
            </p:cNvSpPr>
            <p:nvPr/>
          </p:nvSpPr>
          <p:spPr bwMode="auto">
            <a:xfrm flipV="1">
              <a:off x="215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5080" name="Oval 108"/>
            <p:cNvSpPr>
              <a:spLocks noChangeArrowheads="1"/>
            </p:cNvSpPr>
            <p:nvPr/>
          </p:nvSpPr>
          <p:spPr bwMode="auto">
            <a:xfrm flipV="1">
              <a:off x="226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5081" name="Rectangle 109"/>
            <p:cNvSpPr>
              <a:spLocks noChangeArrowheads="1"/>
            </p:cNvSpPr>
            <p:nvPr/>
          </p:nvSpPr>
          <p:spPr bwMode="auto">
            <a:xfrm flipV="1">
              <a:off x="1463" y="3459"/>
              <a:ext cx="183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5082" name="Oval 110"/>
            <p:cNvSpPr>
              <a:spLocks noChangeArrowheads="1"/>
            </p:cNvSpPr>
            <p:nvPr/>
          </p:nvSpPr>
          <p:spPr bwMode="auto">
            <a:xfrm flipV="1">
              <a:off x="3485" y="3456"/>
              <a:ext cx="96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5083" name="Oval 111"/>
            <p:cNvSpPr>
              <a:spLocks noChangeArrowheads="1"/>
            </p:cNvSpPr>
            <p:nvPr/>
          </p:nvSpPr>
          <p:spPr bwMode="auto">
            <a:xfrm flipV="1">
              <a:off x="4322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5084" name="Oval 112"/>
            <p:cNvSpPr>
              <a:spLocks noChangeArrowheads="1"/>
            </p:cNvSpPr>
            <p:nvPr/>
          </p:nvSpPr>
          <p:spPr bwMode="auto">
            <a:xfrm flipV="1">
              <a:off x="254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5085" name="Oval 113"/>
            <p:cNvSpPr>
              <a:spLocks noChangeArrowheads="1"/>
            </p:cNvSpPr>
            <p:nvPr/>
          </p:nvSpPr>
          <p:spPr bwMode="auto">
            <a:xfrm flipV="1">
              <a:off x="265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5086" name="Oval 114"/>
            <p:cNvSpPr>
              <a:spLocks noChangeArrowheads="1"/>
            </p:cNvSpPr>
            <p:nvPr/>
          </p:nvSpPr>
          <p:spPr bwMode="auto">
            <a:xfrm flipV="1">
              <a:off x="277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5087" name="Oval 115"/>
            <p:cNvSpPr>
              <a:spLocks noChangeArrowheads="1"/>
            </p:cNvSpPr>
            <p:nvPr/>
          </p:nvSpPr>
          <p:spPr bwMode="auto">
            <a:xfrm flipV="1">
              <a:off x="289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5088" name="Oval 116"/>
            <p:cNvSpPr>
              <a:spLocks noChangeArrowheads="1"/>
            </p:cNvSpPr>
            <p:nvPr/>
          </p:nvSpPr>
          <p:spPr bwMode="auto">
            <a:xfrm flipV="1">
              <a:off x="301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5089" name="Oval 117"/>
            <p:cNvSpPr>
              <a:spLocks noChangeArrowheads="1"/>
            </p:cNvSpPr>
            <p:nvPr/>
          </p:nvSpPr>
          <p:spPr bwMode="auto">
            <a:xfrm flipV="1">
              <a:off x="313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5090" name="Oval 118"/>
            <p:cNvSpPr>
              <a:spLocks noChangeArrowheads="1"/>
            </p:cNvSpPr>
            <p:nvPr/>
          </p:nvSpPr>
          <p:spPr bwMode="auto">
            <a:xfrm flipV="1">
              <a:off x="3251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5091" name="Oval 119"/>
            <p:cNvSpPr>
              <a:spLocks noChangeArrowheads="1"/>
            </p:cNvSpPr>
            <p:nvPr/>
          </p:nvSpPr>
          <p:spPr bwMode="auto">
            <a:xfrm flipV="1">
              <a:off x="336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5092" name="Oval 120"/>
            <p:cNvSpPr>
              <a:spLocks noChangeArrowheads="1"/>
            </p:cNvSpPr>
            <p:nvPr/>
          </p:nvSpPr>
          <p:spPr bwMode="auto">
            <a:xfrm flipV="1">
              <a:off x="3603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5093" name="Oval 121"/>
            <p:cNvSpPr>
              <a:spLocks noChangeArrowheads="1"/>
            </p:cNvSpPr>
            <p:nvPr/>
          </p:nvSpPr>
          <p:spPr bwMode="auto">
            <a:xfrm flipV="1">
              <a:off x="371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5094" name="Oval 122"/>
            <p:cNvSpPr>
              <a:spLocks noChangeArrowheads="1"/>
            </p:cNvSpPr>
            <p:nvPr/>
          </p:nvSpPr>
          <p:spPr bwMode="auto">
            <a:xfrm flipV="1">
              <a:off x="3842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5095" name="Oval 123"/>
            <p:cNvSpPr>
              <a:spLocks noChangeArrowheads="1"/>
            </p:cNvSpPr>
            <p:nvPr/>
          </p:nvSpPr>
          <p:spPr bwMode="auto">
            <a:xfrm flipV="1">
              <a:off x="396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5096" name="Oval 124"/>
            <p:cNvSpPr>
              <a:spLocks noChangeArrowheads="1"/>
            </p:cNvSpPr>
            <p:nvPr/>
          </p:nvSpPr>
          <p:spPr bwMode="auto">
            <a:xfrm flipV="1">
              <a:off x="407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5097" name="Oval 125"/>
            <p:cNvSpPr>
              <a:spLocks noChangeArrowheads="1"/>
            </p:cNvSpPr>
            <p:nvPr/>
          </p:nvSpPr>
          <p:spPr bwMode="auto">
            <a:xfrm flipV="1">
              <a:off x="418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5098" name="Rectangle 126"/>
            <p:cNvSpPr>
              <a:spLocks noChangeArrowheads="1"/>
            </p:cNvSpPr>
            <p:nvPr/>
          </p:nvSpPr>
          <p:spPr bwMode="auto">
            <a:xfrm flipV="1">
              <a:off x="3383" y="3459"/>
              <a:ext cx="183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  <p:sp>
        <p:nvSpPr>
          <p:cNvPr id="85064" name="Text Box 127"/>
          <p:cNvSpPr txBox="1">
            <a:spLocks noChangeArrowheads="1"/>
          </p:cNvSpPr>
          <p:nvPr/>
        </p:nvSpPr>
        <p:spPr bwMode="auto">
          <a:xfrm>
            <a:off x="2743200" y="5943600"/>
            <a:ext cx="1325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</a:rPr>
              <a:t>base case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Evaluating</a:t>
            </a:r>
            <a:r>
              <a:rPr lang="en-US" altLang="en-US" smtClean="0"/>
              <a:t>: </a:t>
            </a:r>
            <a:r>
              <a:rPr lang="en-CA" altLang="en-US" sz="3600" smtClean="0">
                <a:solidFill>
                  <a:schemeClr val="accent2"/>
                </a:solidFill>
              </a:rPr>
              <a:t>T(n) =</a:t>
            </a:r>
            <a:r>
              <a:rPr lang="en-US" altLang="en-US" sz="3600" smtClean="0">
                <a:solidFill>
                  <a:schemeClr val="accent2"/>
                </a:solidFill>
              </a:rPr>
              <a:t> </a:t>
            </a:r>
            <a:r>
              <a:rPr lang="en-CA" altLang="en-US" sz="3600" smtClean="0">
                <a:solidFill>
                  <a:schemeClr val="accent2"/>
                </a:solidFill>
              </a:rPr>
              <a:t>aT(n/b)+f(n)</a:t>
            </a:r>
          </a:p>
        </p:txBody>
      </p:sp>
      <p:graphicFrame>
        <p:nvGraphicFramePr>
          <p:cNvPr id="438275" name="Group 3"/>
          <p:cNvGraphicFramePr>
            <a:graphicFrameLocks noGrp="1"/>
          </p:cNvGraphicFramePr>
          <p:nvPr/>
        </p:nvGraphicFramePr>
        <p:xfrm>
          <a:off x="76200" y="1219200"/>
          <a:ext cx="8839200" cy="4535488"/>
        </p:xfrm>
        <a:graphic>
          <a:graphicData uri="http://schemas.openxmlformats.org/drawingml/2006/table">
            <a:tbl>
              <a:tblPr/>
              <a:tblGrid>
                <a:gridCol w="1058863"/>
                <a:gridCol w="1585912"/>
                <a:gridCol w="1501775"/>
                <a:gridCol w="1671638"/>
                <a:gridCol w="1387475"/>
                <a:gridCol w="1633537"/>
              </a:tblGrid>
              <a:tr h="1335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Level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Instance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size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i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h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= 1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6084" name="Group 68"/>
          <p:cNvGrpSpPr>
            <a:grpSpLocks/>
          </p:cNvGrpSpPr>
          <p:nvPr/>
        </p:nvGrpSpPr>
        <p:grpSpPr bwMode="auto">
          <a:xfrm>
            <a:off x="1419225" y="3148013"/>
            <a:ext cx="1031875" cy="168275"/>
            <a:chOff x="260" y="1787"/>
            <a:chExt cx="942" cy="147"/>
          </a:xfrm>
        </p:grpSpPr>
        <p:sp>
          <p:nvSpPr>
            <p:cNvPr id="86150" name="Oval 69"/>
            <p:cNvSpPr>
              <a:spLocks noChangeArrowheads="1"/>
            </p:cNvSpPr>
            <p:nvPr/>
          </p:nvSpPr>
          <p:spPr bwMode="auto">
            <a:xfrm>
              <a:off x="805" y="1787"/>
              <a:ext cx="103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6151" name="Oval 70"/>
            <p:cNvSpPr>
              <a:spLocks noChangeArrowheads="1"/>
            </p:cNvSpPr>
            <p:nvPr/>
          </p:nvSpPr>
          <p:spPr bwMode="auto">
            <a:xfrm>
              <a:off x="533" y="1792"/>
              <a:ext cx="102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86152" name="Oval 71"/>
            <p:cNvSpPr>
              <a:spLocks noChangeArrowheads="1"/>
            </p:cNvSpPr>
            <p:nvPr/>
          </p:nvSpPr>
          <p:spPr bwMode="auto">
            <a:xfrm>
              <a:off x="1100" y="1787"/>
              <a:ext cx="102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6153" name="Oval 72"/>
            <p:cNvSpPr>
              <a:spLocks noChangeArrowheads="1"/>
            </p:cNvSpPr>
            <p:nvPr/>
          </p:nvSpPr>
          <p:spPr bwMode="auto">
            <a:xfrm>
              <a:off x="260" y="1787"/>
              <a:ext cx="103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</p:grpSp>
      <p:sp>
        <p:nvSpPr>
          <p:cNvPr id="86085" name="Oval 73"/>
          <p:cNvSpPr>
            <a:spLocks noChangeArrowheads="1"/>
          </p:cNvSpPr>
          <p:nvPr/>
        </p:nvSpPr>
        <p:spPr bwMode="auto">
          <a:xfrm>
            <a:off x="1868488" y="2741613"/>
            <a:ext cx="112712" cy="161925"/>
          </a:xfrm>
          <a:prstGeom prst="ellipse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pSp>
        <p:nvGrpSpPr>
          <p:cNvPr id="86086" name="Group 74"/>
          <p:cNvGrpSpPr>
            <a:grpSpLocks/>
          </p:cNvGrpSpPr>
          <p:nvPr/>
        </p:nvGrpSpPr>
        <p:grpSpPr bwMode="auto">
          <a:xfrm>
            <a:off x="1316038" y="4583113"/>
            <a:ext cx="1235075" cy="90487"/>
            <a:chOff x="530" y="1115"/>
            <a:chExt cx="3575" cy="182"/>
          </a:xfrm>
        </p:grpSpPr>
        <p:sp>
          <p:nvSpPr>
            <p:cNvPr id="86133" name="Oval 75"/>
            <p:cNvSpPr>
              <a:spLocks noChangeArrowheads="1"/>
            </p:cNvSpPr>
            <p:nvPr/>
          </p:nvSpPr>
          <p:spPr bwMode="auto">
            <a:xfrm>
              <a:off x="2326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6134" name="Oval 76"/>
            <p:cNvSpPr>
              <a:spLocks noChangeArrowheads="1"/>
            </p:cNvSpPr>
            <p:nvPr/>
          </p:nvSpPr>
          <p:spPr bwMode="auto">
            <a:xfrm>
              <a:off x="3925" y="1115"/>
              <a:ext cx="180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6135" name="Oval 77"/>
            <p:cNvSpPr>
              <a:spLocks noChangeArrowheads="1"/>
            </p:cNvSpPr>
            <p:nvPr/>
          </p:nvSpPr>
          <p:spPr bwMode="auto">
            <a:xfrm>
              <a:off x="530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6136" name="Oval 78"/>
            <p:cNvSpPr>
              <a:spLocks noChangeArrowheads="1"/>
            </p:cNvSpPr>
            <p:nvPr/>
          </p:nvSpPr>
          <p:spPr bwMode="auto">
            <a:xfrm>
              <a:off x="746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6137" name="Oval 79"/>
            <p:cNvSpPr>
              <a:spLocks noChangeArrowheads="1"/>
            </p:cNvSpPr>
            <p:nvPr/>
          </p:nvSpPr>
          <p:spPr bwMode="auto">
            <a:xfrm>
              <a:off x="9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6138" name="Oval 80"/>
            <p:cNvSpPr>
              <a:spLocks noChangeArrowheads="1"/>
            </p:cNvSpPr>
            <p:nvPr/>
          </p:nvSpPr>
          <p:spPr bwMode="auto">
            <a:xfrm>
              <a:off x="1199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6139" name="Oval 81"/>
            <p:cNvSpPr>
              <a:spLocks noChangeArrowheads="1"/>
            </p:cNvSpPr>
            <p:nvPr/>
          </p:nvSpPr>
          <p:spPr bwMode="auto">
            <a:xfrm>
              <a:off x="1429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6140" name="Oval 82"/>
            <p:cNvSpPr>
              <a:spLocks noChangeArrowheads="1"/>
            </p:cNvSpPr>
            <p:nvPr/>
          </p:nvSpPr>
          <p:spPr bwMode="auto">
            <a:xfrm>
              <a:off x="166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6141" name="Oval 83"/>
            <p:cNvSpPr>
              <a:spLocks noChangeArrowheads="1"/>
            </p:cNvSpPr>
            <p:nvPr/>
          </p:nvSpPr>
          <p:spPr bwMode="auto">
            <a:xfrm>
              <a:off x="1877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6142" name="Oval 84"/>
            <p:cNvSpPr>
              <a:spLocks noChangeArrowheads="1"/>
            </p:cNvSpPr>
            <p:nvPr/>
          </p:nvSpPr>
          <p:spPr bwMode="auto">
            <a:xfrm>
              <a:off x="2093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6143" name="Oval 85"/>
            <p:cNvSpPr>
              <a:spLocks noChangeArrowheads="1"/>
            </p:cNvSpPr>
            <p:nvPr/>
          </p:nvSpPr>
          <p:spPr bwMode="auto">
            <a:xfrm>
              <a:off x="2550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6144" name="Oval 86"/>
            <p:cNvSpPr>
              <a:spLocks noChangeArrowheads="1"/>
            </p:cNvSpPr>
            <p:nvPr/>
          </p:nvSpPr>
          <p:spPr bwMode="auto">
            <a:xfrm>
              <a:off x="27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6145" name="Oval 87"/>
            <p:cNvSpPr>
              <a:spLocks noChangeArrowheads="1"/>
            </p:cNvSpPr>
            <p:nvPr/>
          </p:nvSpPr>
          <p:spPr bwMode="auto">
            <a:xfrm>
              <a:off x="3008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6146" name="Oval 88"/>
            <p:cNvSpPr>
              <a:spLocks noChangeArrowheads="1"/>
            </p:cNvSpPr>
            <p:nvPr/>
          </p:nvSpPr>
          <p:spPr bwMode="auto">
            <a:xfrm>
              <a:off x="3240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6147" name="Oval 89"/>
            <p:cNvSpPr>
              <a:spLocks noChangeArrowheads="1"/>
            </p:cNvSpPr>
            <p:nvPr/>
          </p:nvSpPr>
          <p:spPr bwMode="auto">
            <a:xfrm>
              <a:off x="3456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6148" name="Oval 90"/>
            <p:cNvSpPr>
              <a:spLocks noChangeArrowheads="1"/>
            </p:cNvSpPr>
            <p:nvPr/>
          </p:nvSpPr>
          <p:spPr bwMode="auto">
            <a:xfrm>
              <a:off x="36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6149" name="Rectangle 91"/>
            <p:cNvSpPr>
              <a:spLocks noChangeArrowheads="1"/>
            </p:cNvSpPr>
            <p:nvPr/>
          </p:nvSpPr>
          <p:spPr bwMode="auto">
            <a:xfrm>
              <a:off x="2130" y="1141"/>
              <a:ext cx="35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  <p:grpSp>
        <p:nvGrpSpPr>
          <p:cNvPr id="86087" name="Group 92"/>
          <p:cNvGrpSpPr>
            <a:grpSpLocks/>
          </p:cNvGrpSpPr>
          <p:nvPr/>
        </p:nvGrpSpPr>
        <p:grpSpPr bwMode="auto">
          <a:xfrm>
            <a:off x="1282700" y="5532438"/>
            <a:ext cx="1308100" cy="30162"/>
            <a:chOff x="626" y="3456"/>
            <a:chExt cx="3790" cy="58"/>
          </a:xfrm>
        </p:grpSpPr>
        <p:sp>
          <p:nvSpPr>
            <p:cNvPr id="86099" name="Oval 93"/>
            <p:cNvSpPr>
              <a:spLocks noChangeArrowheads="1"/>
            </p:cNvSpPr>
            <p:nvPr/>
          </p:nvSpPr>
          <p:spPr bwMode="auto">
            <a:xfrm flipV="1">
              <a:off x="1565" y="3456"/>
              <a:ext cx="96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6100" name="Oval 94"/>
            <p:cNvSpPr>
              <a:spLocks noChangeArrowheads="1"/>
            </p:cNvSpPr>
            <p:nvPr/>
          </p:nvSpPr>
          <p:spPr bwMode="auto">
            <a:xfrm flipV="1">
              <a:off x="2402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6101" name="Oval 95"/>
            <p:cNvSpPr>
              <a:spLocks noChangeArrowheads="1"/>
            </p:cNvSpPr>
            <p:nvPr/>
          </p:nvSpPr>
          <p:spPr bwMode="auto">
            <a:xfrm flipV="1">
              <a:off x="62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6102" name="Oval 96"/>
            <p:cNvSpPr>
              <a:spLocks noChangeArrowheads="1"/>
            </p:cNvSpPr>
            <p:nvPr/>
          </p:nvSpPr>
          <p:spPr bwMode="auto">
            <a:xfrm flipV="1">
              <a:off x="73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6103" name="Oval 97"/>
            <p:cNvSpPr>
              <a:spLocks noChangeArrowheads="1"/>
            </p:cNvSpPr>
            <p:nvPr/>
          </p:nvSpPr>
          <p:spPr bwMode="auto">
            <a:xfrm flipV="1">
              <a:off x="85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6104" name="Oval 98"/>
            <p:cNvSpPr>
              <a:spLocks noChangeArrowheads="1"/>
            </p:cNvSpPr>
            <p:nvPr/>
          </p:nvSpPr>
          <p:spPr bwMode="auto">
            <a:xfrm flipV="1">
              <a:off x="97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6105" name="Oval 99"/>
            <p:cNvSpPr>
              <a:spLocks noChangeArrowheads="1"/>
            </p:cNvSpPr>
            <p:nvPr/>
          </p:nvSpPr>
          <p:spPr bwMode="auto">
            <a:xfrm flipV="1">
              <a:off x="109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6106" name="Oval 100"/>
            <p:cNvSpPr>
              <a:spLocks noChangeArrowheads="1"/>
            </p:cNvSpPr>
            <p:nvPr/>
          </p:nvSpPr>
          <p:spPr bwMode="auto">
            <a:xfrm flipV="1">
              <a:off x="121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6107" name="Oval 101"/>
            <p:cNvSpPr>
              <a:spLocks noChangeArrowheads="1"/>
            </p:cNvSpPr>
            <p:nvPr/>
          </p:nvSpPr>
          <p:spPr bwMode="auto">
            <a:xfrm flipV="1">
              <a:off x="1331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6108" name="Oval 102"/>
            <p:cNvSpPr>
              <a:spLocks noChangeArrowheads="1"/>
            </p:cNvSpPr>
            <p:nvPr/>
          </p:nvSpPr>
          <p:spPr bwMode="auto">
            <a:xfrm flipV="1">
              <a:off x="144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6109" name="Oval 103"/>
            <p:cNvSpPr>
              <a:spLocks noChangeArrowheads="1"/>
            </p:cNvSpPr>
            <p:nvPr/>
          </p:nvSpPr>
          <p:spPr bwMode="auto">
            <a:xfrm flipV="1">
              <a:off x="1683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6110" name="Oval 104"/>
            <p:cNvSpPr>
              <a:spLocks noChangeArrowheads="1"/>
            </p:cNvSpPr>
            <p:nvPr/>
          </p:nvSpPr>
          <p:spPr bwMode="auto">
            <a:xfrm flipV="1">
              <a:off x="179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6111" name="Oval 105"/>
            <p:cNvSpPr>
              <a:spLocks noChangeArrowheads="1"/>
            </p:cNvSpPr>
            <p:nvPr/>
          </p:nvSpPr>
          <p:spPr bwMode="auto">
            <a:xfrm flipV="1">
              <a:off x="1922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6112" name="Oval 106"/>
            <p:cNvSpPr>
              <a:spLocks noChangeArrowheads="1"/>
            </p:cNvSpPr>
            <p:nvPr/>
          </p:nvSpPr>
          <p:spPr bwMode="auto">
            <a:xfrm flipV="1">
              <a:off x="204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6113" name="Oval 107"/>
            <p:cNvSpPr>
              <a:spLocks noChangeArrowheads="1"/>
            </p:cNvSpPr>
            <p:nvPr/>
          </p:nvSpPr>
          <p:spPr bwMode="auto">
            <a:xfrm flipV="1">
              <a:off x="215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6114" name="Oval 108"/>
            <p:cNvSpPr>
              <a:spLocks noChangeArrowheads="1"/>
            </p:cNvSpPr>
            <p:nvPr/>
          </p:nvSpPr>
          <p:spPr bwMode="auto">
            <a:xfrm flipV="1">
              <a:off x="226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6115" name="Rectangle 109"/>
            <p:cNvSpPr>
              <a:spLocks noChangeArrowheads="1"/>
            </p:cNvSpPr>
            <p:nvPr/>
          </p:nvSpPr>
          <p:spPr bwMode="auto">
            <a:xfrm flipV="1">
              <a:off x="1463" y="3459"/>
              <a:ext cx="183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6116" name="Oval 110"/>
            <p:cNvSpPr>
              <a:spLocks noChangeArrowheads="1"/>
            </p:cNvSpPr>
            <p:nvPr/>
          </p:nvSpPr>
          <p:spPr bwMode="auto">
            <a:xfrm flipV="1">
              <a:off x="3485" y="3456"/>
              <a:ext cx="96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6117" name="Oval 111"/>
            <p:cNvSpPr>
              <a:spLocks noChangeArrowheads="1"/>
            </p:cNvSpPr>
            <p:nvPr/>
          </p:nvSpPr>
          <p:spPr bwMode="auto">
            <a:xfrm flipV="1">
              <a:off x="4322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6118" name="Oval 112"/>
            <p:cNvSpPr>
              <a:spLocks noChangeArrowheads="1"/>
            </p:cNvSpPr>
            <p:nvPr/>
          </p:nvSpPr>
          <p:spPr bwMode="auto">
            <a:xfrm flipV="1">
              <a:off x="254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6119" name="Oval 113"/>
            <p:cNvSpPr>
              <a:spLocks noChangeArrowheads="1"/>
            </p:cNvSpPr>
            <p:nvPr/>
          </p:nvSpPr>
          <p:spPr bwMode="auto">
            <a:xfrm flipV="1">
              <a:off x="265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6120" name="Oval 114"/>
            <p:cNvSpPr>
              <a:spLocks noChangeArrowheads="1"/>
            </p:cNvSpPr>
            <p:nvPr/>
          </p:nvSpPr>
          <p:spPr bwMode="auto">
            <a:xfrm flipV="1">
              <a:off x="277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6121" name="Oval 115"/>
            <p:cNvSpPr>
              <a:spLocks noChangeArrowheads="1"/>
            </p:cNvSpPr>
            <p:nvPr/>
          </p:nvSpPr>
          <p:spPr bwMode="auto">
            <a:xfrm flipV="1">
              <a:off x="289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6122" name="Oval 116"/>
            <p:cNvSpPr>
              <a:spLocks noChangeArrowheads="1"/>
            </p:cNvSpPr>
            <p:nvPr/>
          </p:nvSpPr>
          <p:spPr bwMode="auto">
            <a:xfrm flipV="1">
              <a:off x="301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6123" name="Oval 117"/>
            <p:cNvSpPr>
              <a:spLocks noChangeArrowheads="1"/>
            </p:cNvSpPr>
            <p:nvPr/>
          </p:nvSpPr>
          <p:spPr bwMode="auto">
            <a:xfrm flipV="1">
              <a:off x="313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6124" name="Oval 118"/>
            <p:cNvSpPr>
              <a:spLocks noChangeArrowheads="1"/>
            </p:cNvSpPr>
            <p:nvPr/>
          </p:nvSpPr>
          <p:spPr bwMode="auto">
            <a:xfrm flipV="1">
              <a:off x="3251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6125" name="Oval 119"/>
            <p:cNvSpPr>
              <a:spLocks noChangeArrowheads="1"/>
            </p:cNvSpPr>
            <p:nvPr/>
          </p:nvSpPr>
          <p:spPr bwMode="auto">
            <a:xfrm flipV="1">
              <a:off x="336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6126" name="Oval 120"/>
            <p:cNvSpPr>
              <a:spLocks noChangeArrowheads="1"/>
            </p:cNvSpPr>
            <p:nvPr/>
          </p:nvSpPr>
          <p:spPr bwMode="auto">
            <a:xfrm flipV="1">
              <a:off x="3603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6127" name="Oval 121"/>
            <p:cNvSpPr>
              <a:spLocks noChangeArrowheads="1"/>
            </p:cNvSpPr>
            <p:nvPr/>
          </p:nvSpPr>
          <p:spPr bwMode="auto">
            <a:xfrm flipV="1">
              <a:off x="371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6128" name="Oval 122"/>
            <p:cNvSpPr>
              <a:spLocks noChangeArrowheads="1"/>
            </p:cNvSpPr>
            <p:nvPr/>
          </p:nvSpPr>
          <p:spPr bwMode="auto">
            <a:xfrm flipV="1">
              <a:off x="3842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6129" name="Oval 123"/>
            <p:cNvSpPr>
              <a:spLocks noChangeArrowheads="1"/>
            </p:cNvSpPr>
            <p:nvPr/>
          </p:nvSpPr>
          <p:spPr bwMode="auto">
            <a:xfrm flipV="1">
              <a:off x="396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6130" name="Oval 124"/>
            <p:cNvSpPr>
              <a:spLocks noChangeArrowheads="1"/>
            </p:cNvSpPr>
            <p:nvPr/>
          </p:nvSpPr>
          <p:spPr bwMode="auto">
            <a:xfrm flipV="1">
              <a:off x="407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6131" name="Oval 125"/>
            <p:cNvSpPr>
              <a:spLocks noChangeArrowheads="1"/>
            </p:cNvSpPr>
            <p:nvPr/>
          </p:nvSpPr>
          <p:spPr bwMode="auto">
            <a:xfrm flipV="1">
              <a:off x="418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6132" name="Rectangle 126"/>
            <p:cNvSpPr>
              <a:spLocks noChangeArrowheads="1"/>
            </p:cNvSpPr>
            <p:nvPr/>
          </p:nvSpPr>
          <p:spPr bwMode="auto">
            <a:xfrm flipV="1">
              <a:off x="3383" y="3459"/>
              <a:ext cx="183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  <p:grpSp>
        <p:nvGrpSpPr>
          <p:cNvPr id="86088" name="Group 127"/>
          <p:cNvGrpSpPr>
            <a:grpSpLocks/>
          </p:cNvGrpSpPr>
          <p:nvPr/>
        </p:nvGrpSpPr>
        <p:grpSpPr bwMode="auto">
          <a:xfrm>
            <a:off x="838200" y="5410200"/>
            <a:ext cx="401638" cy="1143000"/>
            <a:chOff x="5760" y="720"/>
            <a:chExt cx="1021" cy="2477"/>
          </a:xfrm>
        </p:grpSpPr>
        <p:grpSp>
          <p:nvGrpSpPr>
            <p:cNvPr id="86089" name="Group 128"/>
            <p:cNvGrpSpPr>
              <a:grpSpLocks/>
            </p:cNvGrpSpPr>
            <p:nvPr/>
          </p:nvGrpSpPr>
          <p:grpSpPr bwMode="auto">
            <a:xfrm>
              <a:off x="5760" y="901"/>
              <a:ext cx="916" cy="2296"/>
              <a:chOff x="5760" y="901"/>
              <a:chExt cx="916" cy="2296"/>
            </a:xfrm>
          </p:grpSpPr>
          <p:sp>
            <p:nvSpPr>
              <p:cNvPr id="86093" name="Freeform 129"/>
              <p:cNvSpPr>
                <a:spLocks/>
              </p:cNvSpPr>
              <p:nvPr/>
            </p:nvSpPr>
            <p:spPr bwMode="auto">
              <a:xfrm>
                <a:off x="5993" y="991"/>
                <a:ext cx="538" cy="525"/>
              </a:xfrm>
              <a:custGeom>
                <a:avLst/>
                <a:gdLst>
                  <a:gd name="T0" fmla="*/ 164 w 538"/>
                  <a:gd name="T1" fmla="*/ 222 h 525"/>
                  <a:gd name="T2" fmla="*/ 211 w 538"/>
                  <a:gd name="T3" fmla="*/ 152 h 525"/>
                  <a:gd name="T4" fmla="*/ 263 w 538"/>
                  <a:gd name="T5" fmla="*/ 100 h 525"/>
                  <a:gd name="T6" fmla="*/ 316 w 538"/>
                  <a:gd name="T7" fmla="*/ 35 h 525"/>
                  <a:gd name="T8" fmla="*/ 380 w 538"/>
                  <a:gd name="T9" fmla="*/ 6 h 525"/>
                  <a:gd name="T10" fmla="*/ 432 w 538"/>
                  <a:gd name="T11" fmla="*/ 0 h 525"/>
                  <a:gd name="T12" fmla="*/ 485 w 538"/>
                  <a:gd name="T13" fmla="*/ 17 h 525"/>
                  <a:gd name="T14" fmla="*/ 514 w 538"/>
                  <a:gd name="T15" fmla="*/ 59 h 525"/>
                  <a:gd name="T16" fmla="*/ 538 w 538"/>
                  <a:gd name="T17" fmla="*/ 135 h 525"/>
                  <a:gd name="T18" fmla="*/ 531 w 538"/>
                  <a:gd name="T19" fmla="*/ 216 h 525"/>
                  <a:gd name="T20" fmla="*/ 508 w 538"/>
                  <a:gd name="T21" fmla="*/ 286 h 525"/>
                  <a:gd name="T22" fmla="*/ 450 w 538"/>
                  <a:gd name="T23" fmla="*/ 368 h 525"/>
                  <a:gd name="T24" fmla="*/ 386 w 538"/>
                  <a:gd name="T25" fmla="*/ 426 h 525"/>
                  <a:gd name="T26" fmla="*/ 316 w 538"/>
                  <a:gd name="T27" fmla="*/ 478 h 525"/>
                  <a:gd name="T28" fmla="*/ 240 w 538"/>
                  <a:gd name="T29" fmla="*/ 513 h 525"/>
                  <a:gd name="T30" fmla="*/ 176 w 538"/>
                  <a:gd name="T31" fmla="*/ 525 h 525"/>
                  <a:gd name="T32" fmla="*/ 147 w 538"/>
                  <a:gd name="T33" fmla="*/ 508 h 525"/>
                  <a:gd name="T34" fmla="*/ 123 w 538"/>
                  <a:gd name="T35" fmla="*/ 438 h 525"/>
                  <a:gd name="T36" fmla="*/ 129 w 538"/>
                  <a:gd name="T37" fmla="*/ 345 h 525"/>
                  <a:gd name="T38" fmla="*/ 17 w 538"/>
                  <a:gd name="T39" fmla="*/ 350 h 525"/>
                  <a:gd name="T40" fmla="*/ 0 w 538"/>
                  <a:gd name="T41" fmla="*/ 333 h 525"/>
                  <a:gd name="T42" fmla="*/ 17 w 538"/>
                  <a:gd name="T43" fmla="*/ 298 h 525"/>
                  <a:gd name="T44" fmla="*/ 135 w 538"/>
                  <a:gd name="T45" fmla="*/ 292 h 525"/>
                  <a:gd name="T46" fmla="*/ 164 w 538"/>
                  <a:gd name="T47" fmla="*/ 222 h 5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38"/>
                  <a:gd name="T73" fmla="*/ 0 h 525"/>
                  <a:gd name="T74" fmla="*/ 538 w 538"/>
                  <a:gd name="T75" fmla="*/ 525 h 5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38" h="525">
                    <a:moveTo>
                      <a:pt x="164" y="222"/>
                    </a:moveTo>
                    <a:lnTo>
                      <a:pt x="211" y="152"/>
                    </a:lnTo>
                    <a:lnTo>
                      <a:pt x="263" y="100"/>
                    </a:lnTo>
                    <a:lnTo>
                      <a:pt x="316" y="35"/>
                    </a:lnTo>
                    <a:lnTo>
                      <a:pt x="380" y="6"/>
                    </a:lnTo>
                    <a:lnTo>
                      <a:pt x="432" y="0"/>
                    </a:lnTo>
                    <a:lnTo>
                      <a:pt x="485" y="17"/>
                    </a:lnTo>
                    <a:lnTo>
                      <a:pt x="514" y="59"/>
                    </a:lnTo>
                    <a:lnTo>
                      <a:pt x="538" y="135"/>
                    </a:lnTo>
                    <a:lnTo>
                      <a:pt x="531" y="216"/>
                    </a:lnTo>
                    <a:lnTo>
                      <a:pt x="508" y="286"/>
                    </a:lnTo>
                    <a:lnTo>
                      <a:pt x="450" y="368"/>
                    </a:lnTo>
                    <a:lnTo>
                      <a:pt x="386" y="426"/>
                    </a:lnTo>
                    <a:lnTo>
                      <a:pt x="316" y="478"/>
                    </a:lnTo>
                    <a:lnTo>
                      <a:pt x="240" y="513"/>
                    </a:lnTo>
                    <a:lnTo>
                      <a:pt x="176" y="525"/>
                    </a:lnTo>
                    <a:lnTo>
                      <a:pt x="147" y="508"/>
                    </a:lnTo>
                    <a:lnTo>
                      <a:pt x="123" y="438"/>
                    </a:lnTo>
                    <a:lnTo>
                      <a:pt x="129" y="345"/>
                    </a:lnTo>
                    <a:lnTo>
                      <a:pt x="17" y="350"/>
                    </a:lnTo>
                    <a:lnTo>
                      <a:pt x="0" y="333"/>
                    </a:lnTo>
                    <a:lnTo>
                      <a:pt x="17" y="298"/>
                    </a:lnTo>
                    <a:lnTo>
                      <a:pt x="135" y="292"/>
                    </a:lnTo>
                    <a:lnTo>
                      <a:pt x="164" y="222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94" name="Freeform 130"/>
              <p:cNvSpPr>
                <a:spLocks/>
              </p:cNvSpPr>
              <p:nvPr/>
            </p:nvSpPr>
            <p:spPr bwMode="auto">
              <a:xfrm>
                <a:off x="5964" y="1544"/>
                <a:ext cx="373" cy="772"/>
              </a:xfrm>
              <a:custGeom>
                <a:avLst/>
                <a:gdLst>
                  <a:gd name="T0" fmla="*/ 106 w 373"/>
                  <a:gd name="T1" fmla="*/ 65 h 772"/>
                  <a:gd name="T2" fmla="*/ 158 w 373"/>
                  <a:gd name="T3" fmla="*/ 18 h 772"/>
                  <a:gd name="T4" fmla="*/ 239 w 373"/>
                  <a:gd name="T5" fmla="*/ 0 h 772"/>
                  <a:gd name="T6" fmla="*/ 309 w 373"/>
                  <a:gd name="T7" fmla="*/ 12 h 772"/>
                  <a:gd name="T8" fmla="*/ 361 w 373"/>
                  <a:gd name="T9" fmla="*/ 59 h 772"/>
                  <a:gd name="T10" fmla="*/ 373 w 373"/>
                  <a:gd name="T11" fmla="*/ 94 h 772"/>
                  <a:gd name="T12" fmla="*/ 373 w 373"/>
                  <a:gd name="T13" fmla="*/ 141 h 772"/>
                  <a:gd name="T14" fmla="*/ 350 w 373"/>
                  <a:gd name="T15" fmla="*/ 182 h 772"/>
                  <a:gd name="T16" fmla="*/ 309 w 373"/>
                  <a:gd name="T17" fmla="*/ 252 h 772"/>
                  <a:gd name="T18" fmla="*/ 292 w 373"/>
                  <a:gd name="T19" fmla="*/ 334 h 772"/>
                  <a:gd name="T20" fmla="*/ 286 w 373"/>
                  <a:gd name="T21" fmla="*/ 403 h 772"/>
                  <a:gd name="T22" fmla="*/ 303 w 373"/>
                  <a:gd name="T23" fmla="*/ 479 h 772"/>
                  <a:gd name="T24" fmla="*/ 350 w 373"/>
                  <a:gd name="T25" fmla="*/ 549 h 772"/>
                  <a:gd name="T26" fmla="*/ 367 w 373"/>
                  <a:gd name="T27" fmla="*/ 619 h 772"/>
                  <a:gd name="T28" fmla="*/ 361 w 373"/>
                  <a:gd name="T29" fmla="*/ 683 h 772"/>
                  <a:gd name="T30" fmla="*/ 327 w 373"/>
                  <a:gd name="T31" fmla="*/ 737 h 772"/>
                  <a:gd name="T32" fmla="*/ 280 w 373"/>
                  <a:gd name="T33" fmla="*/ 766 h 772"/>
                  <a:gd name="T34" fmla="*/ 222 w 373"/>
                  <a:gd name="T35" fmla="*/ 772 h 772"/>
                  <a:gd name="T36" fmla="*/ 152 w 373"/>
                  <a:gd name="T37" fmla="*/ 772 h 772"/>
                  <a:gd name="T38" fmla="*/ 100 w 373"/>
                  <a:gd name="T39" fmla="*/ 742 h 772"/>
                  <a:gd name="T40" fmla="*/ 46 w 373"/>
                  <a:gd name="T41" fmla="*/ 654 h 772"/>
                  <a:gd name="T42" fmla="*/ 12 w 373"/>
                  <a:gd name="T43" fmla="*/ 578 h 772"/>
                  <a:gd name="T44" fmla="*/ 0 w 373"/>
                  <a:gd name="T45" fmla="*/ 462 h 772"/>
                  <a:gd name="T46" fmla="*/ 12 w 373"/>
                  <a:gd name="T47" fmla="*/ 357 h 772"/>
                  <a:gd name="T48" fmla="*/ 35 w 373"/>
                  <a:gd name="T49" fmla="*/ 246 h 772"/>
                  <a:gd name="T50" fmla="*/ 71 w 373"/>
                  <a:gd name="T51" fmla="*/ 135 h 772"/>
                  <a:gd name="T52" fmla="*/ 106 w 373"/>
                  <a:gd name="T53" fmla="*/ 65 h 77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73"/>
                  <a:gd name="T82" fmla="*/ 0 h 772"/>
                  <a:gd name="T83" fmla="*/ 373 w 373"/>
                  <a:gd name="T84" fmla="*/ 772 h 77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73" h="772">
                    <a:moveTo>
                      <a:pt x="106" y="65"/>
                    </a:moveTo>
                    <a:lnTo>
                      <a:pt x="158" y="18"/>
                    </a:lnTo>
                    <a:lnTo>
                      <a:pt x="239" y="0"/>
                    </a:lnTo>
                    <a:lnTo>
                      <a:pt x="309" y="12"/>
                    </a:lnTo>
                    <a:lnTo>
                      <a:pt x="361" y="59"/>
                    </a:lnTo>
                    <a:lnTo>
                      <a:pt x="373" y="94"/>
                    </a:lnTo>
                    <a:lnTo>
                      <a:pt x="373" y="141"/>
                    </a:lnTo>
                    <a:lnTo>
                      <a:pt x="350" y="182"/>
                    </a:lnTo>
                    <a:lnTo>
                      <a:pt x="309" y="252"/>
                    </a:lnTo>
                    <a:lnTo>
                      <a:pt x="292" y="334"/>
                    </a:lnTo>
                    <a:lnTo>
                      <a:pt x="286" y="403"/>
                    </a:lnTo>
                    <a:lnTo>
                      <a:pt x="303" y="479"/>
                    </a:lnTo>
                    <a:lnTo>
                      <a:pt x="350" y="549"/>
                    </a:lnTo>
                    <a:lnTo>
                      <a:pt x="367" y="619"/>
                    </a:lnTo>
                    <a:lnTo>
                      <a:pt x="361" y="683"/>
                    </a:lnTo>
                    <a:lnTo>
                      <a:pt x="327" y="737"/>
                    </a:lnTo>
                    <a:lnTo>
                      <a:pt x="280" y="766"/>
                    </a:lnTo>
                    <a:lnTo>
                      <a:pt x="222" y="772"/>
                    </a:lnTo>
                    <a:lnTo>
                      <a:pt x="152" y="772"/>
                    </a:lnTo>
                    <a:lnTo>
                      <a:pt x="100" y="742"/>
                    </a:lnTo>
                    <a:lnTo>
                      <a:pt x="46" y="654"/>
                    </a:lnTo>
                    <a:lnTo>
                      <a:pt x="12" y="578"/>
                    </a:lnTo>
                    <a:lnTo>
                      <a:pt x="0" y="462"/>
                    </a:lnTo>
                    <a:lnTo>
                      <a:pt x="12" y="357"/>
                    </a:lnTo>
                    <a:lnTo>
                      <a:pt x="35" y="246"/>
                    </a:lnTo>
                    <a:lnTo>
                      <a:pt x="71" y="135"/>
                    </a:lnTo>
                    <a:lnTo>
                      <a:pt x="106" y="6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95" name="Freeform 131"/>
              <p:cNvSpPr>
                <a:spLocks/>
              </p:cNvSpPr>
              <p:nvPr/>
            </p:nvSpPr>
            <p:spPr bwMode="auto">
              <a:xfrm>
                <a:off x="6262" y="1569"/>
                <a:ext cx="414" cy="694"/>
              </a:xfrm>
              <a:custGeom>
                <a:avLst/>
                <a:gdLst>
                  <a:gd name="T0" fmla="*/ 0 w 414"/>
                  <a:gd name="T1" fmla="*/ 34 h 694"/>
                  <a:gd name="T2" fmla="*/ 5 w 414"/>
                  <a:gd name="T3" fmla="*/ 5 h 694"/>
                  <a:gd name="T4" fmla="*/ 69 w 414"/>
                  <a:gd name="T5" fmla="*/ 0 h 694"/>
                  <a:gd name="T6" fmla="*/ 104 w 414"/>
                  <a:gd name="T7" fmla="*/ 29 h 694"/>
                  <a:gd name="T8" fmla="*/ 157 w 414"/>
                  <a:gd name="T9" fmla="*/ 105 h 694"/>
                  <a:gd name="T10" fmla="*/ 226 w 414"/>
                  <a:gd name="T11" fmla="*/ 204 h 694"/>
                  <a:gd name="T12" fmla="*/ 291 w 414"/>
                  <a:gd name="T13" fmla="*/ 274 h 694"/>
                  <a:gd name="T14" fmla="*/ 408 w 414"/>
                  <a:gd name="T15" fmla="*/ 402 h 694"/>
                  <a:gd name="T16" fmla="*/ 414 w 414"/>
                  <a:gd name="T17" fmla="*/ 431 h 694"/>
                  <a:gd name="T18" fmla="*/ 390 w 414"/>
                  <a:gd name="T19" fmla="*/ 449 h 694"/>
                  <a:gd name="T20" fmla="*/ 332 w 414"/>
                  <a:gd name="T21" fmla="*/ 472 h 694"/>
                  <a:gd name="T22" fmla="*/ 250 w 414"/>
                  <a:gd name="T23" fmla="*/ 490 h 694"/>
                  <a:gd name="T24" fmla="*/ 151 w 414"/>
                  <a:gd name="T25" fmla="*/ 496 h 694"/>
                  <a:gd name="T26" fmla="*/ 116 w 414"/>
                  <a:gd name="T27" fmla="*/ 501 h 694"/>
                  <a:gd name="T28" fmla="*/ 104 w 414"/>
                  <a:gd name="T29" fmla="*/ 525 h 694"/>
                  <a:gd name="T30" fmla="*/ 127 w 414"/>
                  <a:gd name="T31" fmla="*/ 565 h 694"/>
                  <a:gd name="T32" fmla="*/ 209 w 414"/>
                  <a:gd name="T33" fmla="*/ 635 h 694"/>
                  <a:gd name="T34" fmla="*/ 268 w 414"/>
                  <a:gd name="T35" fmla="*/ 653 h 694"/>
                  <a:gd name="T36" fmla="*/ 280 w 414"/>
                  <a:gd name="T37" fmla="*/ 676 h 694"/>
                  <a:gd name="T38" fmla="*/ 255 w 414"/>
                  <a:gd name="T39" fmla="*/ 694 h 694"/>
                  <a:gd name="T40" fmla="*/ 203 w 414"/>
                  <a:gd name="T41" fmla="*/ 694 h 694"/>
                  <a:gd name="T42" fmla="*/ 133 w 414"/>
                  <a:gd name="T43" fmla="*/ 653 h 694"/>
                  <a:gd name="T44" fmla="*/ 75 w 414"/>
                  <a:gd name="T45" fmla="*/ 595 h 694"/>
                  <a:gd name="T46" fmla="*/ 40 w 414"/>
                  <a:gd name="T47" fmla="*/ 542 h 694"/>
                  <a:gd name="T48" fmla="*/ 40 w 414"/>
                  <a:gd name="T49" fmla="*/ 501 h 694"/>
                  <a:gd name="T50" fmla="*/ 63 w 414"/>
                  <a:gd name="T51" fmla="*/ 472 h 694"/>
                  <a:gd name="T52" fmla="*/ 98 w 414"/>
                  <a:gd name="T53" fmla="*/ 461 h 694"/>
                  <a:gd name="T54" fmla="*/ 151 w 414"/>
                  <a:gd name="T55" fmla="*/ 455 h 694"/>
                  <a:gd name="T56" fmla="*/ 209 w 414"/>
                  <a:gd name="T57" fmla="*/ 455 h 694"/>
                  <a:gd name="T58" fmla="*/ 280 w 414"/>
                  <a:gd name="T59" fmla="*/ 443 h 694"/>
                  <a:gd name="T60" fmla="*/ 315 w 414"/>
                  <a:gd name="T61" fmla="*/ 431 h 694"/>
                  <a:gd name="T62" fmla="*/ 332 w 414"/>
                  <a:gd name="T63" fmla="*/ 414 h 694"/>
                  <a:gd name="T64" fmla="*/ 326 w 414"/>
                  <a:gd name="T65" fmla="*/ 397 h 694"/>
                  <a:gd name="T66" fmla="*/ 274 w 414"/>
                  <a:gd name="T67" fmla="*/ 350 h 694"/>
                  <a:gd name="T68" fmla="*/ 191 w 414"/>
                  <a:gd name="T69" fmla="*/ 268 h 694"/>
                  <a:gd name="T70" fmla="*/ 116 w 414"/>
                  <a:gd name="T71" fmla="*/ 199 h 694"/>
                  <a:gd name="T72" fmla="*/ 34 w 414"/>
                  <a:gd name="T73" fmla="*/ 123 h 694"/>
                  <a:gd name="T74" fmla="*/ 5 w 414"/>
                  <a:gd name="T75" fmla="*/ 69 h 694"/>
                  <a:gd name="T76" fmla="*/ 0 w 414"/>
                  <a:gd name="T77" fmla="*/ 34 h 69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14"/>
                  <a:gd name="T118" fmla="*/ 0 h 694"/>
                  <a:gd name="T119" fmla="*/ 414 w 414"/>
                  <a:gd name="T120" fmla="*/ 694 h 69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14" h="694">
                    <a:moveTo>
                      <a:pt x="0" y="34"/>
                    </a:moveTo>
                    <a:lnTo>
                      <a:pt x="5" y="5"/>
                    </a:lnTo>
                    <a:lnTo>
                      <a:pt x="69" y="0"/>
                    </a:lnTo>
                    <a:lnTo>
                      <a:pt x="104" y="29"/>
                    </a:lnTo>
                    <a:lnTo>
                      <a:pt x="157" y="105"/>
                    </a:lnTo>
                    <a:lnTo>
                      <a:pt x="226" y="204"/>
                    </a:lnTo>
                    <a:lnTo>
                      <a:pt x="291" y="274"/>
                    </a:lnTo>
                    <a:lnTo>
                      <a:pt x="408" y="402"/>
                    </a:lnTo>
                    <a:lnTo>
                      <a:pt x="414" y="431"/>
                    </a:lnTo>
                    <a:lnTo>
                      <a:pt x="390" y="449"/>
                    </a:lnTo>
                    <a:lnTo>
                      <a:pt x="332" y="472"/>
                    </a:lnTo>
                    <a:lnTo>
                      <a:pt x="250" y="490"/>
                    </a:lnTo>
                    <a:lnTo>
                      <a:pt x="151" y="496"/>
                    </a:lnTo>
                    <a:lnTo>
                      <a:pt x="116" y="501"/>
                    </a:lnTo>
                    <a:lnTo>
                      <a:pt x="104" y="525"/>
                    </a:lnTo>
                    <a:lnTo>
                      <a:pt x="127" y="565"/>
                    </a:lnTo>
                    <a:lnTo>
                      <a:pt x="209" y="635"/>
                    </a:lnTo>
                    <a:lnTo>
                      <a:pt x="268" y="653"/>
                    </a:lnTo>
                    <a:lnTo>
                      <a:pt x="280" y="676"/>
                    </a:lnTo>
                    <a:lnTo>
                      <a:pt x="255" y="694"/>
                    </a:lnTo>
                    <a:lnTo>
                      <a:pt x="203" y="694"/>
                    </a:lnTo>
                    <a:lnTo>
                      <a:pt x="133" y="653"/>
                    </a:lnTo>
                    <a:lnTo>
                      <a:pt x="75" y="595"/>
                    </a:lnTo>
                    <a:lnTo>
                      <a:pt x="40" y="542"/>
                    </a:lnTo>
                    <a:lnTo>
                      <a:pt x="40" y="501"/>
                    </a:lnTo>
                    <a:lnTo>
                      <a:pt x="63" y="472"/>
                    </a:lnTo>
                    <a:lnTo>
                      <a:pt x="98" y="461"/>
                    </a:lnTo>
                    <a:lnTo>
                      <a:pt x="151" y="455"/>
                    </a:lnTo>
                    <a:lnTo>
                      <a:pt x="209" y="455"/>
                    </a:lnTo>
                    <a:lnTo>
                      <a:pt x="280" y="443"/>
                    </a:lnTo>
                    <a:lnTo>
                      <a:pt x="315" y="431"/>
                    </a:lnTo>
                    <a:lnTo>
                      <a:pt x="332" y="414"/>
                    </a:lnTo>
                    <a:lnTo>
                      <a:pt x="326" y="397"/>
                    </a:lnTo>
                    <a:lnTo>
                      <a:pt x="274" y="350"/>
                    </a:lnTo>
                    <a:lnTo>
                      <a:pt x="191" y="268"/>
                    </a:lnTo>
                    <a:lnTo>
                      <a:pt x="116" y="199"/>
                    </a:lnTo>
                    <a:lnTo>
                      <a:pt x="34" y="123"/>
                    </a:lnTo>
                    <a:lnTo>
                      <a:pt x="5" y="69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96" name="Freeform 132"/>
              <p:cNvSpPr>
                <a:spLocks/>
              </p:cNvSpPr>
              <p:nvPr/>
            </p:nvSpPr>
            <p:spPr bwMode="auto">
              <a:xfrm>
                <a:off x="5993" y="2151"/>
                <a:ext cx="449" cy="1046"/>
              </a:xfrm>
              <a:custGeom>
                <a:avLst/>
                <a:gdLst>
                  <a:gd name="T0" fmla="*/ 222 w 449"/>
                  <a:gd name="T1" fmla="*/ 0 h 1046"/>
                  <a:gd name="T2" fmla="*/ 286 w 449"/>
                  <a:gd name="T3" fmla="*/ 12 h 1046"/>
                  <a:gd name="T4" fmla="*/ 315 w 449"/>
                  <a:gd name="T5" fmla="*/ 59 h 1046"/>
                  <a:gd name="T6" fmla="*/ 309 w 449"/>
                  <a:gd name="T7" fmla="*/ 170 h 1046"/>
                  <a:gd name="T8" fmla="*/ 298 w 449"/>
                  <a:gd name="T9" fmla="*/ 287 h 1046"/>
                  <a:gd name="T10" fmla="*/ 298 w 449"/>
                  <a:gd name="T11" fmla="*/ 409 h 1046"/>
                  <a:gd name="T12" fmla="*/ 356 w 449"/>
                  <a:gd name="T13" fmla="*/ 555 h 1046"/>
                  <a:gd name="T14" fmla="*/ 402 w 449"/>
                  <a:gd name="T15" fmla="*/ 660 h 1046"/>
                  <a:gd name="T16" fmla="*/ 426 w 449"/>
                  <a:gd name="T17" fmla="*/ 766 h 1046"/>
                  <a:gd name="T18" fmla="*/ 420 w 449"/>
                  <a:gd name="T19" fmla="*/ 859 h 1046"/>
                  <a:gd name="T20" fmla="*/ 420 w 449"/>
                  <a:gd name="T21" fmla="*/ 894 h 1046"/>
                  <a:gd name="T22" fmla="*/ 443 w 449"/>
                  <a:gd name="T23" fmla="*/ 929 h 1046"/>
                  <a:gd name="T24" fmla="*/ 449 w 449"/>
                  <a:gd name="T25" fmla="*/ 964 h 1046"/>
                  <a:gd name="T26" fmla="*/ 432 w 449"/>
                  <a:gd name="T27" fmla="*/ 981 h 1046"/>
                  <a:gd name="T28" fmla="*/ 385 w 449"/>
                  <a:gd name="T29" fmla="*/ 970 h 1046"/>
                  <a:gd name="T30" fmla="*/ 298 w 449"/>
                  <a:gd name="T31" fmla="*/ 958 h 1046"/>
                  <a:gd name="T32" fmla="*/ 193 w 449"/>
                  <a:gd name="T33" fmla="*/ 981 h 1046"/>
                  <a:gd name="T34" fmla="*/ 123 w 449"/>
                  <a:gd name="T35" fmla="*/ 1022 h 1046"/>
                  <a:gd name="T36" fmla="*/ 88 w 449"/>
                  <a:gd name="T37" fmla="*/ 1046 h 1046"/>
                  <a:gd name="T38" fmla="*/ 53 w 449"/>
                  <a:gd name="T39" fmla="*/ 1046 h 1046"/>
                  <a:gd name="T40" fmla="*/ 0 w 449"/>
                  <a:gd name="T41" fmla="*/ 970 h 1046"/>
                  <a:gd name="T42" fmla="*/ 6 w 449"/>
                  <a:gd name="T43" fmla="*/ 958 h 1046"/>
                  <a:gd name="T44" fmla="*/ 112 w 449"/>
                  <a:gd name="T45" fmla="*/ 923 h 1046"/>
                  <a:gd name="T46" fmla="*/ 234 w 449"/>
                  <a:gd name="T47" fmla="*/ 906 h 1046"/>
                  <a:gd name="T48" fmla="*/ 321 w 449"/>
                  <a:gd name="T49" fmla="*/ 900 h 1046"/>
                  <a:gd name="T50" fmla="*/ 373 w 449"/>
                  <a:gd name="T51" fmla="*/ 900 h 1046"/>
                  <a:gd name="T52" fmla="*/ 385 w 449"/>
                  <a:gd name="T53" fmla="*/ 865 h 1046"/>
                  <a:gd name="T54" fmla="*/ 368 w 449"/>
                  <a:gd name="T55" fmla="*/ 766 h 1046"/>
                  <a:gd name="T56" fmla="*/ 327 w 449"/>
                  <a:gd name="T57" fmla="*/ 660 h 1046"/>
                  <a:gd name="T58" fmla="*/ 263 w 449"/>
                  <a:gd name="T59" fmla="*/ 526 h 1046"/>
                  <a:gd name="T60" fmla="*/ 210 w 449"/>
                  <a:gd name="T61" fmla="*/ 409 h 1046"/>
                  <a:gd name="T62" fmla="*/ 187 w 449"/>
                  <a:gd name="T63" fmla="*/ 304 h 1046"/>
                  <a:gd name="T64" fmla="*/ 181 w 449"/>
                  <a:gd name="T65" fmla="*/ 188 h 1046"/>
                  <a:gd name="T66" fmla="*/ 181 w 449"/>
                  <a:gd name="T67" fmla="*/ 76 h 1046"/>
                  <a:gd name="T68" fmla="*/ 205 w 449"/>
                  <a:gd name="T69" fmla="*/ 30 h 1046"/>
                  <a:gd name="T70" fmla="*/ 222 w 449"/>
                  <a:gd name="T71" fmla="*/ 0 h 10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49"/>
                  <a:gd name="T109" fmla="*/ 0 h 1046"/>
                  <a:gd name="T110" fmla="*/ 449 w 449"/>
                  <a:gd name="T111" fmla="*/ 1046 h 10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49" h="1046">
                    <a:moveTo>
                      <a:pt x="222" y="0"/>
                    </a:moveTo>
                    <a:lnTo>
                      <a:pt x="286" y="12"/>
                    </a:lnTo>
                    <a:lnTo>
                      <a:pt x="315" y="59"/>
                    </a:lnTo>
                    <a:lnTo>
                      <a:pt x="309" y="170"/>
                    </a:lnTo>
                    <a:lnTo>
                      <a:pt x="298" y="287"/>
                    </a:lnTo>
                    <a:lnTo>
                      <a:pt x="298" y="409"/>
                    </a:lnTo>
                    <a:lnTo>
                      <a:pt x="356" y="555"/>
                    </a:lnTo>
                    <a:lnTo>
                      <a:pt x="402" y="660"/>
                    </a:lnTo>
                    <a:lnTo>
                      <a:pt x="426" y="766"/>
                    </a:lnTo>
                    <a:lnTo>
                      <a:pt x="420" y="859"/>
                    </a:lnTo>
                    <a:lnTo>
                      <a:pt x="420" y="894"/>
                    </a:lnTo>
                    <a:lnTo>
                      <a:pt x="443" y="929"/>
                    </a:lnTo>
                    <a:lnTo>
                      <a:pt x="449" y="964"/>
                    </a:lnTo>
                    <a:lnTo>
                      <a:pt x="432" y="981"/>
                    </a:lnTo>
                    <a:lnTo>
                      <a:pt x="385" y="970"/>
                    </a:lnTo>
                    <a:lnTo>
                      <a:pt x="298" y="958"/>
                    </a:lnTo>
                    <a:lnTo>
                      <a:pt x="193" y="981"/>
                    </a:lnTo>
                    <a:lnTo>
                      <a:pt x="123" y="1022"/>
                    </a:lnTo>
                    <a:lnTo>
                      <a:pt x="88" y="1046"/>
                    </a:lnTo>
                    <a:lnTo>
                      <a:pt x="53" y="1046"/>
                    </a:lnTo>
                    <a:lnTo>
                      <a:pt x="0" y="970"/>
                    </a:lnTo>
                    <a:lnTo>
                      <a:pt x="6" y="958"/>
                    </a:lnTo>
                    <a:lnTo>
                      <a:pt x="112" y="923"/>
                    </a:lnTo>
                    <a:lnTo>
                      <a:pt x="234" y="906"/>
                    </a:lnTo>
                    <a:lnTo>
                      <a:pt x="321" y="900"/>
                    </a:lnTo>
                    <a:lnTo>
                      <a:pt x="373" y="900"/>
                    </a:lnTo>
                    <a:lnTo>
                      <a:pt x="385" y="865"/>
                    </a:lnTo>
                    <a:lnTo>
                      <a:pt x="368" y="766"/>
                    </a:lnTo>
                    <a:lnTo>
                      <a:pt x="327" y="660"/>
                    </a:lnTo>
                    <a:lnTo>
                      <a:pt x="263" y="526"/>
                    </a:lnTo>
                    <a:lnTo>
                      <a:pt x="210" y="409"/>
                    </a:lnTo>
                    <a:lnTo>
                      <a:pt x="187" y="304"/>
                    </a:lnTo>
                    <a:lnTo>
                      <a:pt x="181" y="188"/>
                    </a:lnTo>
                    <a:lnTo>
                      <a:pt x="181" y="76"/>
                    </a:lnTo>
                    <a:lnTo>
                      <a:pt x="205" y="30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97" name="Freeform 133"/>
              <p:cNvSpPr>
                <a:spLocks/>
              </p:cNvSpPr>
              <p:nvPr/>
            </p:nvSpPr>
            <p:spPr bwMode="auto">
              <a:xfrm>
                <a:off x="5772" y="2181"/>
                <a:ext cx="373" cy="870"/>
              </a:xfrm>
              <a:custGeom>
                <a:avLst/>
                <a:gdLst>
                  <a:gd name="T0" fmla="*/ 280 w 373"/>
                  <a:gd name="T1" fmla="*/ 0 h 870"/>
                  <a:gd name="T2" fmla="*/ 332 w 373"/>
                  <a:gd name="T3" fmla="*/ 0 h 870"/>
                  <a:gd name="T4" fmla="*/ 350 w 373"/>
                  <a:gd name="T5" fmla="*/ 35 h 870"/>
                  <a:gd name="T6" fmla="*/ 361 w 373"/>
                  <a:gd name="T7" fmla="*/ 112 h 870"/>
                  <a:gd name="T8" fmla="*/ 350 w 373"/>
                  <a:gd name="T9" fmla="*/ 193 h 870"/>
                  <a:gd name="T10" fmla="*/ 321 w 373"/>
                  <a:gd name="T11" fmla="*/ 356 h 870"/>
                  <a:gd name="T12" fmla="*/ 326 w 373"/>
                  <a:gd name="T13" fmla="*/ 426 h 870"/>
                  <a:gd name="T14" fmla="*/ 361 w 373"/>
                  <a:gd name="T15" fmla="*/ 566 h 870"/>
                  <a:gd name="T16" fmla="*/ 373 w 373"/>
                  <a:gd name="T17" fmla="*/ 665 h 870"/>
                  <a:gd name="T18" fmla="*/ 373 w 373"/>
                  <a:gd name="T19" fmla="*/ 742 h 870"/>
                  <a:gd name="T20" fmla="*/ 356 w 373"/>
                  <a:gd name="T21" fmla="*/ 759 h 870"/>
                  <a:gd name="T22" fmla="*/ 303 w 373"/>
                  <a:gd name="T23" fmla="*/ 771 h 870"/>
                  <a:gd name="T24" fmla="*/ 232 w 373"/>
                  <a:gd name="T25" fmla="*/ 788 h 870"/>
                  <a:gd name="T26" fmla="*/ 163 w 373"/>
                  <a:gd name="T27" fmla="*/ 823 h 870"/>
                  <a:gd name="T28" fmla="*/ 93 w 373"/>
                  <a:gd name="T29" fmla="*/ 870 h 870"/>
                  <a:gd name="T30" fmla="*/ 64 w 373"/>
                  <a:gd name="T31" fmla="*/ 870 h 870"/>
                  <a:gd name="T32" fmla="*/ 0 w 373"/>
                  <a:gd name="T33" fmla="*/ 818 h 870"/>
                  <a:gd name="T34" fmla="*/ 6 w 373"/>
                  <a:gd name="T35" fmla="*/ 794 h 870"/>
                  <a:gd name="T36" fmla="*/ 87 w 373"/>
                  <a:gd name="T37" fmla="*/ 759 h 870"/>
                  <a:gd name="T38" fmla="*/ 227 w 373"/>
                  <a:gd name="T39" fmla="*/ 724 h 870"/>
                  <a:gd name="T40" fmla="*/ 292 w 373"/>
                  <a:gd name="T41" fmla="*/ 700 h 870"/>
                  <a:gd name="T42" fmla="*/ 303 w 373"/>
                  <a:gd name="T43" fmla="*/ 677 h 870"/>
                  <a:gd name="T44" fmla="*/ 303 w 373"/>
                  <a:gd name="T45" fmla="*/ 578 h 870"/>
                  <a:gd name="T46" fmla="*/ 280 w 373"/>
                  <a:gd name="T47" fmla="*/ 450 h 870"/>
                  <a:gd name="T48" fmla="*/ 268 w 373"/>
                  <a:gd name="T49" fmla="*/ 368 h 870"/>
                  <a:gd name="T50" fmla="*/ 257 w 373"/>
                  <a:gd name="T51" fmla="*/ 240 h 870"/>
                  <a:gd name="T52" fmla="*/ 251 w 373"/>
                  <a:gd name="T53" fmla="*/ 100 h 870"/>
                  <a:gd name="T54" fmla="*/ 257 w 373"/>
                  <a:gd name="T55" fmla="*/ 35 h 870"/>
                  <a:gd name="T56" fmla="*/ 280 w 373"/>
                  <a:gd name="T57" fmla="*/ 0 h 87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73"/>
                  <a:gd name="T88" fmla="*/ 0 h 870"/>
                  <a:gd name="T89" fmla="*/ 373 w 373"/>
                  <a:gd name="T90" fmla="*/ 870 h 87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73" h="870">
                    <a:moveTo>
                      <a:pt x="280" y="0"/>
                    </a:moveTo>
                    <a:lnTo>
                      <a:pt x="332" y="0"/>
                    </a:lnTo>
                    <a:lnTo>
                      <a:pt x="350" y="35"/>
                    </a:lnTo>
                    <a:lnTo>
                      <a:pt x="361" y="112"/>
                    </a:lnTo>
                    <a:lnTo>
                      <a:pt x="350" y="193"/>
                    </a:lnTo>
                    <a:lnTo>
                      <a:pt x="321" y="356"/>
                    </a:lnTo>
                    <a:lnTo>
                      <a:pt x="326" y="426"/>
                    </a:lnTo>
                    <a:lnTo>
                      <a:pt x="361" y="566"/>
                    </a:lnTo>
                    <a:lnTo>
                      <a:pt x="373" y="665"/>
                    </a:lnTo>
                    <a:lnTo>
                      <a:pt x="373" y="742"/>
                    </a:lnTo>
                    <a:lnTo>
                      <a:pt x="356" y="759"/>
                    </a:lnTo>
                    <a:lnTo>
                      <a:pt x="303" y="771"/>
                    </a:lnTo>
                    <a:lnTo>
                      <a:pt x="232" y="788"/>
                    </a:lnTo>
                    <a:lnTo>
                      <a:pt x="163" y="823"/>
                    </a:lnTo>
                    <a:lnTo>
                      <a:pt x="93" y="870"/>
                    </a:lnTo>
                    <a:lnTo>
                      <a:pt x="64" y="870"/>
                    </a:lnTo>
                    <a:lnTo>
                      <a:pt x="0" y="818"/>
                    </a:lnTo>
                    <a:lnTo>
                      <a:pt x="6" y="794"/>
                    </a:lnTo>
                    <a:lnTo>
                      <a:pt x="87" y="759"/>
                    </a:lnTo>
                    <a:lnTo>
                      <a:pt x="227" y="724"/>
                    </a:lnTo>
                    <a:lnTo>
                      <a:pt x="292" y="700"/>
                    </a:lnTo>
                    <a:lnTo>
                      <a:pt x="303" y="677"/>
                    </a:lnTo>
                    <a:lnTo>
                      <a:pt x="303" y="578"/>
                    </a:lnTo>
                    <a:lnTo>
                      <a:pt x="280" y="450"/>
                    </a:lnTo>
                    <a:lnTo>
                      <a:pt x="268" y="368"/>
                    </a:lnTo>
                    <a:lnTo>
                      <a:pt x="257" y="240"/>
                    </a:lnTo>
                    <a:lnTo>
                      <a:pt x="251" y="100"/>
                    </a:lnTo>
                    <a:lnTo>
                      <a:pt x="257" y="35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98" name="Freeform 134"/>
              <p:cNvSpPr>
                <a:spLocks/>
              </p:cNvSpPr>
              <p:nvPr/>
            </p:nvSpPr>
            <p:spPr bwMode="auto">
              <a:xfrm>
                <a:off x="5760" y="901"/>
                <a:ext cx="612" cy="776"/>
              </a:xfrm>
              <a:custGeom>
                <a:avLst/>
                <a:gdLst>
                  <a:gd name="T0" fmla="*/ 326 w 612"/>
                  <a:gd name="T1" fmla="*/ 776 h 776"/>
                  <a:gd name="T2" fmla="*/ 355 w 612"/>
                  <a:gd name="T3" fmla="*/ 740 h 776"/>
                  <a:gd name="T4" fmla="*/ 344 w 612"/>
                  <a:gd name="T5" fmla="*/ 688 h 776"/>
                  <a:gd name="T6" fmla="*/ 321 w 612"/>
                  <a:gd name="T7" fmla="*/ 618 h 776"/>
                  <a:gd name="T8" fmla="*/ 232 w 612"/>
                  <a:gd name="T9" fmla="*/ 536 h 776"/>
                  <a:gd name="T10" fmla="*/ 145 w 612"/>
                  <a:gd name="T11" fmla="*/ 461 h 776"/>
                  <a:gd name="T12" fmla="*/ 104 w 612"/>
                  <a:gd name="T13" fmla="*/ 379 h 776"/>
                  <a:gd name="T14" fmla="*/ 87 w 612"/>
                  <a:gd name="T15" fmla="*/ 251 h 776"/>
                  <a:gd name="T16" fmla="*/ 186 w 612"/>
                  <a:gd name="T17" fmla="*/ 216 h 776"/>
                  <a:gd name="T18" fmla="*/ 344 w 612"/>
                  <a:gd name="T19" fmla="*/ 199 h 776"/>
                  <a:gd name="T20" fmla="*/ 408 w 612"/>
                  <a:gd name="T21" fmla="*/ 205 h 776"/>
                  <a:gd name="T22" fmla="*/ 425 w 612"/>
                  <a:gd name="T23" fmla="*/ 222 h 776"/>
                  <a:gd name="T24" fmla="*/ 454 w 612"/>
                  <a:gd name="T25" fmla="*/ 193 h 776"/>
                  <a:gd name="T26" fmla="*/ 443 w 612"/>
                  <a:gd name="T27" fmla="*/ 164 h 776"/>
                  <a:gd name="T28" fmla="*/ 460 w 612"/>
                  <a:gd name="T29" fmla="*/ 111 h 776"/>
                  <a:gd name="T30" fmla="*/ 507 w 612"/>
                  <a:gd name="T31" fmla="*/ 64 h 776"/>
                  <a:gd name="T32" fmla="*/ 542 w 612"/>
                  <a:gd name="T33" fmla="*/ 52 h 776"/>
                  <a:gd name="T34" fmla="*/ 588 w 612"/>
                  <a:gd name="T35" fmla="*/ 81 h 776"/>
                  <a:gd name="T36" fmla="*/ 612 w 612"/>
                  <a:gd name="T37" fmla="*/ 52 h 776"/>
                  <a:gd name="T38" fmla="*/ 571 w 612"/>
                  <a:gd name="T39" fmla="*/ 0 h 776"/>
                  <a:gd name="T40" fmla="*/ 518 w 612"/>
                  <a:gd name="T41" fmla="*/ 0 h 776"/>
                  <a:gd name="T42" fmla="*/ 454 w 612"/>
                  <a:gd name="T43" fmla="*/ 29 h 776"/>
                  <a:gd name="T44" fmla="*/ 414 w 612"/>
                  <a:gd name="T45" fmla="*/ 105 h 776"/>
                  <a:gd name="T46" fmla="*/ 361 w 612"/>
                  <a:gd name="T47" fmla="*/ 141 h 776"/>
                  <a:gd name="T48" fmla="*/ 280 w 612"/>
                  <a:gd name="T49" fmla="*/ 152 h 776"/>
                  <a:gd name="T50" fmla="*/ 133 w 612"/>
                  <a:gd name="T51" fmla="*/ 170 h 776"/>
                  <a:gd name="T52" fmla="*/ 17 w 612"/>
                  <a:gd name="T53" fmla="*/ 205 h 776"/>
                  <a:gd name="T54" fmla="*/ 0 w 612"/>
                  <a:gd name="T55" fmla="*/ 234 h 776"/>
                  <a:gd name="T56" fmla="*/ 11 w 612"/>
                  <a:gd name="T57" fmla="*/ 327 h 776"/>
                  <a:gd name="T58" fmla="*/ 52 w 612"/>
                  <a:gd name="T59" fmla="*/ 455 h 776"/>
                  <a:gd name="T60" fmla="*/ 110 w 612"/>
                  <a:gd name="T61" fmla="*/ 560 h 776"/>
                  <a:gd name="T62" fmla="*/ 168 w 612"/>
                  <a:gd name="T63" fmla="*/ 653 h 776"/>
                  <a:gd name="T64" fmla="*/ 221 w 612"/>
                  <a:gd name="T65" fmla="*/ 717 h 776"/>
                  <a:gd name="T66" fmla="*/ 274 w 612"/>
                  <a:gd name="T67" fmla="*/ 764 h 776"/>
                  <a:gd name="T68" fmla="*/ 326 w 612"/>
                  <a:gd name="T69" fmla="*/ 776 h 77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12"/>
                  <a:gd name="T106" fmla="*/ 0 h 776"/>
                  <a:gd name="T107" fmla="*/ 612 w 612"/>
                  <a:gd name="T108" fmla="*/ 776 h 77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12" h="776">
                    <a:moveTo>
                      <a:pt x="326" y="776"/>
                    </a:moveTo>
                    <a:lnTo>
                      <a:pt x="355" y="740"/>
                    </a:lnTo>
                    <a:lnTo>
                      <a:pt x="344" y="688"/>
                    </a:lnTo>
                    <a:lnTo>
                      <a:pt x="321" y="618"/>
                    </a:lnTo>
                    <a:lnTo>
                      <a:pt x="232" y="536"/>
                    </a:lnTo>
                    <a:lnTo>
                      <a:pt x="145" y="461"/>
                    </a:lnTo>
                    <a:lnTo>
                      <a:pt x="104" y="379"/>
                    </a:lnTo>
                    <a:lnTo>
                      <a:pt x="87" y="251"/>
                    </a:lnTo>
                    <a:lnTo>
                      <a:pt x="186" y="216"/>
                    </a:lnTo>
                    <a:lnTo>
                      <a:pt x="344" y="199"/>
                    </a:lnTo>
                    <a:lnTo>
                      <a:pt x="408" y="205"/>
                    </a:lnTo>
                    <a:lnTo>
                      <a:pt x="425" y="222"/>
                    </a:lnTo>
                    <a:lnTo>
                      <a:pt x="454" y="193"/>
                    </a:lnTo>
                    <a:lnTo>
                      <a:pt x="443" y="164"/>
                    </a:lnTo>
                    <a:lnTo>
                      <a:pt x="460" y="111"/>
                    </a:lnTo>
                    <a:lnTo>
                      <a:pt x="507" y="64"/>
                    </a:lnTo>
                    <a:lnTo>
                      <a:pt x="542" y="52"/>
                    </a:lnTo>
                    <a:lnTo>
                      <a:pt x="588" y="81"/>
                    </a:lnTo>
                    <a:lnTo>
                      <a:pt x="612" y="52"/>
                    </a:lnTo>
                    <a:lnTo>
                      <a:pt x="571" y="0"/>
                    </a:lnTo>
                    <a:lnTo>
                      <a:pt x="518" y="0"/>
                    </a:lnTo>
                    <a:lnTo>
                      <a:pt x="454" y="29"/>
                    </a:lnTo>
                    <a:lnTo>
                      <a:pt x="414" y="105"/>
                    </a:lnTo>
                    <a:lnTo>
                      <a:pt x="361" y="141"/>
                    </a:lnTo>
                    <a:lnTo>
                      <a:pt x="280" y="152"/>
                    </a:lnTo>
                    <a:lnTo>
                      <a:pt x="133" y="170"/>
                    </a:lnTo>
                    <a:lnTo>
                      <a:pt x="17" y="205"/>
                    </a:lnTo>
                    <a:lnTo>
                      <a:pt x="0" y="234"/>
                    </a:lnTo>
                    <a:lnTo>
                      <a:pt x="11" y="327"/>
                    </a:lnTo>
                    <a:lnTo>
                      <a:pt x="52" y="455"/>
                    </a:lnTo>
                    <a:lnTo>
                      <a:pt x="110" y="560"/>
                    </a:lnTo>
                    <a:lnTo>
                      <a:pt x="168" y="653"/>
                    </a:lnTo>
                    <a:lnTo>
                      <a:pt x="221" y="717"/>
                    </a:lnTo>
                    <a:lnTo>
                      <a:pt x="274" y="764"/>
                    </a:lnTo>
                    <a:lnTo>
                      <a:pt x="326" y="77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6090" name="Group 135"/>
            <p:cNvGrpSpPr>
              <a:grpSpLocks/>
            </p:cNvGrpSpPr>
            <p:nvPr/>
          </p:nvGrpSpPr>
          <p:grpSpPr bwMode="auto">
            <a:xfrm>
              <a:off x="6571" y="720"/>
              <a:ext cx="210" cy="264"/>
              <a:chOff x="6571" y="720"/>
              <a:chExt cx="210" cy="264"/>
            </a:xfrm>
          </p:grpSpPr>
          <p:sp>
            <p:nvSpPr>
              <p:cNvPr id="86091" name="Freeform 136"/>
              <p:cNvSpPr>
                <a:spLocks/>
              </p:cNvSpPr>
              <p:nvPr/>
            </p:nvSpPr>
            <p:spPr bwMode="auto">
              <a:xfrm>
                <a:off x="6612" y="720"/>
                <a:ext cx="169" cy="192"/>
              </a:xfrm>
              <a:custGeom>
                <a:avLst/>
                <a:gdLst>
                  <a:gd name="T0" fmla="*/ 52 w 169"/>
                  <a:gd name="T1" fmla="*/ 12 h 192"/>
                  <a:gd name="T2" fmla="*/ 99 w 169"/>
                  <a:gd name="T3" fmla="*/ 0 h 192"/>
                  <a:gd name="T4" fmla="*/ 157 w 169"/>
                  <a:gd name="T5" fmla="*/ 17 h 192"/>
                  <a:gd name="T6" fmla="*/ 169 w 169"/>
                  <a:gd name="T7" fmla="*/ 58 h 192"/>
                  <a:gd name="T8" fmla="*/ 163 w 169"/>
                  <a:gd name="T9" fmla="*/ 111 h 192"/>
                  <a:gd name="T10" fmla="*/ 134 w 169"/>
                  <a:gd name="T11" fmla="*/ 145 h 192"/>
                  <a:gd name="T12" fmla="*/ 93 w 169"/>
                  <a:gd name="T13" fmla="*/ 151 h 192"/>
                  <a:gd name="T14" fmla="*/ 52 w 169"/>
                  <a:gd name="T15" fmla="*/ 151 h 192"/>
                  <a:gd name="T16" fmla="*/ 34 w 169"/>
                  <a:gd name="T17" fmla="*/ 169 h 192"/>
                  <a:gd name="T18" fmla="*/ 34 w 169"/>
                  <a:gd name="T19" fmla="*/ 180 h 192"/>
                  <a:gd name="T20" fmla="*/ 23 w 169"/>
                  <a:gd name="T21" fmla="*/ 192 h 192"/>
                  <a:gd name="T22" fmla="*/ 0 w 169"/>
                  <a:gd name="T23" fmla="*/ 186 h 192"/>
                  <a:gd name="T24" fmla="*/ 5 w 169"/>
                  <a:gd name="T25" fmla="*/ 157 h 192"/>
                  <a:gd name="T26" fmla="*/ 23 w 169"/>
                  <a:gd name="T27" fmla="*/ 134 h 192"/>
                  <a:gd name="T28" fmla="*/ 58 w 169"/>
                  <a:gd name="T29" fmla="*/ 116 h 192"/>
                  <a:gd name="T30" fmla="*/ 93 w 169"/>
                  <a:gd name="T31" fmla="*/ 122 h 192"/>
                  <a:gd name="T32" fmla="*/ 122 w 169"/>
                  <a:gd name="T33" fmla="*/ 116 h 192"/>
                  <a:gd name="T34" fmla="*/ 139 w 169"/>
                  <a:gd name="T35" fmla="*/ 87 h 192"/>
                  <a:gd name="T36" fmla="*/ 139 w 169"/>
                  <a:gd name="T37" fmla="*/ 52 h 192"/>
                  <a:gd name="T38" fmla="*/ 122 w 169"/>
                  <a:gd name="T39" fmla="*/ 35 h 192"/>
                  <a:gd name="T40" fmla="*/ 99 w 169"/>
                  <a:gd name="T41" fmla="*/ 35 h 192"/>
                  <a:gd name="T42" fmla="*/ 75 w 169"/>
                  <a:gd name="T43" fmla="*/ 41 h 192"/>
                  <a:gd name="T44" fmla="*/ 58 w 169"/>
                  <a:gd name="T45" fmla="*/ 52 h 192"/>
                  <a:gd name="T46" fmla="*/ 40 w 169"/>
                  <a:gd name="T47" fmla="*/ 41 h 192"/>
                  <a:gd name="T48" fmla="*/ 52 w 169"/>
                  <a:gd name="T49" fmla="*/ 12 h 19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9"/>
                  <a:gd name="T76" fmla="*/ 0 h 192"/>
                  <a:gd name="T77" fmla="*/ 169 w 169"/>
                  <a:gd name="T78" fmla="*/ 192 h 19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9" h="192">
                    <a:moveTo>
                      <a:pt x="52" y="12"/>
                    </a:moveTo>
                    <a:lnTo>
                      <a:pt x="99" y="0"/>
                    </a:lnTo>
                    <a:lnTo>
                      <a:pt x="157" y="17"/>
                    </a:lnTo>
                    <a:lnTo>
                      <a:pt x="169" y="58"/>
                    </a:lnTo>
                    <a:lnTo>
                      <a:pt x="163" y="111"/>
                    </a:lnTo>
                    <a:lnTo>
                      <a:pt x="134" y="145"/>
                    </a:lnTo>
                    <a:lnTo>
                      <a:pt x="93" y="151"/>
                    </a:lnTo>
                    <a:lnTo>
                      <a:pt x="52" y="151"/>
                    </a:lnTo>
                    <a:lnTo>
                      <a:pt x="34" y="169"/>
                    </a:lnTo>
                    <a:lnTo>
                      <a:pt x="34" y="180"/>
                    </a:lnTo>
                    <a:lnTo>
                      <a:pt x="23" y="192"/>
                    </a:lnTo>
                    <a:lnTo>
                      <a:pt x="0" y="186"/>
                    </a:lnTo>
                    <a:lnTo>
                      <a:pt x="5" y="157"/>
                    </a:lnTo>
                    <a:lnTo>
                      <a:pt x="23" y="134"/>
                    </a:lnTo>
                    <a:lnTo>
                      <a:pt x="58" y="116"/>
                    </a:lnTo>
                    <a:lnTo>
                      <a:pt x="93" y="122"/>
                    </a:lnTo>
                    <a:lnTo>
                      <a:pt x="122" y="116"/>
                    </a:lnTo>
                    <a:lnTo>
                      <a:pt x="139" y="87"/>
                    </a:lnTo>
                    <a:lnTo>
                      <a:pt x="139" y="52"/>
                    </a:lnTo>
                    <a:lnTo>
                      <a:pt x="122" y="35"/>
                    </a:lnTo>
                    <a:lnTo>
                      <a:pt x="99" y="35"/>
                    </a:lnTo>
                    <a:lnTo>
                      <a:pt x="75" y="41"/>
                    </a:lnTo>
                    <a:lnTo>
                      <a:pt x="58" y="52"/>
                    </a:lnTo>
                    <a:lnTo>
                      <a:pt x="40" y="41"/>
                    </a:lnTo>
                    <a:lnTo>
                      <a:pt x="52" y="1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92" name="Oval 137"/>
              <p:cNvSpPr>
                <a:spLocks noChangeArrowheads="1"/>
              </p:cNvSpPr>
              <p:nvPr/>
            </p:nvSpPr>
            <p:spPr bwMode="auto">
              <a:xfrm>
                <a:off x="6571" y="936"/>
                <a:ext cx="49" cy="48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Evaluating</a:t>
            </a:r>
            <a:r>
              <a:rPr lang="en-US" altLang="en-US" smtClean="0"/>
              <a:t>: </a:t>
            </a:r>
            <a:r>
              <a:rPr lang="en-CA" altLang="en-US" sz="3600" smtClean="0">
                <a:solidFill>
                  <a:schemeClr val="accent2"/>
                </a:solidFill>
              </a:rPr>
              <a:t>T(n) =</a:t>
            </a:r>
            <a:r>
              <a:rPr lang="en-US" altLang="en-US" sz="3600" smtClean="0">
                <a:solidFill>
                  <a:schemeClr val="accent2"/>
                </a:solidFill>
              </a:rPr>
              <a:t> </a:t>
            </a:r>
            <a:r>
              <a:rPr lang="en-CA" altLang="en-US" sz="3600" smtClean="0">
                <a:solidFill>
                  <a:schemeClr val="accent2"/>
                </a:solidFill>
              </a:rPr>
              <a:t>aT(n/b)+f(n)</a:t>
            </a:r>
          </a:p>
        </p:txBody>
      </p:sp>
      <p:graphicFrame>
        <p:nvGraphicFramePr>
          <p:cNvPr id="439299" name="Group 3"/>
          <p:cNvGraphicFramePr>
            <a:graphicFrameLocks noGrp="1"/>
          </p:cNvGraphicFramePr>
          <p:nvPr/>
        </p:nvGraphicFramePr>
        <p:xfrm>
          <a:off x="76200" y="1219200"/>
          <a:ext cx="8839200" cy="4535488"/>
        </p:xfrm>
        <a:graphic>
          <a:graphicData uri="http://schemas.openxmlformats.org/drawingml/2006/table">
            <a:tbl>
              <a:tblPr/>
              <a:tblGrid>
                <a:gridCol w="1143000"/>
                <a:gridCol w="1501775"/>
                <a:gridCol w="1501775"/>
                <a:gridCol w="1671638"/>
                <a:gridCol w="1387475"/>
                <a:gridCol w="1633537"/>
              </a:tblGrid>
              <a:tr h="1335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Level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Instance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size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i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 = 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log n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log b</a:t>
                      </a:r>
                      <a:endParaRPr kumimoji="0" lang="en-CA" sz="1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h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= 1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7108" name="Group 68"/>
          <p:cNvGrpSpPr>
            <a:grpSpLocks/>
          </p:cNvGrpSpPr>
          <p:nvPr/>
        </p:nvGrpSpPr>
        <p:grpSpPr bwMode="auto">
          <a:xfrm>
            <a:off x="1419225" y="3148013"/>
            <a:ext cx="1031875" cy="168275"/>
            <a:chOff x="260" y="1787"/>
            <a:chExt cx="942" cy="147"/>
          </a:xfrm>
        </p:grpSpPr>
        <p:sp>
          <p:nvSpPr>
            <p:cNvPr id="87164" name="Oval 69"/>
            <p:cNvSpPr>
              <a:spLocks noChangeArrowheads="1"/>
            </p:cNvSpPr>
            <p:nvPr/>
          </p:nvSpPr>
          <p:spPr bwMode="auto">
            <a:xfrm>
              <a:off x="805" y="1787"/>
              <a:ext cx="103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7165" name="Oval 70"/>
            <p:cNvSpPr>
              <a:spLocks noChangeArrowheads="1"/>
            </p:cNvSpPr>
            <p:nvPr/>
          </p:nvSpPr>
          <p:spPr bwMode="auto">
            <a:xfrm>
              <a:off x="533" y="1792"/>
              <a:ext cx="102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87166" name="Oval 71"/>
            <p:cNvSpPr>
              <a:spLocks noChangeArrowheads="1"/>
            </p:cNvSpPr>
            <p:nvPr/>
          </p:nvSpPr>
          <p:spPr bwMode="auto">
            <a:xfrm>
              <a:off x="1100" y="1787"/>
              <a:ext cx="102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7167" name="Oval 72"/>
            <p:cNvSpPr>
              <a:spLocks noChangeArrowheads="1"/>
            </p:cNvSpPr>
            <p:nvPr/>
          </p:nvSpPr>
          <p:spPr bwMode="auto">
            <a:xfrm>
              <a:off x="260" y="1787"/>
              <a:ext cx="103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</p:grpSp>
      <p:sp>
        <p:nvSpPr>
          <p:cNvPr id="87109" name="Oval 73"/>
          <p:cNvSpPr>
            <a:spLocks noChangeArrowheads="1"/>
          </p:cNvSpPr>
          <p:nvPr/>
        </p:nvSpPr>
        <p:spPr bwMode="auto">
          <a:xfrm>
            <a:off x="1868488" y="2741613"/>
            <a:ext cx="112712" cy="161925"/>
          </a:xfrm>
          <a:prstGeom prst="ellipse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pSp>
        <p:nvGrpSpPr>
          <p:cNvPr id="87110" name="Group 74"/>
          <p:cNvGrpSpPr>
            <a:grpSpLocks/>
          </p:cNvGrpSpPr>
          <p:nvPr/>
        </p:nvGrpSpPr>
        <p:grpSpPr bwMode="auto">
          <a:xfrm>
            <a:off x="1316038" y="4583113"/>
            <a:ext cx="1235075" cy="90487"/>
            <a:chOff x="530" y="1115"/>
            <a:chExt cx="3575" cy="182"/>
          </a:xfrm>
        </p:grpSpPr>
        <p:sp>
          <p:nvSpPr>
            <p:cNvPr id="87147" name="Oval 75"/>
            <p:cNvSpPr>
              <a:spLocks noChangeArrowheads="1"/>
            </p:cNvSpPr>
            <p:nvPr/>
          </p:nvSpPr>
          <p:spPr bwMode="auto">
            <a:xfrm>
              <a:off x="2326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7148" name="Oval 76"/>
            <p:cNvSpPr>
              <a:spLocks noChangeArrowheads="1"/>
            </p:cNvSpPr>
            <p:nvPr/>
          </p:nvSpPr>
          <p:spPr bwMode="auto">
            <a:xfrm>
              <a:off x="3925" y="1115"/>
              <a:ext cx="180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7149" name="Oval 77"/>
            <p:cNvSpPr>
              <a:spLocks noChangeArrowheads="1"/>
            </p:cNvSpPr>
            <p:nvPr/>
          </p:nvSpPr>
          <p:spPr bwMode="auto">
            <a:xfrm>
              <a:off x="530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7150" name="Oval 78"/>
            <p:cNvSpPr>
              <a:spLocks noChangeArrowheads="1"/>
            </p:cNvSpPr>
            <p:nvPr/>
          </p:nvSpPr>
          <p:spPr bwMode="auto">
            <a:xfrm>
              <a:off x="746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7151" name="Oval 79"/>
            <p:cNvSpPr>
              <a:spLocks noChangeArrowheads="1"/>
            </p:cNvSpPr>
            <p:nvPr/>
          </p:nvSpPr>
          <p:spPr bwMode="auto">
            <a:xfrm>
              <a:off x="9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7152" name="Oval 80"/>
            <p:cNvSpPr>
              <a:spLocks noChangeArrowheads="1"/>
            </p:cNvSpPr>
            <p:nvPr/>
          </p:nvSpPr>
          <p:spPr bwMode="auto">
            <a:xfrm>
              <a:off x="1199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7153" name="Oval 81"/>
            <p:cNvSpPr>
              <a:spLocks noChangeArrowheads="1"/>
            </p:cNvSpPr>
            <p:nvPr/>
          </p:nvSpPr>
          <p:spPr bwMode="auto">
            <a:xfrm>
              <a:off x="1429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7154" name="Oval 82"/>
            <p:cNvSpPr>
              <a:spLocks noChangeArrowheads="1"/>
            </p:cNvSpPr>
            <p:nvPr/>
          </p:nvSpPr>
          <p:spPr bwMode="auto">
            <a:xfrm>
              <a:off x="166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7155" name="Oval 83"/>
            <p:cNvSpPr>
              <a:spLocks noChangeArrowheads="1"/>
            </p:cNvSpPr>
            <p:nvPr/>
          </p:nvSpPr>
          <p:spPr bwMode="auto">
            <a:xfrm>
              <a:off x="1877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7156" name="Oval 84"/>
            <p:cNvSpPr>
              <a:spLocks noChangeArrowheads="1"/>
            </p:cNvSpPr>
            <p:nvPr/>
          </p:nvSpPr>
          <p:spPr bwMode="auto">
            <a:xfrm>
              <a:off x="2093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7157" name="Oval 85"/>
            <p:cNvSpPr>
              <a:spLocks noChangeArrowheads="1"/>
            </p:cNvSpPr>
            <p:nvPr/>
          </p:nvSpPr>
          <p:spPr bwMode="auto">
            <a:xfrm>
              <a:off x="2550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7158" name="Oval 86"/>
            <p:cNvSpPr>
              <a:spLocks noChangeArrowheads="1"/>
            </p:cNvSpPr>
            <p:nvPr/>
          </p:nvSpPr>
          <p:spPr bwMode="auto">
            <a:xfrm>
              <a:off x="27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7159" name="Oval 87"/>
            <p:cNvSpPr>
              <a:spLocks noChangeArrowheads="1"/>
            </p:cNvSpPr>
            <p:nvPr/>
          </p:nvSpPr>
          <p:spPr bwMode="auto">
            <a:xfrm>
              <a:off x="3008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7160" name="Oval 88"/>
            <p:cNvSpPr>
              <a:spLocks noChangeArrowheads="1"/>
            </p:cNvSpPr>
            <p:nvPr/>
          </p:nvSpPr>
          <p:spPr bwMode="auto">
            <a:xfrm>
              <a:off x="3240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7161" name="Oval 89"/>
            <p:cNvSpPr>
              <a:spLocks noChangeArrowheads="1"/>
            </p:cNvSpPr>
            <p:nvPr/>
          </p:nvSpPr>
          <p:spPr bwMode="auto">
            <a:xfrm>
              <a:off x="3456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7162" name="Oval 90"/>
            <p:cNvSpPr>
              <a:spLocks noChangeArrowheads="1"/>
            </p:cNvSpPr>
            <p:nvPr/>
          </p:nvSpPr>
          <p:spPr bwMode="auto">
            <a:xfrm>
              <a:off x="36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7163" name="Rectangle 91"/>
            <p:cNvSpPr>
              <a:spLocks noChangeArrowheads="1"/>
            </p:cNvSpPr>
            <p:nvPr/>
          </p:nvSpPr>
          <p:spPr bwMode="auto">
            <a:xfrm>
              <a:off x="2130" y="1141"/>
              <a:ext cx="35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  <p:grpSp>
        <p:nvGrpSpPr>
          <p:cNvPr id="87111" name="Group 92"/>
          <p:cNvGrpSpPr>
            <a:grpSpLocks/>
          </p:cNvGrpSpPr>
          <p:nvPr/>
        </p:nvGrpSpPr>
        <p:grpSpPr bwMode="auto">
          <a:xfrm>
            <a:off x="1282700" y="5532438"/>
            <a:ext cx="1308100" cy="30162"/>
            <a:chOff x="626" y="3456"/>
            <a:chExt cx="3790" cy="58"/>
          </a:xfrm>
        </p:grpSpPr>
        <p:sp>
          <p:nvSpPr>
            <p:cNvPr id="87113" name="Oval 93"/>
            <p:cNvSpPr>
              <a:spLocks noChangeArrowheads="1"/>
            </p:cNvSpPr>
            <p:nvPr/>
          </p:nvSpPr>
          <p:spPr bwMode="auto">
            <a:xfrm flipV="1">
              <a:off x="1565" y="3456"/>
              <a:ext cx="96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7114" name="Oval 94"/>
            <p:cNvSpPr>
              <a:spLocks noChangeArrowheads="1"/>
            </p:cNvSpPr>
            <p:nvPr/>
          </p:nvSpPr>
          <p:spPr bwMode="auto">
            <a:xfrm flipV="1">
              <a:off x="2402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7115" name="Oval 95"/>
            <p:cNvSpPr>
              <a:spLocks noChangeArrowheads="1"/>
            </p:cNvSpPr>
            <p:nvPr/>
          </p:nvSpPr>
          <p:spPr bwMode="auto">
            <a:xfrm flipV="1">
              <a:off x="62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7116" name="Oval 96"/>
            <p:cNvSpPr>
              <a:spLocks noChangeArrowheads="1"/>
            </p:cNvSpPr>
            <p:nvPr/>
          </p:nvSpPr>
          <p:spPr bwMode="auto">
            <a:xfrm flipV="1">
              <a:off x="73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7117" name="Oval 97"/>
            <p:cNvSpPr>
              <a:spLocks noChangeArrowheads="1"/>
            </p:cNvSpPr>
            <p:nvPr/>
          </p:nvSpPr>
          <p:spPr bwMode="auto">
            <a:xfrm flipV="1">
              <a:off x="85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7118" name="Oval 98"/>
            <p:cNvSpPr>
              <a:spLocks noChangeArrowheads="1"/>
            </p:cNvSpPr>
            <p:nvPr/>
          </p:nvSpPr>
          <p:spPr bwMode="auto">
            <a:xfrm flipV="1">
              <a:off x="97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7119" name="Oval 99"/>
            <p:cNvSpPr>
              <a:spLocks noChangeArrowheads="1"/>
            </p:cNvSpPr>
            <p:nvPr/>
          </p:nvSpPr>
          <p:spPr bwMode="auto">
            <a:xfrm flipV="1">
              <a:off x="109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7120" name="Oval 100"/>
            <p:cNvSpPr>
              <a:spLocks noChangeArrowheads="1"/>
            </p:cNvSpPr>
            <p:nvPr/>
          </p:nvSpPr>
          <p:spPr bwMode="auto">
            <a:xfrm flipV="1">
              <a:off x="121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7121" name="Oval 101"/>
            <p:cNvSpPr>
              <a:spLocks noChangeArrowheads="1"/>
            </p:cNvSpPr>
            <p:nvPr/>
          </p:nvSpPr>
          <p:spPr bwMode="auto">
            <a:xfrm flipV="1">
              <a:off x="1331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7122" name="Oval 102"/>
            <p:cNvSpPr>
              <a:spLocks noChangeArrowheads="1"/>
            </p:cNvSpPr>
            <p:nvPr/>
          </p:nvSpPr>
          <p:spPr bwMode="auto">
            <a:xfrm flipV="1">
              <a:off x="144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7123" name="Oval 103"/>
            <p:cNvSpPr>
              <a:spLocks noChangeArrowheads="1"/>
            </p:cNvSpPr>
            <p:nvPr/>
          </p:nvSpPr>
          <p:spPr bwMode="auto">
            <a:xfrm flipV="1">
              <a:off x="1683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7124" name="Oval 104"/>
            <p:cNvSpPr>
              <a:spLocks noChangeArrowheads="1"/>
            </p:cNvSpPr>
            <p:nvPr/>
          </p:nvSpPr>
          <p:spPr bwMode="auto">
            <a:xfrm flipV="1">
              <a:off x="179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7125" name="Oval 105"/>
            <p:cNvSpPr>
              <a:spLocks noChangeArrowheads="1"/>
            </p:cNvSpPr>
            <p:nvPr/>
          </p:nvSpPr>
          <p:spPr bwMode="auto">
            <a:xfrm flipV="1">
              <a:off x="1922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7126" name="Oval 106"/>
            <p:cNvSpPr>
              <a:spLocks noChangeArrowheads="1"/>
            </p:cNvSpPr>
            <p:nvPr/>
          </p:nvSpPr>
          <p:spPr bwMode="auto">
            <a:xfrm flipV="1">
              <a:off x="204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7127" name="Oval 107"/>
            <p:cNvSpPr>
              <a:spLocks noChangeArrowheads="1"/>
            </p:cNvSpPr>
            <p:nvPr/>
          </p:nvSpPr>
          <p:spPr bwMode="auto">
            <a:xfrm flipV="1">
              <a:off x="215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7128" name="Oval 108"/>
            <p:cNvSpPr>
              <a:spLocks noChangeArrowheads="1"/>
            </p:cNvSpPr>
            <p:nvPr/>
          </p:nvSpPr>
          <p:spPr bwMode="auto">
            <a:xfrm flipV="1">
              <a:off x="226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7129" name="Rectangle 109"/>
            <p:cNvSpPr>
              <a:spLocks noChangeArrowheads="1"/>
            </p:cNvSpPr>
            <p:nvPr/>
          </p:nvSpPr>
          <p:spPr bwMode="auto">
            <a:xfrm flipV="1">
              <a:off x="1463" y="3459"/>
              <a:ext cx="183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7130" name="Oval 110"/>
            <p:cNvSpPr>
              <a:spLocks noChangeArrowheads="1"/>
            </p:cNvSpPr>
            <p:nvPr/>
          </p:nvSpPr>
          <p:spPr bwMode="auto">
            <a:xfrm flipV="1">
              <a:off x="3485" y="3456"/>
              <a:ext cx="96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7131" name="Oval 111"/>
            <p:cNvSpPr>
              <a:spLocks noChangeArrowheads="1"/>
            </p:cNvSpPr>
            <p:nvPr/>
          </p:nvSpPr>
          <p:spPr bwMode="auto">
            <a:xfrm flipV="1">
              <a:off x="4322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7132" name="Oval 112"/>
            <p:cNvSpPr>
              <a:spLocks noChangeArrowheads="1"/>
            </p:cNvSpPr>
            <p:nvPr/>
          </p:nvSpPr>
          <p:spPr bwMode="auto">
            <a:xfrm flipV="1">
              <a:off x="254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7133" name="Oval 113"/>
            <p:cNvSpPr>
              <a:spLocks noChangeArrowheads="1"/>
            </p:cNvSpPr>
            <p:nvPr/>
          </p:nvSpPr>
          <p:spPr bwMode="auto">
            <a:xfrm flipV="1">
              <a:off x="265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7134" name="Oval 114"/>
            <p:cNvSpPr>
              <a:spLocks noChangeArrowheads="1"/>
            </p:cNvSpPr>
            <p:nvPr/>
          </p:nvSpPr>
          <p:spPr bwMode="auto">
            <a:xfrm flipV="1">
              <a:off x="277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7135" name="Oval 115"/>
            <p:cNvSpPr>
              <a:spLocks noChangeArrowheads="1"/>
            </p:cNvSpPr>
            <p:nvPr/>
          </p:nvSpPr>
          <p:spPr bwMode="auto">
            <a:xfrm flipV="1">
              <a:off x="289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7136" name="Oval 116"/>
            <p:cNvSpPr>
              <a:spLocks noChangeArrowheads="1"/>
            </p:cNvSpPr>
            <p:nvPr/>
          </p:nvSpPr>
          <p:spPr bwMode="auto">
            <a:xfrm flipV="1">
              <a:off x="301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7137" name="Oval 117"/>
            <p:cNvSpPr>
              <a:spLocks noChangeArrowheads="1"/>
            </p:cNvSpPr>
            <p:nvPr/>
          </p:nvSpPr>
          <p:spPr bwMode="auto">
            <a:xfrm flipV="1">
              <a:off x="313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7138" name="Oval 118"/>
            <p:cNvSpPr>
              <a:spLocks noChangeArrowheads="1"/>
            </p:cNvSpPr>
            <p:nvPr/>
          </p:nvSpPr>
          <p:spPr bwMode="auto">
            <a:xfrm flipV="1">
              <a:off x="3251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7139" name="Oval 119"/>
            <p:cNvSpPr>
              <a:spLocks noChangeArrowheads="1"/>
            </p:cNvSpPr>
            <p:nvPr/>
          </p:nvSpPr>
          <p:spPr bwMode="auto">
            <a:xfrm flipV="1">
              <a:off x="336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7140" name="Oval 120"/>
            <p:cNvSpPr>
              <a:spLocks noChangeArrowheads="1"/>
            </p:cNvSpPr>
            <p:nvPr/>
          </p:nvSpPr>
          <p:spPr bwMode="auto">
            <a:xfrm flipV="1">
              <a:off x="3603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7141" name="Oval 121"/>
            <p:cNvSpPr>
              <a:spLocks noChangeArrowheads="1"/>
            </p:cNvSpPr>
            <p:nvPr/>
          </p:nvSpPr>
          <p:spPr bwMode="auto">
            <a:xfrm flipV="1">
              <a:off x="371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7142" name="Oval 122"/>
            <p:cNvSpPr>
              <a:spLocks noChangeArrowheads="1"/>
            </p:cNvSpPr>
            <p:nvPr/>
          </p:nvSpPr>
          <p:spPr bwMode="auto">
            <a:xfrm flipV="1">
              <a:off x="3842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7143" name="Oval 123"/>
            <p:cNvSpPr>
              <a:spLocks noChangeArrowheads="1"/>
            </p:cNvSpPr>
            <p:nvPr/>
          </p:nvSpPr>
          <p:spPr bwMode="auto">
            <a:xfrm flipV="1">
              <a:off x="396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7144" name="Oval 124"/>
            <p:cNvSpPr>
              <a:spLocks noChangeArrowheads="1"/>
            </p:cNvSpPr>
            <p:nvPr/>
          </p:nvSpPr>
          <p:spPr bwMode="auto">
            <a:xfrm flipV="1">
              <a:off x="407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7145" name="Oval 125"/>
            <p:cNvSpPr>
              <a:spLocks noChangeArrowheads="1"/>
            </p:cNvSpPr>
            <p:nvPr/>
          </p:nvSpPr>
          <p:spPr bwMode="auto">
            <a:xfrm flipV="1">
              <a:off x="418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7146" name="Rectangle 126"/>
            <p:cNvSpPr>
              <a:spLocks noChangeArrowheads="1"/>
            </p:cNvSpPr>
            <p:nvPr/>
          </p:nvSpPr>
          <p:spPr bwMode="auto">
            <a:xfrm flipV="1">
              <a:off x="3383" y="3459"/>
              <a:ext cx="183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  <p:sp>
        <p:nvSpPr>
          <p:cNvPr id="87112" name="Text Box 127"/>
          <p:cNvSpPr txBox="1">
            <a:spLocks noChangeArrowheads="1"/>
          </p:cNvSpPr>
          <p:nvPr/>
        </p:nvSpPr>
        <p:spPr bwMode="auto">
          <a:xfrm>
            <a:off x="2981325" y="5664200"/>
            <a:ext cx="19716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</a:rPr>
              <a:t>b</a:t>
            </a:r>
            <a:r>
              <a:rPr lang="en-US" altLang="en-US" sz="2400" baseline="30000">
                <a:solidFill>
                  <a:schemeClr val="hlink"/>
                </a:solidFill>
              </a:rPr>
              <a:t>h </a:t>
            </a:r>
            <a:r>
              <a:rPr lang="en-US" altLang="en-US" sz="2400">
                <a:solidFill>
                  <a:schemeClr val="hlink"/>
                </a:solidFill>
              </a:rPr>
              <a:t>= 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</a:rPr>
              <a:t>h log b = log 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</a:rPr>
              <a:t>h = </a:t>
            </a:r>
            <a:r>
              <a:rPr lang="en-US" altLang="en-US" sz="2400" baseline="30000">
                <a:solidFill>
                  <a:schemeClr val="hlink"/>
                </a:solidFill>
              </a:rPr>
              <a:t>log n</a:t>
            </a:r>
            <a:r>
              <a:rPr lang="en-US" altLang="en-US" sz="2400">
                <a:solidFill>
                  <a:schemeClr val="hlink"/>
                </a:solidFill>
              </a:rPr>
              <a:t>/</a:t>
            </a:r>
            <a:r>
              <a:rPr lang="en-US" altLang="en-US" sz="2400" baseline="-25000">
                <a:solidFill>
                  <a:schemeClr val="hlink"/>
                </a:solidFill>
              </a:rPr>
              <a:t>log b</a:t>
            </a:r>
            <a:endParaRPr lang="en-CA" altLang="en-US" sz="2400" baseline="-2500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Evaluating</a:t>
            </a:r>
            <a:r>
              <a:rPr lang="en-US" altLang="en-US" smtClean="0"/>
              <a:t>: </a:t>
            </a:r>
            <a:r>
              <a:rPr lang="en-CA" altLang="en-US" sz="3600" smtClean="0">
                <a:solidFill>
                  <a:schemeClr val="accent2"/>
                </a:solidFill>
              </a:rPr>
              <a:t>T(n) =</a:t>
            </a:r>
            <a:r>
              <a:rPr lang="en-US" altLang="en-US" sz="3600" smtClean="0">
                <a:solidFill>
                  <a:schemeClr val="accent2"/>
                </a:solidFill>
              </a:rPr>
              <a:t> </a:t>
            </a:r>
            <a:r>
              <a:rPr lang="en-CA" altLang="en-US" sz="3600" smtClean="0">
                <a:solidFill>
                  <a:schemeClr val="accent2"/>
                </a:solidFill>
              </a:rPr>
              <a:t>aT(n/b)+f(n)</a:t>
            </a:r>
          </a:p>
        </p:txBody>
      </p:sp>
      <p:graphicFrame>
        <p:nvGraphicFramePr>
          <p:cNvPr id="440323" name="Group 3"/>
          <p:cNvGraphicFramePr>
            <a:graphicFrameLocks noGrp="1"/>
          </p:cNvGraphicFramePr>
          <p:nvPr/>
        </p:nvGraphicFramePr>
        <p:xfrm>
          <a:off x="76200" y="1219200"/>
          <a:ext cx="8839200" cy="4535488"/>
        </p:xfrm>
        <a:graphic>
          <a:graphicData uri="http://schemas.openxmlformats.org/drawingml/2006/table">
            <a:tbl>
              <a:tblPr/>
              <a:tblGrid>
                <a:gridCol w="1143000"/>
                <a:gridCol w="1393825"/>
                <a:gridCol w="1527175"/>
                <a:gridCol w="1701800"/>
                <a:gridCol w="1411288"/>
                <a:gridCol w="1662112"/>
              </a:tblGrid>
              <a:tr h="1335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Level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Instance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size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 stack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i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 = 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log n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log b</a:t>
                      </a:r>
                      <a:endParaRPr kumimoji="0" lang="en-CA" sz="1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1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8132" name="Group 68"/>
          <p:cNvGrpSpPr>
            <a:grpSpLocks/>
          </p:cNvGrpSpPr>
          <p:nvPr/>
        </p:nvGrpSpPr>
        <p:grpSpPr bwMode="auto">
          <a:xfrm>
            <a:off x="1419225" y="3148013"/>
            <a:ext cx="1031875" cy="168275"/>
            <a:chOff x="260" y="1787"/>
            <a:chExt cx="942" cy="147"/>
          </a:xfrm>
        </p:grpSpPr>
        <p:sp>
          <p:nvSpPr>
            <p:cNvPr id="88198" name="Oval 69"/>
            <p:cNvSpPr>
              <a:spLocks noChangeArrowheads="1"/>
            </p:cNvSpPr>
            <p:nvPr/>
          </p:nvSpPr>
          <p:spPr bwMode="auto">
            <a:xfrm>
              <a:off x="805" y="1787"/>
              <a:ext cx="103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8199" name="Oval 70"/>
            <p:cNvSpPr>
              <a:spLocks noChangeArrowheads="1"/>
            </p:cNvSpPr>
            <p:nvPr/>
          </p:nvSpPr>
          <p:spPr bwMode="auto">
            <a:xfrm>
              <a:off x="533" y="1792"/>
              <a:ext cx="102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88200" name="Oval 71"/>
            <p:cNvSpPr>
              <a:spLocks noChangeArrowheads="1"/>
            </p:cNvSpPr>
            <p:nvPr/>
          </p:nvSpPr>
          <p:spPr bwMode="auto">
            <a:xfrm>
              <a:off x="1100" y="1787"/>
              <a:ext cx="102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8201" name="Oval 72"/>
            <p:cNvSpPr>
              <a:spLocks noChangeArrowheads="1"/>
            </p:cNvSpPr>
            <p:nvPr/>
          </p:nvSpPr>
          <p:spPr bwMode="auto">
            <a:xfrm>
              <a:off x="260" y="1787"/>
              <a:ext cx="103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</p:grpSp>
      <p:sp>
        <p:nvSpPr>
          <p:cNvPr id="88133" name="Oval 73"/>
          <p:cNvSpPr>
            <a:spLocks noChangeArrowheads="1"/>
          </p:cNvSpPr>
          <p:nvPr/>
        </p:nvSpPr>
        <p:spPr bwMode="auto">
          <a:xfrm>
            <a:off x="1868488" y="2741613"/>
            <a:ext cx="112712" cy="161925"/>
          </a:xfrm>
          <a:prstGeom prst="ellipse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pSp>
        <p:nvGrpSpPr>
          <p:cNvPr id="88134" name="Group 74"/>
          <p:cNvGrpSpPr>
            <a:grpSpLocks/>
          </p:cNvGrpSpPr>
          <p:nvPr/>
        </p:nvGrpSpPr>
        <p:grpSpPr bwMode="auto">
          <a:xfrm>
            <a:off x="1316038" y="4583113"/>
            <a:ext cx="1235075" cy="90487"/>
            <a:chOff x="530" y="1115"/>
            <a:chExt cx="3575" cy="182"/>
          </a:xfrm>
        </p:grpSpPr>
        <p:sp>
          <p:nvSpPr>
            <p:cNvPr id="88181" name="Oval 75"/>
            <p:cNvSpPr>
              <a:spLocks noChangeArrowheads="1"/>
            </p:cNvSpPr>
            <p:nvPr/>
          </p:nvSpPr>
          <p:spPr bwMode="auto">
            <a:xfrm>
              <a:off x="2326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8182" name="Oval 76"/>
            <p:cNvSpPr>
              <a:spLocks noChangeArrowheads="1"/>
            </p:cNvSpPr>
            <p:nvPr/>
          </p:nvSpPr>
          <p:spPr bwMode="auto">
            <a:xfrm>
              <a:off x="3925" y="1115"/>
              <a:ext cx="180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8183" name="Oval 77"/>
            <p:cNvSpPr>
              <a:spLocks noChangeArrowheads="1"/>
            </p:cNvSpPr>
            <p:nvPr/>
          </p:nvSpPr>
          <p:spPr bwMode="auto">
            <a:xfrm>
              <a:off x="530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8184" name="Oval 78"/>
            <p:cNvSpPr>
              <a:spLocks noChangeArrowheads="1"/>
            </p:cNvSpPr>
            <p:nvPr/>
          </p:nvSpPr>
          <p:spPr bwMode="auto">
            <a:xfrm>
              <a:off x="746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8185" name="Oval 79"/>
            <p:cNvSpPr>
              <a:spLocks noChangeArrowheads="1"/>
            </p:cNvSpPr>
            <p:nvPr/>
          </p:nvSpPr>
          <p:spPr bwMode="auto">
            <a:xfrm>
              <a:off x="9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8186" name="Oval 80"/>
            <p:cNvSpPr>
              <a:spLocks noChangeArrowheads="1"/>
            </p:cNvSpPr>
            <p:nvPr/>
          </p:nvSpPr>
          <p:spPr bwMode="auto">
            <a:xfrm>
              <a:off x="1199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8187" name="Oval 81"/>
            <p:cNvSpPr>
              <a:spLocks noChangeArrowheads="1"/>
            </p:cNvSpPr>
            <p:nvPr/>
          </p:nvSpPr>
          <p:spPr bwMode="auto">
            <a:xfrm>
              <a:off x="1429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8188" name="Oval 82"/>
            <p:cNvSpPr>
              <a:spLocks noChangeArrowheads="1"/>
            </p:cNvSpPr>
            <p:nvPr/>
          </p:nvSpPr>
          <p:spPr bwMode="auto">
            <a:xfrm>
              <a:off x="166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8189" name="Oval 83"/>
            <p:cNvSpPr>
              <a:spLocks noChangeArrowheads="1"/>
            </p:cNvSpPr>
            <p:nvPr/>
          </p:nvSpPr>
          <p:spPr bwMode="auto">
            <a:xfrm>
              <a:off x="1877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8190" name="Oval 84"/>
            <p:cNvSpPr>
              <a:spLocks noChangeArrowheads="1"/>
            </p:cNvSpPr>
            <p:nvPr/>
          </p:nvSpPr>
          <p:spPr bwMode="auto">
            <a:xfrm>
              <a:off x="2093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8191" name="Oval 85"/>
            <p:cNvSpPr>
              <a:spLocks noChangeArrowheads="1"/>
            </p:cNvSpPr>
            <p:nvPr/>
          </p:nvSpPr>
          <p:spPr bwMode="auto">
            <a:xfrm>
              <a:off x="2550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8192" name="Oval 86"/>
            <p:cNvSpPr>
              <a:spLocks noChangeArrowheads="1"/>
            </p:cNvSpPr>
            <p:nvPr/>
          </p:nvSpPr>
          <p:spPr bwMode="auto">
            <a:xfrm>
              <a:off x="27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8193" name="Oval 87"/>
            <p:cNvSpPr>
              <a:spLocks noChangeArrowheads="1"/>
            </p:cNvSpPr>
            <p:nvPr/>
          </p:nvSpPr>
          <p:spPr bwMode="auto">
            <a:xfrm>
              <a:off x="3008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8194" name="Oval 88"/>
            <p:cNvSpPr>
              <a:spLocks noChangeArrowheads="1"/>
            </p:cNvSpPr>
            <p:nvPr/>
          </p:nvSpPr>
          <p:spPr bwMode="auto">
            <a:xfrm>
              <a:off x="3240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8195" name="Oval 89"/>
            <p:cNvSpPr>
              <a:spLocks noChangeArrowheads="1"/>
            </p:cNvSpPr>
            <p:nvPr/>
          </p:nvSpPr>
          <p:spPr bwMode="auto">
            <a:xfrm>
              <a:off x="3456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8196" name="Oval 90"/>
            <p:cNvSpPr>
              <a:spLocks noChangeArrowheads="1"/>
            </p:cNvSpPr>
            <p:nvPr/>
          </p:nvSpPr>
          <p:spPr bwMode="auto">
            <a:xfrm>
              <a:off x="36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8197" name="Rectangle 91"/>
            <p:cNvSpPr>
              <a:spLocks noChangeArrowheads="1"/>
            </p:cNvSpPr>
            <p:nvPr/>
          </p:nvSpPr>
          <p:spPr bwMode="auto">
            <a:xfrm>
              <a:off x="2130" y="1141"/>
              <a:ext cx="35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  <p:grpSp>
        <p:nvGrpSpPr>
          <p:cNvPr id="88135" name="Group 92"/>
          <p:cNvGrpSpPr>
            <a:grpSpLocks/>
          </p:cNvGrpSpPr>
          <p:nvPr/>
        </p:nvGrpSpPr>
        <p:grpSpPr bwMode="auto">
          <a:xfrm>
            <a:off x="1282700" y="5532438"/>
            <a:ext cx="1308100" cy="30162"/>
            <a:chOff x="626" y="3456"/>
            <a:chExt cx="3790" cy="58"/>
          </a:xfrm>
        </p:grpSpPr>
        <p:sp>
          <p:nvSpPr>
            <p:cNvPr id="88147" name="Oval 93"/>
            <p:cNvSpPr>
              <a:spLocks noChangeArrowheads="1"/>
            </p:cNvSpPr>
            <p:nvPr/>
          </p:nvSpPr>
          <p:spPr bwMode="auto">
            <a:xfrm flipV="1">
              <a:off x="1565" y="3456"/>
              <a:ext cx="96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8148" name="Oval 94"/>
            <p:cNvSpPr>
              <a:spLocks noChangeArrowheads="1"/>
            </p:cNvSpPr>
            <p:nvPr/>
          </p:nvSpPr>
          <p:spPr bwMode="auto">
            <a:xfrm flipV="1">
              <a:off x="2402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8149" name="Oval 95"/>
            <p:cNvSpPr>
              <a:spLocks noChangeArrowheads="1"/>
            </p:cNvSpPr>
            <p:nvPr/>
          </p:nvSpPr>
          <p:spPr bwMode="auto">
            <a:xfrm flipV="1">
              <a:off x="62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8150" name="Oval 96"/>
            <p:cNvSpPr>
              <a:spLocks noChangeArrowheads="1"/>
            </p:cNvSpPr>
            <p:nvPr/>
          </p:nvSpPr>
          <p:spPr bwMode="auto">
            <a:xfrm flipV="1">
              <a:off x="73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8151" name="Oval 97"/>
            <p:cNvSpPr>
              <a:spLocks noChangeArrowheads="1"/>
            </p:cNvSpPr>
            <p:nvPr/>
          </p:nvSpPr>
          <p:spPr bwMode="auto">
            <a:xfrm flipV="1">
              <a:off x="85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8152" name="Oval 98"/>
            <p:cNvSpPr>
              <a:spLocks noChangeArrowheads="1"/>
            </p:cNvSpPr>
            <p:nvPr/>
          </p:nvSpPr>
          <p:spPr bwMode="auto">
            <a:xfrm flipV="1">
              <a:off x="97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8153" name="Oval 99"/>
            <p:cNvSpPr>
              <a:spLocks noChangeArrowheads="1"/>
            </p:cNvSpPr>
            <p:nvPr/>
          </p:nvSpPr>
          <p:spPr bwMode="auto">
            <a:xfrm flipV="1">
              <a:off x="109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8154" name="Oval 100"/>
            <p:cNvSpPr>
              <a:spLocks noChangeArrowheads="1"/>
            </p:cNvSpPr>
            <p:nvPr/>
          </p:nvSpPr>
          <p:spPr bwMode="auto">
            <a:xfrm flipV="1">
              <a:off x="121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8155" name="Oval 101"/>
            <p:cNvSpPr>
              <a:spLocks noChangeArrowheads="1"/>
            </p:cNvSpPr>
            <p:nvPr/>
          </p:nvSpPr>
          <p:spPr bwMode="auto">
            <a:xfrm flipV="1">
              <a:off x="1331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8156" name="Oval 102"/>
            <p:cNvSpPr>
              <a:spLocks noChangeArrowheads="1"/>
            </p:cNvSpPr>
            <p:nvPr/>
          </p:nvSpPr>
          <p:spPr bwMode="auto">
            <a:xfrm flipV="1">
              <a:off x="144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8157" name="Oval 103"/>
            <p:cNvSpPr>
              <a:spLocks noChangeArrowheads="1"/>
            </p:cNvSpPr>
            <p:nvPr/>
          </p:nvSpPr>
          <p:spPr bwMode="auto">
            <a:xfrm flipV="1">
              <a:off x="1683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8158" name="Oval 104"/>
            <p:cNvSpPr>
              <a:spLocks noChangeArrowheads="1"/>
            </p:cNvSpPr>
            <p:nvPr/>
          </p:nvSpPr>
          <p:spPr bwMode="auto">
            <a:xfrm flipV="1">
              <a:off x="179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8159" name="Oval 105"/>
            <p:cNvSpPr>
              <a:spLocks noChangeArrowheads="1"/>
            </p:cNvSpPr>
            <p:nvPr/>
          </p:nvSpPr>
          <p:spPr bwMode="auto">
            <a:xfrm flipV="1">
              <a:off x="1922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8160" name="Oval 106"/>
            <p:cNvSpPr>
              <a:spLocks noChangeArrowheads="1"/>
            </p:cNvSpPr>
            <p:nvPr/>
          </p:nvSpPr>
          <p:spPr bwMode="auto">
            <a:xfrm flipV="1">
              <a:off x="204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8161" name="Oval 107"/>
            <p:cNvSpPr>
              <a:spLocks noChangeArrowheads="1"/>
            </p:cNvSpPr>
            <p:nvPr/>
          </p:nvSpPr>
          <p:spPr bwMode="auto">
            <a:xfrm flipV="1">
              <a:off x="215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8162" name="Oval 108"/>
            <p:cNvSpPr>
              <a:spLocks noChangeArrowheads="1"/>
            </p:cNvSpPr>
            <p:nvPr/>
          </p:nvSpPr>
          <p:spPr bwMode="auto">
            <a:xfrm flipV="1">
              <a:off x="226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8163" name="Rectangle 109"/>
            <p:cNvSpPr>
              <a:spLocks noChangeArrowheads="1"/>
            </p:cNvSpPr>
            <p:nvPr/>
          </p:nvSpPr>
          <p:spPr bwMode="auto">
            <a:xfrm flipV="1">
              <a:off x="1463" y="3459"/>
              <a:ext cx="183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8164" name="Oval 110"/>
            <p:cNvSpPr>
              <a:spLocks noChangeArrowheads="1"/>
            </p:cNvSpPr>
            <p:nvPr/>
          </p:nvSpPr>
          <p:spPr bwMode="auto">
            <a:xfrm flipV="1">
              <a:off x="3485" y="3456"/>
              <a:ext cx="96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8165" name="Oval 111"/>
            <p:cNvSpPr>
              <a:spLocks noChangeArrowheads="1"/>
            </p:cNvSpPr>
            <p:nvPr/>
          </p:nvSpPr>
          <p:spPr bwMode="auto">
            <a:xfrm flipV="1">
              <a:off x="4322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8166" name="Oval 112"/>
            <p:cNvSpPr>
              <a:spLocks noChangeArrowheads="1"/>
            </p:cNvSpPr>
            <p:nvPr/>
          </p:nvSpPr>
          <p:spPr bwMode="auto">
            <a:xfrm flipV="1">
              <a:off x="254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8167" name="Oval 113"/>
            <p:cNvSpPr>
              <a:spLocks noChangeArrowheads="1"/>
            </p:cNvSpPr>
            <p:nvPr/>
          </p:nvSpPr>
          <p:spPr bwMode="auto">
            <a:xfrm flipV="1">
              <a:off x="265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8168" name="Oval 114"/>
            <p:cNvSpPr>
              <a:spLocks noChangeArrowheads="1"/>
            </p:cNvSpPr>
            <p:nvPr/>
          </p:nvSpPr>
          <p:spPr bwMode="auto">
            <a:xfrm flipV="1">
              <a:off x="277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8169" name="Oval 115"/>
            <p:cNvSpPr>
              <a:spLocks noChangeArrowheads="1"/>
            </p:cNvSpPr>
            <p:nvPr/>
          </p:nvSpPr>
          <p:spPr bwMode="auto">
            <a:xfrm flipV="1">
              <a:off x="289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8170" name="Oval 116"/>
            <p:cNvSpPr>
              <a:spLocks noChangeArrowheads="1"/>
            </p:cNvSpPr>
            <p:nvPr/>
          </p:nvSpPr>
          <p:spPr bwMode="auto">
            <a:xfrm flipV="1">
              <a:off x="301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8171" name="Oval 117"/>
            <p:cNvSpPr>
              <a:spLocks noChangeArrowheads="1"/>
            </p:cNvSpPr>
            <p:nvPr/>
          </p:nvSpPr>
          <p:spPr bwMode="auto">
            <a:xfrm flipV="1">
              <a:off x="313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8172" name="Oval 118"/>
            <p:cNvSpPr>
              <a:spLocks noChangeArrowheads="1"/>
            </p:cNvSpPr>
            <p:nvPr/>
          </p:nvSpPr>
          <p:spPr bwMode="auto">
            <a:xfrm flipV="1">
              <a:off x="3251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8173" name="Oval 119"/>
            <p:cNvSpPr>
              <a:spLocks noChangeArrowheads="1"/>
            </p:cNvSpPr>
            <p:nvPr/>
          </p:nvSpPr>
          <p:spPr bwMode="auto">
            <a:xfrm flipV="1">
              <a:off x="336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8174" name="Oval 120"/>
            <p:cNvSpPr>
              <a:spLocks noChangeArrowheads="1"/>
            </p:cNvSpPr>
            <p:nvPr/>
          </p:nvSpPr>
          <p:spPr bwMode="auto">
            <a:xfrm flipV="1">
              <a:off x="3603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8175" name="Oval 121"/>
            <p:cNvSpPr>
              <a:spLocks noChangeArrowheads="1"/>
            </p:cNvSpPr>
            <p:nvPr/>
          </p:nvSpPr>
          <p:spPr bwMode="auto">
            <a:xfrm flipV="1">
              <a:off x="371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8176" name="Oval 122"/>
            <p:cNvSpPr>
              <a:spLocks noChangeArrowheads="1"/>
            </p:cNvSpPr>
            <p:nvPr/>
          </p:nvSpPr>
          <p:spPr bwMode="auto">
            <a:xfrm flipV="1">
              <a:off x="3842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8177" name="Oval 123"/>
            <p:cNvSpPr>
              <a:spLocks noChangeArrowheads="1"/>
            </p:cNvSpPr>
            <p:nvPr/>
          </p:nvSpPr>
          <p:spPr bwMode="auto">
            <a:xfrm flipV="1">
              <a:off x="396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8178" name="Oval 124"/>
            <p:cNvSpPr>
              <a:spLocks noChangeArrowheads="1"/>
            </p:cNvSpPr>
            <p:nvPr/>
          </p:nvSpPr>
          <p:spPr bwMode="auto">
            <a:xfrm flipV="1">
              <a:off x="407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8179" name="Oval 125"/>
            <p:cNvSpPr>
              <a:spLocks noChangeArrowheads="1"/>
            </p:cNvSpPr>
            <p:nvPr/>
          </p:nvSpPr>
          <p:spPr bwMode="auto">
            <a:xfrm flipV="1">
              <a:off x="418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8180" name="Rectangle 126"/>
            <p:cNvSpPr>
              <a:spLocks noChangeArrowheads="1"/>
            </p:cNvSpPr>
            <p:nvPr/>
          </p:nvSpPr>
          <p:spPr bwMode="auto">
            <a:xfrm flipV="1">
              <a:off x="3383" y="3459"/>
              <a:ext cx="183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  <p:grpSp>
        <p:nvGrpSpPr>
          <p:cNvPr id="88136" name="Group 127"/>
          <p:cNvGrpSpPr>
            <a:grpSpLocks/>
          </p:cNvGrpSpPr>
          <p:nvPr/>
        </p:nvGrpSpPr>
        <p:grpSpPr bwMode="auto">
          <a:xfrm>
            <a:off x="4932363" y="2590800"/>
            <a:ext cx="401637" cy="1143000"/>
            <a:chOff x="5760" y="720"/>
            <a:chExt cx="1021" cy="2477"/>
          </a:xfrm>
        </p:grpSpPr>
        <p:grpSp>
          <p:nvGrpSpPr>
            <p:cNvPr id="88137" name="Group 128"/>
            <p:cNvGrpSpPr>
              <a:grpSpLocks/>
            </p:cNvGrpSpPr>
            <p:nvPr/>
          </p:nvGrpSpPr>
          <p:grpSpPr bwMode="auto">
            <a:xfrm>
              <a:off x="5760" y="901"/>
              <a:ext cx="916" cy="2296"/>
              <a:chOff x="5760" y="901"/>
              <a:chExt cx="916" cy="2296"/>
            </a:xfrm>
          </p:grpSpPr>
          <p:sp>
            <p:nvSpPr>
              <p:cNvPr id="88141" name="Freeform 129"/>
              <p:cNvSpPr>
                <a:spLocks/>
              </p:cNvSpPr>
              <p:nvPr/>
            </p:nvSpPr>
            <p:spPr bwMode="auto">
              <a:xfrm>
                <a:off x="5993" y="991"/>
                <a:ext cx="538" cy="525"/>
              </a:xfrm>
              <a:custGeom>
                <a:avLst/>
                <a:gdLst>
                  <a:gd name="T0" fmla="*/ 164 w 538"/>
                  <a:gd name="T1" fmla="*/ 222 h 525"/>
                  <a:gd name="T2" fmla="*/ 211 w 538"/>
                  <a:gd name="T3" fmla="*/ 152 h 525"/>
                  <a:gd name="T4" fmla="*/ 263 w 538"/>
                  <a:gd name="T5" fmla="*/ 100 h 525"/>
                  <a:gd name="T6" fmla="*/ 316 w 538"/>
                  <a:gd name="T7" fmla="*/ 35 h 525"/>
                  <a:gd name="T8" fmla="*/ 380 w 538"/>
                  <a:gd name="T9" fmla="*/ 6 h 525"/>
                  <a:gd name="T10" fmla="*/ 432 w 538"/>
                  <a:gd name="T11" fmla="*/ 0 h 525"/>
                  <a:gd name="T12" fmla="*/ 485 w 538"/>
                  <a:gd name="T13" fmla="*/ 17 h 525"/>
                  <a:gd name="T14" fmla="*/ 514 w 538"/>
                  <a:gd name="T15" fmla="*/ 59 h 525"/>
                  <a:gd name="T16" fmla="*/ 538 w 538"/>
                  <a:gd name="T17" fmla="*/ 135 h 525"/>
                  <a:gd name="T18" fmla="*/ 531 w 538"/>
                  <a:gd name="T19" fmla="*/ 216 h 525"/>
                  <a:gd name="T20" fmla="*/ 508 w 538"/>
                  <a:gd name="T21" fmla="*/ 286 h 525"/>
                  <a:gd name="T22" fmla="*/ 450 w 538"/>
                  <a:gd name="T23" fmla="*/ 368 h 525"/>
                  <a:gd name="T24" fmla="*/ 386 w 538"/>
                  <a:gd name="T25" fmla="*/ 426 h 525"/>
                  <a:gd name="T26" fmla="*/ 316 w 538"/>
                  <a:gd name="T27" fmla="*/ 478 h 525"/>
                  <a:gd name="T28" fmla="*/ 240 w 538"/>
                  <a:gd name="T29" fmla="*/ 513 h 525"/>
                  <a:gd name="T30" fmla="*/ 176 w 538"/>
                  <a:gd name="T31" fmla="*/ 525 h 525"/>
                  <a:gd name="T32" fmla="*/ 147 w 538"/>
                  <a:gd name="T33" fmla="*/ 508 h 525"/>
                  <a:gd name="T34" fmla="*/ 123 w 538"/>
                  <a:gd name="T35" fmla="*/ 438 h 525"/>
                  <a:gd name="T36" fmla="*/ 129 w 538"/>
                  <a:gd name="T37" fmla="*/ 345 h 525"/>
                  <a:gd name="T38" fmla="*/ 17 w 538"/>
                  <a:gd name="T39" fmla="*/ 350 h 525"/>
                  <a:gd name="T40" fmla="*/ 0 w 538"/>
                  <a:gd name="T41" fmla="*/ 333 h 525"/>
                  <a:gd name="T42" fmla="*/ 17 w 538"/>
                  <a:gd name="T43" fmla="*/ 298 h 525"/>
                  <a:gd name="T44" fmla="*/ 135 w 538"/>
                  <a:gd name="T45" fmla="*/ 292 h 525"/>
                  <a:gd name="T46" fmla="*/ 164 w 538"/>
                  <a:gd name="T47" fmla="*/ 222 h 5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38"/>
                  <a:gd name="T73" fmla="*/ 0 h 525"/>
                  <a:gd name="T74" fmla="*/ 538 w 538"/>
                  <a:gd name="T75" fmla="*/ 525 h 5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38" h="525">
                    <a:moveTo>
                      <a:pt x="164" y="222"/>
                    </a:moveTo>
                    <a:lnTo>
                      <a:pt x="211" y="152"/>
                    </a:lnTo>
                    <a:lnTo>
                      <a:pt x="263" y="100"/>
                    </a:lnTo>
                    <a:lnTo>
                      <a:pt x="316" y="35"/>
                    </a:lnTo>
                    <a:lnTo>
                      <a:pt x="380" y="6"/>
                    </a:lnTo>
                    <a:lnTo>
                      <a:pt x="432" y="0"/>
                    </a:lnTo>
                    <a:lnTo>
                      <a:pt x="485" y="17"/>
                    </a:lnTo>
                    <a:lnTo>
                      <a:pt x="514" y="59"/>
                    </a:lnTo>
                    <a:lnTo>
                      <a:pt x="538" y="135"/>
                    </a:lnTo>
                    <a:lnTo>
                      <a:pt x="531" y="216"/>
                    </a:lnTo>
                    <a:lnTo>
                      <a:pt x="508" y="286"/>
                    </a:lnTo>
                    <a:lnTo>
                      <a:pt x="450" y="368"/>
                    </a:lnTo>
                    <a:lnTo>
                      <a:pt x="386" y="426"/>
                    </a:lnTo>
                    <a:lnTo>
                      <a:pt x="316" y="478"/>
                    </a:lnTo>
                    <a:lnTo>
                      <a:pt x="240" y="513"/>
                    </a:lnTo>
                    <a:lnTo>
                      <a:pt x="176" y="525"/>
                    </a:lnTo>
                    <a:lnTo>
                      <a:pt x="147" y="508"/>
                    </a:lnTo>
                    <a:lnTo>
                      <a:pt x="123" y="438"/>
                    </a:lnTo>
                    <a:lnTo>
                      <a:pt x="129" y="345"/>
                    </a:lnTo>
                    <a:lnTo>
                      <a:pt x="17" y="350"/>
                    </a:lnTo>
                    <a:lnTo>
                      <a:pt x="0" y="333"/>
                    </a:lnTo>
                    <a:lnTo>
                      <a:pt x="17" y="298"/>
                    </a:lnTo>
                    <a:lnTo>
                      <a:pt x="135" y="292"/>
                    </a:lnTo>
                    <a:lnTo>
                      <a:pt x="164" y="222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42" name="Freeform 130"/>
              <p:cNvSpPr>
                <a:spLocks/>
              </p:cNvSpPr>
              <p:nvPr/>
            </p:nvSpPr>
            <p:spPr bwMode="auto">
              <a:xfrm>
                <a:off x="5964" y="1544"/>
                <a:ext cx="373" cy="772"/>
              </a:xfrm>
              <a:custGeom>
                <a:avLst/>
                <a:gdLst>
                  <a:gd name="T0" fmla="*/ 106 w 373"/>
                  <a:gd name="T1" fmla="*/ 65 h 772"/>
                  <a:gd name="T2" fmla="*/ 158 w 373"/>
                  <a:gd name="T3" fmla="*/ 18 h 772"/>
                  <a:gd name="T4" fmla="*/ 239 w 373"/>
                  <a:gd name="T5" fmla="*/ 0 h 772"/>
                  <a:gd name="T6" fmla="*/ 309 w 373"/>
                  <a:gd name="T7" fmla="*/ 12 h 772"/>
                  <a:gd name="T8" fmla="*/ 361 w 373"/>
                  <a:gd name="T9" fmla="*/ 59 h 772"/>
                  <a:gd name="T10" fmla="*/ 373 w 373"/>
                  <a:gd name="T11" fmla="*/ 94 h 772"/>
                  <a:gd name="T12" fmla="*/ 373 w 373"/>
                  <a:gd name="T13" fmla="*/ 141 h 772"/>
                  <a:gd name="T14" fmla="*/ 350 w 373"/>
                  <a:gd name="T15" fmla="*/ 182 h 772"/>
                  <a:gd name="T16" fmla="*/ 309 w 373"/>
                  <a:gd name="T17" fmla="*/ 252 h 772"/>
                  <a:gd name="T18" fmla="*/ 292 w 373"/>
                  <a:gd name="T19" fmla="*/ 334 h 772"/>
                  <a:gd name="T20" fmla="*/ 286 w 373"/>
                  <a:gd name="T21" fmla="*/ 403 h 772"/>
                  <a:gd name="T22" fmla="*/ 303 w 373"/>
                  <a:gd name="T23" fmla="*/ 479 h 772"/>
                  <a:gd name="T24" fmla="*/ 350 w 373"/>
                  <a:gd name="T25" fmla="*/ 549 h 772"/>
                  <a:gd name="T26" fmla="*/ 367 w 373"/>
                  <a:gd name="T27" fmla="*/ 619 h 772"/>
                  <a:gd name="T28" fmla="*/ 361 w 373"/>
                  <a:gd name="T29" fmla="*/ 683 h 772"/>
                  <a:gd name="T30" fmla="*/ 327 w 373"/>
                  <a:gd name="T31" fmla="*/ 737 h 772"/>
                  <a:gd name="T32" fmla="*/ 280 w 373"/>
                  <a:gd name="T33" fmla="*/ 766 h 772"/>
                  <a:gd name="T34" fmla="*/ 222 w 373"/>
                  <a:gd name="T35" fmla="*/ 772 h 772"/>
                  <a:gd name="T36" fmla="*/ 152 w 373"/>
                  <a:gd name="T37" fmla="*/ 772 h 772"/>
                  <a:gd name="T38" fmla="*/ 100 w 373"/>
                  <a:gd name="T39" fmla="*/ 742 h 772"/>
                  <a:gd name="T40" fmla="*/ 46 w 373"/>
                  <a:gd name="T41" fmla="*/ 654 h 772"/>
                  <a:gd name="T42" fmla="*/ 12 w 373"/>
                  <a:gd name="T43" fmla="*/ 578 h 772"/>
                  <a:gd name="T44" fmla="*/ 0 w 373"/>
                  <a:gd name="T45" fmla="*/ 462 h 772"/>
                  <a:gd name="T46" fmla="*/ 12 w 373"/>
                  <a:gd name="T47" fmla="*/ 357 h 772"/>
                  <a:gd name="T48" fmla="*/ 35 w 373"/>
                  <a:gd name="T49" fmla="*/ 246 h 772"/>
                  <a:gd name="T50" fmla="*/ 71 w 373"/>
                  <a:gd name="T51" fmla="*/ 135 h 772"/>
                  <a:gd name="T52" fmla="*/ 106 w 373"/>
                  <a:gd name="T53" fmla="*/ 65 h 77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73"/>
                  <a:gd name="T82" fmla="*/ 0 h 772"/>
                  <a:gd name="T83" fmla="*/ 373 w 373"/>
                  <a:gd name="T84" fmla="*/ 772 h 77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73" h="772">
                    <a:moveTo>
                      <a:pt x="106" y="65"/>
                    </a:moveTo>
                    <a:lnTo>
                      <a:pt x="158" y="18"/>
                    </a:lnTo>
                    <a:lnTo>
                      <a:pt x="239" y="0"/>
                    </a:lnTo>
                    <a:lnTo>
                      <a:pt x="309" y="12"/>
                    </a:lnTo>
                    <a:lnTo>
                      <a:pt x="361" y="59"/>
                    </a:lnTo>
                    <a:lnTo>
                      <a:pt x="373" y="94"/>
                    </a:lnTo>
                    <a:lnTo>
                      <a:pt x="373" y="141"/>
                    </a:lnTo>
                    <a:lnTo>
                      <a:pt x="350" y="182"/>
                    </a:lnTo>
                    <a:lnTo>
                      <a:pt x="309" y="252"/>
                    </a:lnTo>
                    <a:lnTo>
                      <a:pt x="292" y="334"/>
                    </a:lnTo>
                    <a:lnTo>
                      <a:pt x="286" y="403"/>
                    </a:lnTo>
                    <a:lnTo>
                      <a:pt x="303" y="479"/>
                    </a:lnTo>
                    <a:lnTo>
                      <a:pt x="350" y="549"/>
                    </a:lnTo>
                    <a:lnTo>
                      <a:pt x="367" y="619"/>
                    </a:lnTo>
                    <a:lnTo>
                      <a:pt x="361" y="683"/>
                    </a:lnTo>
                    <a:lnTo>
                      <a:pt x="327" y="737"/>
                    </a:lnTo>
                    <a:lnTo>
                      <a:pt x="280" y="766"/>
                    </a:lnTo>
                    <a:lnTo>
                      <a:pt x="222" y="772"/>
                    </a:lnTo>
                    <a:lnTo>
                      <a:pt x="152" y="772"/>
                    </a:lnTo>
                    <a:lnTo>
                      <a:pt x="100" y="742"/>
                    </a:lnTo>
                    <a:lnTo>
                      <a:pt x="46" y="654"/>
                    </a:lnTo>
                    <a:lnTo>
                      <a:pt x="12" y="578"/>
                    </a:lnTo>
                    <a:lnTo>
                      <a:pt x="0" y="462"/>
                    </a:lnTo>
                    <a:lnTo>
                      <a:pt x="12" y="357"/>
                    </a:lnTo>
                    <a:lnTo>
                      <a:pt x="35" y="246"/>
                    </a:lnTo>
                    <a:lnTo>
                      <a:pt x="71" y="135"/>
                    </a:lnTo>
                    <a:lnTo>
                      <a:pt x="106" y="6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43" name="Freeform 131"/>
              <p:cNvSpPr>
                <a:spLocks/>
              </p:cNvSpPr>
              <p:nvPr/>
            </p:nvSpPr>
            <p:spPr bwMode="auto">
              <a:xfrm>
                <a:off x="6262" y="1569"/>
                <a:ext cx="414" cy="694"/>
              </a:xfrm>
              <a:custGeom>
                <a:avLst/>
                <a:gdLst>
                  <a:gd name="T0" fmla="*/ 0 w 414"/>
                  <a:gd name="T1" fmla="*/ 34 h 694"/>
                  <a:gd name="T2" fmla="*/ 5 w 414"/>
                  <a:gd name="T3" fmla="*/ 5 h 694"/>
                  <a:gd name="T4" fmla="*/ 69 w 414"/>
                  <a:gd name="T5" fmla="*/ 0 h 694"/>
                  <a:gd name="T6" fmla="*/ 104 w 414"/>
                  <a:gd name="T7" fmla="*/ 29 h 694"/>
                  <a:gd name="T8" fmla="*/ 157 w 414"/>
                  <a:gd name="T9" fmla="*/ 105 h 694"/>
                  <a:gd name="T10" fmla="*/ 226 w 414"/>
                  <a:gd name="T11" fmla="*/ 204 h 694"/>
                  <a:gd name="T12" fmla="*/ 291 w 414"/>
                  <a:gd name="T13" fmla="*/ 274 h 694"/>
                  <a:gd name="T14" fmla="*/ 408 w 414"/>
                  <a:gd name="T15" fmla="*/ 402 h 694"/>
                  <a:gd name="T16" fmla="*/ 414 w 414"/>
                  <a:gd name="T17" fmla="*/ 431 h 694"/>
                  <a:gd name="T18" fmla="*/ 390 w 414"/>
                  <a:gd name="T19" fmla="*/ 449 h 694"/>
                  <a:gd name="T20" fmla="*/ 332 w 414"/>
                  <a:gd name="T21" fmla="*/ 472 h 694"/>
                  <a:gd name="T22" fmla="*/ 250 w 414"/>
                  <a:gd name="T23" fmla="*/ 490 h 694"/>
                  <a:gd name="T24" fmla="*/ 151 w 414"/>
                  <a:gd name="T25" fmla="*/ 496 h 694"/>
                  <a:gd name="T26" fmla="*/ 116 w 414"/>
                  <a:gd name="T27" fmla="*/ 501 h 694"/>
                  <a:gd name="T28" fmla="*/ 104 w 414"/>
                  <a:gd name="T29" fmla="*/ 525 h 694"/>
                  <a:gd name="T30" fmla="*/ 127 w 414"/>
                  <a:gd name="T31" fmla="*/ 565 h 694"/>
                  <a:gd name="T32" fmla="*/ 209 w 414"/>
                  <a:gd name="T33" fmla="*/ 635 h 694"/>
                  <a:gd name="T34" fmla="*/ 268 w 414"/>
                  <a:gd name="T35" fmla="*/ 653 h 694"/>
                  <a:gd name="T36" fmla="*/ 280 w 414"/>
                  <a:gd name="T37" fmla="*/ 676 h 694"/>
                  <a:gd name="T38" fmla="*/ 255 w 414"/>
                  <a:gd name="T39" fmla="*/ 694 h 694"/>
                  <a:gd name="T40" fmla="*/ 203 w 414"/>
                  <a:gd name="T41" fmla="*/ 694 h 694"/>
                  <a:gd name="T42" fmla="*/ 133 w 414"/>
                  <a:gd name="T43" fmla="*/ 653 h 694"/>
                  <a:gd name="T44" fmla="*/ 75 w 414"/>
                  <a:gd name="T45" fmla="*/ 595 h 694"/>
                  <a:gd name="T46" fmla="*/ 40 w 414"/>
                  <a:gd name="T47" fmla="*/ 542 h 694"/>
                  <a:gd name="T48" fmla="*/ 40 w 414"/>
                  <a:gd name="T49" fmla="*/ 501 h 694"/>
                  <a:gd name="T50" fmla="*/ 63 w 414"/>
                  <a:gd name="T51" fmla="*/ 472 h 694"/>
                  <a:gd name="T52" fmla="*/ 98 w 414"/>
                  <a:gd name="T53" fmla="*/ 461 h 694"/>
                  <a:gd name="T54" fmla="*/ 151 w 414"/>
                  <a:gd name="T55" fmla="*/ 455 h 694"/>
                  <a:gd name="T56" fmla="*/ 209 w 414"/>
                  <a:gd name="T57" fmla="*/ 455 h 694"/>
                  <a:gd name="T58" fmla="*/ 280 w 414"/>
                  <a:gd name="T59" fmla="*/ 443 h 694"/>
                  <a:gd name="T60" fmla="*/ 315 w 414"/>
                  <a:gd name="T61" fmla="*/ 431 h 694"/>
                  <a:gd name="T62" fmla="*/ 332 w 414"/>
                  <a:gd name="T63" fmla="*/ 414 h 694"/>
                  <a:gd name="T64" fmla="*/ 326 w 414"/>
                  <a:gd name="T65" fmla="*/ 397 h 694"/>
                  <a:gd name="T66" fmla="*/ 274 w 414"/>
                  <a:gd name="T67" fmla="*/ 350 h 694"/>
                  <a:gd name="T68" fmla="*/ 191 w 414"/>
                  <a:gd name="T69" fmla="*/ 268 h 694"/>
                  <a:gd name="T70" fmla="*/ 116 w 414"/>
                  <a:gd name="T71" fmla="*/ 199 h 694"/>
                  <a:gd name="T72" fmla="*/ 34 w 414"/>
                  <a:gd name="T73" fmla="*/ 123 h 694"/>
                  <a:gd name="T74" fmla="*/ 5 w 414"/>
                  <a:gd name="T75" fmla="*/ 69 h 694"/>
                  <a:gd name="T76" fmla="*/ 0 w 414"/>
                  <a:gd name="T77" fmla="*/ 34 h 69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14"/>
                  <a:gd name="T118" fmla="*/ 0 h 694"/>
                  <a:gd name="T119" fmla="*/ 414 w 414"/>
                  <a:gd name="T120" fmla="*/ 694 h 69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14" h="694">
                    <a:moveTo>
                      <a:pt x="0" y="34"/>
                    </a:moveTo>
                    <a:lnTo>
                      <a:pt x="5" y="5"/>
                    </a:lnTo>
                    <a:lnTo>
                      <a:pt x="69" y="0"/>
                    </a:lnTo>
                    <a:lnTo>
                      <a:pt x="104" y="29"/>
                    </a:lnTo>
                    <a:lnTo>
                      <a:pt x="157" y="105"/>
                    </a:lnTo>
                    <a:lnTo>
                      <a:pt x="226" y="204"/>
                    </a:lnTo>
                    <a:lnTo>
                      <a:pt x="291" y="274"/>
                    </a:lnTo>
                    <a:lnTo>
                      <a:pt x="408" y="402"/>
                    </a:lnTo>
                    <a:lnTo>
                      <a:pt x="414" y="431"/>
                    </a:lnTo>
                    <a:lnTo>
                      <a:pt x="390" y="449"/>
                    </a:lnTo>
                    <a:lnTo>
                      <a:pt x="332" y="472"/>
                    </a:lnTo>
                    <a:lnTo>
                      <a:pt x="250" y="490"/>
                    </a:lnTo>
                    <a:lnTo>
                      <a:pt x="151" y="496"/>
                    </a:lnTo>
                    <a:lnTo>
                      <a:pt x="116" y="501"/>
                    </a:lnTo>
                    <a:lnTo>
                      <a:pt x="104" y="525"/>
                    </a:lnTo>
                    <a:lnTo>
                      <a:pt x="127" y="565"/>
                    </a:lnTo>
                    <a:lnTo>
                      <a:pt x="209" y="635"/>
                    </a:lnTo>
                    <a:lnTo>
                      <a:pt x="268" y="653"/>
                    </a:lnTo>
                    <a:lnTo>
                      <a:pt x="280" y="676"/>
                    </a:lnTo>
                    <a:lnTo>
                      <a:pt x="255" y="694"/>
                    </a:lnTo>
                    <a:lnTo>
                      <a:pt x="203" y="694"/>
                    </a:lnTo>
                    <a:lnTo>
                      <a:pt x="133" y="653"/>
                    </a:lnTo>
                    <a:lnTo>
                      <a:pt x="75" y="595"/>
                    </a:lnTo>
                    <a:lnTo>
                      <a:pt x="40" y="542"/>
                    </a:lnTo>
                    <a:lnTo>
                      <a:pt x="40" y="501"/>
                    </a:lnTo>
                    <a:lnTo>
                      <a:pt x="63" y="472"/>
                    </a:lnTo>
                    <a:lnTo>
                      <a:pt x="98" y="461"/>
                    </a:lnTo>
                    <a:lnTo>
                      <a:pt x="151" y="455"/>
                    </a:lnTo>
                    <a:lnTo>
                      <a:pt x="209" y="455"/>
                    </a:lnTo>
                    <a:lnTo>
                      <a:pt x="280" y="443"/>
                    </a:lnTo>
                    <a:lnTo>
                      <a:pt x="315" y="431"/>
                    </a:lnTo>
                    <a:lnTo>
                      <a:pt x="332" y="414"/>
                    </a:lnTo>
                    <a:lnTo>
                      <a:pt x="326" y="397"/>
                    </a:lnTo>
                    <a:lnTo>
                      <a:pt x="274" y="350"/>
                    </a:lnTo>
                    <a:lnTo>
                      <a:pt x="191" y="268"/>
                    </a:lnTo>
                    <a:lnTo>
                      <a:pt x="116" y="199"/>
                    </a:lnTo>
                    <a:lnTo>
                      <a:pt x="34" y="123"/>
                    </a:lnTo>
                    <a:lnTo>
                      <a:pt x="5" y="69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44" name="Freeform 132"/>
              <p:cNvSpPr>
                <a:spLocks/>
              </p:cNvSpPr>
              <p:nvPr/>
            </p:nvSpPr>
            <p:spPr bwMode="auto">
              <a:xfrm>
                <a:off x="5993" y="2151"/>
                <a:ext cx="449" cy="1046"/>
              </a:xfrm>
              <a:custGeom>
                <a:avLst/>
                <a:gdLst>
                  <a:gd name="T0" fmla="*/ 222 w 449"/>
                  <a:gd name="T1" fmla="*/ 0 h 1046"/>
                  <a:gd name="T2" fmla="*/ 286 w 449"/>
                  <a:gd name="T3" fmla="*/ 12 h 1046"/>
                  <a:gd name="T4" fmla="*/ 315 w 449"/>
                  <a:gd name="T5" fmla="*/ 59 h 1046"/>
                  <a:gd name="T6" fmla="*/ 309 w 449"/>
                  <a:gd name="T7" fmla="*/ 170 h 1046"/>
                  <a:gd name="T8" fmla="*/ 298 w 449"/>
                  <a:gd name="T9" fmla="*/ 287 h 1046"/>
                  <a:gd name="T10" fmla="*/ 298 w 449"/>
                  <a:gd name="T11" fmla="*/ 409 h 1046"/>
                  <a:gd name="T12" fmla="*/ 356 w 449"/>
                  <a:gd name="T13" fmla="*/ 555 h 1046"/>
                  <a:gd name="T14" fmla="*/ 402 w 449"/>
                  <a:gd name="T15" fmla="*/ 660 h 1046"/>
                  <a:gd name="T16" fmla="*/ 426 w 449"/>
                  <a:gd name="T17" fmla="*/ 766 h 1046"/>
                  <a:gd name="T18" fmla="*/ 420 w 449"/>
                  <a:gd name="T19" fmla="*/ 859 h 1046"/>
                  <a:gd name="T20" fmla="*/ 420 w 449"/>
                  <a:gd name="T21" fmla="*/ 894 h 1046"/>
                  <a:gd name="T22" fmla="*/ 443 w 449"/>
                  <a:gd name="T23" fmla="*/ 929 h 1046"/>
                  <a:gd name="T24" fmla="*/ 449 w 449"/>
                  <a:gd name="T25" fmla="*/ 964 h 1046"/>
                  <a:gd name="T26" fmla="*/ 432 w 449"/>
                  <a:gd name="T27" fmla="*/ 981 h 1046"/>
                  <a:gd name="T28" fmla="*/ 385 w 449"/>
                  <a:gd name="T29" fmla="*/ 970 h 1046"/>
                  <a:gd name="T30" fmla="*/ 298 w 449"/>
                  <a:gd name="T31" fmla="*/ 958 h 1046"/>
                  <a:gd name="T32" fmla="*/ 193 w 449"/>
                  <a:gd name="T33" fmla="*/ 981 h 1046"/>
                  <a:gd name="T34" fmla="*/ 123 w 449"/>
                  <a:gd name="T35" fmla="*/ 1022 h 1046"/>
                  <a:gd name="T36" fmla="*/ 88 w 449"/>
                  <a:gd name="T37" fmla="*/ 1046 h 1046"/>
                  <a:gd name="T38" fmla="*/ 53 w 449"/>
                  <a:gd name="T39" fmla="*/ 1046 h 1046"/>
                  <a:gd name="T40" fmla="*/ 0 w 449"/>
                  <a:gd name="T41" fmla="*/ 970 h 1046"/>
                  <a:gd name="T42" fmla="*/ 6 w 449"/>
                  <a:gd name="T43" fmla="*/ 958 h 1046"/>
                  <a:gd name="T44" fmla="*/ 112 w 449"/>
                  <a:gd name="T45" fmla="*/ 923 h 1046"/>
                  <a:gd name="T46" fmla="*/ 234 w 449"/>
                  <a:gd name="T47" fmla="*/ 906 h 1046"/>
                  <a:gd name="T48" fmla="*/ 321 w 449"/>
                  <a:gd name="T49" fmla="*/ 900 h 1046"/>
                  <a:gd name="T50" fmla="*/ 373 w 449"/>
                  <a:gd name="T51" fmla="*/ 900 h 1046"/>
                  <a:gd name="T52" fmla="*/ 385 w 449"/>
                  <a:gd name="T53" fmla="*/ 865 h 1046"/>
                  <a:gd name="T54" fmla="*/ 368 w 449"/>
                  <a:gd name="T55" fmla="*/ 766 h 1046"/>
                  <a:gd name="T56" fmla="*/ 327 w 449"/>
                  <a:gd name="T57" fmla="*/ 660 h 1046"/>
                  <a:gd name="T58" fmla="*/ 263 w 449"/>
                  <a:gd name="T59" fmla="*/ 526 h 1046"/>
                  <a:gd name="T60" fmla="*/ 210 w 449"/>
                  <a:gd name="T61" fmla="*/ 409 h 1046"/>
                  <a:gd name="T62" fmla="*/ 187 w 449"/>
                  <a:gd name="T63" fmla="*/ 304 h 1046"/>
                  <a:gd name="T64" fmla="*/ 181 w 449"/>
                  <a:gd name="T65" fmla="*/ 188 h 1046"/>
                  <a:gd name="T66" fmla="*/ 181 w 449"/>
                  <a:gd name="T67" fmla="*/ 76 h 1046"/>
                  <a:gd name="T68" fmla="*/ 205 w 449"/>
                  <a:gd name="T69" fmla="*/ 30 h 1046"/>
                  <a:gd name="T70" fmla="*/ 222 w 449"/>
                  <a:gd name="T71" fmla="*/ 0 h 10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49"/>
                  <a:gd name="T109" fmla="*/ 0 h 1046"/>
                  <a:gd name="T110" fmla="*/ 449 w 449"/>
                  <a:gd name="T111" fmla="*/ 1046 h 10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49" h="1046">
                    <a:moveTo>
                      <a:pt x="222" y="0"/>
                    </a:moveTo>
                    <a:lnTo>
                      <a:pt x="286" y="12"/>
                    </a:lnTo>
                    <a:lnTo>
                      <a:pt x="315" y="59"/>
                    </a:lnTo>
                    <a:lnTo>
                      <a:pt x="309" y="170"/>
                    </a:lnTo>
                    <a:lnTo>
                      <a:pt x="298" y="287"/>
                    </a:lnTo>
                    <a:lnTo>
                      <a:pt x="298" y="409"/>
                    </a:lnTo>
                    <a:lnTo>
                      <a:pt x="356" y="555"/>
                    </a:lnTo>
                    <a:lnTo>
                      <a:pt x="402" y="660"/>
                    </a:lnTo>
                    <a:lnTo>
                      <a:pt x="426" y="766"/>
                    </a:lnTo>
                    <a:lnTo>
                      <a:pt x="420" y="859"/>
                    </a:lnTo>
                    <a:lnTo>
                      <a:pt x="420" y="894"/>
                    </a:lnTo>
                    <a:lnTo>
                      <a:pt x="443" y="929"/>
                    </a:lnTo>
                    <a:lnTo>
                      <a:pt x="449" y="964"/>
                    </a:lnTo>
                    <a:lnTo>
                      <a:pt x="432" y="981"/>
                    </a:lnTo>
                    <a:lnTo>
                      <a:pt x="385" y="970"/>
                    </a:lnTo>
                    <a:lnTo>
                      <a:pt x="298" y="958"/>
                    </a:lnTo>
                    <a:lnTo>
                      <a:pt x="193" y="981"/>
                    </a:lnTo>
                    <a:lnTo>
                      <a:pt x="123" y="1022"/>
                    </a:lnTo>
                    <a:lnTo>
                      <a:pt x="88" y="1046"/>
                    </a:lnTo>
                    <a:lnTo>
                      <a:pt x="53" y="1046"/>
                    </a:lnTo>
                    <a:lnTo>
                      <a:pt x="0" y="970"/>
                    </a:lnTo>
                    <a:lnTo>
                      <a:pt x="6" y="958"/>
                    </a:lnTo>
                    <a:lnTo>
                      <a:pt x="112" y="923"/>
                    </a:lnTo>
                    <a:lnTo>
                      <a:pt x="234" y="906"/>
                    </a:lnTo>
                    <a:lnTo>
                      <a:pt x="321" y="900"/>
                    </a:lnTo>
                    <a:lnTo>
                      <a:pt x="373" y="900"/>
                    </a:lnTo>
                    <a:lnTo>
                      <a:pt x="385" y="865"/>
                    </a:lnTo>
                    <a:lnTo>
                      <a:pt x="368" y="766"/>
                    </a:lnTo>
                    <a:lnTo>
                      <a:pt x="327" y="660"/>
                    </a:lnTo>
                    <a:lnTo>
                      <a:pt x="263" y="526"/>
                    </a:lnTo>
                    <a:lnTo>
                      <a:pt x="210" y="409"/>
                    </a:lnTo>
                    <a:lnTo>
                      <a:pt x="187" y="304"/>
                    </a:lnTo>
                    <a:lnTo>
                      <a:pt x="181" y="188"/>
                    </a:lnTo>
                    <a:lnTo>
                      <a:pt x="181" y="76"/>
                    </a:lnTo>
                    <a:lnTo>
                      <a:pt x="205" y="30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45" name="Freeform 133"/>
              <p:cNvSpPr>
                <a:spLocks/>
              </p:cNvSpPr>
              <p:nvPr/>
            </p:nvSpPr>
            <p:spPr bwMode="auto">
              <a:xfrm>
                <a:off x="5772" y="2181"/>
                <a:ext cx="373" cy="870"/>
              </a:xfrm>
              <a:custGeom>
                <a:avLst/>
                <a:gdLst>
                  <a:gd name="T0" fmla="*/ 280 w 373"/>
                  <a:gd name="T1" fmla="*/ 0 h 870"/>
                  <a:gd name="T2" fmla="*/ 332 w 373"/>
                  <a:gd name="T3" fmla="*/ 0 h 870"/>
                  <a:gd name="T4" fmla="*/ 350 w 373"/>
                  <a:gd name="T5" fmla="*/ 35 h 870"/>
                  <a:gd name="T6" fmla="*/ 361 w 373"/>
                  <a:gd name="T7" fmla="*/ 112 h 870"/>
                  <a:gd name="T8" fmla="*/ 350 w 373"/>
                  <a:gd name="T9" fmla="*/ 193 h 870"/>
                  <a:gd name="T10" fmla="*/ 321 w 373"/>
                  <a:gd name="T11" fmla="*/ 356 h 870"/>
                  <a:gd name="T12" fmla="*/ 326 w 373"/>
                  <a:gd name="T13" fmla="*/ 426 h 870"/>
                  <a:gd name="T14" fmla="*/ 361 w 373"/>
                  <a:gd name="T15" fmla="*/ 566 h 870"/>
                  <a:gd name="T16" fmla="*/ 373 w 373"/>
                  <a:gd name="T17" fmla="*/ 665 h 870"/>
                  <a:gd name="T18" fmla="*/ 373 w 373"/>
                  <a:gd name="T19" fmla="*/ 742 h 870"/>
                  <a:gd name="T20" fmla="*/ 356 w 373"/>
                  <a:gd name="T21" fmla="*/ 759 h 870"/>
                  <a:gd name="T22" fmla="*/ 303 w 373"/>
                  <a:gd name="T23" fmla="*/ 771 h 870"/>
                  <a:gd name="T24" fmla="*/ 232 w 373"/>
                  <a:gd name="T25" fmla="*/ 788 h 870"/>
                  <a:gd name="T26" fmla="*/ 163 w 373"/>
                  <a:gd name="T27" fmla="*/ 823 h 870"/>
                  <a:gd name="T28" fmla="*/ 93 w 373"/>
                  <a:gd name="T29" fmla="*/ 870 h 870"/>
                  <a:gd name="T30" fmla="*/ 64 w 373"/>
                  <a:gd name="T31" fmla="*/ 870 h 870"/>
                  <a:gd name="T32" fmla="*/ 0 w 373"/>
                  <a:gd name="T33" fmla="*/ 818 h 870"/>
                  <a:gd name="T34" fmla="*/ 6 w 373"/>
                  <a:gd name="T35" fmla="*/ 794 h 870"/>
                  <a:gd name="T36" fmla="*/ 87 w 373"/>
                  <a:gd name="T37" fmla="*/ 759 h 870"/>
                  <a:gd name="T38" fmla="*/ 227 w 373"/>
                  <a:gd name="T39" fmla="*/ 724 h 870"/>
                  <a:gd name="T40" fmla="*/ 292 w 373"/>
                  <a:gd name="T41" fmla="*/ 700 h 870"/>
                  <a:gd name="T42" fmla="*/ 303 w 373"/>
                  <a:gd name="T43" fmla="*/ 677 h 870"/>
                  <a:gd name="T44" fmla="*/ 303 w 373"/>
                  <a:gd name="T45" fmla="*/ 578 h 870"/>
                  <a:gd name="T46" fmla="*/ 280 w 373"/>
                  <a:gd name="T47" fmla="*/ 450 h 870"/>
                  <a:gd name="T48" fmla="*/ 268 w 373"/>
                  <a:gd name="T49" fmla="*/ 368 h 870"/>
                  <a:gd name="T50" fmla="*/ 257 w 373"/>
                  <a:gd name="T51" fmla="*/ 240 h 870"/>
                  <a:gd name="T52" fmla="*/ 251 w 373"/>
                  <a:gd name="T53" fmla="*/ 100 h 870"/>
                  <a:gd name="T54" fmla="*/ 257 w 373"/>
                  <a:gd name="T55" fmla="*/ 35 h 870"/>
                  <a:gd name="T56" fmla="*/ 280 w 373"/>
                  <a:gd name="T57" fmla="*/ 0 h 87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73"/>
                  <a:gd name="T88" fmla="*/ 0 h 870"/>
                  <a:gd name="T89" fmla="*/ 373 w 373"/>
                  <a:gd name="T90" fmla="*/ 870 h 87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73" h="870">
                    <a:moveTo>
                      <a:pt x="280" y="0"/>
                    </a:moveTo>
                    <a:lnTo>
                      <a:pt x="332" y="0"/>
                    </a:lnTo>
                    <a:lnTo>
                      <a:pt x="350" y="35"/>
                    </a:lnTo>
                    <a:lnTo>
                      <a:pt x="361" y="112"/>
                    </a:lnTo>
                    <a:lnTo>
                      <a:pt x="350" y="193"/>
                    </a:lnTo>
                    <a:lnTo>
                      <a:pt x="321" y="356"/>
                    </a:lnTo>
                    <a:lnTo>
                      <a:pt x="326" y="426"/>
                    </a:lnTo>
                    <a:lnTo>
                      <a:pt x="361" y="566"/>
                    </a:lnTo>
                    <a:lnTo>
                      <a:pt x="373" y="665"/>
                    </a:lnTo>
                    <a:lnTo>
                      <a:pt x="373" y="742"/>
                    </a:lnTo>
                    <a:lnTo>
                      <a:pt x="356" y="759"/>
                    </a:lnTo>
                    <a:lnTo>
                      <a:pt x="303" y="771"/>
                    </a:lnTo>
                    <a:lnTo>
                      <a:pt x="232" y="788"/>
                    </a:lnTo>
                    <a:lnTo>
                      <a:pt x="163" y="823"/>
                    </a:lnTo>
                    <a:lnTo>
                      <a:pt x="93" y="870"/>
                    </a:lnTo>
                    <a:lnTo>
                      <a:pt x="64" y="870"/>
                    </a:lnTo>
                    <a:lnTo>
                      <a:pt x="0" y="818"/>
                    </a:lnTo>
                    <a:lnTo>
                      <a:pt x="6" y="794"/>
                    </a:lnTo>
                    <a:lnTo>
                      <a:pt x="87" y="759"/>
                    </a:lnTo>
                    <a:lnTo>
                      <a:pt x="227" y="724"/>
                    </a:lnTo>
                    <a:lnTo>
                      <a:pt x="292" y="700"/>
                    </a:lnTo>
                    <a:lnTo>
                      <a:pt x="303" y="677"/>
                    </a:lnTo>
                    <a:lnTo>
                      <a:pt x="303" y="578"/>
                    </a:lnTo>
                    <a:lnTo>
                      <a:pt x="280" y="450"/>
                    </a:lnTo>
                    <a:lnTo>
                      <a:pt x="268" y="368"/>
                    </a:lnTo>
                    <a:lnTo>
                      <a:pt x="257" y="240"/>
                    </a:lnTo>
                    <a:lnTo>
                      <a:pt x="251" y="100"/>
                    </a:lnTo>
                    <a:lnTo>
                      <a:pt x="257" y="35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46" name="Freeform 134"/>
              <p:cNvSpPr>
                <a:spLocks/>
              </p:cNvSpPr>
              <p:nvPr/>
            </p:nvSpPr>
            <p:spPr bwMode="auto">
              <a:xfrm>
                <a:off x="5760" y="901"/>
                <a:ext cx="612" cy="776"/>
              </a:xfrm>
              <a:custGeom>
                <a:avLst/>
                <a:gdLst>
                  <a:gd name="T0" fmla="*/ 326 w 612"/>
                  <a:gd name="T1" fmla="*/ 776 h 776"/>
                  <a:gd name="T2" fmla="*/ 355 w 612"/>
                  <a:gd name="T3" fmla="*/ 740 h 776"/>
                  <a:gd name="T4" fmla="*/ 344 w 612"/>
                  <a:gd name="T5" fmla="*/ 688 h 776"/>
                  <a:gd name="T6" fmla="*/ 321 w 612"/>
                  <a:gd name="T7" fmla="*/ 618 h 776"/>
                  <a:gd name="T8" fmla="*/ 232 w 612"/>
                  <a:gd name="T9" fmla="*/ 536 h 776"/>
                  <a:gd name="T10" fmla="*/ 145 w 612"/>
                  <a:gd name="T11" fmla="*/ 461 h 776"/>
                  <a:gd name="T12" fmla="*/ 104 w 612"/>
                  <a:gd name="T13" fmla="*/ 379 h 776"/>
                  <a:gd name="T14" fmla="*/ 87 w 612"/>
                  <a:gd name="T15" fmla="*/ 251 h 776"/>
                  <a:gd name="T16" fmla="*/ 186 w 612"/>
                  <a:gd name="T17" fmla="*/ 216 h 776"/>
                  <a:gd name="T18" fmla="*/ 344 w 612"/>
                  <a:gd name="T19" fmla="*/ 199 h 776"/>
                  <a:gd name="T20" fmla="*/ 408 w 612"/>
                  <a:gd name="T21" fmla="*/ 205 h 776"/>
                  <a:gd name="T22" fmla="*/ 425 w 612"/>
                  <a:gd name="T23" fmla="*/ 222 h 776"/>
                  <a:gd name="T24" fmla="*/ 454 w 612"/>
                  <a:gd name="T25" fmla="*/ 193 h 776"/>
                  <a:gd name="T26" fmla="*/ 443 w 612"/>
                  <a:gd name="T27" fmla="*/ 164 h 776"/>
                  <a:gd name="T28" fmla="*/ 460 w 612"/>
                  <a:gd name="T29" fmla="*/ 111 h 776"/>
                  <a:gd name="T30" fmla="*/ 507 w 612"/>
                  <a:gd name="T31" fmla="*/ 64 h 776"/>
                  <a:gd name="T32" fmla="*/ 542 w 612"/>
                  <a:gd name="T33" fmla="*/ 52 h 776"/>
                  <a:gd name="T34" fmla="*/ 588 w 612"/>
                  <a:gd name="T35" fmla="*/ 81 h 776"/>
                  <a:gd name="T36" fmla="*/ 612 w 612"/>
                  <a:gd name="T37" fmla="*/ 52 h 776"/>
                  <a:gd name="T38" fmla="*/ 571 w 612"/>
                  <a:gd name="T39" fmla="*/ 0 h 776"/>
                  <a:gd name="T40" fmla="*/ 518 w 612"/>
                  <a:gd name="T41" fmla="*/ 0 h 776"/>
                  <a:gd name="T42" fmla="*/ 454 w 612"/>
                  <a:gd name="T43" fmla="*/ 29 h 776"/>
                  <a:gd name="T44" fmla="*/ 414 w 612"/>
                  <a:gd name="T45" fmla="*/ 105 h 776"/>
                  <a:gd name="T46" fmla="*/ 361 w 612"/>
                  <a:gd name="T47" fmla="*/ 141 h 776"/>
                  <a:gd name="T48" fmla="*/ 280 w 612"/>
                  <a:gd name="T49" fmla="*/ 152 h 776"/>
                  <a:gd name="T50" fmla="*/ 133 w 612"/>
                  <a:gd name="T51" fmla="*/ 170 h 776"/>
                  <a:gd name="T52" fmla="*/ 17 w 612"/>
                  <a:gd name="T53" fmla="*/ 205 h 776"/>
                  <a:gd name="T54" fmla="*/ 0 w 612"/>
                  <a:gd name="T55" fmla="*/ 234 h 776"/>
                  <a:gd name="T56" fmla="*/ 11 w 612"/>
                  <a:gd name="T57" fmla="*/ 327 h 776"/>
                  <a:gd name="T58" fmla="*/ 52 w 612"/>
                  <a:gd name="T59" fmla="*/ 455 h 776"/>
                  <a:gd name="T60" fmla="*/ 110 w 612"/>
                  <a:gd name="T61" fmla="*/ 560 h 776"/>
                  <a:gd name="T62" fmla="*/ 168 w 612"/>
                  <a:gd name="T63" fmla="*/ 653 h 776"/>
                  <a:gd name="T64" fmla="*/ 221 w 612"/>
                  <a:gd name="T65" fmla="*/ 717 h 776"/>
                  <a:gd name="T66" fmla="*/ 274 w 612"/>
                  <a:gd name="T67" fmla="*/ 764 h 776"/>
                  <a:gd name="T68" fmla="*/ 326 w 612"/>
                  <a:gd name="T69" fmla="*/ 776 h 77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12"/>
                  <a:gd name="T106" fmla="*/ 0 h 776"/>
                  <a:gd name="T107" fmla="*/ 612 w 612"/>
                  <a:gd name="T108" fmla="*/ 776 h 77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12" h="776">
                    <a:moveTo>
                      <a:pt x="326" y="776"/>
                    </a:moveTo>
                    <a:lnTo>
                      <a:pt x="355" y="740"/>
                    </a:lnTo>
                    <a:lnTo>
                      <a:pt x="344" y="688"/>
                    </a:lnTo>
                    <a:lnTo>
                      <a:pt x="321" y="618"/>
                    </a:lnTo>
                    <a:lnTo>
                      <a:pt x="232" y="536"/>
                    </a:lnTo>
                    <a:lnTo>
                      <a:pt x="145" y="461"/>
                    </a:lnTo>
                    <a:lnTo>
                      <a:pt x="104" y="379"/>
                    </a:lnTo>
                    <a:lnTo>
                      <a:pt x="87" y="251"/>
                    </a:lnTo>
                    <a:lnTo>
                      <a:pt x="186" y="216"/>
                    </a:lnTo>
                    <a:lnTo>
                      <a:pt x="344" y="199"/>
                    </a:lnTo>
                    <a:lnTo>
                      <a:pt x="408" y="205"/>
                    </a:lnTo>
                    <a:lnTo>
                      <a:pt x="425" y="222"/>
                    </a:lnTo>
                    <a:lnTo>
                      <a:pt x="454" y="193"/>
                    </a:lnTo>
                    <a:lnTo>
                      <a:pt x="443" y="164"/>
                    </a:lnTo>
                    <a:lnTo>
                      <a:pt x="460" y="111"/>
                    </a:lnTo>
                    <a:lnTo>
                      <a:pt x="507" y="64"/>
                    </a:lnTo>
                    <a:lnTo>
                      <a:pt x="542" y="52"/>
                    </a:lnTo>
                    <a:lnTo>
                      <a:pt x="588" y="81"/>
                    </a:lnTo>
                    <a:lnTo>
                      <a:pt x="612" y="52"/>
                    </a:lnTo>
                    <a:lnTo>
                      <a:pt x="571" y="0"/>
                    </a:lnTo>
                    <a:lnTo>
                      <a:pt x="518" y="0"/>
                    </a:lnTo>
                    <a:lnTo>
                      <a:pt x="454" y="29"/>
                    </a:lnTo>
                    <a:lnTo>
                      <a:pt x="414" y="105"/>
                    </a:lnTo>
                    <a:lnTo>
                      <a:pt x="361" y="141"/>
                    </a:lnTo>
                    <a:lnTo>
                      <a:pt x="280" y="152"/>
                    </a:lnTo>
                    <a:lnTo>
                      <a:pt x="133" y="170"/>
                    </a:lnTo>
                    <a:lnTo>
                      <a:pt x="17" y="205"/>
                    </a:lnTo>
                    <a:lnTo>
                      <a:pt x="0" y="234"/>
                    </a:lnTo>
                    <a:lnTo>
                      <a:pt x="11" y="327"/>
                    </a:lnTo>
                    <a:lnTo>
                      <a:pt x="52" y="455"/>
                    </a:lnTo>
                    <a:lnTo>
                      <a:pt x="110" y="560"/>
                    </a:lnTo>
                    <a:lnTo>
                      <a:pt x="168" y="653"/>
                    </a:lnTo>
                    <a:lnTo>
                      <a:pt x="221" y="717"/>
                    </a:lnTo>
                    <a:lnTo>
                      <a:pt x="274" y="764"/>
                    </a:lnTo>
                    <a:lnTo>
                      <a:pt x="326" y="77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8138" name="Group 135"/>
            <p:cNvGrpSpPr>
              <a:grpSpLocks/>
            </p:cNvGrpSpPr>
            <p:nvPr/>
          </p:nvGrpSpPr>
          <p:grpSpPr bwMode="auto">
            <a:xfrm>
              <a:off x="6571" y="720"/>
              <a:ext cx="210" cy="264"/>
              <a:chOff x="6571" y="720"/>
              <a:chExt cx="210" cy="264"/>
            </a:xfrm>
          </p:grpSpPr>
          <p:sp>
            <p:nvSpPr>
              <p:cNvPr id="88139" name="Freeform 136"/>
              <p:cNvSpPr>
                <a:spLocks/>
              </p:cNvSpPr>
              <p:nvPr/>
            </p:nvSpPr>
            <p:spPr bwMode="auto">
              <a:xfrm>
                <a:off x="6612" y="720"/>
                <a:ext cx="169" cy="192"/>
              </a:xfrm>
              <a:custGeom>
                <a:avLst/>
                <a:gdLst>
                  <a:gd name="T0" fmla="*/ 52 w 169"/>
                  <a:gd name="T1" fmla="*/ 12 h 192"/>
                  <a:gd name="T2" fmla="*/ 99 w 169"/>
                  <a:gd name="T3" fmla="*/ 0 h 192"/>
                  <a:gd name="T4" fmla="*/ 157 w 169"/>
                  <a:gd name="T5" fmla="*/ 17 h 192"/>
                  <a:gd name="T6" fmla="*/ 169 w 169"/>
                  <a:gd name="T7" fmla="*/ 58 h 192"/>
                  <a:gd name="T8" fmla="*/ 163 w 169"/>
                  <a:gd name="T9" fmla="*/ 111 h 192"/>
                  <a:gd name="T10" fmla="*/ 134 w 169"/>
                  <a:gd name="T11" fmla="*/ 145 h 192"/>
                  <a:gd name="T12" fmla="*/ 93 w 169"/>
                  <a:gd name="T13" fmla="*/ 151 h 192"/>
                  <a:gd name="T14" fmla="*/ 52 w 169"/>
                  <a:gd name="T15" fmla="*/ 151 h 192"/>
                  <a:gd name="T16" fmla="*/ 34 w 169"/>
                  <a:gd name="T17" fmla="*/ 169 h 192"/>
                  <a:gd name="T18" fmla="*/ 34 w 169"/>
                  <a:gd name="T19" fmla="*/ 180 h 192"/>
                  <a:gd name="T20" fmla="*/ 23 w 169"/>
                  <a:gd name="T21" fmla="*/ 192 h 192"/>
                  <a:gd name="T22" fmla="*/ 0 w 169"/>
                  <a:gd name="T23" fmla="*/ 186 h 192"/>
                  <a:gd name="T24" fmla="*/ 5 w 169"/>
                  <a:gd name="T25" fmla="*/ 157 h 192"/>
                  <a:gd name="T26" fmla="*/ 23 w 169"/>
                  <a:gd name="T27" fmla="*/ 134 h 192"/>
                  <a:gd name="T28" fmla="*/ 58 w 169"/>
                  <a:gd name="T29" fmla="*/ 116 h 192"/>
                  <a:gd name="T30" fmla="*/ 93 w 169"/>
                  <a:gd name="T31" fmla="*/ 122 h 192"/>
                  <a:gd name="T32" fmla="*/ 122 w 169"/>
                  <a:gd name="T33" fmla="*/ 116 h 192"/>
                  <a:gd name="T34" fmla="*/ 139 w 169"/>
                  <a:gd name="T35" fmla="*/ 87 h 192"/>
                  <a:gd name="T36" fmla="*/ 139 w 169"/>
                  <a:gd name="T37" fmla="*/ 52 h 192"/>
                  <a:gd name="T38" fmla="*/ 122 w 169"/>
                  <a:gd name="T39" fmla="*/ 35 h 192"/>
                  <a:gd name="T40" fmla="*/ 99 w 169"/>
                  <a:gd name="T41" fmla="*/ 35 h 192"/>
                  <a:gd name="T42" fmla="*/ 75 w 169"/>
                  <a:gd name="T43" fmla="*/ 41 h 192"/>
                  <a:gd name="T44" fmla="*/ 58 w 169"/>
                  <a:gd name="T45" fmla="*/ 52 h 192"/>
                  <a:gd name="T46" fmla="*/ 40 w 169"/>
                  <a:gd name="T47" fmla="*/ 41 h 192"/>
                  <a:gd name="T48" fmla="*/ 52 w 169"/>
                  <a:gd name="T49" fmla="*/ 12 h 19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9"/>
                  <a:gd name="T76" fmla="*/ 0 h 192"/>
                  <a:gd name="T77" fmla="*/ 169 w 169"/>
                  <a:gd name="T78" fmla="*/ 192 h 19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9" h="192">
                    <a:moveTo>
                      <a:pt x="52" y="12"/>
                    </a:moveTo>
                    <a:lnTo>
                      <a:pt x="99" y="0"/>
                    </a:lnTo>
                    <a:lnTo>
                      <a:pt x="157" y="17"/>
                    </a:lnTo>
                    <a:lnTo>
                      <a:pt x="169" y="58"/>
                    </a:lnTo>
                    <a:lnTo>
                      <a:pt x="163" y="111"/>
                    </a:lnTo>
                    <a:lnTo>
                      <a:pt x="134" y="145"/>
                    </a:lnTo>
                    <a:lnTo>
                      <a:pt x="93" y="151"/>
                    </a:lnTo>
                    <a:lnTo>
                      <a:pt x="52" y="151"/>
                    </a:lnTo>
                    <a:lnTo>
                      <a:pt x="34" y="169"/>
                    </a:lnTo>
                    <a:lnTo>
                      <a:pt x="34" y="180"/>
                    </a:lnTo>
                    <a:lnTo>
                      <a:pt x="23" y="192"/>
                    </a:lnTo>
                    <a:lnTo>
                      <a:pt x="0" y="186"/>
                    </a:lnTo>
                    <a:lnTo>
                      <a:pt x="5" y="157"/>
                    </a:lnTo>
                    <a:lnTo>
                      <a:pt x="23" y="134"/>
                    </a:lnTo>
                    <a:lnTo>
                      <a:pt x="58" y="116"/>
                    </a:lnTo>
                    <a:lnTo>
                      <a:pt x="93" y="122"/>
                    </a:lnTo>
                    <a:lnTo>
                      <a:pt x="122" y="116"/>
                    </a:lnTo>
                    <a:lnTo>
                      <a:pt x="139" y="87"/>
                    </a:lnTo>
                    <a:lnTo>
                      <a:pt x="139" y="52"/>
                    </a:lnTo>
                    <a:lnTo>
                      <a:pt x="122" y="35"/>
                    </a:lnTo>
                    <a:lnTo>
                      <a:pt x="99" y="35"/>
                    </a:lnTo>
                    <a:lnTo>
                      <a:pt x="75" y="41"/>
                    </a:lnTo>
                    <a:lnTo>
                      <a:pt x="58" y="52"/>
                    </a:lnTo>
                    <a:lnTo>
                      <a:pt x="40" y="41"/>
                    </a:lnTo>
                    <a:lnTo>
                      <a:pt x="52" y="1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40" name="Oval 137"/>
              <p:cNvSpPr>
                <a:spLocks noChangeArrowheads="1"/>
              </p:cNvSpPr>
              <p:nvPr/>
            </p:nvSpPr>
            <p:spPr bwMode="auto">
              <a:xfrm>
                <a:off x="6571" y="936"/>
                <a:ext cx="49" cy="48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Evaluating</a:t>
            </a:r>
            <a:r>
              <a:rPr lang="en-US" altLang="en-US" smtClean="0"/>
              <a:t>: </a:t>
            </a:r>
            <a:r>
              <a:rPr lang="en-CA" altLang="en-US" sz="3600" smtClean="0">
                <a:solidFill>
                  <a:schemeClr val="accent2"/>
                </a:solidFill>
              </a:rPr>
              <a:t>T(n) =</a:t>
            </a:r>
            <a:r>
              <a:rPr lang="en-US" altLang="en-US" sz="3600" smtClean="0">
                <a:solidFill>
                  <a:schemeClr val="accent2"/>
                </a:solidFill>
              </a:rPr>
              <a:t> </a:t>
            </a:r>
            <a:r>
              <a:rPr lang="en-CA" altLang="en-US" sz="3600" smtClean="0">
                <a:solidFill>
                  <a:schemeClr val="accent2"/>
                </a:solidFill>
              </a:rPr>
              <a:t>aT(n/b)+f(n)</a:t>
            </a:r>
          </a:p>
        </p:txBody>
      </p:sp>
      <p:graphicFrame>
        <p:nvGraphicFramePr>
          <p:cNvPr id="441347" name="Group 3"/>
          <p:cNvGraphicFramePr>
            <a:graphicFrameLocks noGrp="1"/>
          </p:cNvGraphicFramePr>
          <p:nvPr/>
        </p:nvGraphicFramePr>
        <p:xfrm>
          <a:off x="76200" y="1219200"/>
          <a:ext cx="8839200" cy="4535488"/>
        </p:xfrm>
        <a:graphic>
          <a:graphicData uri="http://schemas.openxmlformats.org/drawingml/2006/table">
            <a:tbl>
              <a:tblPr/>
              <a:tblGrid>
                <a:gridCol w="1143000"/>
                <a:gridCol w="1393825"/>
                <a:gridCol w="1527175"/>
                <a:gridCol w="1701800"/>
                <a:gridCol w="1411288"/>
                <a:gridCol w="1662112"/>
              </a:tblGrid>
              <a:tr h="1335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Level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Instance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size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 stack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f(n)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f(n/b)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f(n/b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)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i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f(n/b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)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 = 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log n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log b</a:t>
                      </a:r>
                      <a:endParaRPr kumimoji="0" lang="en-CA" sz="1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1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T(1)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9156" name="Group 68"/>
          <p:cNvGrpSpPr>
            <a:grpSpLocks/>
          </p:cNvGrpSpPr>
          <p:nvPr/>
        </p:nvGrpSpPr>
        <p:grpSpPr bwMode="auto">
          <a:xfrm>
            <a:off x="1419225" y="3148013"/>
            <a:ext cx="1031875" cy="168275"/>
            <a:chOff x="260" y="1787"/>
            <a:chExt cx="942" cy="147"/>
          </a:xfrm>
        </p:grpSpPr>
        <p:sp>
          <p:nvSpPr>
            <p:cNvPr id="89211" name="Oval 69"/>
            <p:cNvSpPr>
              <a:spLocks noChangeArrowheads="1"/>
            </p:cNvSpPr>
            <p:nvPr/>
          </p:nvSpPr>
          <p:spPr bwMode="auto">
            <a:xfrm>
              <a:off x="805" y="1787"/>
              <a:ext cx="103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9212" name="Oval 70"/>
            <p:cNvSpPr>
              <a:spLocks noChangeArrowheads="1"/>
            </p:cNvSpPr>
            <p:nvPr/>
          </p:nvSpPr>
          <p:spPr bwMode="auto">
            <a:xfrm>
              <a:off x="533" y="1792"/>
              <a:ext cx="102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89213" name="Oval 71"/>
            <p:cNvSpPr>
              <a:spLocks noChangeArrowheads="1"/>
            </p:cNvSpPr>
            <p:nvPr/>
          </p:nvSpPr>
          <p:spPr bwMode="auto">
            <a:xfrm>
              <a:off x="1100" y="1787"/>
              <a:ext cx="102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9214" name="Oval 72"/>
            <p:cNvSpPr>
              <a:spLocks noChangeArrowheads="1"/>
            </p:cNvSpPr>
            <p:nvPr/>
          </p:nvSpPr>
          <p:spPr bwMode="auto">
            <a:xfrm>
              <a:off x="260" y="1787"/>
              <a:ext cx="103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</p:grpSp>
      <p:sp>
        <p:nvSpPr>
          <p:cNvPr id="89157" name="Oval 73"/>
          <p:cNvSpPr>
            <a:spLocks noChangeArrowheads="1"/>
          </p:cNvSpPr>
          <p:nvPr/>
        </p:nvSpPr>
        <p:spPr bwMode="auto">
          <a:xfrm>
            <a:off x="1868488" y="2741613"/>
            <a:ext cx="112712" cy="161925"/>
          </a:xfrm>
          <a:prstGeom prst="ellipse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pSp>
        <p:nvGrpSpPr>
          <p:cNvPr id="89158" name="Group 74"/>
          <p:cNvGrpSpPr>
            <a:grpSpLocks/>
          </p:cNvGrpSpPr>
          <p:nvPr/>
        </p:nvGrpSpPr>
        <p:grpSpPr bwMode="auto">
          <a:xfrm>
            <a:off x="1316038" y="4583113"/>
            <a:ext cx="1235075" cy="90487"/>
            <a:chOff x="530" y="1115"/>
            <a:chExt cx="3575" cy="182"/>
          </a:xfrm>
        </p:grpSpPr>
        <p:sp>
          <p:nvSpPr>
            <p:cNvPr id="89194" name="Oval 75"/>
            <p:cNvSpPr>
              <a:spLocks noChangeArrowheads="1"/>
            </p:cNvSpPr>
            <p:nvPr/>
          </p:nvSpPr>
          <p:spPr bwMode="auto">
            <a:xfrm>
              <a:off x="2326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9195" name="Oval 76"/>
            <p:cNvSpPr>
              <a:spLocks noChangeArrowheads="1"/>
            </p:cNvSpPr>
            <p:nvPr/>
          </p:nvSpPr>
          <p:spPr bwMode="auto">
            <a:xfrm>
              <a:off x="3925" y="1115"/>
              <a:ext cx="180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9196" name="Oval 77"/>
            <p:cNvSpPr>
              <a:spLocks noChangeArrowheads="1"/>
            </p:cNvSpPr>
            <p:nvPr/>
          </p:nvSpPr>
          <p:spPr bwMode="auto">
            <a:xfrm>
              <a:off x="530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9197" name="Oval 78"/>
            <p:cNvSpPr>
              <a:spLocks noChangeArrowheads="1"/>
            </p:cNvSpPr>
            <p:nvPr/>
          </p:nvSpPr>
          <p:spPr bwMode="auto">
            <a:xfrm>
              <a:off x="746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9198" name="Oval 79"/>
            <p:cNvSpPr>
              <a:spLocks noChangeArrowheads="1"/>
            </p:cNvSpPr>
            <p:nvPr/>
          </p:nvSpPr>
          <p:spPr bwMode="auto">
            <a:xfrm>
              <a:off x="9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9199" name="Oval 80"/>
            <p:cNvSpPr>
              <a:spLocks noChangeArrowheads="1"/>
            </p:cNvSpPr>
            <p:nvPr/>
          </p:nvSpPr>
          <p:spPr bwMode="auto">
            <a:xfrm>
              <a:off x="1199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9200" name="Oval 81"/>
            <p:cNvSpPr>
              <a:spLocks noChangeArrowheads="1"/>
            </p:cNvSpPr>
            <p:nvPr/>
          </p:nvSpPr>
          <p:spPr bwMode="auto">
            <a:xfrm>
              <a:off x="1429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9201" name="Oval 82"/>
            <p:cNvSpPr>
              <a:spLocks noChangeArrowheads="1"/>
            </p:cNvSpPr>
            <p:nvPr/>
          </p:nvSpPr>
          <p:spPr bwMode="auto">
            <a:xfrm>
              <a:off x="166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9202" name="Oval 83"/>
            <p:cNvSpPr>
              <a:spLocks noChangeArrowheads="1"/>
            </p:cNvSpPr>
            <p:nvPr/>
          </p:nvSpPr>
          <p:spPr bwMode="auto">
            <a:xfrm>
              <a:off x="1877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9203" name="Oval 84"/>
            <p:cNvSpPr>
              <a:spLocks noChangeArrowheads="1"/>
            </p:cNvSpPr>
            <p:nvPr/>
          </p:nvSpPr>
          <p:spPr bwMode="auto">
            <a:xfrm>
              <a:off x="2093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9204" name="Oval 85"/>
            <p:cNvSpPr>
              <a:spLocks noChangeArrowheads="1"/>
            </p:cNvSpPr>
            <p:nvPr/>
          </p:nvSpPr>
          <p:spPr bwMode="auto">
            <a:xfrm>
              <a:off x="2550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9205" name="Oval 86"/>
            <p:cNvSpPr>
              <a:spLocks noChangeArrowheads="1"/>
            </p:cNvSpPr>
            <p:nvPr/>
          </p:nvSpPr>
          <p:spPr bwMode="auto">
            <a:xfrm>
              <a:off x="27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9206" name="Oval 87"/>
            <p:cNvSpPr>
              <a:spLocks noChangeArrowheads="1"/>
            </p:cNvSpPr>
            <p:nvPr/>
          </p:nvSpPr>
          <p:spPr bwMode="auto">
            <a:xfrm>
              <a:off x="3008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9207" name="Oval 88"/>
            <p:cNvSpPr>
              <a:spLocks noChangeArrowheads="1"/>
            </p:cNvSpPr>
            <p:nvPr/>
          </p:nvSpPr>
          <p:spPr bwMode="auto">
            <a:xfrm>
              <a:off x="3240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9208" name="Oval 89"/>
            <p:cNvSpPr>
              <a:spLocks noChangeArrowheads="1"/>
            </p:cNvSpPr>
            <p:nvPr/>
          </p:nvSpPr>
          <p:spPr bwMode="auto">
            <a:xfrm>
              <a:off x="3456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9209" name="Oval 90"/>
            <p:cNvSpPr>
              <a:spLocks noChangeArrowheads="1"/>
            </p:cNvSpPr>
            <p:nvPr/>
          </p:nvSpPr>
          <p:spPr bwMode="auto">
            <a:xfrm>
              <a:off x="36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9210" name="Rectangle 91"/>
            <p:cNvSpPr>
              <a:spLocks noChangeArrowheads="1"/>
            </p:cNvSpPr>
            <p:nvPr/>
          </p:nvSpPr>
          <p:spPr bwMode="auto">
            <a:xfrm>
              <a:off x="2130" y="1141"/>
              <a:ext cx="35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  <p:grpSp>
        <p:nvGrpSpPr>
          <p:cNvPr id="89159" name="Group 92"/>
          <p:cNvGrpSpPr>
            <a:grpSpLocks/>
          </p:cNvGrpSpPr>
          <p:nvPr/>
        </p:nvGrpSpPr>
        <p:grpSpPr bwMode="auto">
          <a:xfrm>
            <a:off x="1282700" y="5532438"/>
            <a:ext cx="1308100" cy="30162"/>
            <a:chOff x="626" y="3456"/>
            <a:chExt cx="3790" cy="58"/>
          </a:xfrm>
        </p:grpSpPr>
        <p:sp>
          <p:nvSpPr>
            <p:cNvPr id="89160" name="Oval 93"/>
            <p:cNvSpPr>
              <a:spLocks noChangeArrowheads="1"/>
            </p:cNvSpPr>
            <p:nvPr/>
          </p:nvSpPr>
          <p:spPr bwMode="auto">
            <a:xfrm flipV="1">
              <a:off x="1565" y="3456"/>
              <a:ext cx="96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9161" name="Oval 94"/>
            <p:cNvSpPr>
              <a:spLocks noChangeArrowheads="1"/>
            </p:cNvSpPr>
            <p:nvPr/>
          </p:nvSpPr>
          <p:spPr bwMode="auto">
            <a:xfrm flipV="1">
              <a:off x="2402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9162" name="Oval 95"/>
            <p:cNvSpPr>
              <a:spLocks noChangeArrowheads="1"/>
            </p:cNvSpPr>
            <p:nvPr/>
          </p:nvSpPr>
          <p:spPr bwMode="auto">
            <a:xfrm flipV="1">
              <a:off x="62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9163" name="Oval 96"/>
            <p:cNvSpPr>
              <a:spLocks noChangeArrowheads="1"/>
            </p:cNvSpPr>
            <p:nvPr/>
          </p:nvSpPr>
          <p:spPr bwMode="auto">
            <a:xfrm flipV="1">
              <a:off x="73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9164" name="Oval 97"/>
            <p:cNvSpPr>
              <a:spLocks noChangeArrowheads="1"/>
            </p:cNvSpPr>
            <p:nvPr/>
          </p:nvSpPr>
          <p:spPr bwMode="auto">
            <a:xfrm flipV="1">
              <a:off x="85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9165" name="Oval 98"/>
            <p:cNvSpPr>
              <a:spLocks noChangeArrowheads="1"/>
            </p:cNvSpPr>
            <p:nvPr/>
          </p:nvSpPr>
          <p:spPr bwMode="auto">
            <a:xfrm flipV="1">
              <a:off x="97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9166" name="Oval 99"/>
            <p:cNvSpPr>
              <a:spLocks noChangeArrowheads="1"/>
            </p:cNvSpPr>
            <p:nvPr/>
          </p:nvSpPr>
          <p:spPr bwMode="auto">
            <a:xfrm flipV="1">
              <a:off x="109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9167" name="Oval 100"/>
            <p:cNvSpPr>
              <a:spLocks noChangeArrowheads="1"/>
            </p:cNvSpPr>
            <p:nvPr/>
          </p:nvSpPr>
          <p:spPr bwMode="auto">
            <a:xfrm flipV="1">
              <a:off x="121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9168" name="Oval 101"/>
            <p:cNvSpPr>
              <a:spLocks noChangeArrowheads="1"/>
            </p:cNvSpPr>
            <p:nvPr/>
          </p:nvSpPr>
          <p:spPr bwMode="auto">
            <a:xfrm flipV="1">
              <a:off x="1331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9169" name="Oval 102"/>
            <p:cNvSpPr>
              <a:spLocks noChangeArrowheads="1"/>
            </p:cNvSpPr>
            <p:nvPr/>
          </p:nvSpPr>
          <p:spPr bwMode="auto">
            <a:xfrm flipV="1">
              <a:off x="144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9170" name="Oval 103"/>
            <p:cNvSpPr>
              <a:spLocks noChangeArrowheads="1"/>
            </p:cNvSpPr>
            <p:nvPr/>
          </p:nvSpPr>
          <p:spPr bwMode="auto">
            <a:xfrm flipV="1">
              <a:off x="1683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9171" name="Oval 104"/>
            <p:cNvSpPr>
              <a:spLocks noChangeArrowheads="1"/>
            </p:cNvSpPr>
            <p:nvPr/>
          </p:nvSpPr>
          <p:spPr bwMode="auto">
            <a:xfrm flipV="1">
              <a:off x="179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9172" name="Oval 105"/>
            <p:cNvSpPr>
              <a:spLocks noChangeArrowheads="1"/>
            </p:cNvSpPr>
            <p:nvPr/>
          </p:nvSpPr>
          <p:spPr bwMode="auto">
            <a:xfrm flipV="1">
              <a:off x="1922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9173" name="Oval 106"/>
            <p:cNvSpPr>
              <a:spLocks noChangeArrowheads="1"/>
            </p:cNvSpPr>
            <p:nvPr/>
          </p:nvSpPr>
          <p:spPr bwMode="auto">
            <a:xfrm flipV="1">
              <a:off x="204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9174" name="Oval 107"/>
            <p:cNvSpPr>
              <a:spLocks noChangeArrowheads="1"/>
            </p:cNvSpPr>
            <p:nvPr/>
          </p:nvSpPr>
          <p:spPr bwMode="auto">
            <a:xfrm flipV="1">
              <a:off x="215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9175" name="Oval 108"/>
            <p:cNvSpPr>
              <a:spLocks noChangeArrowheads="1"/>
            </p:cNvSpPr>
            <p:nvPr/>
          </p:nvSpPr>
          <p:spPr bwMode="auto">
            <a:xfrm flipV="1">
              <a:off x="226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9176" name="Rectangle 109"/>
            <p:cNvSpPr>
              <a:spLocks noChangeArrowheads="1"/>
            </p:cNvSpPr>
            <p:nvPr/>
          </p:nvSpPr>
          <p:spPr bwMode="auto">
            <a:xfrm flipV="1">
              <a:off x="1463" y="3459"/>
              <a:ext cx="183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9177" name="Oval 110"/>
            <p:cNvSpPr>
              <a:spLocks noChangeArrowheads="1"/>
            </p:cNvSpPr>
            <p:nvPr/>
          </p:nvSpPr>
          <p:spPr bwMode="auto">
            <a:xfrm flipV="1">
              <a:off x="3485" y="3456"/>
              <a:ext cx="96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9178" name="Oval 111"/>
            <p:cNvSpPr>
              <a:spLocks noChangeArrowheads="1"/>
            </p:cNvSpPr>
            <p:nvPr/>
          </p:nvSpPr>
          <p:spPr bwMode="auto">
            <a:xfrm flipV="1">
              <a:off x="4322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9179" name="Oval 112"/>
            <p:cNvSpPr>
              <a:spLocks noChangeArrowheads="1"/>
            </p:cNvSpPr>
            <p:nvPr/>
          </p:nvSpPr>
          <p:spPr bwMode="auto">
            <a:xfrm flipV="1">
              <a:off x="254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9180" name="Oval 113"/>
            <p:cNvSpPr>
              <a:spLocks noChangeArrowheads="1"/>
            </p:cNvSpPr>
            <p:nvPr/>
          </p:nvSpPr>
          <p:spPr bwMode="auto">
            <a:xfrm flipV="1">
              <a:off x="265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9181" name="Oval 114"/>
            <p:cNvSpPr>
              <a:spLocks noChangeArrowheads="1"/>
            </p:cNvSpPr>
            <p:nvPr/>
          </p:nvSpPr>
          <p:spPr bwMode="auto">
            <a:xfrm flipV="1">
              <a:off x="277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9182" name="Oval 115"/>
            <p:cNvSpPr>
              <a:spLocks noChangeArrowheads="1"/>
            </p:cNvSpPr>
            <p:nvPr/>
          </p:nvSpPr>
          <p:spPr bwMode="auto">
            <a:xfrm flipV="1">
              <a:off x="289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9183" name="Oval 116"/>
            <p:cNvSpPr>
              <a:spLocks noChangeArrowheads="1"/>
            </p:cNvSpPr>
            <p:nvPr/>
          </p:nvSpPr>
          <p:spPr bwMode="auto">
            <a:xfrm flipV="1">
              <a:off x="301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9184" name="Oval 117"/>
            <p:cNvSpPr>
              <a:spLocks noChangeArrowheads="1"/>
            </p:cNvSpPr>
            <p:nvPr/>
          </p:nvSpPr>
          <p:spPr bwMode="auto">
            <a:xfrm flipV="1">
              <a:off x="313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9185" name="Oval 118"/>
            <p:cNvSpPr>
              <a:spLocks noChangeArrowheads="1"/>
            </p:cNvSpPr>
            <p:nvPr/>
          </p:nvSpPr>
          <p:spPr bwMode="auto">
            <a:xfrm flipV="1">
              <a:off x="3251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9186" name="Oval 119"/>
            <p:cNvSpPr>
              <a:spLocks noChangeArrowheads="1"/>
            </p:cNvSpPr>
            <p:nvPr/>
          </p:nvSpPr>
          <p:spPr bwMode="auto">
            <a:xfrm flipV="1">
              <a:off x="336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9187" name="Oval 120"/>
            <p:cNvSpPr>
              <a:spLocks noChangeArrowheads="1"/>
            </p:cNvSpPr>
            <p:nvPr/>
          </p:nvSpPr>
          <p:spPr bwMode="auto">
            <a:xfrm flipV="1">
              <a:off x="3603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9188" name="Oval 121"/>
            <p:cNvSpPr>
              <a:spLocks noChangeArrowheads="1"/>
            </p:cNvSpPr>
            <p:nvPr/>
          </p:nvSpPr>
          <p:spPr bwMode="auto">
            <a:xfrm flipV="1">
              <a:off x="371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9189" name="Oval 122"/>
            <p:cNvSpPr>
              <a:spLocks noChangeArrowheads="1"/>
            </p:cNvSpPr>
            <p:nvPr/>
          </p:nvSpPr>
          <p:spPr bwMode="auto">
            <a:xfrm flipV="1">
              <a:off x="3842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9190" name="Oval 123"/>
            <p:cNvSpPr>
              <a:spLocks noChangeArrowheads="1"/>
            </p:cNvSpPr>
            <p:nvPr/>
          </p:nvSpPr>
          <p:spPr bwMode="auto">
            <a:xfrm flipV="1">
              <a:off x="396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9191" name="Oval 124"/>
            <p:cNvSpPr>
              <a:spLocks noChangeArrowheads="1"/>
            </p:cNvSpPr>
            <p:nvPr/>
          </p:nvSpPr>
          <p:spPr bwMode="auto">
            <a:xfrm flipV="1">
              <a:off x="407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9192" name="Oval 125"/>
            <p:cNvSpPr>
              <a:spLocks noChangeArrowheads="1"/>
            </p:cNvSpPr>
            <p:nvPr/>
          </p:nvSpPr>
          <p:spPr bwMode="auto">
            <a:xfrm flipV="1">
              <a:off x="418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89193" name="Rectangle 126"/>
            <p:cNvSpPr>
              <a:spLocks noChangeArrowheads="1"/>
            </p:cNvSpPr>
            <p:nvPr/>
          </p:nvSpPr>
          <p:spPr bwMode="auto">
            <a:xfrm flipV="1">
              <a:off x="3383" y="3459"/>
              <a:ext cx="183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Evaluating</a:t>
            </a:r>
            <a:r>
              <a:rPr lang="en-US" altLang="en-US" smtClean="0"/>
              <a:t>: </a:t>
            </a:r>
            <a:r>
              <a:rPr lang="en-CA" altLang="en-US" sz="3600" smtClean="0">
                <a:solidFill>
                  <a:schemeClr val="accent2"/>
                </a:solidFill>
              </a:rPr>
              <a:t>T(n) =</a:t>
            </a:r>
            <a:r>
              <a:rPr lang="en-US" altLang="en-US" sz="3600" smtClean="0">
                <a:solidFill>
                  <a:schemeClr val="accent2"/>
                </a:solidFill>
              </a:rPr>
              <a:t> </a:t>
            </a:r>
            <a:r>
              <a:rPr lang="en-CA" altLang="en-US" sz="3600" smtClean="0">
                <a:solidFill>
                  <a:schemeClr val="accent2"/>
                </a:solidFill>
              </a:rPr>
              <a:t>aT(n/b)+f(n)</a:t>
            </a:r>
          </a:p>
        </p:txBody>
      </p:sp>
      <p:graphicFrame>
        <p:nvGraphicFramePr>
          <p:cNvPr id="442371" name="Group 3"/>
          <p:cNvGraphicFramePr>
            <a:graphicFrameLocks noGrp="1"/>
          </p:cNvGraphicFramePr>
          <p:nvPr/>
        </p:nvGraphicFramePr>
        <p:xfrm>
          <a:off x="76200" y="1219200"/>
          <a:ext cx="8839200" cy="4535488"/>
        </p:xfrm>
        <a:graphic>
          <a:graphicData uri="http://schemas.openxmlformats.org/drawingml/2006/table">
            <a:tbl>
              <a:tblPr/>
              <a:tblGrid>
                <a:gridCol w="1219200"/>
                <a:gridCol w="1425575"/>
                <a:gridCol w="1501775"/>
                <a:gridCol w="1671638"/>
                <a:gridCol w="1387475"/>
                <a:gridCol w="1633537"/>
              </a:tblGrid>
              <a:tr h="1335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Level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Instance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size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 stack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# stack frames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f(n)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f(n/b)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f(n/b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)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i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f(n/b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)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 = 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log n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log b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h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T(1)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90180" name="Group 68"/>
          <p:cNvGrpSpPr>
            <a:grpSpLocks/>
          </p:cNvGrpSpPr>
          <p:nvPr/>
        </p:nvGrpSpPr>
        <p:grpSpPr bwMode="auto">
          <a:xfrm>
            <a:off x="1419225" y="3148013"/>
            <a:ext cx="1031875" cy="168275"/>
            <a:chOff x="260" y="1787"/>
            <a:chExt cx="942" cy="147"/>
          </a:xfrm>
        </p:grpSpPr>
        <p:sp>
          <p:nvSpPr>
            <p:cNvPr id="90246" name="Oval 69"/>
            <p:cNvSpPr>
              <a:spLocks noChangeArrowheads="1"/>
            </p:cNvSpPr>
            <p:nvPr/>
          </p:nvSpPr>
          <p:spPr bwMode="auto">
            <a:xfrm>
              <a:off x="805" y="1787"/>
              <a:ext cx="103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0247" name="Oval 70"/>
            <p:cNvSpPr>
              <a:spLocks noChangeArrowheads="1"/>
            </p:cNvSpPr>
            <p:nvPr/>
          </p:nvSpPr>
          <p:spPr bwMode="auto">
            <a:xfrm>
              <a:off x="533" y="1792"/>
              <a:ext cx="102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90248" name="Oval 71"/>
            <p:cNvSpPr>
              <a:spLocks noChangeArrowheads="1"/>
            </p:cNvSpPr>
            <p:nvPr/>
          </p:nvSpPr>
          <p:spPr bwMode="auto">
            <a:xfrm>
              <a:off x="1100" y="1787"/>
              <a:ext cx="102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0249" name="Oval 72"/>
            <p:cNvSpPr>
              <a:spLocks noChangeArrowheads="1"/>
            </p:cNvSpPr>
            <p:nvPr/>
          </p:nvSpPr>
          <p:spPr bwMode="auto">
            <a:xfrm>
              <a:off x="260" y="1787"/>
              <a:ext cx="103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</p:grpSp>
      <p:sp>
        <p:nvSpPr>
          <p:cNvPr id="90181" name="Oval 73"/>
          <p:cNvSpPr>
            <a:spLocks noChangeArrowheads="1"/>
          </p:cNvSpPr>
          <p:nvPr/>
        </p:nvSpPr>
        <p:spPr bwMode="auto">
          <a:xfrm>
            <a:off x="1868488" y="2741613"/>
            <a:ext cx="112712" cy="161925"/>
          </a:xfrm>
          <a:prstGeom prst="ellipse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pSp>
        <p:nvGrpSpPr>
          <p:cNvPr id="90182" name="Group 74"/>
          <p:cNvGrpSpPr>
            <a:grpSpLocks/>
          </p:cNvGrpSpPr>
          <p:nvPr/>
        </p:nvGrpSpPr>
        <p:grpSpPr bwMode="auto">
          <a:xfrm>
            <a:off x="1316038" y="4583113"/>
            <a:ext cx="1235075" cy="90487"/>
            <a:chOff x="530" y="1115"/>
            <a:chExt cx="3575" cy="182"/>
          </a:xfrm>
        </p:grpSpPr>
        <p:sp>
          <p:nvSpPr>
            <p:cNvPr id="90229" name="Oval 75"/>
            <p:cNvSpPr>
              <a:spLocks noChangeArrowheads="1"/>
            </p:cNvSpPr>
            <p:nvPr/>
          </p:nvSpPr>
          <p:spPr bwMode="auto">
            <a:xfrm>
              <a:off x="2326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0230" name="Oval 76"/>
            <p:cNvSpPr>
              <a:spLocks noChangeArrowheads="1"/>
            </p:cNvSpPr>
            <p:nvPr/>
          </p:nvSpPr>
          <p:spPr bwMode="auto">
            <a:xfrm>
              <a:off x="3925" y="1115"/>
              <a:ext cx="180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0231" name="Oval 77"/>
            <p:cNvSpPr>
              <a:spLocks noChangeArrowheads="1"/>
            </p:cNvSpPr>
            <p:nvPr/>
          </p:nvSpPr>
          <p:spPr bwMode="auto">
            <a:xfrm>
              <a:off x="530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0232" name="Oval 78"/>
            <p:cNvSpPr>
              <a:spLocks noChangeArrowheads="1"/>
            </p:cNvSpPr>
            <p:nvPr/>
          </p:nvSpPr>
          <p:spPr bwMode="auto">
            <a:xfrm>
              <a:off x="746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0233" name="Oval 79"/>
            <p:cNvSpPr>
              <a:spLocks noChangeArrowheads="1"/>
            </p:cNvSpPr>
            <p:nvPr/>
          </p:nvSpPr>
          <p:spPr bwMode="auto">
            <a:xfrm>
              <a:off x="9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0234" name="Oval 80"/>
            <p:cNvSpPr>
              <a:spLocks noChangeArrowheads="1"/>
            </p:cNvSpPr>
            <p:nvPr/>
          </p:nvSpPr>
          <p:spPr bwMode="auto">
            <a:xfrm>
              <a:off x="1199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0235" name="Oval 81"/>
            <p:cNvSpPr>
              <a:spLocks noChangeArrowheads="1"/>
            </p:cNvSpPr>
            <p:nvPr/>
          </p:nvSpPr>
          <p:spPr bwMode="auto">
            <a:xfrm>
              <a:off x="1429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0236" name="Oval 82"/>
            <p:cNvSpPr>
              <a:spLocks noChangeArrowheads="1"/>
            </p:cNvSpPr>
            <p:nvPr/>
          </p:nvSpPr>
          <p:spPr bwMode="auto">
            <a:xfrm>
              <a:off x="166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0237" name="Oval 83"/>
            <p:cNvSpPr>
              <a:spLocks noChangeArrowheads="1"/>
            </p:cNvSpPr>
            <p:nvPr/>
          </p:nvSpPr>
          <p:spPr bwMode="auto">
            <a:xfrm>
              <a:off x="1877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0238" name="Oval 84"/>
            <p:cNvSpPr>
              <a:spLocks noChangeArrowheads="1"/>
            </p:cNvSpPr>
            <p:nvPr/>
          </p:nvSpPr>
          <p:spPr bwMode="auto">
            <a:xfrm>
              <a:off x="2093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0239" name="Oval 85"/>
            <p:cNvSpPr>
              <a:spLocks noChangeArrowheads="1"/>
            </p:cNvSpPr>
            <p:nvPr/>
          </p:nvSpPr>
          <p:spPr bwMode="auto">
            <a:xfrm>
              <a:off x="2550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0240" name="Oval 86"/>
            <p:cNvSpPr>
              <a:spLocks noChangeArrowheads="1"/>
            </p:cNvSpPr>
            <p:nvPr/>
          </p:nvSpPr>
          <p:spPr bwMode="auto">
            <a:xfrm>
              <a:off x="27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0241" name="Oval 87"/>
            <p:cNvSpPr>
              <a:spLocks noChangeArrowheads="1"/>
            </p:cNvSpPr>
            <p:nvPr/>
          </p:nvSpPr>
          <p:spPr bwMode="auto">
            <a:xfrm>
              <a:off x="3008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0242" name="Oval 88"/>
            <p:cNvSpPr>
              <a:spLocks noChangeArrowheads="1"/>
            </p:cNvSpPr>
            <p:nvPr/>
          </p:nvSpPr>
          <p:spPr bwMode="auto">
            <a:xfrm>
              <a:off x="3240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0243" name="Oval 89"/>
            <p:cNvSpPr>
              <a:spLocks noChangeArrowheads="1"/>
            </p:cNvSpPr>
            <p:nvPr/>
          </p:nvSpPr>
          <p:spPr bwMode="auto">
            <a:xfrm>
              <a:off x="3456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0244" name="Oval 90"/>
            <p:cNvSpPr>
              <a:spLocks noChangeArrowheads="1"/>
            </p:cNvSpPr>
            <p:nvPr/>
          </p:nvSpPr>
          <p:spPr bwMode="auto">
            <a:xfrm>
              <a:off x="36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0245" name="Rectangle 91"/>
            <p:cNvSpPr>
              <a:spLocks noChangeArrowheads="1"/>
            </p:cNvSpPr>
            <p:nvPr/>
          </p:nvSpPr>
          <p:spPr bwMode="auto">
            <a:xfrm>
              <a:off x="2130" y="1141"/>
              <a:ext cx="35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  <p:grpSp>
        <p:nvGrpSpPr>
          <p:cNvPr id="90183" name="Group 92"/>
          <p:cNvGrpSpPr>
            <a:grpSpLocks/>
          </p:cNvGrpSpPr>
          <p:nvPr/>
        </p:nvGrpSpPr>
        <p:grpSpPr bwMode="auto">
          <a:xfrm>
            <a:off x="1282700" y="5532438"/>
            <a:ext cx="1308100" cy="30162"/>
            <a:chOff x="626" y="3456"/>
            <a:chExt cx="3790" cy="58"/>
          </a:xfrm>
        </p:grpSpPr>
        <p:sp>
          <p:nvSpPr>
            <p:cNvPr id="90195" name="Oval 93"/>
            <p:cNvSpPr>
              <a:spLocks noChangeArrowheads="1"/>
            </p:cNvSpPr>
            <p:nvPr/>
          </p:nvSpPr>
          <p:spPr bwMode="auto">
            <a:xfrm flipV="1">
              <a:off x="1565" y="3456"/>
              <a:ext cx="96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0196" name="Oval 94"/>
            <p:cNvSpPr>
              <a:spLocks noChangeArrowheads="1"/>
            </p:cNvSpPr>
            <p:nvPr/>
          </p:nvSpPr>
          <p:spPr bwMode="auto">
            <a:xfrm flipV="1">
              <a:off x="2402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0197" name="Oval 95"/>
            <p:cNvSpPr>
              <a:spLocks noChangeArrowheads="1"/>
            </p:cNvSpPr>
            <p:nvPr/>
          </p:nvSpPr>
          <p:spPr bwMode="auto">
            <a:xfrm flipV="1">
              <a:off x="62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0198" name="Oval 96"/>
            <p:cNvSpPr>
              <a:spLocks noChangeArrowheads="1"/>
            </p:cNvSpPr>
            <p:nvPr/>
          </p:nvSpPr>
          <p:spPr bwMode="auto">
            <a:xfrm flipV="1">
              <a:off x="73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0199" name="Oval 97"/>
            <p:cNvSpPr>
              <a:spLocks noChangeArrowheads="1"/>
            </p:cNvSpPr>
            <p:nvPr/>
          </p:nvSpPr>
          <p:spPr bwMode="auto">
            <a:xfrm flipV="1">
              <a:off x="85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0200" name="Oval 98"/>
            <p:cNvSpPr>
              <a:spLocks noChangeArrowheads="1"/>
            </p:cNvSpPr>
            <p:nvPr/>
          </p:nvSpPr>
          <p:spPr bwMode="auto">
            <a:xfrm flipV="1">
              <a:off x="97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0201" name="Oval 99"/>
            <p:cNvSpPr>
              <a:spLocks noChangeArrowheads="1"/>
            </p:cNvSpPr>
            <p:nvPr/>
          </p:nvSpPr>
          <p:spPr bwMode="auto">
            <a:xfrm flipV="1">
              <a:off x="109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0202" name="Oval 100"/>
            <p:cNvSpPr>
              <a:spLocks noChangeArrowheads="1"/>
            </p:cNvSpPr>
            <p:nvPr/>
          </p:nvSpPr>
          <p:spPr bwMode="auto">
            <a:xfrm flipV="1">
              <a:off x="121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0203" name="Oval 101"/>
            <p:cNvSpPr>
              <a:spLocks noChangeArrowheads="1"/>
            </p:cNvSpPr>
            <p:nvPr/>
          </p:nvSpPr>
          <p:spPr bwMode="auto">
            <a:xfrm flipV="1">
              <a:off x="1331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0204" name="Oval 102"/>
            <p:cNvSpPr>
              <a:spLocks noChangeArrowheads="1"/>
            </p:cNvSpPr>
            <p:nvPr/>
          </p:nvSpPr>
          <p:spPr bwMode="auto">
            <a:xfrm flipV="1">
              <a:off x="144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0205" name="Oval 103"/>
            <p:cNvSpPr>
              <a:spLocks noChangeArrowheads="1"/>
            </p:cNvSpPr>
            <p:nvPr/>
          </p:nvSpPr>
          <p:spPr bwMode="auto">
            <a:xfrm flipV="1">
              <a:off x="1683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0206" name="Oval 104"/>
            <p:cNvSpPr>
              <a:spLocks noChangeArrowheads="1"/>
            </p:cNvSpPr>
            <p:nvPr/>
          </p:nvSpPr>
          <p:spPr bwMode="auto">
            <a:xfrm flipV="1">
              <a:off x="179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0207" name="Oval 105"/>
            <p:cNvSpPr>
              <a:spLocks noChangeArrowheads="1"/>
            </p:cNvSpPr>
            <p:nvPr/>
          </p:nvSpPr>
          <p:spPr bwMode="auto">
            <a:xfrm flipV="1">
              <a:off x="1922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0208" name="Oval 106"/>
            <p:cNvSpPr>
              <a:spLocks noChangeArrowheads="1"/>
            </p:cNvSpPr>
            <p:nvPr/>
          </p:nvSpPr>
          <p:spPr bwMode="auto">
            <a:xfrm flipV="1">
              <a:off x="204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0209" name="Oval 107"/>
            <p:cNvSpPr>
              <a:spLocks noChangeArrowheads="1"/>
            </p:cNvSpPr>
            <p:nvPr/>
          </p:nvSpPr>
          <p:spPr bwMode="auto">
            <a:xfrm flipV="1">
              <a:off x="215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0210" name="Oval 108"/>
            <p:cNvSpPr>
              <a:spLocks noChangeArrowheads="1"/>
            </p:cNvSpPr>
            <p:nvPr/>
          </p:nvSpPr>
          <p:spPr bwMode="auto">
            <a:xfrm flipV="1">
              <a:off x="226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0211" name="Rectangle 109"/>
            <p:cNvSpPr>
              <a:spLocks noChangeArrowheads="1"/>
            </p:cNvSpPr>
            <p:nvPr/>
          </p:nvSpPr>
          <p:spPr bwMode="auto">
            <a:xfrm flipV="1">
              <a:off x="1463" y="3459"/>
              <a:ext cx="183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0212" name="Oval 110"/>
            <p:cNvSpPr>
              <a:spLocks noChangeArrowheads="1"/>
            </p:cNvSpPr>
            <p:nvPr/>
          </p:nvSpPr>
          <p:spPr bwMode="auto">
            <a:xfrm flipV="1">
              <a:off x="3485" y="3456"/>
              <a:ext cx="96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0213" name="Oval 111"/>
            <p:cNvSpPr>
              <a:spLocks noChangeArrowheads="1"/>
            </p:cNvSpPr>
            <p:nvPr/>
          </p:nvSpPr>
          <p:spPr bwMode="auto">
            <a:xfrm flipV="1">
              <a:off x="4322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0214" name="Oval 112"/>
            <p:cNvSpPr>
              <a:spLocks noChangeArrowheads="1"/>
            </p:cNvSpPr>
            <p:nvPr/>
          </p:nvSpPr>
          <p:spPr bwMode="auto">
            <a:xfrm flipV="1">
              <a:off x="254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0215" name="Oval 113"/>
            <p:cNvSpPr>
              <a:spLocks noChangeArrowheads="1"/>
            </p:cNvSpPr>
            <p:nvPr/>
          </p:nvSpPr>
          <p:spPr bwMode="auto">
            <a:xfrm flipV="1">
              <a:off x="265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0216" name="Oval 114"/>
            <p:cNvSpPr>
              <a:spLocks noChangeArrowheads="1"/>
            </p:cNvSpPr>
            <p:nvPr/>
          </p:nvSpPr>
          <p:spPr bwMode="auto">
            <a:xfrm flipV="1">
              <a:off x="277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0217" name="Oval 115"/>
            <p:cNvSpPr>
              <a:spLocks noChangeArrowheads="1"/>
            </p:cNvSpPr>
            <p:nvPr/>
          </p:nvSpPr>
          <p:spPr bwMode="auto">
            <a:xfrm flipV="1">
              <a:off x="289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0218" name="Oval 116"/>
            <p:cNvSpPr>
              <a:spLocks noChangeArrowheads="1"/>
            </p:cNvSpPr>
            <p:nvPr/>
          </p:nvSpPr>
          <p:spPr bwMode="auto">
            <a:xfrm flipV="1">
              <a:off x="301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0219" name="Oval 117"/>
            <p:cNvSpPr>
              <a:spLocks noChangeArrowheads="1"/>
            </p:cNvSpPr>
            <p:nvPr/>
          </p:nvSpPr>
          <p:spPr bwMode="auto">
            <a:xfrm flipV="1">
              <a:off x="313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0220" name="Oval 118"/>
            <p:cNvSpPr>
              <a:spLocks noChangeArrowheads="1"/>
            </p:cNvSpPr>
            <p:nvPr/>
          </p:nvSpPr>
          <p:spPr bwMode="auto">
            <a:xfrm flipV="1">
              <a:off x="3251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0221" name="Oval 119"/>
            <p:cNvSpPr>
              <a:spLocks noChangeArrowheads="1"/>
            </p:cNvSpPr>
            <p:nvPr/>
          </p:nvSpPr>
          <p:spPr bwMode="auto">
            <a:xfrm flipV="1">
              <a:off x="336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0222" name="Oval 120"/>
            <p:cNvSpPr>
              <a:spLocks noChangeArrowheads="1"/>
            </p:cNvSpPr>
            <p:nvPr/>
          </p:nvSpPr>
          <p:spPr bwMode="auto">
            <a:xfrm flipV="1">
              <a:off x="3603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0223" name="Oval 121"/>
            <p:cNvSpPr>
              <a:spLocks noChangeArrowheads="1"/>
            </p:cNvSpPr>
            <p:nvPr/>
          </p:nvSpPr>
          <p:spPr bwMode="auto">
            <a:xfrm flipV="1">
              <a:off x="371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0224" name="Oval 122"/>
            <p:cNvSpPr>
              <a:spLocks noChangeArrowheads="1"/>
            </p:cNvSpPr>
            <p:nvPr/>
          </p:nvSpPr>
          <p:spPr bwMode="auto">
            <a:xfrm flipV="1">
              <a:off x="3842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0225" name="Oval 123"/>
            <p:cNvSpPr>
              <a:spLocks noChangeArrowheads="1"/>
            </p:cNvSpPr>
            <p:nvPr/>
          </p:nvSpPr>
          <p:spPr bwMode="auto">
            <a:xfrm flipV="1">
              <a:off x="396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0226" name="Oval 124"/>
            <p:cNvSpPr>
              <a:spLocks noChangeArrowheads="1"/>
            </p:cNvSpPr>
            <p:nvPr/>
          </p:nvSpPr>
          <p:spPr bwMode="auto">
            <a:xfrm flipV="1">
              <a:off x="407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0227" name="Oval 125"/>
            <p:cNvSpPr>
              <a:spLocks noChangeArrowheads="1"/>
            </p:cNvSpPr>
            <p:nvPr/>
          </p:nvSpPr>
          <p:spPr bwMode="auto">
            <a:xfrm flipV="1">
              <a:off x="418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0228" name="Rectangle 126"/>
            <p:cNvSpPr>
              <a:spLocks noChangeArrowheads="1"/>
            </p:cNvSpPr>
            <p:nvPr/>
          </p:nvSpPr>
          <p:spPr bwMode="auto">
            <a:xfrm flipV="1">
              <a:off x="3383" y="3459"/>
              <a:ext cx="183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  <p:grpSp>
        <p:nvGrpSpPr>
          <p:cNvPr id="90184" name="Group 127"/>
          <p:cNvGrpSpPr>
            <a:grpSpLocks/>
          </p:cNvGrpSpPr>
          <p:nvPr/>
        </p:nvGrpSpPr>
        <p:grpSpPr bwMode="auto">
          <a:xfrm>
            <a:off x="6608763" y="2590800"/>
            <a:ext cx="401637" cy="1143000"/>
            <a:chOff x="5760" y="720"/>
            <a:chExt cx="1021" cy="2477"/>
          </a:xfrm>
        </p:grpSpPr>
        <p:grpSp>
          <p:nvGrpSpPr>
            <p:cNvPr id="90185" name="Group 128"/>
            <p:cNvGrpSpPr>
              <a:grpSpLocks/>
            </p:cNvGrpSpPr>
            <p:nvPr/>
          </p:nvGrpSpPr>
          <p:grpSpPr bwMode="auto">
            <a:xfrm>
              <a:off x="5760" y="901"/>
              <a:ext cx="916" cy="2296"/>
              <a:chOff x="5760" y="901"/>
              <a:chExt cx="916" cy="2296"/>
            </a:xfrm>
          </p:grpSpPr>
          <p:sp>
            <p:nvSpPr>
              <p:cNvPr id="90189" name="Freeform 129"/>
              <p:cNvSpPr>
                <a:spLocks/>
              </p:cNvSpPr>
              <p:nvPr/>
            </p:nvSpPr>
            <p:spPr bwMode="auto">
              <a:xfrm>
                <a:off x="5993" y="991"/>
                <a:ext cx="538" cy="525"/>
              </a:xfrm>
              <a:custGeom>
                <a:avLst/>
                <a:gdLst>
                  <a:gd name="T0" fmla="*/ 164 w 538"/>
                  <a:gd name="T1" fmla="*/ 222 h 525"/>
                  <a:gd name="T2" fmla="*/ 211 w 538"/>
                  <a:gd name="T3" fmla="*/ 152 h 525"/>
                  <a:gd name="T4" fmla="*/ 263 w 538"/>
                  <a:gd name="T5" fmla="*/ 100 h 525"/>
                  <a:gd name="T6" fmla="*/ 316 w 538"/>
                  <a:gd name="T7" fmla="*/ 35 h 525"/>
                  <a:gd name="T8" fmla="*/ 380 w 538"/>
                  <a:gd name="T9" fmla="*/ 6 h 525"/>
                  <a:gd name="T10" fmla="*/ 432 w 538"/>
                  <a:gd name="T11" fmla="*/ 0 h 525"/>
                  <a:gd name="T12" fmla="*/ 485 w 538"/>
                  <a:gd name="T13" fmla="*/ 17 h 525"/>
                  <a:gd name="T14" fmla="*/ 514 w 538"/>
                  <a:gd name="T15" fmla="*/ 59 h 525"/>
                  <a:gd name="T16" fmla="*/ 538 w 538"/>
                  <a:gd name="T17" fmla="*/ 135 h 525"/>
                  <a:gd name="T18" fmla="*/ 531 w 538"/>
                  <a:gd name="T19" fmla="*/ 216 h 525"/>
                  <a:gd name="T20" fmla="*/ 508 w 538"/>
                  <a:gd name="T21" fmla="*/ 286 h 525"/>
                  <a:gd name="T22" fmla="*/ 450 w 538"/>
                  <a:gd name="T23" fmla="*/ 368 h 525"/>
                  <a:gd name="T24" fmla="*/ 386 w 538"/>
                  <a:gd name="T25" fmla="*/ 426 h 525"/>
                  <a:gd name="T26" fmla="*/ 316 w 538"/>
                  <a:gd name="T27" fmla="*/ 478 h 525"/>
                  <a:gd name="T28" fmla="*/ 240 w 538"/>
                  <a:gd name="T29" fmla="*/ 513 h 525"/>
                  <a:gd name="T30" fmla="*/ 176 w 538"/>
                  <a:gd name="T31" fmla="*/ 525 h 525"/>
                  <a:gd name="T32" fmla="*/ 147 w 538"/>
                  <a:gd name="T33" fmla="*/ 508 h 525"/>
                  <a:gd name="T34" fmla="*/ 123 w 538"/>
                  <a:gd name="T35" fmla="*/ 438 h 525"/>
                  <a:gd name="T36" fmla="*/ 129 w 538"/>
                  <a:gd name="T37" fmla="*/ 345 h 525"/>
                  <a:gd name="T38" fmla="*/ 17 w 538"/>
                  <a:gd name="T39" fmla="*/ 350 h 525"/>
                  <a:gd name="T40" fmla="*/ 0 w 538"/>
                  <a:gd name="T41" fmla="*/ 333 h 525"/>
                  <a:gd name="T42" fmla="*/ 17 w 538"/>
                  <a:gd name="T43" fmla="*/ 298 h 525"/>
                  <a:gd name="T44" fmla="*/ 135 w 538"/>
                  <a:gd name="T45" fmla="*/ 292 h 525"/>
                  <a:gd name="T46" fmla="*/ 164 w 538"/>
                  <a:gd name="T47" fmla="*/ 222 h 5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38"/>
                  <a:gd name="T73" fmla="*/ 0 h 525"/>
                  <a:gd name="T74" fmla="*/ 538 w 538"/>
                  <a:gd name="T75" fmla="*/ 525 h 5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38" h="525">
                    <a:moveTo>
                      <a:pt x="164" y="222"/>
                    </a:moveTo>
                    <a:lnTo>
                      <a:pt x="211" y="152"/>
                    </a:lnTo>
                    <a:lnTo>
                      <a:pt x="263" y="100"/>
                    </a:lnTo>
                    <a:lnTo>
                      <a:pt x="316" y="35"/>
                    </a:lnTo>
                    <a:lnTo>
                      <a:pt x="380" y="6"/>
                    </a:lnTo>
                    <a:lnTo>
                      <a:pt x="432" y="0"/>
                    </a:lnTo>
                    <a:lnTo>
                      <a:pt x="485" y="17"/>
                    </a:lnTo>
                    <a:lnTo>
                      <a:pt x="514" y="59"/>
                    </a:lnTo>
                    <a:lnTo>
                      <a:pt x="538" y="135"/>
                    </a:lnTo>
                    <a:lnTo>
                      <a:pt x="531" y="216"/>
                    </a:lnTo>
                    <a:lnTo>
                      <a:pt x="508" y="286"/>
                    </a:lnTo>
                    <a:lnTo>
                      <a:pt x="450" y="368"/>
                    </a:lnTo>
                    <a:lnTo>
                      <a:pt x="386" y="426"/>
                    </a:lnTo>
                    <a:lnTo>
                      <a:pt x="316" y="478"/>
                    </a:lnTo>
                    <a:lnTo>
                      <a:pt x="240" y="513"/>
                    </a:lnTo>
                    <a:lnTo>
                      <a:pt x="176" y="525"/>
                    </a:lnTo>
                    <a:lnTo>
                      <a:pt x="147" y="508"/>
                    </a:lnTo>
                    <a:lnTo>
                      <a:pt x="123" y="438"/>
                    </a:lnTo>
                    <a:lnTo>
                      <a:pt x="129" y="345"/>
                    </a:lnTo>
                    <a:lnTo>
                      <a:pt x="17" y="350"/>
                    </a:lnTo>
                    <a:lnTo>
                      <a:pt x="0" y="333"/>
                    </a:lnTo>
                    <a:lnTo>
                      <a:pt x="17" y="298"/>
                    </a:lnTo>
                    <a:lnTo>
                      <a:pt x="135" y="292"/>
                    </a:lnTo>
                    <a:lnTo>
                      <a:pt x="164" y="222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90" name="Freeform 130"/>
              <p:cNvSpPr>
                <a:spLocks/>
              </p:cNvSpPr>
              <p:nvPr/>
            </p:nvSpPr>
            <p:spPr bwMode="auto">
              <a:xfrm>
                <a:off x="5964" y="1544"/>
                <a:ext cx="373" cy="772"/>
              </a:xfrm>
              <a:custGeom>
                <a:avLst/>
                <a:gdLst>
                  <a:gd name="T0" fmla="*/ 106 w 373"/>
                  <a:gd name="T1" fmla="*/ 65 h 772"/>
                  <a:gd name="T2" fmla="*/ 158 w 373"/>
                  <a:gd name="T3" fmla="*/ 18 h 772"/>
                  <a:gd name="T4" fmla="*/ 239 w 373"/>
                  <a:gd name="T5" fmla="*/ 0 h 772"/>
                  <a:gd name="T6" fmla="*/ 309 w 373"/>
                  <a:gd name="T7" fmla="*/ 12 h 772"/>
                  <a:gd name="T8" fmla="*/ 361 w 373"/>
                  <a:gd name="T9" fmla="*/ 59 h 772"/>
                  <a:gd name="T10" fmla="*/ 373 w 373"/>
                  <a:gd name="T11" fmla="*/ 94 h 772"/>
                  <a:gd name="T12" fmla="*/ 373 w 373"/>
                  <a:gd name="T13" fmla="*/ 141 h 772"/>
                  <a:gd name="T14" fmla="*/ 350 w 373"/>
                  <a:gd name="T15" fmla="*/ 182 h 772"/>
                  <a:gd name="T16" fmla="*/ 309 w 373"/>
                  <a:gd name="T17" fmla="*/ 252 h 772"/>
                  <a:gd name="T18" fmla="*/ 292 w 373"/>
                  <a:gd name="T19" fmla="*/ 334 h 772"/>
                  <a:gd name="T20" fmla="*/ 286 w 373"/>
                  <a:gd name="T21" fmla="*/ 403 h 772"/>
                  <a:gd name="T22" fmla="*/ 303 w 373"/>
                  <a:gd name="T23" fmla="*/ 479 h 772"/>
                  <a:gd name="T24" fmla="*/ 350 w 373"/>
                  <a:gd name="T25" fmla="*/ 549 h 772"/>
                  <a:gd name="T26" fmla="*/ 367 w 373"/>
                  <a:gd name="T27" fmla="*/ 619 h 772"/>
                  <a:gd name="T28" fmla="*/ 361 w 373"/>
                  <a:gd name="T29" fmla="*/ 683 h 772"/>
                  <a:gd name="T30" fmla="*/ 327 w 373"/>
                  <a:gd name="T31" fmla="*/ 737 h 772"/>
                  <a:gd name="T32" fmla="*/ 280 w 373"/>
                  <a:gd name="T33" fmla="*/ 766 h 772"/>
                  <a:gd name="T34" fmla="*/ 222 w 373"/>
                  <a:gd name="T35" fmla="*/ 772 h 772"/>
                  <a:gd name="T36" fmla="*/ 152 w 373"/>
                  <a:gd name="T37" fmla="*/ 772 h 772"/>
                  <a:gd name="T38" fmla="*/ 100 w 373"/>
                  <a:gd name="T39" fmla="*/ 742 h 772"/>
                  <a:gd name="T40" fmla="*/ 46 w 373"/>
                  <a:gd name="T41" fmla="*/ 654 h 772"/>
                  <a:gd name="T42" fmla="*/ 12 w 373"/>
                  <a:gd name="T43" fmla="*/ 578 h 772"/>
                  <a:gd name="T44" fmla="*/ 0 w 373"/>
                  <a:gd name="T45" fmla="*/ 462 h 772"/>
                  <a:gd name="T46" fmla="*/ 12 w 373"/>
                  <a:gd name="T47" fmla="*/ 357 h 772"/>
                  <a:gd name="T48" fmla="*/ 35 w 373"/>
                  <a:gd name="T49" fmla="*/ 246 h 772"/>
                  <a:gd name="T50" fmla="*/ 71 w 373"/>
                  <a:gd name="T51" fmla="*/ 135 h 772"/>
                  <a:gd name="T52" fmla="*/ 106 w 373"/>
                  <a:gd name="T53" fmla="*/ 65 h 77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73"/>
                  <a:gd name="T82" fmla="*/ 0 h 772"/>
                  <a:gd name="T83" fmla="*/ 373 w 373"/>
                  <a:gd name="T84" fmla="*/ 772 h 77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73" h="772">
                    <a:moveTo>
                      <a:pt x="106" y="65"/>
                    </a:moveTo>
                    <a:lnTo>
                      <a:pt x="158" y="18"/>
                    </a:lnTo>
                    <a:lnTo>
                      <a:pt x="239" y="0"/>
                    </a:lnTo>
                    <a:lnTo>
                      <a:pt x="309" y="12"/>
                    </a:lnTo>
                    <a:lnTo>
                      <a:pt x="361" y="59"/>
                    </a:lnTo>
                    <a:lnTo>
                      <a:pt x="373" y="94"/>
                    </a:lnTo>
                    <a:lnTo>
                      <a:pt x="373" y="141"/>
                    </a:lnTo>
                    <a:lnTo>
                      <a:pt x="350" y="182"/>
                    </a:lnTo>
                    <a:lnTo>
                      <a:pt x="309" y="252"/>
                    </a:lnTo>
                    <a:lnTo>
                      <a:pt x="292" y="334"/>
                    </a:lnTo>
                    <a:lnTo>
                      <a:pt x="286" y="403"/>
                    </a:lnTo>
                    <a:lnTo>
                      <a:pt x="303" y="479"/>
                    </a:lnTo>
                    <a:lnTo>
                      <a:pt x="350" y="549"/>
                    </a:lnTo>
                    <a:lnTo>
                      <a:pt x="367" y="619"/>
                    </a:lnTo>
                    <a:lnTo>
                      <a:pt x="361" y="683"/>
                    </a:lnTo>
                    <a:lnTo>
                      <a:pt x="327" y="737"/>
                    </a:lnTo>
                    <a:lnTo>
                      <a:pt x="280" y="766"/>
                    </a:lnTo>
                    <a:lnTo>
                      <a:pt x="222" y="772"/>
                    </a:lnTo>
                    <a:lnTo>
                      <a:pt x="152" y="772"/>
                    </a:lnTo>
                    <a:lnTo>
                      <a:pt x="100" y="742"/>
                    </a:lnTo>
                    <a:lnTo>
                      <a:pt x="46" y="654"/>
                    </a:lnTo>
                    <a:lnTo>
                      <a:pt x="12" y="578"/>
                    </a:lnTo>
                    <a:lnTo>
                      <a:pt x="0" y="462"/>
                    </a:lnTo>
                    <a:lnTo>
                      <a:pt x="12" y="357"/>
                    </a:lnTo>
                    <a:lnTo>
                      <a:pt x="35" y="246"/>
                    </a:lnTo>
                    <a:lnTo>
                      <a:pt x="71" y="135"/>
                    </a:lnTo>
                    <a:lnTo>
                      <a:pt x="106" y="6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91" name="Freeform 131"/>
              <p:cNvSpPr>
                <a:spLocks/>
              </p:cNvSpPr>
              <p:nvPr/>
            </p:nvSpPr>
            <p:spPr bwMode="auto">
              <a:xfrm>
                <a:off x="6262" y="1569"/>
                <a:ext cx="414" cy="694"/>
              </a:xfrm>
              <a:custGeom>
                <a:avLst/>
                <a:gdLst>
                  <a:gd name="T0" fmla="*/ 0 w 414"/>
                  <a:gd name="T1" fmla="*/ 34 h 694"/>
                  <a:gd name="T2" fmla="*/ 5 w 414"/>
                  <a:gd name="T3" fmla="*/ 5 h 694"/>
                  <a:gd name="T4" fmla="*/ 69 w 414"/>
                  <a:gd name="T5" fmla="*/ 0 h 694"/>
                  <a:gd name="T6" fmla="*/ 104 w 414"/>
                  <a:gd name="T7" fmla="*/ 29 h 694"/>
                  <a:gd name="T8" fmla="*/ 157 w 414"/>
                  <a:gd name="T9" fmla="*/ 105 h 694"/>
                  <a:gd name="T10" fmla="*/ 226 w 414"/>
                  <a:gd name="T11" fmla="*/ 204 h 694"/>
                  <a:gd name="T12" fmla="*/ 291 w 414"/>
                  <a:gd name="T13" fmla="*/ 274 h 694"/>
                  <a:gd name="T14" fmla="*/ 408 w 414"/>
                  <a:gd name="T15" fmla="*/ 402 h 694"/>
                  <a:gd name="T16" fmla="*/ 414 w 414"/>
                  <a:gd name="T17" fmla="*/ 431 h 694"/>
                  <a:gd name="T18" fmla="*/ 390 w 414"/>
                  <a:gd name="T19" fmla="*/ 449 h 694"/>
                  <a:gd name="T20" fmla="*/ 332 w 414"/>
                  <a:gd name="T21" fmla="*/ 472 h 694"/>
                  <a:gd name="T22" fmla="*/ 250 w 414"/>
                  <a:gd name="T23" fmla="*/ 490 h 694"/>
                  <a:gd name="T24" fmla="*/ 151 w 414"/>
                  <a:gd name="T25" fmla="*/ 496 h 694"/>
                  <a:gd name="T26" fmla="*/ 116 w 414"/>
                  <a:gd name="T27" fmla="*/ 501 h 694"/>
                  <a:gd name="T28" fmla="*/ 104 w 414"/>
                  <a:gd name="T29" fmla="*/ 525 h 694"/>
                  <a:gd name="T30" fmla="*/ 127 w 414"/>
                  <a:gd name="T31" fmla="*/ 565 h 694"/>
                  <a:gd name="T32" fmla="*/ 209 w 414"/>
                  <a:gd name="T33" fmla="*/ 635 h 694"/>
                  <a:gd name="T34" fmla="*/ 268 w 414"/>
                  <a:gd name="T35" fmla="*/ 653 h 694"/>
                  <a:gd name="T36" fmla="*/ 280 w 414"/>
                  <a:gd name="T37" fmla="*/ 676 h 694"/>
                  <a:gd name="T38" fmla="*/ 255 w 414"/>
                  <a:gd name="T39" fmla="*/ 694 h 694"/>
                  <a:gd name="T40" fmla="*/ 203 w 414"/>
                  <a:gd name="T41" fmla="*/ 694 h 694"/>
                  <a:gd name="T42" fmla="*/ 133 w 414"/>
                  <a:gd name="T43" fmla="*/ 653 h 694"/>
                  <a:gd name="T44" fmla="*/ 75 w 414"/>
                  <a:gd name="T45" fmla="*/ 595 h 694"/>
                  <a:gd name="T46" fmla="*/ 40 w 414"/>
                  <a:gd name="T47" fmla="*/ 542 h 694"/>
                  <a:gd name="T48" fmla="*/ 40 w 414"/>
                  <a:gd name="T49" fmla="*/ 501 h 694"/>
                  <a:gd name="T50" fmla="*/ 63 w 414"/>
                  <a:gd name="T51" fmla="*/ 472 h 694"/>
                  <a:gd name="T52" fmla="*/ 98 w 414"/>
                  <a:gd name="T53" fmla="*/ 461 h 694"/>
                  <a:gd name="T54" fmla="*/ 151 w 414"/>
                  <a:gd name="T55" fmla="*/ 455 h 694"/>
                  <a:gd name="T56" fmla="*/ 209 w 414"/>
                  <a:gd name="T57" fmla="*/ 455 h 694"/>
                  <a:gd name="T58" fmla="*/ 280 w 414"/>
                  <a:gd name="T59" fmla="*/ 443 h 694"/>
                  <a:gd name="T60" fmla="*/ 315 w 414"/>
                  <a:gd name="T61" fmla="*/ 431 h 694"/>
                  <a:gd name="T62" fmla="*/ 332 w 414"/>
                  <a:gd name="T63" fmla="*/ 414 h 694"/>
                  <a:gd name="T64" fmla="*/ 326 w 414"/>
                  <a:gd name="T65" fmla="*/ 397 h 694"/>
                  <a:gd name="T66" fmla="*/ 274 w 414"/>
                  <a:gd name="T67" fmla="*/ 350 h 694"/>
                  <a:gd name="T68" fmla="*/ 191 w 414"/>
                  <a:gd name="T69" fmla="*/ 268 h 694"/>
                  <a:gd name="T70" fmla="*/ 116 w 414"/>
                  <a:gd name="T71" fmla="*/ 199 h 694"/>
                  <a:gd name="T72" fmla="*/ 34 w 414"/>
                  <a:gd name="T73" fmla="*/ 123 h 694"/>
                  <a:gd name="T74" fmla="*/ 5 w 414"/>
                  <a:gd name="T75" fmla="*/ 69 h 694"/>
                  <a:gd name="T76" fmla="*/ 0 w 414"/>
                  <a:gd name="T77" fmla="*/ 34 h 69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14"/>
                  <a:gd name="T118" fmla="*/ 0 h 694"/>
                  <a:gd name="T119" fmla="*/ 414 w 414"/>
                  <a:gd name="T120" fmla="*/ 694 h 69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14" h="694">
                    <a:moveTo>
                      <a:pt x="0" y="34"/>
                    </a:moveTo>
                    <a:lnTo>
                      <a:pt x="5" y="5"/>
                    </a:lnTo>
                    <a:lnTo>
                      <a:pt x="69" y="0"/>
                    </a:lnTo>
                    <a:lnTo>
                      <a:pt x="104" y="29"/>
                    </a:lnTo>
                    <a:lnTo>
                      <a:pt x="157" y="105"/>
                    </a:lnTo>
                    <a:lnTo>
                      <a:pt x="226" y="204"/>
                    </a:lnTo>
                    <a:lnTo>
                      <a:pt x="291" y="274"/>
                    </a:lnTo>
                    <a:lnTo>
                      <a:pt x="408" y="402"/>
                    </a:lnTo>
                    <a:lnTo>
                      <a:pt x="414" y="431"/>
                    </a:lnTo>
                    <a:lnTo>
                      <a:pt x="390" y="449"/>
                    </a:lnTo>
                    <a:lnTo>
                      <a:pt x="332" y="472"/>
                    </a:lnTo>
                    <a:lnTo>
                      <a:pt x="250" y="490"/>
                    </a:lnTo>
                    <a:lnTo>
                      <a:pt x="151" y="496"/>
                    </a:lnTo>
                    <a:lnTo>
                      <a:pt x="116" y="501"/>
                    </a:lnTo>
                    <a:lnTo>
                      <a:pt x="104" y="525"/>
                    </a:lnTo>
                    <a:lnTo>
                      <a:pt x="127" y="565"/>
                    </a:lnTo>
                    <a:lnTo>
                      <a:pt x="209" y="635"/>
                    </a:lnTo>
                    <a:lnTo>
                      <a:pt x="268" y="653"/>
                    </a:lnTo>
                    <a:lnTo>
                      <a:pt x="280" y="676"/>
                    </a:lnTo>
                    <a:lnTo>
                      <a:pt x="255" y="694"/>
                    </a:lnTo>
                    <a:lnTo>
                      <a:pt x="203" y="694"/>
                    </a:lnTo>
                    <a:lnTo>
                      <a:pt x="133" y="653"/>
                    </a:lnTo>
                    <a:lnTo>
                      <a:pt x="75" y="595"/>
                    </a:lnTo>
                    <a:lnTo>
                      <a:pt x="40" y="542"/>
                    </a:lnTo>
                    <a:lnTo>
                      <a:pt x="40" y="501"/>
                    </a:lnTo>
                    <a:lnTo>
                      <a:pt x="63" y="472"/>
                    </a:lnTo>
                    <a:lnTo>
                      <a:pt x="98" y="461"/>
                    </a:lnTo>
                    <a:lnTo>
                      <a:pt x="151" y="455"/>
                    </a:lnTo>
                    <a:lnTo>
                      <a:pt x="209" y="455"/>
                    </a:lnTo>
                    <a:lnTo>
                      <a:pt x="280" y="443"/>
                    </a:lnTo>
                    <a:lnTo>
                      <a:pt x="315" y="431"/>
                    </a:lnTo>
                    <a:lnTo>
                      <a:pt x="332" y="414"/>
                    </a:lnTo>
                    <a:lnTo>
                      <a:pt x="326" y="397"/>
                    </a:lnTo>
                    <a:lnTo>
                      <a:pt x="274" y="350"/>
                    </a:lnTo>
                    <a:lnTo>
                      <a:pt x="191" y="268"/>
                    </a:lnTo>
                    <a:lnTo>
                      <a:pt x="116" y="199"/>
                    </a:lnTo>
                    <a:lnTo>
                      <a:pt x="34" y="123"/>
                    </a:lnTo>
                    <a:lnTo>
                      <a:pt x="5" y="69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92" name="Freeform 132"/>
              <p:cNvSpPr>
                <a:spLocks/>
              </p:cNvSpPr>
              <p:nvPr/>
            </p:nvSpPr>
            <p:spPr bwMode="auto">
              <a:xfrm>
                <a:off x="5993" y="2151"/>
                <a:ext cx="449" cy="1046"/>
              </a:xfrm>
              <a:custGeom>
                <a:avLst/>
                <a:gdLst>
                  <a:gd name="T0" fmla="*/ 222 w 449"/>
                  <a:gd name="T1" fmla="*/ 0 h 1046"/>
                  <a:gd name="T2" fmla="*/ 286 w 449"/>
                  <a:gd name="T3" fmla="*/ 12 h 1046"/>
                  <a:gd name="T4" fmla="*/ 315 w 449"/>
                  <a:gd name="T5" fmla="*/ 59 h 1046"/>
                  <a:gd name="T6" fmla="*/ 309 w 449"/>
                  <a:gd name="T7" fmla="*/ 170 h 1046"/>
                  <a:gd name="T8" fmla="*/ 298 w 449"/>
                  <a:gd name="T9" fmla="*/ 287 h 1046"/>
                  <a:gd name="T10" fmla="*/ 298 w 449"/>
                  <a:gd name="T11" fmla="*/ 409 h 1046"/>
                  <a:gd name="T12" fmla="*/ 356 w 449"/>
                  <a:gd name="T13" fmla="*/ 555 h 1046"/>
                  <a:gd name="T14" fmla="*/ 402 w 449"/>
                  <a:gd name="T15" fmla="*/ 660 h 1046"/>
                  <a:gd name="T16" fmla="*/ 426 w 449"/>
                  <a:gd name="T17" fmla="*/ 766 h 1046"/>
                  <a:gd name="T18" fmla="*/ 420 w 449"/>
                  <a:gd name="T19" fmla="*/ 859 h 1046"/>
                  <a:gd name="T20" fmla="*/ 420 w 449"/>
                  <a:gd name="T21" fmla="*/ 894 h 1046"/>
                  <a:gd name="T22" fmla="*/ 443 w 449"/>
                  <a:gd name="T23" fmla="*/ 929 h 1046"/>
                  <a:gd name="T24" fmla="*/ 449 w 449"/>
                  <a:gd name="T25" fmla="*/ 964 h 1046"/>
                  <a:gd name="T26" fmla="*/ 432 w 449"/>
                  <a:gd name="T27" fmla="*/ 981 h 1046"/>
                  <a:gd name="T28" fmla="*/ 385 w 449"/>
                  <a:gd name="T29" fmla="*/ 970 h 1046"/>
                  <a:gd name="T30" fmla="*/ 298 w 449"/>
                  <a:gd name="T31" fmla="*/ 958 h 1046"/>
                  <a:gd name="T32" fmla="*/ 193 w 449"/>
                  <a:gd name="T33" fmla="*/ 981 h 1046"/>
                  <a:gd name="T34" fmla="*/ 123 w 449"/>
                  <a:gd name="T35" fmla="*/ 1022 h 1046"/>
                  <a:gd name="T36" fmla="*/ 88 w 449"/>
                  <a:gd name="T37" fmla="*/ 1046 h 1046"/>
                  <a:gd name="T38" fmla="*/ 53 w 449"/>
                  <a:gd name="T39" fmla="*/ 1046 h 1046"/>
                  <a:gd name="T40" fmla="*/ 0 w 449"/>
                  <a:gd name="T41" fmla="*/ 970 h 1046"/>
                  <a:gd name="T42" fmla="*/ 6 w 449"/>
                  <a:gd name="T43" fmla="*/ 958 h 1046"/>
                  <a:gd name="T44" fmla="*/ 112 w 449"/>
                  <a:gd name="T45" fmla="*/ 923 h 1046"/>
                  <a:gd name="T46" fmla="*/ 234 w 449"/>
                  <a:gd name="T47" fmla="*/ 906 h 1046"/>
                  <a:gd name="T48" fmla="*/ 321 w 449"/>
                  <a:gd name="T49" fmla="*/ 900 h 1046"/>
                  <a:gd name="T50" fmla="*/ 373 w 449"/>
                  <a:gd name="T51" fmla="*/ 900 h 1046"/>
                  <a:gd name="T52" fmla="*/ 385 w 449"/>
                  <a:gd name="T53" fmla="*/ 865 h 1046"/>
                  <a:gd name="T54" fmla="*/ 368 w 449"/>
                  <a:gd name="T55" fmla="*/ 766 h 1046"/>
                  <a:gd name="T56" fmla="*/ 327 w 449"/>
                  <a:gd name="T57" fmla="*/ 660 h 1046"/>
                  <a:gd name="T58" fmla="*/ 263 w 449"/>
                  <a:gd name="T59" fmla="*/ 526 h 1046"/>
                  <a:gd name="T60" fmla="*/ 210 w 449"/>
                  <a:gd name="T61" fmla="*/ 409 h 1046"/>
                  <a:gd name="T62" fmla="*/ 187 w 449"/>
                  <a:gd name="T63" fmla="*/ 304 h 1046"/>
                  <a:gd name="T64" fmla="*/ 181 w 449"/>
                  <a:gd name="T65" fmla="*/ 188 h 1046"/>
                  <a:gd name="T66" fmla="*/ 181 w 449"/>
                  <a:gd name="T67" fmla="*/ 76 h 1046"/>
                  <a:gd name="T68" fmla="*/ 205 w 449"/>
                  <a:gd name="T69" fmla="*/ 30 h 1046"/>
                  <a:gd name="T70" fmla="*/ 222 w 449"/>
                  <a:gd name="T71" fmla="*/ 0 h 10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49"/>
                  <a:gd name="T109" fmla="*/ 0 h 1046"/>
                  <a:gd name="T110" fmla="*/ 449 w 449"/>
                  <a:gd name="T111" fmla="*/ 1046 h 10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49" h="1046">
                    <a:moveTo>
                      <a:pt x="222" y="0"/>
                    </a:moveTo>
                    <a:lnTo>
                      <a:pt x="286" y="12"/>
                    </a:lnTo>
                    <a:lnTo>
                      <a:pt x="315" y="59"/>
                    </a:lnTo>
                    <a:lnTo>
                      <a:pt x="309" y="170"/>
                    </a:lnTo>
                    <a:lnTo>
                      <a:pt x="298" y="287"/>
                    </a:lnTo>
                    <a:lnTo>
                      <a:pt x="298" y="409"/>
                    </a:lnTo>
                    <a:lnTo>
                      <a:pt x="356" y="555"/>
                    </a:lnTo>
                    <a:lnTo>
                      <a:pt x="402" y="660"/>
                    </a:lnTo>
                    <a:lnTo>
                      <a:pt x="426" y="766"/>
                    </a:lnTo>
                    <a:lnTo>
                      <a:pt x="420" y="859"/>
                    </a:lnTo>
                    <a:lnTo>
                      <a:pt x="420" y="894"/>
                    </a:lnTo>
                    <a:lnTo>
                      <a:pt x="443" y="929"/>
                    </a:lnTo>
                    <a:lnTo>
                      <a:pt x="449" y="964"/>
                    </a:lnTo>
                    <a:lnTo>
                      <a:pt x="432" y="981"/>
                    </a:lnTo>
                    <a:lnTo>
                      <a:pt x="385" y="970"/>
                    </a:lnTo>
                    <a:lnTo>
                      <a:pt x="298" y="958"/>
                    </a:lnTo>
                    <a:lnTo>
                      <a:pt x="193" y="981"/>
                    </a:lnTo>
                    <a:lnTo>
                      <a:pt x="123" y="1022"/>
                    </a:lnTo>
                    <a:lnTo>
                      <a:pt x="88" y="1046"/>
                    </a:lnTo>
                    <a:lnTo>
                      <a:pt x="53" y="1046"/>
                    </a:lnTo>
                    <a:lnTo>
                      <a:pt x="0" y="970"/>
                    </a:lnTo>
                    <a:lnTo>
                      <a:pt x="6" y="958"/>
                    </a:lnTo>
                    <a:lnTo>
                      <a:pt x="112" y="923"/>
                    </a:lnTo>
                    <a:lnTo>
                      <a:pt x="234" y="906"/>
                    </a:lnTo>
                    <a:lnTo>
                      <a:pt x="321" y="900"/>
                    </a:lnTo>
                    <a:lnTo>
                      <a:pt x="373" y="900"/>
                    </a:lnTo>
                    <a:lnTo>
                      <a:pt x="385" y="865"/>
                    </a:lnTo>
                    <a:lnTo>
                      <a:pt x="368" y="766"/>
                    </a:lnTo>
                    <a:lnTo>
                      <a:pt x="327" y="660"/>
                    </a:lnTo>
                    <a:lnTo>
                      <a:pt x="263" y="526"/>
                    </a:lnTo>
                    <a:lnTo>
                      <a:pt x="210" y="409"/>
                    </a:lnTo>
                    <a:lnTo>
                      <a:pt x="187" y="304"/>
                    </a:lnTo>
                    <a:lnTo>
                      <a:pt x="181" y="188"/>
                    </a:lnTo>
                    <a:lnTo>
                      <a:pt x="181" y="76"/>
                    </a:lnTo>
                    <a:lnTo>
                      <a:pt x="205" y="30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93" name="Freeform 133"/>
              <p:cNvSpPr>
                <a:spLocks/>
              </p:cNvSpPr>
              <p:nvPr/>
            </p:nvSpPr>
            <p:spPr bwMode="auto">
              <a:xfrm>
                <a:off x="5772" y="2181"/>
                <a:ext cx="373" cy="870"/>
              </a:xfrm>
              <a:custGeom>
                <a:avLst/>
                <a:gdLst>
                  <a:gd name="T0" fmla="*/ 280 w 373"/>
                  <a:gd name="T1" fmla="*/ 0 h 870"/>
                  <a:gd name="T2" fmla="*/ 332 w 373"/>
                  <a:gd name="T3" fmla="*/ 0 h 870"/>
                  <a:gd name="T4" fmla="*/ 350 w 373"/>
                  <a:gd name="T5" fmla="*/ 35 h 870"/>
                  <a:gd name="T6" fmla="*/ 361 w 373"/>
                  <a:gd name="T7" fmla="*/ 112 h 870"/>
                  <a:gd name="T8" fmla="*/ 350 w 373"/>
                  <a:gd name="T9" fmla="*/ 193 h 870"/>
                  <a:gd name="T10" fmla="*/ 321 w 373"/>
                  <a:gd name="T11" fmla="*/ 356 h 870"/>
                  <a:gd name="T12" fmla="*/ 326 w 373"/>
                  <a:gd name="T13" fmla="*/ 426 h 870"/>
                  <a:gd name="T14" fmla="*/ 361 w 373"/>
                  <a:gd name="T15" fmla="*/ 566 h 870"/>
                  <a:gd name="T16" fmla="*/ 373 w 373"/>
                  <a:gd name="T17" fmla="*/ 665 h 870"/>
                  <a:gd name="T18" fmla="*/ 373 w 373"/>
                  <a:gd name="T19" fmla="*/ 742 h 870"/>
                  <a:gd name="T20" fmla="*/ 356 w 373"/>
                  <a:gd name="T21" fmla="*/ 759 h 870"/>
                  <a:gd name="T22" fmla="*/ 303 w 373"/>
                  <a:gd name="T23" fmla="*/ 771 h 870"/>
                  <a:gd name="T24" fmla="*/ 232 w 373"/>
                  <a:gd name="T25" fmla="*/ 788 h 870"/>
                  <a:gd name="T26" fmla="*/ 163 w 373"/>
                  <a:gd name="T27" fmla="*/ 823 h 870"/>
                  <a:gd name="T28" fmla="*/ 93 w 373"/>
                  <a:gd name="T29" fmla="*/ 870 h 870"/>
                  <a:gd name="T30" fmla="*/ 64 w 373"/>
                  <a:gd name="T31" fmla="*/ 870 h 870"/>
                  <a:gd name="T32" fmla="*/ 0 w 373"/>
                  <a:gd name="T33" fmla="*/ 818 h 870"/>
                  <a:gd name="T34" fmla="*/ 6 w 373"/>
                  <a:gd name="T35" fmla="*/ 794 h 870"/>
                  <a:gd name="T36" fmla="*/ 87 w 373"/>
                  <a:gd name="T37" fmla="*/ 759 h 870"/>
                  <a:gd name="T38" fmla="*/ 227 w 373"/>
                  <a:gd name="T39" fmla="*/ 724 h 870"/>
                  <a:gd name="T40" fmla="*/ 292 w 373"/>
                  <a:gd name="T41" fmla="*/ 700 h 870"/>
                  <a:gd name="T42" fmla="*/ 303 w 373"/>
                  <a:gd name="T43" fmla="*/ 677 h 870"/>
                  <a:gd name="T44" fmla="*/ 303 w 373"/>
                  <a:gd name="T45" fmla="*/ 578 h 870"/>
                  <a:gd name="T46" fmla="*/ 280 w 373"/>
                  <a:gd name="T47" fmla="*/ 450 h 870"/>
                  <a:gd name="T48" fmla="*/ 268 w 373"/>
                  <a:gd name="T49" fmla="*/ 368 h 870"/>
                  <a:gd name="T50" fmla="*/ 257 w 373"/>
                  <a:gd name="T51" fmla="*/ 240 h 870"/>
                  <a:gd name="T52" fmla="*/ 251 w 373"/>
                  <a:gd name="T53" fmla="*/ 100 h 870"/>
                  <a:gd name="T54" fmla="*/ 257 w 373"/>
                  <a:gd name="T55" fmla="*/ 35 h 870"/>
                  <a:gd name="T56" fmla="*/ 280 w 373"/>
                  <a:gd name="T57" fmla="*/ 0 h 87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73"/>
                  <a:gd name="T88" fmla="*/ 0 h 870"/>
                  <a:gd name="T89" fmla="*/ 373 w 373"/>
                  <a:gd name="T90" fmla="*/ 870 h 87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73" h="870">
                    <a:moveTo>
                      <a:pt x="280" y="0"/>
                    </a:moveTo>
                    <a:lnTo>
                      <a:pt x="332" y="0"/>
                    </a:lnTo>
                    <a:lnTo>
                      <a:pt x="350" y="35"/>
                    </a:lnTo>
                    <a:lnTo>
                      <a:pt x="361" y="112"/>
                    </a:lnTo>
                    <a:lnTo>
                      <a:pt x="350" y="193"/>
                    </a:lnTo>
                    <a:lnTo>
                      <a:pt x="321" y="356"/>
                    </a:lnTo>
                    <a:lnTo>
                      <a:pt x="326" y="426"/>
                    </a:lnTo>
                    <a:lnTo>
                      <a:pt x="361" y="566"/>
                    </a:lnTo>
                    <a:lnTo>
                      <a:pt x="373" y="665"/>
                    </a:lnTo>
                    <a:lnTo>
                      <a:pt x="373" y="742"/>
                    </a:lnTo>
                    <a:lnTo>
                      <a:pt x="356" y="759"/>
                    </a:lnTo>
                    <a:lnTo>
                      <a:pt x="303" y="771"/>
                    </a:lnTo>
                    <a:lnTo>
                      <a:pt x="232" y="788"/>
                    </a:lnTo>
                    <a:lnTo>
                      <a:pt x="163" y="823"/>
                    </a:lnTo>
                    <a:lnTo>
                      <a:pt x="93" y="870"/>
                    </a:lnTo>
                    <a:lnTo>
                      <a:pt x="64" y="870"/>
                    </a:lnTo>
                    <a:lnTo>
                      <a:pt x="0" y="818"/>
                    </a:lnTo>
                    <a:lnTo>
                      <a:pt x="6" y="794"/>
                    </a:lnTo>
                    <a:lnTo>
                      <a:pt x="87" y="759"/>
                    </a:lnTo>
                    <a:lnTo>
                      <a:pt x="227" y="724"/>
                    </a:lnTo>
                    <a:lnTo>
                      <a:pt x="292" y="700"/>
                    </a:lnTo>
                    <a:lnTo>
                      <a:pt x="303" y="677"/>
                    </a:lnTo>
                    <a:lnTo>
                      <a:pt x="303" y="578"/>
                    </a:lnTo>
                    <a:lnTo>
                      <a:pt x="280" y="450"/>
                    </a:lnTo>
                    <a:lnTo>
                      <a:pt x="268" y="368"/>
                    </a:lnTo>
                    <a:lnTo>
                      <a:pt x="257" y="240"/>
                    </a:lnTo>
                    <a:lnTo>
                      <a:pt x="251" y="100"/>
                    </a:lnTo>
                    <a:lnTo>
                      <a:pt x="257" y="35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94" name="Freeform 134"/>
              <p:cNvSpPr>
                <a:spLocks/>
              </p:cNvSpPr>
              <p:nvPr/>
            </p:nvSpPr>
            <p:spPr bwMode="auto">
              <a:xfrm>
                <a:off x="5760" y="901"/>
                <a:ext cx="612" cy="776"/>
              </a:xfrm>
              <a:custGeom>
                <a:avLst/>
                <a:gdLst>
                  <a:gd name="T0" fmla="*/ 326 w 612"/>
                  <a:gd name="T1" fmla="*/ 776 h 776"/>
                  <a:gd name="T2" fmla="*/ 355 w 612"/>
                  <a:gd name="T3" fmla="*/ 740 h 776"/>
                  <a:gd name="T4" fmla="*/ 344 w 612"/>
                  <a:gd name="T5" fmla="*/ 688 h 776"/>
                  <a:gd name="T6" fmla="*/ 321 w 612"/>
                  <a:gd name="T7" fmla="*/ 618 h 776"/>
                  <a:gd name="T8" fmla="*/ 232 w 612"/>
                  <a:gd name="T9" fmla="*/ 536 h 776"/>
                  <a:gd name="T10" fmla="*/ 145 w 612"/>
                  <a:gd name="T11" fmla="*/ 461 h 776"/>
                  <a:gd name="T12" fmla="*/ 104 w 612"/>
                  <a:gd name="T13" fmla="*/ 379 h 776"/>
                  <a:gd name="T14" fmla="*/ 87 w 612"/>
                  <a:gd name="T15" fmla="*/ 251 h 776"/>
                  <a:gd name="T16" fmla="*/ 186 w 612"/>
                  <a:gd name="T17" fmla="*/ 216 h 776"/>
                  <a:gd name="T18" fmla="*/ 344 w 612"/>
                  <a:gd name="T19" fmla="*/ 199 h 776"/>
                  <a:gd name="T20" fmla="*/ 408 w 612"/>
                  <a:gd name="T21" fmla="*/ 205 h 776"/>
                  <a:gd name="T22" fmla="*/ 425 w 612"/>
                  <a:gd name="T23" fmla="*/ 222 h 776"/>
                  <a:gd name="T24" fmla="*/ 454 w 612"/>
                  <a:gd name="T25" fmla="*/ 193 h 776"/>
                  <a:gd name="T26" fmla="*/ 443 w 612"/>
                  <a:gd name="T27" fmla="*/ 164 h 776"/>
                  <a:gd name="T28" fmla="*/ 460 w 612"/>
                  <a:gd name="T29" fmla="*/ 111 h 776"/>
                  <a:gd name="T30" fmla="*/ 507 w 612"/>
                  <a:gd name="T31" fmla="*/ 64 h 776"/>
                  <a:gd name="T32" fmla="*/ 542 w 612"/>
                  <a:gd name="T33" fmla="*/ 52 h 776"/>
                  <a:gd name="T34" fmla="*/ 588 w 612"/>
                  <a:gd name="T35" fmla="*/ 81 h 776"/>
                  <a:gd name="T36" fmla="*/ 612 w 612"/>
                  <a:gd name="T37" fmla="*/ 52 h 776"/>
                  <a:gd name="T38" fmla="*/ 571 w 612"/>
                  <a:gd name="T39" fmla="*/ 0 h 776"/>
                  <a:gd name="T40" fmla="*/ 518 w 612"/>
                  <a:gd name="T41" fmla="*/ 0 h 776"/>
                  <a:gd name="T42" fmla="*/ 454 w 612"/>
                  <a:gd name="T43" fmla="*/ 29 h 776"/>
                  <a:gd name="T44" fmla="*/ 414 w 612"/>
                  <a:gd name="T45" fmla="*/ 105 h 776"/>
                  <a:gd name="T46" fmla="*/ 361 w 612"/>
                  <a:gd name="T47" fmla="*/ 141 h 776"/>
                  <a:gd name="T48" fmla="*/ 280 w 612"/>
                  <a:gd name="T49" fmla="*/ 152 h 776"/>
                  <a:gd name="T50" fmla="*/ 133 w 612"/>
                  <a:gd name="T51" fmla="*/ 170 h 776"/>
                  <a:gd name="T52" fmla="*/ 17 w 612"/>
                  <a:gd name="T53" fmla="*/ 205 h 776"/>
                  <a:gd name="T54" fmla="*/ 0 w 612"/>
                  <a:gd name="T55" fmla="*/ 234 h 776"/>
                  <a:gd name="T56" fmla="*/ 11 w 612"/>
                  <a:gd name="T57" fmla="*/ 327 h 776"/>
                  <a:gd name="T58" fmla="*/ 52 w 612"/>
                  <a:gd name="T59" fmla="*/ 455 h 776"/>
                  <a:gd name="T60" fmla="*/ 110 w 612"/>
                  <a:gd name="T61" fmla="*/ 560 h 776"/>
                  <a:gd name="T62" fmla="*/ 168 w 612"/>
                  <a:gd name="T63" fmla="*/ 653 h 776"/>
                  <a:gd name="T64" fmla="*/ 221 w 612"/>
                  <a:gd name="T65" fmla="*/ 717 h 776"/>
                  <a:gd name="T66" fmla="*/ 274 w 612"/>
                  <a:gd name="T67" fmla="*/ 764 h 776"/>
                  <a:gd name="T68" fmla="*/ 326 w 612"/>
                  <a:gd name="T69" fmla="*/ 776 h 77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12"/>
                  <a:gd name="T106" fmla="*/ 0 h 776"/>
                  <a:gd name="T107" fmla="*/ 612 w 612"/>
                  <a:gd name="T108" fmla="*/ 776 h 77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12" h="776">
                    <a:moveTo>
                      <a:pt x="326" y="776"/>
                    </a:moveTo>
                    <a:lnTo>
                      <a:pt x="355" y="740"/>
                    </a:lnTo>
                    <a:lnTo>
                      <a:pt x="344" y="688"/>
                    </a:lnTo>
                    <a:lnTo>
                      <a:pt x="321" y="618"/>
                    </a:lnTo>
                    <a:lnTo>
                      <a:pt x="232" y="536"/>
                    </a:lnTo>
                    <a:lnTo>
                      <a:pt x="145" y="461"/>
                    </a:lnTo>
                    <a:lnTo>
                      <a:pt x="104" y="379"/>
                    </a:lnTo>
                    <a:lnTo>
                      <a:pt x="87" y="251"/>
                    </a:lnTo>
                    <a:lnTo>
                      <a:pt x="186" y="216"/>
                    </a:lnTo>
                    <a:lnTo>
                      <a:pt x="344" y="199"/>
                    </a:lnTo>
                    <a:lnTo>
                      <a:pt x="408" y="205"/>
                    </a:lnTo>
                    <a:lnTo>
                      <a:pt x="425" y="222"/>
                    </a:lnTo>
                    <a:lnTo>
                      <a:pt x="454" y="193"/>
                    </a:lnTo>
                    <a:lnTo>
                      <a:pt x="443" y="164"/>
                    </a:lnTo>
                    <a:lnTo>
                      <a:pt x="460" y="111"/>
                    </a:lnTo>
                    <a:lnTo>
                      <a:pt x="507" y="64"/>
                    </a:lnTo>
                    <a:lnTo>
                      <a:pt x="542" y="52"/>
                    </a:lnTo>
                    <a:lnTo>
                      <a:pt x="588" y="81"/>
                    </a:lnTo>
                    <a:lnTo>
                      <a:pt x="612" y="52"/>
                    </a:lnTo>
                    <a:lnTo>
                      <a:pt x="571" y="0"/>
                    </a:lnTo>
                    <a:lnTo>
                      <a:pt x="518" y="0"/>
                    </a:lnTo>
                    <a:lnTo>
                      <a:pt x="454" y="29"/>
                    </a:lnTo>
                    <a:lnTo>
                      <a:pt x="414" y="105"/>
                    </a:lnTo>
                    <a:lnTo>
                      <a:pt x="361" y="141"/>
                    </a:lnTo>
                    <a:lnTo>
                      <a:pt x="280" y="152"/>
                    </a:lnTo>
                    <a:lnTo>
                      <a:pt x="133" y="170"/>
                    </a:lnTo>
                    <a:lnTo>
                      <a:pt x="17" y="205"/>
                    </a:lnTo>
                    <a:lnTo>
                      <a:pt x="0" y="234"/>
                    </a:lnTo>
                    <a:lnTo>
                      <a:pt x="11" y="327"/>
                    </a:lnTo>
                    <a:lnTo>
                      <a:pt x="52" y="455"/>
                    </a:lnTo>
                    <a:lnTo>
                      <a:pt x="110" y="560"/>
                    </a:lnTo>
                    <a:lnTo>
                      <a:pt x="168" y="653"/>
                    </a:lnTo>
                    <a:lnTo>
                      <a:pt x="221" y="717"/>
                    </a:lnTo>
                    <a:lnTo>
                      <a:pt x="274" y="764"/>
                    </a:lnTo>
                    <a:lnTo>
                      <a:pt x="326" y="77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0186" name="Group 135"/>
            <p:cNvGrpSpPr>
              <a:grpSpLocks/>
            </p:cNvGrpSpPr>
            <p:nvPr/>
          </p:nvGrpSpPr>
          <p:grpSpPr bwMode="auto">
            <a:xfrm>
              <a:off x="6571" y="720"/>
              <a:ext cx="210" cy="264"/>
              <a:chOff x="6571" y="720"/>
              <a:chExt cx="210" cy="264"/>
            </a:xfrm>
          </p:grpSpPr>
          <p:sp>
            <p:nvSpPr>
              <p:cNvPr id="90187" name="Freeform 136"/>
              <p:cNvSpPr>
                <a:spLocks/>
              </p:cNvSpPr>
              <p:nvPr/>
            </p:nvSpPr>
            <p:spPr bwMode="auto">
              <a:xfrm>
                <a:off x="6612" y="720"/>
                <a:ext cx="169" cy="192"/>
              </a:xfrm>
              <a:custGeom>
                <a:avLst/>
                <a:gdLst>
                  <a:gd name="T0" fmla="*/ 52 w 169"/>
                  <a:gd name="T1" fmla="*/ 12 h 192"/>
                  <a:gd name="T2" fmla="*/ 99 w 169"/>
                  <a:gd name="T3" fmla="*/ 0 h 192"/>
                  <a:gd name="T4" fmla="*/ 157 w 169"/>
                  <a:gd name="T5" fmla="*/ 17 h 192"/>
                  <a:gd name="T6" fmla="*/ 169 w 169"/>
                  <a:gd name="T7" fmla="*/ 58 h 192"/>
                  <a:gd name="T8" fmla="*/ 163 w 169"/>
                  <a:gd name="T9" fmla="*/ 111 h 192"/>
                  <a:gd name="T10" fmla="*/ 134 w 169"/>
                  <a:gd name="T11" fmla="*/ 145 h 192"/>
                  <a:gd name="T12" fmla="*/ 93 w 169"/>
                  <a:gd name="T13" fmla="*/ 151 h 192"/>
                  <a:gd name="T14" fmla="*/ 52 w 169"/>
                  <a:gd name="T15" fmla="*/ 151 h 192"/>
                  <a:gd name="T16" fmla="*/ 34 w 169"/>
                  <a:gd name="T17" fmla="*/ 169 h 192"/>
                  <a:gd name="T18" fmla="*/ 34 w 169"/>
                  <a:gd name="T19" fmla="*/ 180 h 192"/>
                  <a:gd name="T20" fmla="*/ 23 w 169"/>
                  <a:gd name="T21" fmla="*/ 192 h 192"/>
                  <a:gd name="T22" fmla="*/ 0 w 169"/>
                  <a:gd name="T23" fmla="*/ 186 h 192"/>
                  <a:gd name="T24" fmla="*/ 5 w 169"/>
                  <a:gd name="T25" fmla="*/ 157 h 192"/>
                  <a:gd name="T26" fmla="*/ 23 w 169"/>
                  <a:gd name="T27" fmla="*/ 134 h 192"/>
                  <a:gd name="T28" fmla="*/ 58 w 169"/>
                  <a:gd name="T29" fmla="*/ 116 h 192"/>
                  <a:gd name="T30" fmla="*/ 93 w 169"/>
                  <a:gd name="T31" fmla="*/ 122 h 192"/>
                  <a:gd name="T32" fmla="*/ 122 w 169"/>
                  <a:gd name="T33" fmla="*/ 116 h 192"/>
                  <a:gd name="T34" fmla="*/ 139 w 169"/>
                  <a:gd name="T35" fmla="*/ 87 h 192"/>
                  <a:gd name="T36" fmla="*/ 139 w 169"/>
                  <a:gd name="T37" fmla="*/ 52 h 192"/>
                  <a:gd name="T38" fmla="*/ 122 w 169"/>
                  <a:gd name="T39" fmla="*/ 35 h 192"/>
                  <a:gd name="T40" fmla="*/ 99 w 169"/>
                  <a:gd name="T41" fmla="*/ 35 h 192"/>
                  <a:gd name="T42" fmla="*/ 75 w 169"/>
                  <a:gd name="T43" fmla="*/ 41 h 192"/>
                  <a:gd name="T44" fmla="*/ 58 w 169"/>
                  <a:gd name="T45" fmla="*/ 52 h 192"/>
                  <a:gd name="T46" fmla="*/ 40 w 169"/>
                  <a:gd name="T47" fmla="*/ 41 h 192"/>
                  <a:gd name="T48" fmla="*/ 52 w 169"/>
                  <a:gd name="T49" fmla="*/ 12 h 19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9"/>
                  <a:gd name="T76" fmla="*/ 0 h 192"/>
                  <a:gd name="T77" fmla="*/ 169 w 169"/>
                  <a:gd name="T78" fmla="*/ 192 h 19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9" h="192">
                    <a:moveTo>
                      <a:pt x="52" y="12"/>
                    </a:moveTo>
                    <a:lnTo>
                      <a:pt x="99" y="0"/>
                    </a:lnTo>
                    <a:lnTo>
                      <a:pt x="157" y="17"/>
                    </a:lnTo>
                    <a:lnTo>
                      <a:pt x="169" y="58"/>
                    </a:lnTo>
                    <a:lnTo>
                      <a:pt x="163" y="111"/>
                    </a:lnTo>
                    <a:lnTo>
                      <a:pt x="134" y="145"/>
                    </a:lnTo>
                    <a:lnTo>
                      <a:pt x="93" y="151"/>
                    </a:lnTo>
                    <a:lnTo>
                      <a:pt x="52" y="151"/>
                    </a:lnTo>
                    <a:lnTo>
                      <a:pt x="34" y="169"/>
                    </a:lnTo>
                    <a:lnTo>
                      <a:pt x="34" y="180"/>
                    </a:lnTo>
                    <a:lnTo>
                      <a:pt x="23" y="192"/>
                    </a:lnTo>
                    <a:lnTo>
                      <a:pt x="0" y="186"/>
                    </a:lnTo>
                    <a:lnTo>
                      <a:pt x="5" y="157"/>
                    </a:lnTo>
                    <a:lnTo>
                      <a:pt x="23" y="134"/>
                    </a:lnTo>
                    <a:lnTo>
                      <a:pt x="58" y="116"/>
                    </a:lnTo>
                    <a:lnTo>
                      <a:pt x="93" y="122"/>
                    </a:lnTo>
                    <a:lnTo>
                      <a:pt x="122" y="116"/>
                    </a:lnTo>
                    <a:lnTo>
                      <a:pt x="139" y="87"/>
                    </a:lnTo>
                    <a:lnTo>
                      <a:pt x="139" y="52"/>
                    </a:lnTo>
                    <a:lnTo>
                      <a:pt x="122" y="35"/>
                    </a:lnTo>
                    <a:lnTo>
                      <a:pt x="99" y="35"/>
                    </a:lnTo>
                    <a:lnTo>
                      <a:pt x="75" y="41"/>
                    </a:lnTo>
                    <a:lnTo>
                      <a:pt x="58" y="52"/>
                    </a:lnTo>
                    <a:lnTo>
                      <a:pt x="40" y="41"/>
                    </a:lnTo>
                    <a:lnTo>
                      <a:pt x="52" y="1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88" name="Oval 137"/>
              <p:cNvSpPr>
                <a:spLocks noChangeArrowheads="1"/>
              </p:cNvSpPr>
              <p:nvPr/>
            </p:nvSpPr>
            <p:spPr bwMode="auto">
              <a:xfrm>
                <a:off x="6571" y="936"/>
                <a:ext cx="49" cy="48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Evaluating</a:t>
            </a:r>
            <a:r>
              <a:rPr lang="en-US" altLang="en-US" smtClean="0"/>
              <a:t>: </a:t>
            </a:r>
            <a:r>
              <a:rPr lang="en-CA" altLang="en-US" sz="3600" smtClean="0">
                <a:solidFill>
                  <a:schemeClr val="accent2"/>
                </a:solidFill>
              </a:rPr>
              <a:t>T(n) =</a:t>
            </a:r>
            <a:r>
              <a:rPr lang="en-US" altLang="en-US" sz="3600" smtClean="0">
                <a:solidFill>
                  <a:schemeClr val="accent2"/>
                </a:solidFill>
              </a:rPr>
              <a:t> </a:t>
            </a:r>
            <a:r>
              <a:rPr lang="en-CA" altLang="en-US" sz="3600" smtClean="0">
                <a:solidFill>
                  <a:schemeClr val="accent2"/>
                </a:solidFill>
              </a:rPr>
              <a:t>aT(n/b)+f(n)</a:t>
            </a:r>
          </a:p>
        </p:txBody>
      </p:sp>
      <p:graphicFrame>
        <p:nvGraphicFramePr>
          <p:cNvPr id="443395" name="Group 3"/>
          <p:cNvGraphicFramePr>
            <a:graphicFrameLocks noGrp="1"/>
          </p:cNvGraphicFramePr>
          <p:nvPr/>
        </p:nvGraphicFramePr>
        <p:xfrm>
          <a:off x="76200" y="1219200"/>
          <a:ext cx="8839200" cy="4535488"/>
        </p:xfrm>
        <a:graphic>
          <a:graphicData uri="http://schemas.openxmlformats.org/drawingml/2006/table">
            <a:tbl>
              <a:tblPr/>
              <a:tblGrid>
                <a:gridCol w="1219200"/>
                <a:gridCol w="1425575"/>
                <a:gridCol w="1501775"/>
                <a:gridCol w="1671638"/>
                <a:gridCol w="1387475"/>
                <a:gridCol w="1633537"/>
              </a:tblGrid>
              <a:tr h="1335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Level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Instance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size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 stack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# stack frames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f(n)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f(n/b)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f(n/b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)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a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</a:t>
                      </a:r>
                      <a:endParaRPr kumimoji="0" lang="en-CA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i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f(n/b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)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a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i</a:t>
                      </a:r>
                      <a:endParaRPr kumimoji="0" lang="en-CA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 = 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log n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log b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h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T(1)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a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h</a:t>
                      </a:r>
                      <a:endParaRPr kumimoji="0" lang="en-CA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91204" name="Group 68"/>
          <p:cNvGrpSpPr>
            <a:grpSpLocks/>
          </p:cNvGrpSpPr>
          <p:nvPr/>
        </p:nvGrpSpPr>
        <p:grpSpPr bwMode="auto">
          <a:xfrm>
            <a:off x="1419225" y="3148013"/>
            <a:ext cx="1031875" cy="168275"/>
            <a:chOff x="260" y="1787"/>
            <a:chExt cx="942" cy="147"/>
          </a:xfrm>
        </p:grpSpPr>
        <p:sp>
          <p:nvSpPr>
            <p:cNvPr id="91259" name="Oval 69"/>
            <p:cNvSpPr>
              <a:spLocks noChangeArrowheads="1"/>
            </p:cNvSpPr>
            <p:nvPr/>
          </p:nvSpPr>
          <p:spPr bwMode="auto">
            <a:xfrm>
              <a:off x="805" y="1787"/>
              <a:ext cx="103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1260" name="Oval 70"/>
            <p:cNvSpPr>
              <a:spLocks noChangeArrowheads="1"/>
            </p:cNvSpPr>
            <p:nvPr/>
          </p:nvSpPr>
          <p:spPr bwMode="auto">
            <a:xfrm>
              <a:off x="533" y="1792"/>
              <a:ext cx="102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91261" name="Oval 71"/>
            <p:cNvSpPr>
              <a:spLocks noChangeArrowheads="1"/>
            </p:cNvSpPr>
            <p:nvPr/>
          </p:nvSpPr>
          <p:spPr bwMode="auto">
            <a:xfrm>
              <a:off x="1100" y="1787"/>
              <a:ext cx="102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1262" name="Oval 72"/>
            <p:cNvSpPr>
              <a:spLocks noChangeArrowheads="1"/>
            </p:cNvSpPr>
            <p:nvPr/>
          </p:nvSpPr>
          <p:spPr bwMode="auto">
            <a:xfrm>
              <a:off x="260" y="1787"/>
              <a:ext cx="103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</p:grpSp>
      <p:sp>
        <p:nvSpPr>
          <p:cNvPr id="91205" name="Oval 73"/>
          <p:cNvSpPr>
            <a:spLocks noChangeArrowheads="1"/>
          </p:cNvSpPr>
          <p:nvPr/>
        </p:nvSpPr>
        <p:spPr bwMode="auto">
          <a:xfrm>
            <a:off x="1868488" y="2741613"/>
            <a:ext cx="112712" cy="161925"/>
          </a:xfrm>
          <a:prstGeom prst="ellipse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pSp>
        <p:nvGrpSpPr>
          <p:cNvPr id="91206" name="Group 74"/>
          <p:cNvGrpSpPr>
            <a:grpSpLocks/>
          </p:cNvGrpSpPr>
          <p:nvPr/>
        </p:nvGrpSpPr>
        <p:grpSpPr bwMode="auto">
          <a:xfrm>
            <a:off x="1316038" y="4583113"/>
            <a:ext cx="1235075" cy="90487"/>
            <a:chOff x="530" y="1115"/>
            <a:chExt cx="3575" cy="182"/>
          </a:xfrm>
        </p:grpSpPr>
        <p:sp>
          <p:nvSpPr>
            <p:cNvPr id="91242" name="Oval 75"/>
            <p:cNvSpPr>
              <a:spLocks noChangeArrowheads="1"/>
            </p:cNvSpPr>
            <p:nvPr/>
          </p:nvSpPr>
          <p:spPr bwMode="auto">
            <a:xfrm>
              <a:off x="2326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1243" name="Oval 76"/>
            <p:cNvSpPr>
              <a:spLocks noChangeArrowheads="1"/>
            </p:cNvSpPr>
            <p:nvPr/>
          </p:nvSpPr>
          <p:spPr bwMode="auto">
            <a:xfrm>
              <a:off x="3925" y="1115"/>
              <a:ext cx="180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1244" name="Oval 77"/>
            <p:cNvSpPr>
              <a:spLocks noChangeArrowheads="1"/>
            </p:cNvSpPr>
            <p:nvPr/>
          </p:nvSpPr>
          <p:spPr bwMode="auto">
            <a:xfrm>
              <a:off x="530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1245" name="Oval 78"/>
            <p:cNvSpPr>
              <a:spLocks noChangeArrowheads="1"/>
            </p:cNvSpPr>
            <p:nvPr/>
          </p:nvSpPr>
          <p:spPr bwMode="auto">
            <a:xfrm>
              <a:off x="746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1246" name="Oval 79"/>
            <p:cNvSpPr>
              <a:spLocks noChangeArrowheads="1"/>
            </p:cNvSpPr>
            <p:nvPr/>
          </p:nvSpPr>
          <p:spPr bwMode="auto">
            <a:xfrm>
              <a:off x="9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1247" name="Oval 80"/>
            <p:cNvSpPr>
              <a:spLocks noChangeArrowheads="1"/>
            </p:cNvSpPr>
            <p:nvPr/>
          </p:nvSpPr>
          <p:spPr bwMode="auto">
            <a:xfrm>
              <a:off x="1199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1248" name="Oval 81"/>
            <p:cNvSpPr>
              <a:spLocks noChangeArrowheads="1"/>
            </p:cNvSpPr>
            <p:nvPr/>
          </p:nvSpPr>
          <p:spPr bwMode="auto">
            <a:xfrm>
              <a:off x="1429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1249" name="Oval 82"/>
            <p:cNvSpPr>
              <a:spLocks noChangeArrowheads="1"/>
            </p:cNvSpPr>
            <p:nvPr/>
          </p:nvSpPr>
          <p:spPr bwMode="auto">
            <a:xfrm>
              <a:off x="166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1250" name="Oval 83"/>
            <p:cNvSpPr>
              <a:spLocks noChangeArrowheads="1"/>
            </p:cNvSpPr>
            <p:nvPr/>
          </p:nvSpPr>
          <p:spPr bwMode="auto">
            <a:xfrm>
              <a:off x="1877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1251" name="Oval 84"/>
            <p:cNvSpPr>
              <a:spLocks noChangeArrowheads="1"/>
            </p:cNvSpPr>
            <p:nvPr/>
          </p:nvSpPr>
          <p:spPr bwMode="auto">
            <a:xfrm>
              <a:off x="2093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1252" name="Oval 85"/>
            <p:cNvSpPr>
              <a:spLocks noChangeArrowheads="1"/>
            </p:cNvSpPr>
            <p:nvPr/>
          </p:nvSpPr>
          <p:spPr bwMode="auto">
            <a:xfrm>
              <a:off x="2550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1253" name="Oval 86"/>
            <p:cNvSpPr>
              <a:spLocks noChangeArrowheads="1"/>
            </p:cNvSpPr>
            <p:nvPr/>
          </p:nvSpPr>
          <p:spPr bwMode="auto">
            <a:xfrm>
              <a:off x="27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1254" name="Oval 87"/>
            <p:cNvSpPr>
              <a:spLocks noChangeArrowheads="1"/>
            </p:cNvSpPr>
            <p:nvPr/>
          </p:nvSpPr>
          <p:spPr bwMode="auto">
            <a:xfrm>
              <a:off x="3008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1255" name="Oval 88"/>
            <p:cNvSpPr>
              <a:spLocks noChangeArrowheads="1"/>
            </p:cNvSpPr>
            <p:nvPr/>
          </p:nvSpPr>
          <p:spPr bwMode="auto">
            <a:xfrm>
              <a:off x="3240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1256" name="Oval 89"/>
            <p:cNvSpPr>
              <a:spLocks noChangeArrowheads="1"/>
            </p:cNvSpPr>
            <p:nvPr/>
          </p:nvSpPr>
          <p:spPr bwMode="auto">
            <a:xfrm>
              <a:off x="3456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1257" name="Oval 90"/>
            <p:cNvSpPr>
              <a:spLocks noChangeArrowheads="1"/>
            </p:cNvSpPr>
            <p:nvPr/>
          </p:nvSpPr>
          <p:spPr bwMode="auto">
            <a:xfrm>
              <a:off x="36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1258" name="Rectangle 91"/>
            <p:cNvSpPr>
              <a:spLocks noChangeArrowheads="1"/>
            </p:cNvSpPr>
            <p:nvPr/>
          </p:nvSpPr>
          <p:spPr bwMode="auto">
            <a:xfrm>
              <a:off x="2130" y="1141"/>
              <a:ext cx="35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  <p:grpSp>
        <p:nvGrpSpPr>
          <p:cNvPr id="91207" name="Group 92"/>
          <p:cNvGrpSpPr>
            <a:grpSpLocks/>
          </p:cNvGrpSpPr>
          <p:nvPr/>
        </p:nvGrpSpPr>
        <p:grpSpPr bwMode="auto">
          <a:xfrm>
            <a:off x="1282700" y="5532438"/>
            <a:ext cx="1308100" cy="30162"/>
            <a:chOff x="626" y="3456"/>
            <a:chExt cx="3790" cy="58"/>
          </a:xfrm>
        </p:grpSpPr>
        <p:sp>
          <p:nvSpPr>
            <p:cNvPr id="91208" name="Oval 93"/>
            <p:cNvSpPr>
              <a:spLocks noChangeArrowheads="1"/>
            </p:cNvSpPr>
            <p:nvPr/>
          </p:nvSpPr>
          <p:spPr bwMode="auto">
            <a:xfrm flipV="1">
              <a:off x="1565" y="3456"/>
              <a:ext cx="96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1209" name="Oval 94"/>
            <p:cNvSpPr>
              <a:spLocks noChangeArrowheads="1"/>
            </p:cNvSpPr>
            <p:nvPr/>
          </p:nvSpPr>
          <p:spPr bwMode="auto">
            <a:xfrm flipV="1">
              <a:off x="2402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1210" name="Oval 95"/>
            <p:cNvSpPr>
              <a:spLocks noChangeArrowheads="1"/>
            </p:cNvSpPr>
            <p:nvPr/>
          </p:nvSpPr>
          <p:spPr bwMode="auto">
            <a:xfrm flipV="1">
              <a:off x="62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1211" name="Oval 96"/>
            <p:cNvSpPr>
              <a:spLocks noChangeArrowheads="1"/>
            </p:cNvSpPr>
            <p:nvPr/>
          </p:nvSpPr>
          <p:spPr bwMode="auto">
            <a:xfrm flipV="1">
              <a:off x="73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1212" name="Oval 97"/>
            <p:cNvSpPr>
              <a:spLocks noChangeArrowheads="1"/>
            </p:cNvSpPr>
            <p:nvPr/>
          </p:nvSpPr>
          <p:spPr bwMode="auto">
            <a:xfrm flipV="1">
              <a:off x="85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1213" name="Oval 98"/>
            <p:cNvSpPr>
              <a:spLocks noChangeArrowheads="1"/>
            </p:cNvSpPr>
            <p:nvPr/>
          </p:nvSpPr>
          <p:spPr bwMode="auto">
            <a:xfrm flipV="1">
              <a:off x="97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1214" name="Oval 99"/>
            <p:cNvSpPr>
              <a:spLocks noChangeArrowheads="1"/>
            </p:cNvSpPr>
            <p:nvPr/>
          </p:nvSpPr>
          <p:spPr bwMode="auto">
            <a:xfrm flipV="1">
              <a:off x="109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1215" name="Oval 100"/>
            <p:cNvSpPr>
              <a:spLocks noChangeArrowheads="1"/>
            </p:cNvSpPr>
            <p:nvPr/>
          </p:nvSpPr>
          <p:spPr bwMode="auto">
            <a:xfrm flipV="1">
              <a:off x="121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1216" name="Oval 101"/>
            <p:cNvSpPr>
              <a:spLocks noChangeArrowheads="1"/>
            </p:cNvSpPr>
            <p:nvPr/>
          </p:nvSpPr>
          <p:spPr bwMode="auto">
            <a:xfrm flipV="1">
              <a:off x="1331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1217" name="Oval 102"/>
            <p:cNvSpPr>
              <a:spLocks noChangeArrowheads="1"/>
            </p:cNvSpPr>
            <p:nvPr/>
          </p:nvSpPr>
          <p:spPr bwMode="auto">
            <a:xfrm flipV="1">
              <a:off x="144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1218" name="Oval 103"/>
            <p:cNvSpPr>
              <a:spLocks noChangeArrowheads="1"/>
            </p:cNvSpPr>
            <p:nvPr/>
          </p:nvSpPr>
          <p:spPr bwMode="auto">
            <a:xfrm flipV="1">
              <a:off x="1683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1219" name="Oval 104"/>
            <p:cNvSpPr>
              <a:spLocks noChangeArrowheads="1"/>
            </p:cNvSpPr>
            <p:nvPr/>
          </p:nvSpPr>
          <p:spPr bwMode="auto">
            <a:xfrm flipV="1">
              <a:off x="179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1220" name="Oval 105"/>
            <p:cNvSpPr>
              <a:spLocks noChangeArrowheads="1"/>
            </p:cNvSpPr>
            <p:nvPr/>
          </p:nvSpPr>
          <p:spPr bwMode="auto">
            <a:xfrm flipV="1">
              <a:off x="1922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1221" name="Oval 106"/>
            <p:cNvSpPr>
              <a:spLocks noChangeArrowheads="1"/>
            </p:cNvSpPr>
            <p:nvPr/>
          </p:nvSpPr>
          <p:spPr bwMode="auto">
            <a:xfrm flipV="1">
              <a:off x="204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1222" name="Oval 107"/>
            <p:cNvSpPr>
              <a:spLocks noChangeArrowheads="1"/>
            </p:cNvSpPr>
            <p:nvPr/>
          </p:nvSpPr>
          <p:spPr bwMode="auto">
            <a:xfrm flipV="1">
              <a:off x="215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1223" name="Oval 108"/>
            <p:cNvSpPr>
              <a:spLocks noChangeArrowheads="1"/>
            </p:cNvSpPr>
            <p:nvPr/>
          </p:nvSpPr>
          <p:spPr bwMode="auto">
            <a:xfrm flipV="1">
              <a:off x="226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1224" name="Rectangle 109"/>
            <p:cNvSpPr>
              <a:spLocks noChangeArrowheads="1"/>
            </p:cNvSpPr>
            <p:nvPr/>
          </p:nvSpPr>
          <p:spPr bwMode="auto">
            <a:xfrm flipV="1">
              <a:off x="1463" y="3459"/>
              <a:ext cx="183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1225" name="Oval 110"/>
            <p:cNvSpPr>
              <a:spLocks noChangeArrowheads="1"/>
            </p:cNvSpPr>
            <p:nvPr/>
          </p:nvSpPr>
          <p:spPr bwMode="auto">
            <a:xfrm flipV="1">
              <a:off x="3485" y="3456"/>
              <a:ext cx="96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1226" name="Oval 111"/>
            <p:cNvSpPr>
              <a:spLocks noChangeArrowheads="1"/>
            </p:cNvSpPr>
            <p:nvPr/>
          </p:nvSpPr>
          <p:spPr bwMode="auto">
            <a:xfrm flipV="1">
              <a:off x="4322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1227" name="Oval 112"/>
            <p:cNvSpPr>
              <a:spLocks noChangeArrowheads="1"/>
            </p:cNvSpPr>
            <p:nvPr/>
          </p:nvSpPr>
          <p:spPr bwMode="auto">
            <a:xfrm flipV="1">
              <a:off x="254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1228" name="Oval 113"/>
            <p:cNvSpPr>
              <a:spLocks noChangeArrowheads="1"/>
            </p:cNvSpPr>
            <p:nvPr/>
          </p:nvSpPr>
          <p:spPr bwMode="auto">
            <a:xfrm flipV="1">
              <a:off x="265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1229" name="Oval 114"/>
            <p:cNvSpPr>
              <a:spLocks noChangeArrowheads="1"/>
            </p:cNvSpPr>
            <p:nvPr/>
          </p:nvSpPr>
          <p:spPr bwMode="auto">
            <a:xfrm flipV="1">
              <a:off x="277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1230" name="Oval 115"/>
            <p:cNvSpPr>
              <a:spLocks noChangeArrowheads="1"/>
            </p:cNvSpPr>
            <p:nvPr/>
          </p:nvSpPr>
          <p:spPr bwMode="auto">
            <a:xfrm flipV="1">
              <a:off x="289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1231" name="Oval 116"/>
            <p:cNvSpPr>
              <a:spLocks noChangeArrowheads="1"/>
            </p:cNvSpPr>
            <p:nvPr/>
          </p:nvSpPr>
          <p:spPr bwMode="auto">
            <a:xfrm flipV="1">
              <a:off x="301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1232" name="Oval 117"/>
            <p:cNvSpPr>
              <a:spLocks noChangeArrowheads="1"/>
            </p:cNvSpPr>
            <p:nvPr/>
          </p:nvSpPr>
          <p:spPr bwMode="auto">
            <a:xfrm flipV="1">
              <a:off x="313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1233" name="Oval 118"/>
            <p:cNvSpPr>
              <a:spLocks noChangeArrowheads="1"/>
            </p:cNvSpPr>
            <p:nvPr/>
          </p:nvSpPr>
          <p:spPr bwMode="auto">
            <a:xfrm flipV="1">
              <a:off x="3251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1234" name="Oval 119"/>
            <p:cNvSpPr>
              <a:spLocks noChangeArrowheads="1"/>
            </p:cNvSpPr>
            <p:nvPr/>
          </p:nvSpPr>
          <p:spPr bwMode="auto">
            <a:xfrm flipV="1">
              <a:off x="336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1235" name="Oval 120"/>
            <p:cNvSpPr>
              <a:spLocks noChangeArrowheads="1"/>
            </p:cNvSpPr>
            <p:nvPr/>
          </p:nvSpPr>
          <p:spPr bwMode="auto">
            <a:xfrm flipV="1">
              <a:off x="3603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1236" name="Oval 121"/>
            <p:cNvSpPr>
              <a:spLocks noChangeArrowheads="1"/>
            </p:cNvSpPr>
            <p:nvPr/>
          </p:nvSpPr>
          <p:spPr bwMode="auto">
            <a:xfrm flipV="1">
              <a:off x="371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1237" name="Oval 122"/>
            <p:cNvSpPr>
              <a:spLocks noChangeArrowheads="1"/>
            </p:cNvSpPr>
            <p:nvPr/>
          </p:nvSpPr>
          <p:spPr bwMode="auto">
            <a:xfrm flipV="1">
              <a:off x="3842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1238" name="Oval 123"/>
            <p:cNvSpPr>
              <a:spLocks noChangeArrowheads="1"/>
            </p:cNvSpPr>
            <p:nvPr/>
          </p:nvSpPr>
          <p:spPr bwMode="auto">
            <a:xfrm flipV="1">
              <a:off x="396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1239" name="Oval 124"/>
            <p:cNvSpPr>
              <a:spLocks noChangeArrowheads="1"/>
            </p:cNvSpPr>
            <p:nvPr/>
          </p:nvSpPr>
          <p:spPr bwMode="auto">
            <a:xfrm flipV="1">
              <a:off x="407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1240" name="Oval 125"/>
            <p:cNvSpPr>
              <a:spLocks noChangeArrowheads="1"/>
            </p:cNvSpPr>
            <p:nvPr/>
          </p:nvSpPr>
          <p:spPr bwMode="auto">
            <a:xfrm flipV="1">
              <a:off x="418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1241" name="Rectangle 126"/>
            <p:cNvSpPr>
              <a:spLocks noChangeArrowheads="1"/>
            </p:cNvSpPr>
            <p:nvPr/>
          </p:nvSpPr>
          <p:spPr bwMode="auto">
            <a:xfrm flipV="1">
              <a:off x="3383" y="3459"/>
              <a:ext cx="183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Evaluating</a:t>
            </a:r>
            <a:r>
              <a:rPr lang="en-US" altLang="en-US" smtClean="0"/>
              <a:t>: </a:t>
            </a:r>
            <a:r>
              <a:rPr lang="en-CA" altLang="en-US" sz="3600" smtClean="0">
                <a:solidFill>
                  <a:schemeClr val="accent2"/>
                </a:solidFill>
              </a:rPr>
              <a:t>T(n) =</a:t>
            </a:r>
            <a:r>
              <a:rPr lang="en-US" altLang="en-US" sz="3600" smtClean="0">
                <a:solidFill>
                  <a:schemeClr val="accent2"/>
                </a:solidFill>
              </a:rPr>
              <a:t> </a:t>
            </a:r>
            <a:r>
              <a:rPr lang="en-CA" altLang="en-US" sz="3600" smtClean="0">
                <a:solidFill>
                  <a:schemeClr val="accent2"/>
                </a:solidFill>
              </a:rPr>
              <a:t>aT(n/b)+f(n)</a:t>
            </a:r>
          </a:p>
        </p:txBody>
      </p:sp>
      <p:graphicFrame>
        <p:nvGraphicFramePr>
          <p:cNvPr id="444419" name="Group 3"/>
          <p:cNvGraphicFramePr>
            <a:graphicFrameLocks noGrp="1"/>
          </p:cNvGraphicFramePr>
          <p:nvPr/>
        </p:nvGraphicFramePr>
        <p:xfrm>
          <a:off x="76200" y="1219200"/>
          <a:ext cx="8839200" cy="4535488"/>
        </p:xfrm>
        <a:graphic>
          <a:graphicData uri="http://schemas.openxmlformats.org/drawingml/2006/table">
            <a:tbl>
              <a:tblPr/>
              <a:tblGrid>
                <a:gridCol w="1219200"/>
                <a:gridCol w="1425575"/>
                <a:gridCol w="1501775"/>
                <a:gridCol w="1671638"/>
                <a:gridCol w="1387475"/>
                <a:gridCol w="1633537"/>
              </a:tblGrid>
              <a:tr h="1335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Level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Instance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size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 stack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# stack frames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f(n)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f(n/b)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f(n/b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)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a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</a:t>
                      </a:r>
                      <a:endParaRPr kumimoji="0" lang="en-CA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i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f(n/b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)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a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i</a:t>
                      </a:r>
                      <a:endParaRPr kumimoji="0" lang="en-CA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 = 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log n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log b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h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T(1)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a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h</a:t>
                      </a:r>
                      <a:endParaRPr kumimoji="0" lang="en-CA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92228" name="Group 68"/>
          <p:cNvGrpSpPr>
            <a:grpSpLocks/>
          </p:cNvGrpSpPr>
          <p:nvPr/>
        </p:nvGrpSpPr>
        <p:grpSpPr bwMode="auto">
          <a:xfrm>
            <a:off x="1419225" y="3148013"/>
            <a:ext cx="1031875" cy="168275"/>
            <a:chOff x="260" y="1787"/>
            <a:chExt cx="942" cy="147"/>
          </a:xfrm>
        </p:grpSpPr>
        <p:sp>
          <p:nvSpPr>
            <p:cNvPr id="92294" name="Oval 69"/>
            <p:cNvSpPr>
              <a:spLocks noChangeArrowheads="1"/>
            </p:cNvSpPr>
            <p:nvPr/>
          </p:nvSpPr>
          <p:spPr bwMode="auto">
            <a:xfrm>
              <a:off x="805" y="1787"/>
              <a:ext cx="103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2295" name="Oval 70"/>
            <p:cNvSpPr>
              <a:spLocks noChangeArrowheads="1"/>
            </p:cNvSpPr>
            <p:nvPr/>
          </p:nvSpPr>
          <p:spPr bwMode="auto">
            <a:xfrm>
              <a:off x="533" y="1792"/>
              <a:ext cx="102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92296" name="Oval 71"/>
            <p:cNvSpPr>
              <a:spLocks noChangeArrowheads="1"/>
            </p:cNvSpPr>
            <p:nvPr/>
          </p:nvSpPr>
          <p:spPr bwMode="auto">
            <a:xfrm>
              <a:off x="1100" y="1787"/>
              <a:ext cx="102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2297" name="Oval 72"/>
            <p:cNvSpPr>
              <a:spLocks noChangeArrowheads="1"/>
            </p:cNvSpPr>
            <p:nvPr/>
          </p:nvSpPr>
          <p:spPr bwMode="auto">
            <a:xfrm>
              <a:off x="260" y="1787"/>
              <a:ext cx="103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</p:grpSp>
      <p:sp>
        <p:nvSpPr>
          <p:cNvPr id="92229" name="Oval 73"/>
          <p:cNvSpPr>
            <a:spLocks noChangeArrowheads="1"/>
          </p:cNvSpPr>
          <p:nvPr/>
        </p:nvSpPr>
        <p:spPr bwMode="auto">
          <a:xfrm>
            <a:off x="1868488" y="2741613"/>
            <a:ext cx="112712" cy="161925"/>
          </a:xfrm>
          <a:prstGeom prst="ellipse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pSp>
        <p:nvGrpSpPr>
          <p:cNvPr id="92230" name="Group 74"/>
          <p:cNvGrpSpPr>
            <a:grpSpLocks/>
          </p:cNvGrpSpPr>
          <p:nvPr/>
        </p:nvGrpSpPr>
        <p:grpSpPr bwMode="auto">
          <a:xfrm>
            <a:off x="1316038" y="4583113"/>
            <a:ext cx="1235075" cy="90487"/>
            <a:chOff x="530" y="1115"/>
            <a:chExt cx="3575" cy="182"/>
          </a:xfrm>
        </p:grpSpPr>
        <p:sp>
          <p:nvSpPr>
            <p:cNvPr id="92277" name="Oval 75"/>
            <p:cNvSpPr>
              <a:spLocks noChangeArrowheads="1"/>
            </p:cNvSpPr>
            <p:nvPr/>
          </p:nvSpPr>
          <p:spPr bwMode="auto">
            <a:xfrm>
              <a:off x="2326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2278" name="Oval 76"/>
            <p:cNvSpPr>
              <a:spLocks noChangeArrowheads="1"/>
            </p:cNvSpPr>
            <p:nvPr/>
          </p:nvSpPr>
          <p:spPr bwMode="auto">
            <a:xfrm>
              <a:off x="3925" y="1115"/>
              <a:ext cx="180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2279" name="Oval 77"/>
            <p:cNvSpPr>
              <a:spLocks noChangeArrowheads="1"/>
            </p:cNvSpPr>
            <p:nvPr/>
          </p:nvSpPr>
          <p:spPr bwMode="auto">
            <a:xfrm>
              <a:off x="530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2280" name="Oval 78"/>
            <p:cNvSpPr>
              <a:spLocks noChangeArrowheads="1"/>
            </p:cNvSpPr>
            <p:nvPr/>
          </p:nvSpPr>
          <p:spPr bwMode="auto">
            <a:xfrm>
              <a:off x="746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2281" name="Oval 79"/>
            <p:cNvSpPr>
              <a:spLocks noChangeArrowheads="1"/>
            </p:cNvSpPr>
            <p:nvPr/>
          </p:nvSpPr>
          <p:spPr bwMode="auto">
            <a:xfrm>
              <a:off x="9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2282" name="Oval 80"/>
            <p:cNvSpPr>
              <a:spLocks noChangeArrowheads="1"/>
            </p:cNvSpPr>
            <p:nvPr/>
          </p:nvSpPr>
          <p:spPr bwMode="auto">
            <a:xfrm>
              <a:off x="1199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2283" name="Oval 81"/>
            <p:cNvSpPr>
              <a:spLocks noChangeArrowheads="1"/>
            </p:cNvSpPr>
            <p:nvPr/>
          </p:nvSpPr>
          <p:spPr bwMode="auto">
            <a:xfrm>
              <a:off x="1429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2284" name="Oval 82"/>
            <p:cNvSpPr>
              <a:spLocks noChangeArrowheads="1"/>
            </p:cNvSpPr>
            <p:nvPr/>
          </p:nvSpPr>
          <p:spPr bwMode="auto">
            <a:xfrm>
              <a:off x="166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2285" name="Oval 83"/>
            <p:cNvSpPr>
              <a:spLocks noChangeArrowheads="1"/>
            </p:cNvSpPr>
            <p:nvPr/>
          </p:nvSpPr>
          <p:spPr bwMode="auto">
            <a:xfrm>
              <a:off x="1877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2286" name="Oval 84"/>
            <p:cNvSpPr>
              <a:spLocks noChangeArrowheads="1"/>
            </p:cNvSpPr>
            <p:nvPr/>
          </p:nvSpPr>
          <p:spPr bwMode="auto">
            <a:xfrm>
              <a:off x="2093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2287" name="Oval 85"/>
            <p:cNvSpPr>
              <a:spLocks noChangeArrowheads="1"/>
            </p:cNvSpPr>
            <p:nvPr/>
          </p:nvSpPr>
          <p:spPr bwMode="auto">
            <a:xfrm>
              <a:off x="2550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2288" name="Oval 86"/>
            <p:cNvSpPr>
              <a:spLocks noChangeArrowheads="1"/>
            </p:cNvSpPr>
            <p:nvPr/>
          </p:nvSpPr>
          <p:spPr bwMode="auto">
            <a:xfrm>
              <a:off x="27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2289" name="Oval 87"/>
            <p:cNvSpPr>
              <a:spLocks noChangeArrowheads="1"/>
            </p:cNvSpPr>
            <p:nvPr/>
          </p:nvSpPr>
          <p:spPr bwMode="auto">
            <a:xfrm>
              <a:off x="3008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2290" name="Oval 88"/>
            <p:cNvSpPr>
              <a:spLocks noChangeArrowheads="1"/>
            </p:cNvSpPr>
            <p:nvPr/>
          </p:nvSpPr>
          <p:spPr bwMode="auto">
            <a:xfrm>
              <a:off x="3240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2291" name="Oval 89"/>
            <p:cNvSpPr>
              <a:spLocks noChangeArrowheads="1"/>
            </p:cNvSpPr>
            <p:nvPr/>
          </p:nvSpPr>
          <p:spPr bwMode="auto">
            <a:xfrm>
              <a:off x="3456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2292" name="Oval 90"/>
            <p:cNvSpPr>
              <a:spLocks noChangeArrowheads="1"/>
            </p:cNvSpPr>
            <p:nvPr/>
          </p:nvSpPr>
          <p:spPr bwMode="auto">
            <a:xfrm>
              <a:off x="36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2293" name="Rectangle 91"/>
            <p:cNvSpPr>
              <a:spLocks noChangeArrowheads="1"/>
            </p:cNvSpPr>
            <p:nvPr/>
          </p:nvSpPr>
          <p:spPr bwMode="auto">
            <a:xfrm>
              <a:off x="2130" y="1141"/>
              <a:ext cx="35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  <p:grpSp>
        <p:nvGrpSpPr>
          <p:cNvPr id="92231" name="Group 92"/>
          <p:cNvGrpSpPr>
            <a:grpSpLocks/>
          </p:cNvGrpSpPr>
          <p:nvPr/>
        </p:nvGrpSpPr>
        <p:grpSpPr bwMode="auto">
          <a:xfrm>
            <a:off x="1282700" y="5532438"/>
            <a:ext cx="1308100" cy="30162"/>
            <a:chOff x="626" y="3456"/>
            <a:chExt cx="3790" cy="58"/>
          </a:xfrm>
        </p:grpSpPr>
        <p:sp>
          <p:nvSpPr>
            <p:cNvPr id="92243" name="Oval 93"/>
            <p:cNvSpPr>
              <a:spLocks noChangeArrowheads="1"/>
            </p:cNvSpPr>
            <p:nvPr/>
          </p:nvSpPr>
          <p:spPr bwMode="auto">
            <a:xfrm flipV="1">
              <a:off x="1565" y="3456"/>
              <a:ext cx="96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2244" name="Oval 94"/>
            <p:cNvSpPr>
              <a:spLocks noChangeArrowheads="1"/>
            </p:cNvSpPr>
            <p:nvPr/>
          </p:nvSpPr>
          <p:spPr bwMode="auto">
            <a:xfrm flipV="1">
              <a:off x="2402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2245" name="Oval 95"/>
            <p:cNvSpPr>
              <a:spLocks noChangeArrowheads="1"/>
            </p:cNvSpPr>
            <p:nvPr/>
          </p:nvSpPr>
          <p:spPr bwMode="auto">
            <a:xfrm flipV="1">
              <a:off x="62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2246" name="Oval 96"/>
            <p:cNvSpPr>
              <a:spLocks noChangeArrowheads="1"/>
            </p:cNvSpPr>
            <p:nvPr/>
          </p:nvSpPr>
          <p:spPr bwMode="auto">
            <a:xfrm flipV="1">
              <a:off x="73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2247" name="Oval 97"/>
            <p:cNvSpPr>
              <a:spLocks noChangeArrowheads="1"/>
            </p:cNvSpPr>
            <p:nvPr/>
          </p:nvSpPr>
          <p:spPr bwMode="auto">
            <a:xfrm flipV="1">
              <a:off x="85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2248" name="Oval 98"/>
            <p:cNvSpPr>
              <a:spLocks noChangeArrowheads="1"/>
            </p:cNvSpPr>
            <p:nvPr/>
          </p:nvSpPr>
          <p:spPr bwMode="auto">
            <a:xfrm flipV="1">
              <a:off x="97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2249" name="Oval 99"/>
            <p:cNvSpPr>
              <a:spLocks noChangeArrowheads="1"/>
            </p:cNvSpPr>
            <p:nvPr/>
          </p:nvSpPr>
          <p:spPr bwMode="auto">
            <a:xfrm flipV="1">
              <a:off x="109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2250" name="Oval 100"/>
            <p:cNvSpPr>
              <a:spLocks noChangeArrowheads="1"/>
            </p:cNvSpPr>
            <p:nvPr/>
          </p:nvSpPr>
          <p:spPr bwMode="auto">
            <a:xfrm flipV="1">
              <a:off x="121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2251" name="Oval 101"/>
            <p:cNvSpPr>
              <a:spLocks noChangeArrowheads="1"/>
            </p:cNvSpPr>
            <p:nvPr/>
          </p:nvSpPr>
          <p:spPr bwMode="auto">
            <a:xfrm flipV="1">
              <a:off x="1331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2252" name="Oval 102"/>
            <p:cNvSpPr>
              <a:spLocks noChangeArrowheads="1"/>
            </p:cNvSpPr>
            <p:nvPr/>
          </p:nvSpPr>
          <p:spPr bwMode="auto">
            <a:xfrm flipV="1">
              <a:off x="144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2253" name="Oval 103"/>
            <p:cNvSpPr>
              <a:spLocks noChangeArrowheads="1"/>
            </p:cNvSpPr>
            <p:nvPr/>
          </p:nvSpPr>
          <p:spPr bwMode="auto">
            <a:xfrm flipV="1">
              <a:off x="1683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2254" name="Oval 104"/>
            <p:cNvSpPr>
              <a:spLocks noChangeArrowheads="1"/>
            </p:cNvSpPr>
            <p:nvPr/>
          </p:nvSpPr>
          <p:spPr bwMode="auto">
            <a:xfrm flipV="1">
              <a:off x="179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2255" name="Oval 105"/>
            <p:cNvSpPr>
              <a:spLocks noChangeArrowheads="1"/>
            </p:cNvSpPr>
            <p:nvPr/>
          </p:nvSpPr>
          <p:spPr bwMode="auto">
            <a:xfrm flipV="1">
              <a:off x="1922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2256" name="Oval 106"/>
            <p:cNvSpPr>
              <a:spLocks noChangeArrowheads="1"/>
            </p:cNvSpPr>
            <p:nvPr/>
          </p:nvSpPr>
          <p:spPr bwMode="auto">
            <a:xfrm flipV="1">
              <a:off x="204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2257" name="Oval 107"/>
            <p:cNvSpPr>
              <a:spLocks noChangeArrowheads="1"/>
            </p:cNvSpPr>
            <p:nvPr/>
          </p:nvSpPr>
          <p:spPr bwMode="auto">
            <a:xfrm flipV="1">
              <a:off x="215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2258" name="Oval 108"/>
            <p:cNvSpPr>
              <a:spLocks noChangeArrowheads="1"/>
            </p:cNvSpPr>
            <p:nvPr/>
          </p:nvSpPr>
          <p:spPr bwMode="auto">
            <a:xfrm flipV="1">
              <a:off x="226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2259" name="Rectangle 109"/>
            <p:cNvSpPr>
              <a:spLocks noChangeArrowheads="1"/>
            </p:cNvSpPr>
            <p:nvPr/>
          </p:nvSpPr>
          <p:spPr bwMode="auto">
            <a:xfrm flipV="1">
              <a:off x="1463" y="3459"/>
              <a:ext cx="183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2260" name="Oval 110"/>
            <p:cNvSpPr>
              <a:spLocks noChangeArrowheads="1"/>
            </p:cNvSpPr>
            <p:nvPr/>
          </p:nvSpPr>
          <p:spPr bwMode="auto">
            <a:xfrm flipV="1">
              <a:off x="3485" y="3456"/>
              <a:ext cx="96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2261" name="Oval 111"/>
            <p:cNvSpPr>
              <a:spLocks noChangeArrowheads="1"/>
            </p:cNvSpPr>
            <p:nvPr/>
          </p:nvSpPr>
          <p:spPr bwMode="auto">
            <a:xfrm flipV="1">
              <a:off x="4322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2262" name="Oval 112"/>
            <p:cNvSpPr>
              <a:spLocks noChangeArrowheads="1"/>
            </p:cNvSpPr>
            <p:nvPr/>
          </p:nvSpPr>
          <p:spPr bwMode="auto">
            <a:xfrm flipV="1">
              <a:off x="254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2263" name="Oval 113"/>
            <p:cNvSpPr>
              <a:spLocks noChangeArrowheads="1"/>
            </p:cNvSpPr>
            <p:nvPr/>
          </p:nvSpPr>
          <p:spPr bwMode="auto">
            <a:xfrm flipV="1">
              <a:off x="265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2264" name="Oval 114"/>
            <p:cNvSpPr>
              <a:spLocks noChangeArrowheads="1"/>
            </p:cNvSpPr>
            <p:nvPr/>
          </p:nvSpPr>
          <p:spPr bwMode="auto">
            <a:xfrm flipV="1">
              <a:off x="277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2265" name="Oval 115"/>
            <p:cNvSpPr>
              <a:spLocks noChangeArrowheads="1"/>
            </p:cNvSpPr>
            <p:nvPr/>
          </p:nvSpPr>
          <p:spPr bwMode="auto">
            <a:xfrm flipV="1">
              <a:off x="289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2266" name="Oval 116"/>
            <p:cNvSpPr>
              <a:spLocks noChangeArrowheads="1"/>
            </p:cNvSpPr>
            <p:nvPr/>
          </p:nvSpPr>
          <p:spPr bwMode="auto">
            <a:xfrm flipV="1">
              <a:off x="301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2267" name="Oval 117"/>
            <p:cNvSpPr>
              <a:spLocks noChangeArrowheads="1"/>
            </p:cNvSpPr>
            <p:nvPr/>
          </p:nvSpPr>
          <p:spPr bwMode="auto">
            <a:xfrm flipV="1">
              <a:off x="313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2268" name="Oval 118"/>
            <p:cNvSpPr>
              <a:spLocks noChangeArrowheads="1"/>
            </p:cNvSpPr>
            <p:nvPr/>
          </p:nvSpPr>
          <p:spPr bwMode="auto">
            <a:xfrm flipV="1">
              <a:off x="3251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2269" name="Oval 119"/>
            <p:cNvSpPr>
              <a:spLocks noChangeArrowheads="1"/>
            </p:cNvSpPr>
            <p:nvPr/>
          </p:nvSpPr>
          <p:spPr bwMode="auto">
            <a:xfrm flipV="1">
              <a:off x="336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2270" name="Oval 120"/>
            <p:cNvSpPr>
              <a:spLocks noChangeArrowheads="1"/>
            </p:cNvSpPr>
            <p:nvPr/>
          </p:nvSpPr>
          <p:spPr bwMode="auto">
            <a:xfrm flipV="1">
              <a:off x="3603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2271" name="Oval 121"/>
            <p:cNvSpPr>
              <a:spLocks noChangeArrowheads="1"/>
            </p:cNvSpPr>
            <p:nvPr/>
          </p:nvSpPr>
          <p:spPr bwMode="auto">
            <a:xfrm flipV="1">
              <a:off x="371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2272" name="Oval 122"/>
            <p:cNvSpPr>
              <a:spLocks noChangeArrowheads="1"/>
            </p:cNvSpPr>
            <p:nvPr/>
          </p:nvSpPr>
          <p:spPr bwMode="auto">
            <a:xfrm flipV="1">
              <a:off x="3842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2273" name="Oval 123"/>
            <p:cNvSpPr>
              <a:spLocks noChangeArrowheads="1"/>
            </p:cNvSpPr>
            <p:nvPr/>
          </p:nvSpPr>
          <p:spPr bwMode="auto">
            <a:xfrm flipV="1">
              <a:off x="396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2274" name="Oval 124"/>
            <p:cNvSpPr>
              <a:spLocks noChangeArrowheads="1"/>
            </p:cNvSpPr>
            <p:nvPr/>
          </p:nvSpPr>
          <p:spPr bwMode="auto">
            <a:xfrm flipV="1">
              <a:off x="407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2275" name="Oval 125"/>
            <p:cNvSpPr>
              <a:spLocks noChangeArrowheads="1"/>
            </p:cNvSpPr>
            <p:nvPr/>
          </p:nvSpPr>
          <p:spPr bwMode="auto">
            <a:xfrm flipV="1">
              <a:off x="418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2276" name="Rectangle 126"/>
            <p:cNvSpPr>
              <a:spLocks noChangeArrowheads="1"/>
            </p:cNvSpPr>
            <p:nvPr/>
          </p:nvSpPr>
          <p:spPr bwMode="auto">
            <a:xfrm flipV="1">
              <a:off x="3383" y="3459"/>
              <a:ext cx="183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  <p:grpSp>
        <p:nvGrpSpPr>
          <p:cNvPr id="92232" name="Group 127"/>
          <p:cNvGrpSpPr>
            <a:grpSpLocks/>
          </p:cNvGrpSpPr>
          <p:nvPr/>
        </p:nvGrpSpPr>
        <p:grpSpPr bwMode="auto">
          <a:xfrm>
            <a:off x="6837363" y="5334000"/>
            <a:ext cx="401637" cy="1143000"/>
            <a:chOff x="5760" y="720"/>
            <a:chExt cx="1021" cy="2477"/>
          </a:xfrm>
        </p:grpSpPr>
        <p:grpSp>
          <p:nvGrpSpPr>
            <p:cNvPr id="92233" name="Group 128"/>
            <p:cNvGrpSpPr>
              <a:grpSpLocks/>
            </p:cNvGrpSpPr>
            <p:nvPr/>
          </p:nvGrpSpPr>
          <p:grpSpPr bwMode="auto">
            <a:xfrm>
              <a:off x="5760" y="901"/>
              <a:ext cx="916" cy="2296"/>
              <a:chOff x="5760" y="901"/>
              <a:chExt cx="916" cy="2296"/>
            </a:xfrm>
          </p:grpSpPr>
          <p:sp>
            <p:nvSpPr>
              <p:cNvPr id="92237" name="Freeform 129"/>
              <p:cNvSpPr>
                <a:spLocks/>
              </p:cNvSpPr>
              <p:nvPr/>
            </p:nvSpPr>
            <p:spPr bwMode="auto">
              <a:xfrm>
                <a:off x="5993" y="991"/>
                <a:ext cx="538" cy="525"/>
              </a:xfrm>
              <a:custGeom>
                <a:avLst/>
                <a:gdLst>
                  <a:gd name="T0" fmla="*/ 164 w 538"/>
                  <a:gd name="T1" fmla="*/ 222 h 525"/>
                  <a:gd name="T2" fmla="*/ 211 w 538"/>
                  <a:gd name="T3" fmla="*/ 152 h 525"/>
                  <a:gd name="T4" fmla="*/ 263 w 538"/>
                  <a:gd name="T5" fmla="*/ 100 h 525"/>
                  <a:gd name="T6" fmla="*/ 316 w 538"/>
                  <a:gd name="T7" fmla="*/ 35 h 525"/>
                  <a:gd name="T8" fmla="*/ 380 w 538"/>
                  <a:gd name="T9" fmla="*/ 6 h 525"/>
                  <a:gd name="T10" fmla="*/ 432 w 538"/>
                  <a:gd name="T11" fmla="*/ 0 h 525"/>
                  <a:gd name="T12" fmla="*/ 485 w 538"/>
                  <a:gd name="T13" fmla="*/ 17 h 525"/>
                  <a:gd name="T14" fmla="*/ 514 w 538"/>
                  <a:gd name="T15" fmla="*/ 59 h 525"/>
                  <a:gd name="T16" fmla="*/ 538 w 538"/>
                  <a:gd name="T17" fmla="*/ 135 h 525"/>
                  <a:gd name="T18" fmla="*/ 531 w 538"/>
                  <a:gd name="T19" fmla="*/ 216 h 525"/>
                  <a:gd name="T20" fmla="*/ 508 w 538"/>
                  <a:gd name="T21" fmla="*/ 286 h 525"/>
                  <a:gd name="T22" fmla="*/ 450 w 538"/>
                  <a:gd name="T23" fmla="*/ 368 h 525"/>
                  <a:gd name="T24" fmla="*/ 386 w 538"/>
                  <a:gd name="T25" fmla="*/ 426 h 525"/>
                  <a:gd name="T26" fmla="*/ 316 w 538"/>
                  <a:gd name="T27" fmla="*/ 478 h 525"/>
                  <a:gd name="T28" fmla="*/ 240 w 538"/>
                  <a:gd name="T29" fmla="*/ 513 h 525"/>
                  <a:gd name="T30" fmla="*/ 176 w 538"/>
                  <a:gd name="T31" fmla="*/ 525 h 525"/>
                  <a:gd name="T32" fmla="*/ 147 w 538"/>
                  <a:gd name="T33" fmla="*/ 508 h 525"/>
                  <a:gd name="T34" fmla="*/ 123 w 538"/>
                  <a:gd name="T35" fmla="*/ 438 h 525"/>
                  <a:gd name="T36" fmla="*/ 129 w 538"/>
                  <a:gd name="T37" fmla="*/ 345 h 525"/>
                  <a:gd name="T38" fmla="*/ 17 w 538"/>
                  <a:gd name="T39" fmla="*/ 350 h 525"/>
                  <a:gd name="T40" fmla="*/ 0 w 538"/>
                  <a:gd name="T41" fmla="*/ 333 h 525"/>
                  <a:gd name="T42" fmla="*/ 17 w 538"/>
                  <a:gd name="T43" fmla="*/ 298 h 525"/>
                  <a:gd name="T44" fmla="*/ 135 w 538"/>
                  <a:gd name="T45" fmla="*/ 292 h 525"/>
                  <a:gd name="T46" fmla="*/ 164 w 538"/>
                  <a:gd name="T47" fmla="*/ 222 h 5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38"/>
                  <a:gd name="T73" fmla="*/ 0 h 525"/>
                  <a:gd name="T74" fmla="*/ 538 w 538"/>
                  <a:gd name="T75" fmla="*/ 525 h 5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38" h="525">
                    <a:moveTo>
                      <a:pt x="164" y="222"/>
                    </a:moveTo>
                    <a:lnTo>
                      <a:pt x="211" y="152"/>
                    </a:lnTo>
                    <a:lnTo>
                      <a:pt x="263" y="100"/>
                    </a:lnTo>
                    <a:lnTo>
                      <a:pt x="316" y="35"/>
                    </a:lnTo>
                    <a:lnTo>
                      <a:pt x="380" y="6"/>
                    </a:lnTo>
                    <a:lnTo>
                      <a:pt x="432" y="0"/>
                    </a:lnTo>
                    <a:lnTo>
                      <a:pt x="485" y="17"/>
                    </a:lnTo>
                    <a:lnTo>
                      <a:pt x="514" y="59"/>
                    </a:lnTo>
                    <a:lnTo>
                      <a:pt x="538" y="135"/>
                    </a:lnTo>
                    <a:lnTo>
                      <a:pt x="531" y="216"/>
                    </a:lnTo>
                    <a:lnTo>
                      <a:pt x="508" y="286"/>
                    </a:lnTo>
                    <a:lnTo>
                      <a:pt x="450" y="368"/>
                    </a:lnTo>
                    <a:lnTo>
                      <a:pt x="386" y="426"/>
                    </a:lnTo>
                    <a:lnTo>
                      <a:pt x="316" y="478"/>
                    </a:lnTo>
                    <a:lnTo>
                      <a:pt x="240" y="513"/>
                    </a:lnTo>
                    <a:lnTo>
                      <a:pt x="176" y="525"/>
                    </a:lnTo>
                    <a:lnTo>
                      <a:pt x="147" y="508"/>
                    </a:lnTo>
                    <a:lnTo>
                      <a:pt x="123" y="438"/>
                    </a:lnTo>
                    <a:lnTo>
                      <a:pt x="129" y="345"/>
                    </a:lnTo>
                    <a:lnTo>
                      <a:pt x="17" y="350"/>
                    </a:lnTo>
                    <a:lnTo>
                      <a:pt x="0" y="333"/>
                    </a:lnTo>
                    <a:lnTo>
                      <a:pt x="17" y="298"/>
                    </a:lnTo>
                    <a:lnTo>
                      <a:pt x="135" y="292"/>
                    </a:lnTo>
                    <a:lnTo>
                      <a:pt x="164" y="222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38" name="Freeform 130"/>
              <p:cNvSpPr>
                <a:spLocks/>
              </p:cNvSpPr>
              <p:nvPr/>
            </p:nvSpPr>
            <p:spPr bwMode="auto">
              <a:xfrm>
                <a:off x="5964" y="1544"/>
                <a:ext cx="373" cy="772"/>
              </a:xfrm>
              <a:custGeom>
                <a:avLst/>
                <a:gdLst>
                  <a:gd name="T0" fmla="*/ 106 w 373"/>
                  <a:gd name="T1" fmla="*/ 65 h 772"/>
                  <a:gd name="T2" fmla="*/ 158 w 373"/>
                  <a:gd name="T3" fmla="*/ 18 h 772"/>
                  <a:gd name="T4" fmla="*/ 239 w 373"/>
                  <a:gd name="T5" fmla="*/ 0 h 772"/>
                  <a:gd name="T6" fmla="*/ 309 w 373"/>
                  <a:gd name="T7" fmla="*/ 12 h 772"/>
                  <a:gd name="T8" fmla="*/ 361 w 373"/>
                  <a:gd name="T9" fmla="*/ 59 h 772"/>
                  <a:gd name="T10" fmla="*/ 373 w 373"/>
                  <a:gd name="T11" fmla="*/ 94 h 772"/>
                  <a:gd name="T12" fmla="*/ 373 w 373"/>
                  <a:gd name="T13" fmla="*/ 141 h 772"/>
                  <a:gd name="T14" fmla="*/ 350 w 373"/>
                  <a:gd name="T15" fmla="*/ 182 h 772"/>
                  <a:gd name="T16" fmla="*/ 309 w 373"/>
                  <a:gd name="T17" fmla="*/ 252 h 772"/>
                  <a:gd name="T18" fmla="*/ 292 w 373"/>
                  <a:gd name="T19" fmla="*/ 334 h 772"/>
                  <a:gd name="T20" fmla="*/ 286 w 373"/>
                  <a:gd name="T21" fmla="*/ 403 h 772"/>
                  <a:gd name="T22" fmla="*/ 303 w 373"/>
                  <a:gd name="T23" fmla="*/ 479 h 772"/>
                  <a:gd name="T24" fmla="*/ 350 w 373"/>
                  <a:gd name="T25" fmla="*/ 549 h 772"/>
                  <a:gd name="T26" fmla="*/ 367 w 373"/>
                  <a:gd name="T27" fmla="*/ 619 h 772"/>
                  <a:gd name="T28" fmla="*/ 361 w 373"/>
                  <a:gd name="T29" fmla="*/ 683 h 772"/>
                  <a:gd name="T30" fmla="*/ 327 w 373"/>
                  <a:gd name="T31" fmla="*/ 737 h 772"/>
                  <a:gd name="T32" fmla="*/ 280 w 373"/>
                  <a:gd name="T33" fmla="*/ 766 h 772"/>
                  <a:gd name="T34" fmla="*/ 222 w 373"/>
                  <a:gd name="T35" fmla="*/ 772 h 772"/>
                  <a:gd name="T36" fmla="*/ 152 w 373"/>
                  <a:gd name="T37" fmla="*/ 772 h 772"/>
                  <a:gd name="T38" fmla="*/ 100 w 373"/>
                  <a:gd name="T39" fmla="*/ 742 h 772"/>
                  <a:gd name="T40" fmla="*/ 46 w 373"/>
                  <a:gd name="T41" fmla="*/ 654 h 772"/>
                  <a:gd name="T42" fmla="*/ 12 w 373"/>
                  <a:gd name="T43" fmla="*/ 578 h 772"/>
                  <a:gd name="T44" fmla="*/ 0 w 373"/>
                  <a:gd name="T45" fmla="*/ 462 h 772"/>
                  <a:gd name="T46" fmla="*/ 12 w 373"/>
                  <a:gd name="T47" fmla="*/ 357 h 772"/>
                  <a:gd name="T48" fmla="*/ 35 w 373"/>
                  <a:gd name="T49" fmla="*/ 246 h 772"/>
                  <a:gd name="T50" fmla="*/ 71 w 373"/>
                  <a:gd name="T51" fmla="*/ 135 h 772"/>
                  <a:gd name="T52" fmla="*/ 106 w 373"/>
                  <a:gd name="T53" fmla="*/ 65 h 77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73"/>
                  <a:gd name="T82" fmla="*/ 0 h 772"/>
                  <a:gd name="T83" fmla="*/ 373 w 373"/>
                  <a:gd name="T84" fmla="*/ 772 h 77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73" h="772">
                    <a:moveTo>
                      <a:pt x="106" y="65"/>
                    </a:moveTo>
                    <a:lnTo>
                      <a:pt x="158" y="18"/>
                    </a:lnTo>
                    <a:lnTo>
                      <a:pt x="239" y="0"/>
                    </a:lnTo>
                    <a:lnTo>
                      <a:pt x="309" y="12"/>
                    </a:lnTo>
                    <a:lnTo>
                      <a:pt x="361" y="59"/>
                    </a:lnTo>
                    <a:lnTo>
                      <a:pt x="373" y="94"/>
                    </a:lnTo>
                    <a:lnTo>
                      <a:pt x="373" y="141"/>
                    </a:lnTo>
                    <a:lnTo>
                      <a:pt x="350" y="182"/>
                    </a:lnTo>
                    <a:lnTo>
                      <a:pt x="309" y="252"/>
                    </a:lnTo>
                    <a:lnTo>
                      <a:pt x="292" y="334"/>
                    </a:lnTo>
                    <a:lnTo>
                      <a:pt x="286" y="403"/>
                    </a:lnTo>
                    <a:lnTo>
                      <a:pt x="303" y="479"/>
                    </a:lnTo>
                    <a:lnTo>
                      <a:pt x="350" y="549"/>
                    </a:lnTo>
                    <a:lnTo>
                      <a:pt x="367" y="619"/>
                    </a:lnTo>
                    <a:lnTo>
                      <a:pt x="361" y="683"/>
                    </a:lnTo>
                    <a:lnTo>
                      <a:pt x="327" y="737"/>
                    </a:lnTo>
                    <a:lnTo>
                      <a:pt x="280" y="766"/>
                    </a:lnTo>
                    <a:lnTo>
                      <a:pt x="222" y="772"/>
                    </a:lnTo>
                    <a:lnTo>
                      <a:pt x="152" y="772"/>
                    </a:lnTo>
                    <a:lnTo>
                      <a:pt x="100" y="742"/>
                    </a:lnTo>
                    <a:lnTo>
                      <a:pt x="46" y="654"/>
                    </a:lnTo>
                    <a:lnTo>
                      <a:pt x="12" y="578"/>
                    </a:lnTo>
                    <a:lnTo>
                      <a:pt x="0" y="462"/>
                    </a:lnTo>
                    <a:lnTo>
                      <a:pt x="12" y="357"/>
                    </a:lnTo>
                    <a:lnTo>
                      <a:pt x="35" y="246"/>
                    </a:lnTo>
                    <a:lnTo>
                      <a:pt x="71" y="135"/>
                    </a:lnTo>
                    <a:lnTo>
                      <a:pt x="106" y="6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39" name="Freeform 131"/>
              <p:cNvSpPr>
                <a:spLocks/>
              </p:cNvSpPr>
              <p:nvPr/>
            </p:nvSpPr>
            <p:spPr bwMode="auto">
              <a:xfrm>
                <a:off x="6262" y="1569"/>
                <a:ext cx="414" cy="694"/>
              </a:xfrm>
              <a:custGeom>
                <a:avLst/>
                <a:gdLst>
                  <a:gd name="T0" fmla="*/ 0 w 414"/>
                  <a:gd name="T1" fmla="*/ 34 h 694"/>
                  <a:gd name="T2" fmla="*/ 5 w 414"/>
                  <a:gd name="T3" fmla="*/ 5 h 694"/>
                  <a:gd name="T4" fmla="*/ 69 w 414"/>
                  <a:gd name="T5" fmla="*/ 0 h 694"/>
                  <a:gd name="T6" fmla="*/ 104 w 414"/>
                  <a:gd name="T7" fmla="*/ 29 h 694"/>
                  <a:gd name="T8" fmla="*/ 157 w 414"/>
                  <a:gd name="T9" fmla="*/ 105 h 694"/>
                  <a:gd name="T10" fmla="*/ 226 w 414"/>
                  <a:gd name="T11" fmla="*/ 204 h 694"/>
                  <a:gd name="T12" fmla="*/ 291 w 414"/>
                  <a:gd name="T13" fmla="*/ 274 h 694"/>
                  <a:gd name="T14" fmla="*/ 408 w 414"/>
                  <a:gd name="T15" fmla="*/ 402 h 694"/>
                  <a:gd name="T16" fmla="*/ 414 w 414"/>
                  <a:gd name="T17" fmla="*/ 431 h 694"/>
                  <a:gd name="T18" fmla="*/ 390 w 414"/>
                  <a:gd name="T19" fmla="*/ 449 h 694"/>
                  <a:gd name="T20" fmla="*/ 332 w 414"/>
                  <a:gd name="T21" fmla="*/ 472 h 694"/>
                  <a:gd name="T22" fmla="*/ 250 w 414"/>
                  <a:gd name="T23" fmla="*/ 490 h 694"/>
                  <a:gd name="T24" fmla="*/ 151 w 414"/>
                  <a:gd name="T25" fmla="*/ 496 h 694"/>
                  <a:gd name="T26" fmla="*/ 116 w 414"/>
                  <a:gd name="T27" fmla="*/ 501 h 694"/>
                  <a:gd name="T28" fmla="*/ 104 w 414"/>
                  <a:gd name="T29" fmla="*/ 525 h 694"/>
                  <a:gd name="T30" fmla="*/ 127 w 414"/>
                  <a:gd name="T31" fmla="*/ 565 h 694"/>
                  <a:gd name="T32" fmla="*/ 209 w 414"/>
                  <a:gd name="T33" fmla="*/ 635 h 694"/>
                  <a:gd name="T34" fmla="*/ 268 w 414"/>
                  <a:gd name="T35" fmla="*/ 653 h 694"/>
                  <a:gd name="T36" fmla="*/ 280 w 414"/>
                  <a:gd name="T37" fmla="*/ 676 h 694"/>
                  <a:gd name="T38" fmla="*/ 255 w 414"/>
                  <a:gd name="T39" fmla="*/ 694 h 694"/>
                  <a:gd name="T40" fmla="*/ 203 w 414"/>
                  <a:gd name="T41" fmla="*/ 694 h 694"/>
                  <a:gd name="T42" fmla="*/ 133 w 414"/>
                  <a:gd name="T43" fmla="*/ 653 h 694"/>
                  <a:gd name="T44" fmla="*/ 75 w 414"/>
                  <a:gd name="T45" fmla="*/ 595 h 694"/>
                  <a:gd name="T46" fmla="*/ 40 w 414"/>
                  <a:gd name="T47" fmla="*/ 542 h 694"/>
                  <a:gd name="T48" fmla="*/ 40 w 414"/>
                  <a:gd name="T49" fmla="*/ 501 h 694"/>
                  <a:gd name="T50" fmla="*/ 63 w 414"/>
                  <a:gd name="T51" fmla="*/ 472 h 694"/>
                  <a:gd name="T52" fmla="*/ 98 w 414"/>
                  <a:gd name="T53" fmla="*/ 461 h 694"/>
                  <a:gd name="T54" fmla="*/ 151 w 414"/>
                  <a:gd name="T55" fmla="*/ 455 h 694"/>
                  <a:gd name="T56" fmla="*/ 209 w 414"/>
                  <a:gd name="T57" fmla="*/ 455 h 694"/>
                  <a:gd name="T58" fmla="*/ 280 w 414"/>
                  <a:gd name="T59" fmla="*/ 443 h 694"/>
                  <a:gd name="T60" fmla="*/ 315 w 414"/>
                  <a:gd name="T61" fmla="*/ 431 h 694"/>
                  <a:gd name="T62" fmla="*/ 332 w 414"/>
                  <a:gd name="T63" fmla="*/ 414 h 694"/>
                  <a:gd name="T64" fmla="*/ 326 w 414"/>
                  <a:gd name="T65" fmla="*/ 397 h 694"/>
                  <a:gd name="T66" fmla="*/ 274 w 414"/>
                  <a:gd name="T67" fmla="*/ 350 h 694"/>
                  <a:gd name="T68" fmla="*/ 191 w 414"/>
                  <a:gd name="T69" fmla="*/ 268 h 694"/>
                  <a:gd name="T70" fmla="*/ 116 w 414"/>
                  <a:gd name="T71" fmla="*/ 199 h 694"/>
                  <a:gd name="T72" fmla="*/ 34 w 414"/>
                  <a:gd name="T73" fmla="*/ 123 h 694"/>
                  <a:gd name="T74" fmla="*/ 5 w 414"/>
                  <a:gd name="T75" fmla="*/ 69 h 694"/>
                  <a:gd name="T76" fmla="*/ 0 w 414"/>
                  <a:gd name="T77" fmla="*/ 34 h 69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14"/>
                  <a:gd name="T118" fmla="*/ 0 h 694"/>
                  <a:gd name="T119" fmla="*/ 414 w 414"/>
                  <a:gd name="T120" fmla="*/ 694 h 69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14" h="694">
                    <a:moveTo>
                      <a:pt x="0" y="34"/>
                    </a:moveTo>
                    <a:lnTo>
                      <a:pt x="5" y="5"/>
                    </a:lnTo>
                    <a:lnTo>
                      <a:pt x="69" y="0"/>
                    </a:lnTo>
                    <a:lnTo>
                      <a:pt x="104" y="29"/>
                    </a:lnTo>
                    <a:lnTo>
                      <a:pt x="157" y="105"/>
                    </a:lnTo>
                    <a:lnTo>
                      <a:pt x="226" y="204"/>
                    </a:lnTo>
                    <a:lnTo>
                      <a:pt x="291" y="274"/>
                    </a:lnTo>
                    <a:lnTo>
                      <a:pt x="408" y="402"/>
                    </a:lnTo>
                    <a:lnTo>
                      <a:pt x="414" y="431"/>
                    </a:lnTo>
                    <a:lnTo>
                      <a:pt x="390" y="449"/>
                    </a:lnTo>
                    <a:lnTo>
                      <a:pt x="332" y="472"/>
                    </a:lnTo>
                    <a:lnTo>
                      <a:pt x="250" y="490"/>
                    </a:lnTo>
                    <a:lnTo>
                      <a:pt x="151" y="496"/>
                    </a:lnTo>
                    <a:lnTo>
                      <a:pt x="116" y="501"/>
                    </a:lnTo>
                    <a:lnTo>
                      <a:pt x="104" y="525"/>
                    </a:lnTo>
                    <a:lnTo>
                      <a:pt x="127" y="565"/>
                    </a:lnTo>
                    <a:lnTo>
                      <a:pt x="209" y="635"/>
                    </a:lnTo>
                    <a:lnTo>
                      <a:pt x="268" y="653"/>
                    </a:lnTo>
                    <a:lnTo>
                      <a:pt x="280" y="676"/>
                    </a:lnTo>
                    <a:lnTo>
                      <a:pt x="255" y="694"/>
                    </a:lnTo>
                    <a:lnTo>
                      <a:pt x="203" y="694"/>
                    </a:lnTo>
                    <a:lnTo>
                      <a:pt x="133" y="653"/>
                    </a:lnTo>
                    <a:lnTo>
                      <a:pt x="75" y="595"/>
                    </a:lnTo>
                    <a:lnTo>
                      <a:pt x="40" y="542"/>
                    </a:lnTo>
                    <a:lnTo>
                      <a:pt x="40" y="501"/>
                    </a:lnTo>
                    <a:lnTo>
                      <a:pt x="63" y="472"/>
                    </a:lnTo>
                    <a:lnTo>
                      <a:pt x="98" y="461"/>
                    </a:lnTo>
                    <a:lnTo>
                      <a:pt x="151" y="455"/>
                    </a:lnTo>
                    <a:lnTo>
                      <a:pt x="209" y="455"/>
                    </a:lnTo>
                    <a:lnTo>
                      <a:pt x="280" y="443"/>
                    </a:lnTo>
                    <a:lnTo>
                      <a:pt x="315" y="431"/>
                    </a:lnTo>
                    <a:lnTo>
                      <a:pt x="332" y="414"/>
                    </a:lnTo>
                    <a:lnTo>
                      <a:pt x="326" y="397"/>
                    </a:lnTo>
                    <a:lnTo>
                      <a:pt x="274" y="350"/>
                    </a:lnTo>
                    <a:lnTo>
                      <a:pt x="191" y="268"/>
                    </a:lnTo>
                    <a:lnTo>
                      <a:pt x="116" y="199"/>
                    </a:lnTo>
                    <a:lnTo>
                      <a:pt x="34" y="123"/>
                    </a:lnTo>
                    <a:lnTo>
                      <a:pt x="5" y="69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40" name="Freeform 132"/>
              <p:cNvSpPr>
                <a:spLocks/>
              </p:cNvSpPr>
              <p:nvPr/>
            </p:nvSpPr>
            <p:spPr bwMode="auto">
              <a:xfrm>
                <a:off x="5993" y="2151"/>
                <a:ext cx="449" cy="1046"/>
              </a:xfrm>
              <a:custGeom>
                <a:avLst/>
                <a:gdLst>
                  <a:gd name="T0" fmla="*/ 222 w 449"/>
                  <a:gd name="T1" fmla="*/ 0 h 1046"/>
                  <a:gd name="T2" fmla="*/ 286 w 449"/>
                  <a:gd name="T3" fmla="*/ 12 h 1046"/>
                  <a:gd name="T4" fmla="*/ 315 w 449"/>
                  <a:gd name="T5" fmla="*/ 59 h 1046"/>
                  <a:gd name="T6" fmla="*/ 309 w 449"/>
                  <a:gd name="T7" fmla="*/ 170 h 1046"/>
                  <a:gd name="T8" fmla="*/ 298 w 449"/>
                  <a:gd name="T9" fmla="*/ 287 h 1046"/>
                  <a:gd name="T10" fmla="*/ 298 w 449"/>
                  <a:gd name="T11" fmla="*/ 409 h 1046"/>
                  <a:gd name="T12" fmla="*/ 356 w 449"/>
                  <a:gd name="T13" fmla="*/ 555 h 1046"/>
                  <a:gd name="T14" fmla="*/ 402 w 449"/>
                  <a:gd name="T15" fmla="*/ 660 h 1046"/>
                  <a:gd name="T16" fmla="*/ 426 w 449"/>
                  <a:gd name="T17" fmla="*/ 766 h 1046"/>
                  <a:gd name="T18" fmla="*/ 420 w 449"/>
                  <a:gd name="T19" fmla="*/ 859 h 1046"/>
                  <a:gd name="T20" fmla="*/ 420 w 449"/>
                  <a:gd name="T21" fmla="*/ 894 h 1046"/>
                  <a:gd name="T22" fmla="*/ 443 w 449"/>
                  <a:gd name="T23" fmla="*/ 929 h 1046"/>
                  <a:gd name="T24" fmla="*/ 449 w 449"/>
                  <a:gd name="T25" fmla="*/ 964 h 1046"/>
                  <a:gd name="T26" fmla="*/ 432 w 449"/>
                  <a:gd name="T27" fmla="*/ 981 h 1046"/>
                  <a:gd name="T28" fmla="*/ 385 w 449"/>
                  <a:gd name="T29" fmla="*/ 970 h 1046"/>
                  <a:gd name="T30" fmla="*/ 298 w 449"/>
                  <a:gd name="T31" fmla="*/ 958 h 1046"/>
                  <a:gd name="T32" fmla="*/ 193 w 449"/>
                  <a:gd name="T33" fmla="*/ 981 h 1046"/>
                  <a:gd name="T34" fmla="*/ 123 w 449"/>
                  <a:gd name="T35" fmla="*/ 1022 h 1046"/>
                  <a:gd name="T36" fmla="*/ 88 w 449"/>
                  <a:gd name="T37" fmla="*/ 1046 h 1046"/>
                  <a:gd name="T38" fmla="*/ 53 w 449"/>
                  <a:gd name="T39" fmla="*/ 1046 h 1046"/>
                  <a:gd name="T40" fmla="*/ 0 w 449"/>
                  <a:gd name="T41" fmla="*/ 970 h 1046"/>
                  <a:gd name="T42" fmla="*/ 6 w 449"/>
                  <a:gd name="T43" fmla="*/ 958 h 1046"/>
                  <a:gd name="T44" fmla="*/ 112 w 449"/>
                  <a:gd name="T45" fmla="*/ 923 h 1046"/>
                  <a:gd name="T46" fmla="*/ 234 w 449"/>
                  <a:gd name="T47" fmla="*/ 906 h 1046"/>
                  <a:gd name="T48" fmla="*/ 321 w 449"/>
                  <a:gd name="T49" fmla="*/ 900 h 1046"/>
                  <a:gd name="T50" fmla="*/ 373 w 449"/>
                  <a:gd name="T51" fmla="*/ 900 h 1046"/>
                  <a:gd name="T52" fmla="*/ 385 w 449"/>
                  <a:gd name="T53" fmla="*/ 865 h 1046"/>
                  <a:gd name="T54" fmla="*/ 368 w 449"/>
                  <a:gd name="T55" fmla="*/ 766 h 1046"/>
                  <a:gd name="T56" fmla="*/ 327 w 449"/>
                  <a:gd name="T57" fmla="*/ 660 h 1046"/>
                  <a:gd name="T58" fmla="*/ 263 w 449"/>
                  <a:gd name="T59" fmla="*/ 526 h 1046"/>
                  <a:gd name="T60" fmla="*/ 210 w 449"/>
                  <a:gd name="T61" fmla="*/ 409 h 1046"/>
                  <a:gd name="T62" fmla="*/ 187 w 449"/>
                  <a:gd name="T63" fmla="*/ 304 h 1046"/>
                  <a:gd name="T64" fmla="*/ 181 w 449"/>
                  <a:gd name="T65" fmla="*/ 188 h 1046"/>
                  <a:gd name="T66" fmla="*/ 181 w 449"/>
                  <a:gd name="T67" fmla="*/ 76 h 1046"/>
                  <a:gd name="T68" fmla="*/ 205 w 449"/>
                  <a:gd name="T69" fmla="*/ 30 h 1046"/>
                  <a:gd name="T70" fmla="*/ 222 w 449"/>
                  <a:gd name="T71" fmla="*/ 0 h 10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49"/>
                  <a:gd name="T109" fmla="*/ 0 h 1046"/>
                  <a:gd name="T110" fmla="*/ 449 w 449"/>
                  <a:gd name="T111" fmla="*/ 1046 h 10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49" h="1046">
                    <a:moveTo>
                      <a:pt x="222" y="0"/>
                    </a:moveTo>
                    <a:lnTo>
                      <a:pt x="286" y="12"/>
                    </a:lnTo>
                    <a:lnTo>
                      <a:pt x="315" y="59"/>
                    </a:lnTo>
                    <a:lnTo>
                      <a:pt x="309" y="170"/>
                    </a:lnTo>
                    <a:lnTo>
                      <a:pt x="298" y="287"/>
                    </a:lnTo>
                    <a:lnTo>
                      <a:pt x="298" y="409"/>
                    </a:lnTo>
                    <a:lnTo>
                      <a:pt x="356" y="555"/>
                    </a:lnTo>
                    <a:lnTo>
                      <a:pt x="402" y="660"/>
                    </a:lnTo>
                    <a:lnTo>
                      <a:pt x="426" y="766"/>
                    </a:lnTo>
                    <a:lnTo>
                      <a:pt x="420" y="859"/>
                    </a:lnTo>
                    <a:lnTo>
                      <a:pt x="420" y="894"/>
                    </a:lnTo>
                    <a:lnTo>
                      <a:pt x="443" y="929"/>
                    </a:lnTo>
                    <a:lnTo>
                      <a:pt x="449" y="964"/>
                    </a:lnTo>
                    <a:lnTo>
                      <a:pt x="432" y="981"/>
                    </a:lnTo>
                    <a:lnTo>
                      <a:pt x="385" y="970"/>
                    </a:lnTo>
                    <a:lnTo>
                      <a:pt x="298" y="958"/>
                    </a:lnTo>
                    <a:lnTo>
                      <a:pt x="193" y="981"/>
                    </a:lnTo>
                    <a:lnTo>
                      <a:pt x="123" y="1022"/>
                    </a:lnTo>
                    <a:lnTo>
                      <a:pt x="88" y="1046"/>
                    </a:lnTo>
                    <a:lnTo>
                      <a:pt x="53" y="1046"/>
                    </a:lnTo>
                    <a:lnTo>
                      <a:pt x="0" y="970"/>
                    </a:lnTo>
                    <a:lnTo>
                      <a:pt x="6" y="958"/>
                    </a:lnTo>
                    <a:lnTo>
                      <a:pt x="112" y="923"/>
                    </a:lnTo>
                    <a:lnTo>
                      <a:pt x="234" y="906"/>
                    </a:lnTo>
                    <a:lnTo>
                      <a:pt x="321" y="900"/>
                    </a:lnTo>
                    <a:lnTo>
                      <a:pt x="373" y="900"/>
                    </a:lnTo>
                    <a:lnTo>
                      <a:pt x="385" y="865"/>
                    </a:lnTo>
                    <a:lnTo>
                      <a:pt x="368" y="766"/>
                    </a:lnTo>
                    <a:lnTo>
                      <a:pt x="327" y="660"/>
                    </a:lnTo>
                    <a:lnTo>
                      <a:pt x="263" y="526"/>
                    </a:lnTo>
                    <a:lnTo>
                      <a:pt x="210" y="409"/>
                    </a:lnTo>
                    <a:lnTo>
                      <a:pt x="187" y="304"/>
                    </a:lnTo>
                    <a:lnTo>
                      <a:pt x="181" y="188"/>
                    </a:lnTo>
                    <a:lnTo>
                      <a:pt x="181" y="76"/>
                    </a:lnTo>
                    <a:lnTo>
                      <a:pt x="205" y="30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41" name="Freeform 133"/>
              <p:cNvSpPr>
                <a:spLocks/>
              </p:cNvSpPr>
              <p:nvPr/>
            </p:nvSpPr>
            <p:spPr bwMode="auto">
              <a:xfrm>
                <a:off x="5772" y="2181"/>
                <a:ext cx="373" cy="870"/>
              </a:xfrm>
              <a:custGeom>
                <a:avLst/>
                <a:gdLst>
                  <a:gd name="T0" fmla="*/ 280 w 373"/>
                  <a:gd name="T1" fmla="*/ 0 h 870"/>
                  <a:gd name="T2" fmla="*/ 332 w 373"/>
                  <a:gd name="T3" fmla="*/ 0 h 870"/>
                  <a:gd name="T4" fmla="*/ 350 w 373"/>
                  <a:gd name="T5" fmla="*/ 35 h 870"/>
                  <a:gd name="T6" fmla="*/ 361 w 373"/>
                  <a:gd name="T7" fmla="*/ 112 h 870"/>
                  <a:gd name="T8" fmla="*/ 350 w 373"/>
                  <a:gd name="T9" fmla="*/ 193 h 870"/>
                  <a:gd name="T10" fmla="*/ 321 w 373"/>
                  <a:gd name="T11" fmla="*/ 356 h 870"/>
                  <a:gd name="T12" fmla="*/ 326 w 373"/>
                  <a:gd name="T13" fmla="*/ 426 h 870"/>
                  <a:gd name="T14" fmla="*/ 361 w 373"/>
                  <a:gd name="T15" fmla="*/ 566 h 870"/>
                  <a:gd name="T16" fmla="*/ 373 w 373"/>
                  <a:gd name="T17" fmla="*/ 665 h 870"/>
                  <a:gd name="T18" fmla="*/ 373 w 373"/>
                  <a:gd name="T19" fmla="*/ 742 h 870"/>
                  <a:gd name="T20" fmla="*/ 356 w 373"/>
                  <a:gd name="T21" fmla="*/ 759 h 870"/>
                  <a:gd name="T22" fmla="*/ 303 w 373"/>
                  <a:gd name="T23" fmla="*/ 771 h 870"/>
                  <a:gd name="T24" fmla="*/ 232 w 373"/>
                  <a:gd name="T25" fmla="*/ 788 h 870"/>
                  <a:gd name="T26" fmla="*/ 163 w 373"/>
                  <a:gd name="T27" fmla="*/ 823 h 870"/>
                  <a:gd name="T28" fmla="*/ 93 w 373"/>
                  <a:gd name="T29" fmla="*/ 870 h 870"/>
                  <a:gd name="T30" fmla="*/ 64 w 373"/>
                  <a:gd name="T31" fmla="*/ 870 h 870"/>
                  <a:gd name="T32" fmla="*/ 0 w 373"/>
                  <a:gd name="T33" fmla="*/ 818 h 870"/>
                  <a:gd name="T34" fmla="*/ 6 w 373"/>
                  <a:gd name="T35" fmla="*/ 794 h 870"/>
                  <a:gd name="T36" fmla="*/ 87 w 373"/>
                  <a:gd name="T37" fmla="*/ 759 h 870"/>
                  <a:gd name="T38" fmla="*/ 227 w 373"/>
                  <a:gd name="T39" fmla="*/ 724 h 870"/>
                  <a:gd name="T40" fmla="*/ 292 w 373"/>
                  <a:gd name="T41" fmla="*/ 700 h 870"/>
                  <a:gd name="T42" fmla="*/ 303 w 373"/>
                  <a:gd name="T43" fmla="*/ 677 h 870"/>
                  <a:gd name="T44" fmla="*/ 303 w 373"/>
                  <a:gd name="T45" fmla="*/ 578 h 870"/>
                  <a:gd name="T46" fmla="*/ 280 w 373"/>
                  <a:gd name="T47" fmla="*/ 450 h 870"/>
                  <a:gd name="T48" fmla="*/ 268 w 373"/>
                  <a:gd name="T49" fmla="*/ 368 h 870"/>
                  <a:gd name="T50" fmla="*/ 257 w 373"/>
                  <a:gd name="T51" fmla="*/ 240 h 870"/>
                  <a:gd name="T52" fmla="*/ 251 w 373"/>
                  <a:gd name="T53" fmla="*/ 100 h 870"/>
                  <a:gd name="T54" fmla="*/ 257 w 373"/>
                  <a:gd name="T55" fmla="*/ 35 h 870"/>
                  <a:gd name="T56" fmla="*/ 280 w 373"/>
                  <a:gd name="T57" fmla="*/ 0 h 87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73"/>
                  <a:gd name="T88" fmla="*/ 0 h 870"/>
                  <a:gd name="T89" fmla="*/ 373 w 373"/>
                  <a:gd name="T90" fmla="*/ 870 h 87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73" h="870">
                    <a:moveTo>
                      <a:pt x="280" y="0"/>
                    </a:moveTo>
                    <a:lnTo>
                      <a:pt x="332" y="0"/>
                    </a:lnTo>
                    <a:lnTo>
                      <a:pt x="350" y="35"/>
                    </a:lnTo>
                    <a:lnTo>
                      <a:pt x="361" y="112"/>
                    </a:lnTo>
                    <a:lnTo>
                      <a:pt x="350" y="193"/>
                    </a:lnTo>
                    <a:lnTo>
                      <a:pt x="321" y="356"/>
                    </a:lnTo>
                    <a:lnTo>
                      <a:pt x="326" y="426"/>
                    </a:lnTo>
                    <a:lnTo>
                      <a:pt x="361" y="566"/>
                    </a:lnTo>
                    <a:lnTo>
                      <a:pt x="373" y="665"/>
                    </a:lnTo>
                    <a:lnTo>
                      <a:pt x="373" y="742"/>
                    </a:lnTo>
                    <a:lnTo>
                      <a:pt x="356" y="759"/>
                    </a:lnTo>
                    <a:lnTo>
                      <a:pt x="303" y="771"/>
                    </a:lnTo>
                    <a:lnTo>
                      <a:pt x="232" y="788"/>
                    </a:lnTo>
                    <a:lnTo>
                      <a:pt x="163" y="823"/>
                    </a:lnTo>
                    <a:lnTo>
                      <a:pt x="93" y="870"/>
                    </a:lnTo>
                    <a:lnTo>
                      <a:pt x="64" y="870"/>
                    </a:lnTo>
                    <a:lnTo>
                      <a:pt x="0" y="818"/>
                    </a:lnTo>
                    <a:lnTo>
                      <a:pt x="6" y="794"/>
                    </a:lnTo>
                    <a:lnTo>
                      <a:pt x="87" y="759"/>
                    </a:lnTo>
                    <a:lnTo>
                      <a:pt x="227" y="724"/>
                    </a:lnTo>
                    <a:lnTo>
                      <a:pt x="292" y="700"/>
                    </a:lnTo>
                    <a:lnTo>
                      <a:pt x="303" y="677"/>
                    </a:lnTo>
                    <a:lnTo>
                      <a:pt x="303" y="578"/>
                    </a:lnTo>
                    <a:lnTo>
                      <a:pt x="280" y="450"/>
                    </a:lnTo>
                    <a:lnTo>
                      <a:pt x="268" y="368"/>
                    </a:lnTo>
                    <a:lnTo>
                      <a:pt x="257" y="240"/>
                    </a:lnTo>
                    <a:lnTo>
                      <a:pt x="251" y="100"/>
                    </a:lnTo>
                    <a:lnTo>
                      <a:pt x="257" y="35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42" name="Freeform 134"/>
              <p:cNvSpPr>
                <a:spLocks/>
              </p:cNvSpPr>
              <p:nvPr/>
            </p:nvSpPr>
            <p:spPr bwMode="auto">
              <a:xfrm>
                <a:off x="5760" y="901"/>
                <a:ext cx="612" cy="776"/>
              </a:xfrm>
              <a:custGeom>
                <a:avLst/>
                <a:gdLst>
                  <a:gd name="T0" fmla="*/ 326 w 612"/>
                  <a:gd name="T1" fmla="*/ 776 h 776"/>
                  <a:gd name="T2" fmla="*/ 355 w 612"/>
                  <a:gd name="T3" fmla="*/ 740 h 776"/>
                  <a:gd name="T4" fmla="*/ 344 w 612"/>
                  <a:gd name="T5" fmla="*/ 688 h 776"/>
                  <a:gd name="T6" fmla="*/ 321 w 612"/>
                  <a:gd name="T7" fmla="*/ 618 h 776"/>
                  <a:gd name="T8" fmla="*/ 232 w 612"/>
                  <a:gd name="T9" fmla="*/ 536 h 776"/>
                  <a:gd name="T10" fmla="*/ 145 w 612"/>
                  <a:gd name="T11" fmla="*/ 461 h 776"/>
                  <a:gd name="T12" fmla="*/ 104 w 612"/>
                  <a:gd name="T13" fmla="*/ 379 h 776"/>
                  <a:gd name="T14" fmla="*/ 87 w 612"/>
                  <a:gd name="T15" fmla="*/ 251 h 776"/>
                  <a:gd name="T16" fmla="*/ 186 w 612"/>
                  <a:gd name="T17" fmla="*/ 216 h 776"/>
                  <a:gd name="T18" fmla="*/ 344 w 612"/>
                  <a:gd name="T19" fmla="*/ 199 h 776"/>
                  <a:gd name="T20" fmla="*/ 408 w 612"/>
                  <a:gd name="T21" fmla="*/ 205 h 776"/>
                  <a:gd name="T22" fmla="*/ 425 w 612"/>
                  <a:gd name="T23" fmla="*/ 222 h 776"/>
                  <a:gd name="T24" fmla="*/ 454 w 612"/>
                  <a:gd name="T25" fmla="*/ 193 h 776"/>
                  <a:gd name="T26" fmla="*/ 443 w 612"/>
                  <a:gd name="T27" fmla="*/ 164 h 776"/>
                  <a:gd name="T28" fmla="*/ 460 w 612"/>
                  <a:gd name="T29" fmla="*/ 111 h 776"/>
                  <a:gd name="T30" fmla="*/ 507 w 612"/>
                  <a:gd name="T31" fmla="*/ 64 h 776"/>
                  <a:gd name="T32" fmla="*/ 542 w 612"/>
                  <a:gd name="T33" fmla="*/ 52 h 776"/>
                  <a:gd name="T34" fmla="*/ 588 w 612"/>
                  <a:gd name="T35" fmla="*/ 81 h 776"/>
                  <a:gd name="T36" fmla="*/ 612 w 612"/>
                  <a:gd name="T37" fmla="*/ 52 h 776"/>
                  <a:gd name="T38" fmla="*/ 571 w 612"/>
                  <a:gd name="T39" fmla="*/ 0 h 776"/>
                  <a:gd name="T40" fmla="*/ 518 w 612"/>
                  <a:gd name="T41" fmla="*/ 0 h 776"/>
                  <a:gd name="T42" fmla="*/ 454 w 612"/>
                  <a:gd name="T43" fmla="*/ 29 h 776"/>
                  <a:gd name="T44" fmla="*/ 414 w 612"/>
                  <a:gd name="T45" fmla="*/ 105 h 776"/>
                  <a:gd name="T46" fmla="*/ 361 w 612"/>
                  <a:gd name="T47" fmla="*/ 141 h 776"/>
                  <a:gd name="T48" fmla="*/ 280 w 612"/>
                  <a:gd name="T49" fmla="*/ 152 h 776"/>
                  <a:gd name="T50" fmla="*/ 133 w 612"/>
                  <a:gd name="T51" fmla="*/ 170 h 776"/>
                  <a:gd name="T52" fmla="*/ 17 w 612"/>
                  <a:gd name="T53" fmla="*/ 205 h 776"/>
                  <a:gd name="T54" fmla="*/ 0 w 612"/>
                  <a:gd name="T55" fmla="*/ 234 h 776"/>
                  <a:gd name="T56" fmla="*/ 11 w 612"/>
                  <a:gd name="T57" fmla="*/ 327 h 776"/>
                  <a:gd name="T58" fmla="*/ 52 w 612"/>
                  <a:gd name="T59" fmla="*/ 455 h 776"/>
                  <a:gd name="T60" fmla="*/ 110 w 612"/>
                  <a:gd name="T61" fmla="*/ 560 h 776"/>
                  <a:gd name="T62" fmla="*/ 168 w 612"/>
                  <a:gd name="T63" fmla="*/ 653 h 776"/>
                  <a:gd name="T64" fmla="*/ 221 w 612"/>
                  <a:gd name="T65" fmla="*/ 717 h 776"/>
                  <a:gd name="T66" fmla="*/ 274 w 612"/>
                  <a:gd name="T67" fmla="*/ 764 h 776"/>
                  <a:gd name="T68" fmla="*/ 326 w 612"/>
                  <a:gd name="T69" fmla="*/ 776 h 77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12"/>
                  <a:gd name="T106" fmla="*/ 0 h 776"/>
                  <a:gd name="T107" fmla="*/ 612 w 612"/>
                  <a:gd name="T108" fmla="*/ 776 h 77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12" h="776">
                    <a:moveTo>
                      <a:pt x="326" y="776"/>
                    </a:moveTo>
                    <a:lnTo>
                      <a:pt x="355" y="740"/>
                    </a:lnTo>
                    <a:lnTo>
                      <a:pt x="344" y="688"/>
                    </a:lnTo>
                    <a:lnTo>
                      <a:pt x="321" y="618"/>
                    </a:lnTo>
                    <a:lnTo>
                      <a:pt x="232" y="536"/>
                    </a:lnTo>
                    <a:lnTo>
                      <a:pt x="145" y="461"/>
                    </a:lnTo>
                    <a:lnTo>
                      <a:pt x="104" y="379"/>
                    </a:lnTo>
                    <a:lnTo>
                      <a:pt x="87" y="251"/>
                    </a:lnTo>
                    <a:lnTo>
                      <a:pt x="186" y="216"/>
                    </a:lnTo>
                    <a:lnTo>
                      <a:pt x="344" y="199"/>
                    </a:lnTo>
                    <a:lnTo>
                      <a:pt x="408" y="205"/>
                    </a:lnTo>
                    <a:lnTo>
                      <a:pt x="425" y="222"/>
                    </a:lnTo>
                    <a:lnTo>
                      <a:pt x="454" y="193"/>
                    </a:lnTo>
                    <a:lnTo>
                      <a:pt x="443" y="164"/>
                    </a:lnTo>
                    <a:lnTo>
                      <a:pt x="460" y="111"/>
                    </a:lnTo>
                    <a:lnTo>
                      <a:pt x="507" y="64"/>
                    </a:lnTo>
                    <a:lnTo>
                      <a:pt x="542" y="52"/>
                    </a:lnTo>
                    <a:lnTo>
                      <a:pt x="588" y="81"/>
                    </a:lnTo>
                    <a:lnTo>
                      <a:pt x="612" y="52"/>
                    </a:lnTo>
                    <a:lnTo>
                      <a:pt x="571" y="0"/>
                    </a:lnTo>
                    <a:lnTo>
                      <a:pt x="518" y="0"/>
                    </a:lnTo>
                    <a:lnTo>
                      <a:pt x="454" y="29"/>
                    </a:lnTo>
                    <a:lnTo>
                      <a:pt x="414" y="105"/>
                    </a:lnTo>
                    <a:lnTo>
                      <a:pt x="361" y="141"/>
                    </a:lnTo>
                    <a:lnTo>
                      <a:pt x="280" y="152"/>
                    </a:lnTo>
                    <a:lnTo>
                      <a:pt x="133" y="170"/>
                    </a:lnTo>
                    <a:lnTo>
                      <a:pt x="17" y="205"/>
                    </a:lnTo>
                    <a:lnTo>
                      <a:pt x="0" y="234"/>
                    </a:lnTo>
                    <a:lnTo>
                      <a:pt x="11" y="327"/>
                    </a:lnTo>
                    <a:lnTo>
                      <a:pt x="52" y="455"/>
                    </a:lnTo>
                    <a:lnTo>
                      <a:pt x="110" y="560"/>
                    </a:lnTo>
                    <a:lnTo>
                      <a:pt x="168" y="653"/>
                    </a:lnTo>
                    <a:lnTo>
                      <a:pt x="221" y="717"/>
                    </a:lnTo>
                    <a:lnTo>
                      <a:pt x="274" y="764"/>
                    </a:lnTo>
                    <a:lnTo>
                      <a:pt x="326" y="77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234" name="Group 135"/>
            <p:cNvGrpSpPr>
              <a:grpSpLocks/>
            </p:cNvGrpSpPr>
            <p:nvPr/>
          </p:nvGrpSpPr>
          <p:grpSpPr bwMode="auto">
            <a:xfrm>
              <a:off x="6571" y="720"/>
              <a:ext cx="210" cy="264"/>
              <a:chOff x="6571" y="720"/>
              <a:chExt cx="210" cy="264"/>
            </a:xfrm>
          </p:grpSpPr>
          <p:sp>
            <p:nvSpPr>
              <p:cNvPr id="92235" name="Freeform 136"/>
              <p:cNvSpPr>
                <a:spLocks/>
              </p:cNvSpPr>
              <p:nvPr/>
            </p:nvSpPr>
            <p:spPr bwMode="auto">
              <a:xfrm>
                <a:off x="6612" y="720"/>
                <a:ext cx="169" cy="192"/>
              </a:xfrm>
              <a:custGeom>
                <a:avLst/>
                <a:gdLst>
                  <a:gd name="T0" fmla="*/ 52 w 169"/>
                  <a:gd name="T1" fmla="*/ 12 h 192"/>
                  <a:gd name="T2" fmla="*/ 99 w 169"/>
                  <a:gd name="T3" fmla="*/ 0 h 192"/>
                  <a:gd name="T4" fmla="*/ 157 w 169"/>
                  <a:gd name="T5" fmla="*/ 17 h 192"/>
                  <a:gd name="T6" fmla="*/ 169 w 169"/>
                  <a:gd name="T7" fmla="*/ 58 h 192"/>
                  <a:gd name="T8" fmla="*/ 163 w 169"/>
                  <a:gd name="T9" fmla="*/ 111 h 192"/>
                  <a:gd name="T10" fmla="*/ 134 w 169"/>
                  <a:gd name="T11" fmla="*/ 145 h 192"/>
                  <a:gd name="T12" fmla="*/ 93 w 169"/>
                  <a:gd name="T13" fmla="*/ 151 h 192"/>
                  <a:gd name="T14" fmla="*/ 52 w 169"/>
                  <a:gd name="T15" fmla="*/ 151 h 192"/>
                  <a:gd name="T16" fmla="*/ 34 w 169"/>
                  <a:gd name="T17" fmla="*/ 169 h 192"/>
                  <a:gd name="T18" fmla="*/ 34 w 169"/>
                  <a:gd name="T19" fmla="*/ 180 h 192"/>
                  <a:gd name="T20" fmla="*/ 23 w 169"/>
                  <a:gd name="T21" fmla="*/ 192 h 192"/>
                  <a:gd name="T22" fmla="*/ 0 w 169"/>
                  <a:gd name="T23" fmla="*/ 186 h 192"/>
                  <a:gd name="T24" fmla="*/ 5 w 169"/>
                  <a:gd name="T25" fmla="*/ 157 h 192"/>
                  <a:gd name="T26" fmla="*/ 23 w 169"/>
                  <a:gd name="T27" fmla="*/ 134 h 192"/>
                  <a:gd name="T28" fmla="*/ 58 w 169"/>
                  <a:gd name="T29" fmla="*/ 116 h 192"/>
                  <a:gd name="T30" fmla="*/ 93 w 169"/>
                  <a:gd name="T31" fmla="*/ 122 h 192"/>
                  <a:gd name="T32" fmla="*/ 122 w 169"/>
                  <a:gd name="T33" fmla="*/ 116 h 192"/>
                  <a:gd name="T34" fmla="*/ 139 w 169"/>
                  <a:gd name="T35" fmla="*/ 87 h 192"/>
                  <a:gd name="T36" fmla="*/ 139 w 169"/>
                  <a:gd name="T37" fmla="*/ 52 h 192"/>
                  <a:gd name="T38" fmla="*/ 122 w 169"/>
                  <a:gd name="T39" fmla="*/ 35 h 192"/>
                  <a:gd name="T40" fmla="*/ 99 w 169"/>
                  <a:gd name="T41" fmla="*/ 35 h 192"/>
                  <a:gd name="T42" fmla="*/ 75 w 169"/>
                  <a:gd name="T43" fmla="*/ 41 h 192"/>
                  <a:gd name="T44" fmla="*/ 58 w 169"/>
                  <a:gd name="T45" fmla="*/ 52 h 192"/>
                  <a:gd name="T46" fmla="*/ 40 w 169"/>
                  <a:gd name="T47" fmla="*/ 41 h 192"/>
                  <a:gd name="T48" fmla="*/ 52 w 169"/>
                  <a:gd name="T49" fmla="*/ 12 h 19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9"/>
                  <a:gd name="T76" fmla="*/ 0 h 192"/>
                  <a:gd name="T77" fmla="*/ 169 w 169"/>
                  <a:gd name="T78" fmla="*/ 192 h 19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9" h="192">
                    <a:moveTo>
                      <a:pt x="52" y="12"/>
                    </a:moveTo>
                    <a:lnTo>
                      <a:pt x="99" y="0"/>
                    </a:lnTo>
                    <a:lnTo>
                      <a:pt x="157" y="17"/>
                    </a:lnTo>
                    <a:lnTo>
                      <a:pt x="169" y="58"/>
                    </a:lnTo>
                    <a:lnTo>
                      <a:pt x="163" y="111"/>
                    </a:lnTo>
                    <a:lnTo>
                      <a:pt x="134" y="145"/>
                    </a:lnTo>
                    <a:lnTo>
                      <a:pt x="93" y="151"/>
                    </a:lnTo>
                    <a:lnTo>
                      <a:pt x="52" y="151"/>
                    </a:lnTo>
                    <a:lnTo>
                      <a:pt x="34" y="169"/>
                    </a:lnTo>
                    <a:lnTo>
                      <a:pt x="34" y="180"/>
                    </a:lnTo>
                    <a:lnTo>
                      <a:pt x="23" y="192"/>
                    </a:lnTo>
                    <a:lnTo>
                      <a:pt x="0" y="186"/>
                    </a:lnTo>
                    <a:lnTo>
                      <a:pt x="5" y="157"/>
                    </a:lnTo>
                    <a:lnTo>
                      <a:pt x="23" y="134"/>
                    </a:lnTo>
                    <a:lnTo>
                      <a:pt x="58" y="116"/>
                    </a:lnTo>
                    <a:lnTo>
                      <a:pt x="93" y="122"/>
                    </a:lnTo>
                    <a:lnTo>
                      <a:pt x="122" y="116"/>
                    </a:lnTo>
                    <a:lnTo>
                      <a:pt x="139" y="87"/>
                    </a:lnTo>
                    <a:lnTo>
                      <a:pt x="139" y="52"/>
                    </a:lnTo>
                    <a:lnTo>
                      <a:pt x="122" y="35"/>
                    </a:lnTo>
                    <a:lnTo>
                      <a:pt x="99" y="35"/>
                    </a:lnTo>
                    <a:lnTo>
                      <a:pt x="75" y="41"/>
                    </a:lnTo>
                    <a:lnTo>
                      <a:pt x="58" y="52"/>
                    </a:lnTo>
                    <a:lnTo>
                      <a:pt x="40" y="41"/>
                    </a:lnTo>
                    <a:lnTo>
                      <a:pt x="52" y="1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36" name="Oval 137"/>
              <p:cNvSpPr>
                <a:spLocks noChangeArrowheads="1"/>
              </p:cNvSpPr>
              <p:nvPr/>
            </p:nvSpPr>
            <p:spPr bwMode="auto">
              <a:xfrm>
                <a:off x="6571" y="936"/>
                <a:ext cx="49" cy="48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aptur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2495550"/>
            <a:ext cx="70929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638425" y="58738"/>
            <a:ext cx="4527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u="sng">
                <a:solidFill>
                  <a:schemeClr val="tx2"/>
                </a:solidFill>
              </a:rPr>
              <a:t>Recursion on Trees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066800" y="960438"/>
            <a:ext cx="40211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Evaluate Equation Tree</a:t>
            </a:r>
            <a:endParaRPr lang="en-US" altLang="en-US">
              <a:solidFill>
                <a:schemeClr val="accent1"/>
              </a:solidFill>
            </a:endParaRPr>
          </a:p>
        </p:txBody>
      </p:sp>
      <p:grpSp>
        <p:nvGrpSpPr>
          <p:cNvPr id="10245" name="Group 5"/>
          <p:cNvGrpSpPr>
            <a:grpSpLocks/>
          </p:cNvGrpSpPr>
          <p:nvPr/>
        </p:nvGrpSpPr>
        <p:grpSpPr bwMode="auto">
          <a:xfrm>
            <a:off x="3886200" y="2514600"/>
            <a:ext cx="457200" cy="914400"/>
            <a:chOff x="2432" y="1328"/>
            <a:chExt cx="906" cy="2075"/>
          </a:xfrm>
        </p:grpSpPr>
        <p:sp>
          <p:nvSpPr>
            <p:cNvPr id="10281" name="Freeform 6"/>
            <p:cNvSpPr>
              <a:spLocks/>
            </p:cNvSpPr>
            <p:nvPr/>
          </p:nvSpPr>
          <p:spPr bwMode="auto">
            <a:xfrm>
              <a:off x="2594" y="1328"/>
              <a:ext cx="450" cy="433"/>
            </a:xfrm>
            <a:custGeom>
              <a:avLst/>
              <a:gdLst>
                <a:gd name="T0" fmla="*/ 902 w 410"/>
                <a:gd name="T1" fmla="*/ 270 h 406"/>
                <a:gd name="T2" fmla="*/ 729 w 410"/>
                <a:gd name="T3" fmla="*/ 96 h 406"/>
                <a:gd name="T4" fmla="*/ 556 w 410"/>
                <a:gd name="T5" fmla="*/ 0 h 406"/>
                <a:gd name="T6" fmla="*/ 355 w 410"/>
                <a:gd name="T7" fmla="*/ 0 h 406"/>
                <a:gd name="T8" fmla="*/ 135 w 410"/>
                <a:gd name="T9" fmla="*/ 61 h 406"/>
                <a:gd name="T10" fmla="*/ 32 w 410"/>
                <a:gd name="T11" fmla="*/ 164 h 406"/>
                <a:gd name="T12" fmla="*/ 0 w 410"/>
                <a:gd name="T13" fmla="*/ 306 h 406"/>
                <a:gd name="T14" fmla="*/ 32 w 410"/>
                <a:gd name="T15" fmla="*/ 491 h 406"/>
                <a:gd name="T16" fmla="*/ 165 w 410"/>
                <a:gd name="T17" fmla="*/ 704 h 406"/>
                <a:gd name="T18" fmla="*/ 407 w 410"/>
                <a:gd name="T19" fmla="*/ 841 h 406"/>
                <a:gd name="T20" fmla="*/ 592 w 410"/>
                <a:gd name="T21" fmla="*/ 912 h 406"/>
                <a:gd name="T22" fmla="*/ 780 w 410"/>
                <a:gd name="T23" fmla="*/ 937 h 406"/>
                <a:gd name="T24" fmla="*/ 933 w 410"/>
                <a:gd name="T25" fmla="*/ 904 h 406"/>
                <a:gd name="T26" fmla="*/ 1016 w 410"/>
                <a:gd name="T27" fmla="*/ 841 h 406"/>
                <a:gd name="T28" fmla="*/ 1067 w 410"/>
                <a:gd name="T29" fmla="*/ 704 h 406"/>
                <a:gd name="T30" fmla="*/ 1058 w 410"/>
                <a:gd name="T31" fmla="*/ 536 h 406"/>
                <a:gd name="T32" fmla="*/ 999 w 410"/>
                <a:gd name="T33" fmla="*/ 400 h 406"/>
                <a:gd name="T34" fmla="*/ 1341 w 410"/>
                <a:gd name="T35" fmla="*/ 270 h 406"/>
                <a:gd name="T36" fmla="*/ 1374 w 410"/>
                <a:gd name="T37" fmla="*/ 212 h 406"/>
                <a:gd name="T38" fmla="*/ 1341 w 410"/>
                <a:gd name="T39" fmla="*/ 187 h 406"/>
                <a:gd name="T40" fmla="*/ 966 w 410"/>
                <a:gd name="T41" fmla="*/ 339 h 406"/>
                <a:gd name="T42" fmla="*/ 902 w 410"/>
                <a:gd name="T43" fmla="*/ 270 h 4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406"/>
                <a:gd name="T68" fmla="*/ 410 w 410"/>
                <a:gd name="T69" fmla="*/ 406 h 4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406">
                  <a:moveTo>
                    <a:pt x="268" y="117"/>
                  </a:moveTo>
                  <a:lnTo>
                    <a:pt x="217" y="41"/>
                  </a:lnTo>
                  <a:lnTo>
                    <a:pt x="166" y="0"/>
                  </a:lnTo>
                  <a:lnTo>
                    <a:pt x="106" y="0"/>
                  </a:lnTo>
                  <a:lnTo>
                    <a:pt x="40" y="26"/>
                  </a:lnTo>
                  <a:lnTo>
                    <a:pt x="10" y="71"/>
                  </a:lnTo>
                  <a:lnTo>
                    <a:pt x="0" y="132"/>
                  </a:lnTo>
                  <a:lnTo>
                    <a:pt x="10" y="213"/>
                  </a:lnTo>
                  <a:lnTo>
                    <a:pt x="50" y="304"/>
                  </a:lnTo>
                  <a:lnTo>
                    <a:pt x="121" y="365"/>
                  </a:lnTo>
                  <a:lnTo>
                    <a:pt x="176" y="395"/>
                  </a:lnTo>
                  <a:lnTo>
                    <a:pt x="232" y="406"/>
                  </a:lnTo>
                  <a:lnTo>
                    <a:pt x="278" y="390"/>
                  </a:lnTo>
                  <a:lnTo>
                    <a:pt x="303" y="365"/>
                  </a:lnTo>
                  <a:lnTo>
                    <a:pt x="319" y="304"/>
                  </a:lnTo>
                  <a:lnTo>
                    <a:pt x="314" y="233"/>
                  </a:lnTo>
                  <a:lnTo>
                    <a:pt x="298" y="173"/>
                  </a:lnTo>
                  <a:lnTo>
                    <a:pt x="399" y="117"/>
                  </a:lnTo>
                  <a:lnTo>
                    <a:pt x="410" y="92"/>
                  </a:lnTo>
                  <a:lnTo>
                    <a:pt x="399" y="81"/>
                  </a:lnTo>
                  <a:lnTo>
                    <a:pt x="288" y="147"/>
                  </a:lnTo>
                  <a:lnTo>
                    <a:pt x="268" y="1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2" name="Freeform 7"/>
            <p:cNvSpPr>
              <a:spLocks/>
            </p:cNvSpPr>
            <p:nvPr/>
          </p:nvSpPr>
          <p:spPr bwMode="auto">
            <a:xfrm>
              <a:off x="2432" y="1810"/>
              <a:ext cx="362" cy="582"/>
            </a:xfrm>
            <a:custGeom>
              <a:avLst/>
              <a:gdLst>
                <a:gd name="T0" fmla="*/ 1138 w 329"/>
                <a:gd name="T1" fmla="*/ 33 h 546"/>
                <a:gd name="T2" fmla="*/ 1012 w 329"/>
                <a:gd name="T3" fmla="*/ 0 h 546"/>
                <a:gd name="T4" fmla="*/ 754 w 329"/>
                <a:gd name="T5" fmla="*/ 5 h 546"/>
                <a:gd name="T6" fmla="*/ 520 w 329"/>
                <a:gd name="T7" fmla="*/ 128 h 546"/>
                <a:gd name="T8" fmla="*/ 191 w 329"/>
                <a:gd name="T9" fmla="*/ 373 h 546"/>
                <a:gd name="T10" fmla="*/ 21 w 329"/>
                <a:gd name="T11" fmla="*/ 568 h 546"/>
                <a:gd name="T12" fmla="*/ 0 w 329"/>
                <a:gd name="T13" fmla="*/ 640 h 546"/>
                <a:gd name="T14" fmla="*/ 89 w 329"/>
                <a:gd name="T15" fmla="*/ 764 h 546"/>
                <a:gd name="T16" fmla="*/ 278 w 329"/>
                <a:gd name="T17" fmla="*/ 826 h 546"/>
                <a:gd name="T18" fmla="*/ 520 w 329"/>
                <a:gd name="T19" fmla="*/ 893 h 546"/>
                <a:gd name="T20" fmla="*/ 720 w 329"/>
                <a:gd name="T21" fmla="*/ 925 h 546"/>
                <a:gd name="T22" fmla="*/ 803 w 329"/>
                <a:gd name="T23" fmla="*/ 985 h 546"/>
                <a:gd name="T24" fmla="*/ 754 w 329"/>
                <a:gd name="T25" fmla="*/ 1068 h 546"/>
                <a:gd name="T26" fmla="*/ 616 w 329"/>
                <a:gd name="T27" fmla="*/ 1160 h 546"/>
                <a:gd name="T28" fmla="*/ 437 w 329"/>
                <a:gd name="T29" fmla="*/ 1173 h 546"/>
                <a:gd name="T30" fmla="*/ 316 w 329"/>
                <a:gd name="T31" fmla="*/ 1136 h 546"/>
                <a:gd name="T32" fmla="*/ 242 w 329"/>
                <a:gd name="T33" fmla="*/ 1173 h 546"/>
                <a:gd name="T34" fmla="*/ 261 w 329"/>
                <a:gd name="T35" fmla="*/ 1216 h 546"/>
                <a:gd name="T36" fmla="*/ 405 w 329"/>
                <a:gd name="T37" fmla="*/ 1252 h 546"/>
                <a:gd name="T38" fmla="*/ 616 w 329"/>
                <a:gd name="T39" fmla="*/ 1252 h 546"/>
                <a:gd name="T40" fmla="*/ 803 w 329"/>
                <a:gd name="T41" fmla="*/ 1216 h 546"/>
                <a:gd name="T42" fmla="*/ 913 w 329"/>
                <a:gd name="T43" fmla="*/ 1173 h 546"/>
                <a:gd name="T44" fmla="*/ 979 w 329"/>
                <a:gd name="T45" fmla="*/ 1088 h 546"/>
                <a:gd name="T46" fmla="*/ 1012 w 329"/>
                <a:gd name="T47" fmla="*/ 1000 h 546"/>
                <a:gd name="T48" fmla="*/ 933 w 329"/>
                <a:gd name="T49" fmla="*/ 916 h 546"/>
                <a:gd name="T50" fmla="*/ 720 w 329"/>
                <a:gd name="T51" fmla="*/ 859 h 546"/>
                <a:gd name="T52" fmla="*/ 472 w 329"/>
                <a:gd name="T53" fmla="*/ 810 h 546"/>
                <a:gd name="T54" fmla="*/ 261 w 329"/>
                <a:gd name="T55" fmla="*/ 730 h 546"/>
                <a:gd name="T56" fmla="*/ 209 w 329"/>
                <a:gd name="T57" fmla="*/ 662 h 546"/>
                <a:gd name="T58" fmla="*/ 242 w 329"/>
                <a:gd name="T59" fmla="*/ 533 h 546"/>
                <a:gd name="T60" fmla="*/ 405 w 329"/>
                <a:gd name="T61" fmla="*/ 373 h 546"/>
                <a:gd name="T62" fmla="*/ 596 w 329"/>
                <a:gd name="T63" fmla="*/ 278 h 546"/>
                <a:gd name="T64" fmla="*/ 891 w 329"/>
                <a:gd name="T65" fmla="*/ 208 h 546"/>
                <a:gd name="T66" fmla="*/ 1138 w 329"/>
                <a:gd name="T67" fmla="*/ 173 h 546"/>
                <a:gd name="T68" fmla="*/ 1138 w 329"/>
                <a:gd name="T69" fmla="*/ 80 h 546"/>
                <a:gd name="T70" fmla="*/ 1138 w 329"/>
                <a:gd name="T71" fmla="*/ 33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3" name="Freeform 8"/>
            <p:cNvSpPr>
              <a:spLocks/>
            </p:cNvSpPr>
            <p:nvPr/>
          </p:nvSpPr>
          <p:spPr bwMode="auto">
            <a:xfrm>
              <a:off x="2737" y="1811"/>
              <a:ext cx="339" cy="717"/>
            </a:xfrm>
            <a:custGeom>
              <a:avLst/>
              <a:gdLst>
                <a:gd name="T0" fmla="*/ 895 w 309"/>
                <a:gd name="T1" fmla="*/ 485 h 673"/>
                <a:gd name="T2" fmla="*/ 791 w 309"/>
                <a:gd name="T3" fmla="*/ 196 h 673"/>
                <a:gd name="T4" fmla="*/ 678 w 309"/>
                <a:gd name="T5" fmla="*/ 58 h 673"/>
                <a:gd name="T6" fmla="*/ 419 w 309"/>
                <a:gd name="T7" fmla="*/ 0 h 673"/>
                <a:gd name="T8" fmla="*/ 165 w 309"/>
                <a:gd name="T9" fmla="*/ 23 h 673"/>
                <a:gd name="T10" fmla="*/ 50 w 309"/>
                <a:gd name="T11" fmla="*/ 173 h 673"/>
                <a:gd name="T12" fmla="*/ 66 w 309"/>
                <a:gd name="T13" fmla="*/ 357 h 673"/>
                <a:gd name="T14" fmla="*/ 134 w 309"/>
                <a:gd name="T15" fmla="*/ 655 h 673"/>
                <a:gd name="T16" fmla="*/ 134 w 309"/>
                <a:gd name="T17" fmla="*/ 920 h 673"/>
                <a:gd name="T18" fmla="*/ 50 w 309"/>
                <a:gd name="T19" fmla="*/ 1147 h 673"/>
                <a:gd name="T20" fmla="*/ 0 w 309"/>
                <a:gd name="T21" fmla="*/ 1278 h 673"/>
                <a:gd name="T22" fmla="*/ 32 w 309"/>
                <a:gd name="T23" fmla="*/ 1394 h 673"/>
                <a:gd name="T24" fmla="*/ 149 w 309"/>
                <a:gd name="T25" fmla="*/ 1453 h 673"/>
                <a:gd name="T26" fmla="*/ 308 w 309"/>
                <a:gd name="T27" fmla="*/ 1506 h 673"/>
                <a:gd name="T28" fmla="*/ 451 w 309"/>
                <a:gd name="T29" fmla="*/ 1533 h 673"/>
                <a:gd name="T30" fmla="*/ 647 w 309"/>
                <a:gd name="T31" fmla="*/ 1533 h 673"/>
                <a:gd name="T32" fmla="*/ 863 w 309"/>
                <a:gd name="T33" fmla="*/ 1414 h 673"/>
                <a:gd name="T34" fmla="*/ 1030 w 309"/>
                <a:gd name="T35" fmla="*/ 1171 h 673"/>
                <a:gd name="T36" fmla="*/ 1017 w 309"/>
                <a:gd name="T37" fmla="*/ 954 h 673"/>
                <a:gd name="T38" fmla="*/ 914 w 309"/>
                <a:gd name="T39" fmla="*/ 700 h 673"/>
                <a:gd name="T40" fmla="*/ 895 w 309"/>
                <a:gd name="T41" fmla="*/ 485 h 6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9"/>
                <a:gd name="T64" fmla="*/ 0 h 673"/>
                <a:gd name="T65" fmla="*/ 309 w 309"/>
                <a:gd name="T66" fmla="*/ 673 h 6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9" h="673">
                  <a:moveTo>
                    <a:pt x="269" y="212"/>
                  </a:moveTo>
                  <a:lnTo>
                    <a:pt x="238" y="86"/>
                  </a:lnTo>
                  <a:lnTo>
                    <a:pt x="203" y="25"/>
                  </a:lnTo>
                  <a:lnTo>
                    <a:pt x="126" y="0"/>
                  </a:lnTo>
                  <a:lnTo>
                    <a:pt x="50" y="10"/>
                  </a:lnTo>
                  <a:lnTo>
                    <a:pt x="15" y="76"/>
                  </a:lnTo>
                  <a:lnTo>
                    <a:pt x="20" y="157"/>
                  </a:lnTo>
                  <a:lnTo>
                    <a:pt x="40" y="288"/>
                  </a:lnTo>
                  <a:lnTo>
                    <a:pt x="40" y="404"/>
                  </a:lnTo>
                  <a:lnTo>
                    <a:pt x="15" y="505"/>
                  </a:lnTo>
                  <a:lnTo>
                    <a:pt x="0" y="561"/>
                  </a:lnTo>
                  <a:lnTo>
                    <a:pt x="10" y="612"/>
                  </a:lnTo>
                  <a:lnTo>
                    <a:pt x="45" y="638"/>
                  </a:lnTo>
                  <a:lnTo>
                    <a:pt x="91" y="663"/>
                  </a:lnTo>
                  <a:lnTo>
                    <a:pt x="136" y="673"/>
                  </a:lnTo>
                  <a:lnTo>
                    <a:pt x="193" y="673"/>
                  </a:lnTo>
                  <a:lnTo>
                    <a:pt x="259" y="622"/>
                  </a:lnTo>
                  <a:lnTo>
                    <a:pt x="309" y="515"/>
                  </a:lnTo>
                  <a:lnTo>
                    <a:pt x="304" y="419"/>
                  </a:lnTo>
                  <a:lnTo>
                    <a:pt x="274" y="308"/>
                  </a:lnTo>
                  <a:lnTo>
                    <a:pt x="269" y="2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Freeform 9"/>
            <p:cNvSpPr>
              <a:spLocks/>
            </p:cNvSpPr>
            <p:nvPr/>
          </p:nvSpPr>
          <p:spPr bwMode="auto">
            <a:xfrm>
              <a:off x="2625" y="2365"/>
              <a:ext cx="259" cy="1038"/>
            </a:xfrm>
            <a:custGeom>
              <a:avLst/>
              <a:gdLst>
                <a:gd name="T0" fmla="*/ 792 w 235"/>
                <a:gd name="T1" fmla="*/ 33 h 973"/>
                <a:gd name="T2" fmla="*/ 578 w 235"/>
                <a:gd name="T3" fmla="*/ 0 h 973"/>
                <a:gd name="T4" fmla="*/ 449 w 235"/>
                <a:gd name="T5" fmla="*/ 33 h 973"/>
                <a:gd name="T6" fmla="*/ 398 w 235"/>
                <a:gd name="T7" fmla="*/ 151 h 973"/>
                <a:gd name="T8" fmla="*/ 449 w 235"/>
                <a:gd name="T9" fmla="*/ 799 h 973"/>
                <a:gd name="T10" fmla="*/ 449 w 235"/>
                <a:gd name="T11" fmla="*/ 948 h 973"/>
                <a:gd name="T12" fmla="*/ 380 w 235"/>
                <a:gd name="T13" fmla="*/ 1233 h 973"/>
                <a:gd name="T14" fmla="*/ 361 w 235"/>
                <a:gd name="T15" fmla="*/ 1561 h 973"/>
                <a:gd name="T16" fmla="*/ 398 w 235"/>
                <a:gd name="T17" fmla="*/ 1725 h 973"/>
                <a:gd name="T18" fmla="*/ 361 w 235"/>
                <a:gd name="T19" fmla="*/ 1819 h 973"/>
                <a:gd name="T20" fmla="*/ 109 w 235"/>
                <a:gd name="T21" fmla="*/ 1961 h 973"/>
                <a:gd name="T22" fmla="*/ 0 w 235"/>
                <a:gd name="T23" fmla="*/ 2139 h 973"/>
                <a:gd name="T24" fmla="*/ 23 w 235"/>
                <a:gd name="T25" fmla="*/ 2193 h 973"/>
                <a:gd name="T26" fmla="*/ 214 w 235"/>
                <a:gd name="T27" fmla="*/ 2254 h 973"/>
                <a:gd name="T28" fmla="*/ 270 w 235"/>
                <a:gd name="T29" fmla="*/ 2231 h 973"/>
                <a:gd name="T30" fmla="*/ 287 w 235"/>
                <a:gd name="T31" fmla="*/ 2125 h 973"/>
                <a:gd name="T32" fmla="*/ 345 w 235"/>
                <a:gd name="T33" fmla="*/ 1977 h 973"/>
                <a:gd name="T34" fmla="*/ 431 w 235"/>
                <a:gd name="T35" fmla="*/ 1904 h 973"/>
                <a:gd name="T36" fmla="*/ 539 w 235"/>
                <a:gd name="T37" fmla="*/ 1857 h 973"/>
                <a:gd name="T38" fmla="*/ 632 w 235"/>
                <a:gd name="T39" fmla="*/ 1796 h 973"/>
                <a:gd name="T40" fmla="*/ 652 w 235"/>
                <a:gd name="T41" fmla="*/ 1748 h 973"/>
                <a:gd name="T42" fmla="*/ 594 w 235"/>
                <a:gd name="T43" fmla="*/ 1692 h 973"/>
                <a:gd name="T44" fmla="*/ 539 w 235"/>
                <a:gd name="T45" fmla="*/ 1656 h 973"/>
                <a:gd name="T46" fmla="*/ 508 w 235"/>
                <a:gd name="T47" fmla="*/ 1515 h 973"/>
                <a:gd name="T48" fmla="*/ 539 w 235"/>
                <a:gd name="T49" fmla="*/ 1217 h 973"/>
                <a:gd name="T50" fmla="*/ 665 w 235"/>
                <a:gd name="T51" fmla="*/ 880 h 973"/>
                <a:gd name="T52" fmla="*/ 792 w 235"/>
                <a:gd name="T53" fmla="*/ 612 h 973"/>
                <a:gd name="T54" fmla="*/ 829 w 235"/>
                <a:gd name="T55" fmla="*/ 285 h 973"/>
                <a:gd name="T56" fmla="*/ 792 w 235"/>
                <a:gd name="T57" fmla="*/ 33 h 9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5"/>
                <a:gd name="T88" fmla="*/ 0 h 973"/>
                <a:gd name="T89" fmla="*/ 235 w 235"/>
                <a:gd name="T90" fmla="*/ 973 h 9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5" h="973">
                  <a:moveTo>
                    <a:pt x="223" y="15"/>
                  </a:moveTo>
                  <a:lnTo>
                    <a:pt x="163" y="0"/>
                  </a:lnTo>
                  <a:lnTo>
                    <a:pt x="127" y="15"/>
                  </a:lnTo>
                  <a:lnTo>
                    <a:pt x="112" y="66"/>
                  </a:lnTo>
                  <a:lnTo>
                    <a:pt x="127" y="344"/>
                  </a:lnTo>
                  <a:lnTo>
                    <a:pt x="127" y="410"/>
                  </a:lnTo>
                  <a:lnTo>
                    <a:pt x="107" y="532"/>
                  </a:lnTo>
                  <a:lnTo>
                    <a:pt x="102" y="674"/>
                  </a:lnTo>
                  <a:lnTo>
                    <a:pt x="112" y="745"/>
                  </a:lnTo>
                  <a:lnTo>
                    <a:pt x="102" y="785"/>
                  </a:lnTo>
                  <a:lnTo>
                    <a:pt x="31" y="846"/>
                  </a:lnTo>
                  <a:lnTo>
                    <a:pt x="0" y="922"/>
                  </a:lnTo>
                  <a:lnTo>
                    <a:pt x="6" y="947"/>
                  </a:lnTo>
                  <a:lnTo>
                    <a:pt x="61" y="973"/>
                  </a:lnTo>
                  <a:lnTo>
                    <a:pt x="76" y="962"/>
                  </a:lnTo>
                  <a:lnTo>
                    <a:pt x="82" y="917"/>
                  </a:lnTo>
                  <a:lnTo>
                    <a:pt x="97" y="851"/>
                  </a:lnTo>
                  <a:lnTo>
                    <a:pt x="122" y="821"/>
                  </a:lnTo>
                  <a:lnTo>
                    <a:pt x="152" y="801"/>
                  </a:lnTo>
                  <a:lnTo>
                    <a:pt x="178" y="775"/>
                  </a:lnTo>
                  <a:lnTo>
                    <a:pt x="183" y="755"/>
                  </a:lnTo>
                  <a:lnTo>
                    <a:pt x="168" y="730"/>
                  </a:lnTo>
                  <a:lnTo>
                    <a:pt x="152" y="715"/>
                  </a:lnTo>
                  <a:lnTo>
                    <a:pt x="142" y="653"/>
                  </a:lnTo>
                  <a:lnTo>
                    <a:pt x="152" y="526"/>
                  </a:lnTo>
                  <a:lnTo>
                    <a:pt x="188" y="380"/>
                  </a:lnTo>
                  <a:lnTo>
                    <a:pt x="223" y="263"/>
                  </a:lnTo>
                  <a:lnTo>
                    <a:pt x="235" y="122"/>
                  </a:lnTo>
                  <a:lnTo>
                    <a:pt x="22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Freeform 10"/>
            <p:cNvSpPr>
              <a:spLocks/>
            </p:cNvSpPr>
            <p:nvPr/>
          </p:nvSpPr>
          <p:spPr bwMode="auto">
            <a:xfrm>
              <a:off x="2906" y="2365"/>
              <a:ext cx="422" cy="876"/>
            </a:xfrm>
            <a:custGeom>
              <a:avLst/>
              <a:gdLst>
                <a:gd name="T0" fmla="*/ 430 w 384"/>
                <a:gd name="T1" fmla="*/ 285 h 821"/>
                <a:gd name="T2" fmla="*/ 393 w 384"/>
                <a:gd name="T3" fmla="*/ 92 h 821"/>
                <a:gd name="T4" fmla="*/ 242 w 384"/>
                <a:gd name="T5" fmla="*/ 0 h 821"/>
                <a:gd name="T6" fmla="*/ 5 w 384"/>
                <a:gd name="T7" fmla="*/ 5 h 821"/>
                <a:gd name="T8" fmla="*/ 0 w 384"/>
                <a:gd name="T9" fmla="*/ 92 h 821"/>
                <a:gd name="T10" fmla="*/ 5 w 384"/>
                <a:gd name="T11" fmla="*/ 272 h 821"/>
                <a:gd name="T12" fmla="*/ 135 w 384"/>
                <a:gd name="T13" fmla="*/ 543 h 821"/>
                <a:gd name="T14" fmla="*/ 230 w 384"/>
                <a:gd name="T15" fmla="*/ 743 h 821"/>
                <a:gd name="T16" fmla="*/ 324 w 384"/>
                <a:gd name="T17" fmla="*/ 1009 h 821"/>
                <a:gd name="T18" fmla="*/ 358 w 384"/>
                <a:gd name="T19" fmla="*/ 1246 h 821"/>
                <a:gd name="T20" fmla="*/ 358 w 384"/>
                <a:gd name="T21" fmla="*/ 1432 h 821"/>
                <a:gd name="T22" fmla="*/ 309 w 384"/>
                <a:gd name="T23" fmla="*/ 1578 h 821"/>
                <a:gd name="T24" fmla="*/ 259 w 384"/>
                <a:gd name="T25" fmla="*/ 1626 h 821"/>
                <a:gd name="T26" fmla="*/ 259 w 384"/>
                <a:gd name="T27" fmla="*/ 1669 h 821"/>
                <a:gd name="T28" fmla="*/ 324 w 384"/>
                <a:gd name="T29" fmla="*/ 1740 h 821"/>
                <a:gd name="T30" fmla="*/ 447 w 384"/>
                <a:gd name="T31" fmla="*/ 1764 h 821"/>
                <a:gd name="T32" fmla="*/ 638 w 384"/>
                <a:gd name="T33" fmla="*/ 1764 h 821"/>
                <a:gd name="T34" fmla="*/ 984 w 384"/>
                <a:gd name="T35" fmla="*/ 1825 h 821"/>
                <a:gd name="T36" fmla="*/ 1085 w 384"/>
                <a:gd name="T37" fmla="*/ 1908 h 821"/>
                <a:gd name="T38" fmla="*/ 1246 w 384"/>
                <a:gd name="T39" fmla="*/ 1857 h 821"/>
                <a:gd name="T40" fmla="*/ 1310 w 384"/>
                <a:gd name="T41" fmla="*/ 1740 h 821"/>
                <a:gd name="T42" fmla="*/ 1246 w 384"/>
                <a:gd name="T43" fmla="*/ 1697 h 821"/>
                <a:gd name="T44" fmla="*/ 947 w 384"/>
                <a:gd name="T45" fmla="*/ 1669 h 821"/>
                <a:gd name="T46" fmla="*/ 621 w 384"/>
                <a:gd name="T47" fmla="*/ 1669 h 821"/>
                <a:gd name="T48" fmla="*/ 481 w 384"/>
                <a:gd name="T49" fmla="*/ 1658 h 821"/>
                <a:gd name="T50" fmla="*/ 447 w 384"/>
                <a:gd name="T51" fmla="*/ 1590 h 821"/>
                <a:gd name="T52" fmla="*/ 481 w 384"/>
                <a:gd name="T53" fmla="*/ 1456 h 821"/>
                <a:gd name="T54" fmla="*/ 501 w 384"/>
                <a:gd name="T55" fmla="*/ 1236 h 821"/>
                <a:gd name="T56" fmla="*/ 466 w 384"/>
                <a:gd name="T57" fmla="*/ 986 h 821"/>
                <a:gd name="T58" fmla="*/ 411 w 384"/>
                <a:gd name="T59" fmla="*/ 659 h 821"/>
                <a:gd name="T60" fmla="*/ 430 w 384"/>
                <a:gd name="T61" fmla="*/ 376 h 821"/>
                <a:gd name="T62" fmla="*/ 430 w 384"/>
                <a:gd name="T63" fmla="*/ 285 h 8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4"/>
                <a:gd name="T97" fmla="*/ 0 h 821"/>
                <a:gd name="T98" fmla="*/ 384 w 384"/>
                <a:gd name="T99" fmla="*/ 821 h 8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4" h="821">
                  <a:moveTo>
                    <a:pt x="126" y="122"/>
                  </a:moveTo>
                  <a:lnTo>
                    <a:pt x="116" y="40"/>
                  </a:lnTo>
                  <a:lnTo>
                    <a:pt x="71" y="0"/>
                  </a:lnTo>
                  <a:lnTo>
                    <a:pt x="5" y="5"/>
                  </a:lnTo>
                  <a:lnTo>
                    <a:pt x="0" y="40"/>
                  </a:lnTo>
                  <a:lnTo>
                    <a:pt x="5" y="117"/>
                  </a:lnTo>
                  <a:lnTo>
                    <a:pt x="40" y="233"/>
                  </a:lnTo>
                  <a:lnTo>
                    <a:pt x="66" y="319"/>
                  </a:lnTo>
                  <a:lnTo>
                    <a:pt x="96" y="435"/>
                  </a:lnTo>
                  <a:lnTo>
                    <a:pt x="106" y="536"/>
                  </a:lnTo>
                  <a:lnTo>
                    <a:pt x="106" y="617"/>
                  </a:lnTo>
                  <a:lnTo>
                    <a:pt x="91" y="679"/>
                  </a:lnTo>
                  <a:lnTo>
                    <a:pt x="76" y="699"/>
                  </a:lnTo>
                  <a:lnTo>
                    <a:pt x="76" y="719"/>
                  </a:lnTo>
                  <a:lnTo>
                    <a:pt x="96" y="750"/>
                  </a:lnTo>
                  <a:lnTo>
                    <a:pt x="131" y="760"/>
                  </a:lnTo>
                  <a:lnTo>
                    <a:pt x="187" y="760"/>
                  </a:lnTo>
                  <a:lnTo>
                    <a:pt x="288" y="785"/>
                  </a:lnTo>
                  <a:lnTo>
                    <a:pt x="318" y="821"/>
                  </a:lnTo>
                  <a:lnTo>
                    <a:pt x="364" y="800"/>
                  </a:lnTo>
                  <a:lnTo>
                    <a:pt x="384" y="750"/>
                  </a:lnTo>
                  <a:lnTo>
                    <a:pt x="364" y="730"/>
                  </a:lnTo>
                  <a:lnTo>
                    <a:pt x="278" y="719"/>
                  </a:lnTo>
                  <a:lnTo>
                    <a:pt x="182" y="719"/>
                  </a:lnTo>
                  <a:lnTo>
                    <a:pt x="141" y="714"/>
                  </a:lnTo>
                  <a:lnTo>
                    <a:pt x="131" y="684"/>
                  </a:lnTo>
                  <a:lnTo>
                    <a:pt x="141" y="627"/>
                  </a:lnTo>
                  <a:lnTo>
                    <a:pt x="147" y="531"/>
                  </a:lnTo>
                  <a:lnTo>
                    <a:pt x="136" y="425"/>
                  </a:lnTo>
                  <a:lnTo>
                    <a:pt x="121" y="284"/>
                  </a:lnTo>
                  <a:lnTo>
                    <a:pt x="126" y="162"/>
                  </a:lnTo>
                  <a:lnTo>
                    <a:pt x="126" y="1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6" name="Freeform 11"/>
            <p:cNvSpPr>
              <a:spLocks/>
            </p:cNvSpPr>
            <p:nvPr/>
          </p:nvSpPr>
          <p:spPr bwMode="auto">
            <a:xfrm rot="10800000" flipV="1">
              <a:off x="2976" y="1824"/>
              <a:ext cx="362" cy="582"/>
            </a:xfrm>
            <a:custGeom>
              <a:avLst/>
              <a:gdLst>
                <a:gd name="T0" fmla="*/ 1138 w 329"/>
                <a:gd name="T1" fmla="*/ 33 h 546"/>
                <a:gd name="T2" fmla="*/ 1012 w 329"/>
                <a:gd name="T3" fmla="*/ 0 h 546"/>
                <a:gd name="T4" fmla="*/ 754 w 329"/>
                <a:gd name="T5" fmla="*/ 5 h 546"/>
                <a:gd name="T6" fmla="*/ 520 w 329"/>
                <a:gd name="T7" fmla="*/ 128 h 546"/>
                <a:gd name="T8" fmla="*/ 191 w 329"/>
                <a:gd name="T9" fmla="*/ 373 h 546"/>
                <a:gd name="T10" fmla="*/ 21 w 329"/>
                <a:gd name="T11" fmla="*/ 568 h 546"/>
                <a:gd name="T12" fmla="*/ 0 w 329"/>
                <a:gd name="T13" fmla="*/ 640 h 546"/>
                <a:gd name="T14" fmla="*/ 89 w 329"/>
                <a:gd name="T15" fmla="*/ 764 h 546"/>
                <a:gd name="T16" fmla="*/ 278 w 329"/>
                <a:gd name="T17" fmla="*/ 826 h 546"/>
                <a:gd name="T18" fmla="*/ 520 w 329"/>
                <a:gd name="T19" fmla="*/ 893 h 546"/>
                <a:gd name="T20" fmla="*/ 720 w 329"/>
                <a:gd name="T21" fmla="*/ 925 h 546"/>
                <a:gd name="T22" fmla="*/ 803 w 329"/>
                <a:gd name="T23" fmla="*/ 985 h 546"/>
                <a:gd name="T24" fmla="*/ 754 w 329"/>
                <a:gd name="T25" fmla="*/ 1068 h 546"/>
                <a:gd name="T26" fmla="*/ 616 w 329"/>
                <a:gd name="T27" fmla="*/ 1160 h 546"/>
                <a:gd name="T28" fmla="*/ 437 w 329"/>
                <a:gd name="T29" fmla="*/ 1173 h 546"/>
                <a:gd name="T30" fmla="*/ 316 w 329"/>
                <a:gd name="T31" fmla="*/ 1136 h 546"/>
                <a:gd name="T32" fmla="*/ 242 w 329"/>
                <a:gd name="T33" fmla="*/ 1173 h 546"/>
                <a:gd name="T34" fmla="*/ 261 w 329"/>
                <a:gd name="T35" fmla="*/ 1216 h 546"/>
                <a:gd name="T36" fmla="*/ 405 w 329"/>
                <a:gd name="T37" fmla="*/ 1252 h 546"/>
                <a:gd name="T38" fmla="*/ 616 w 329"/>
                <a:gd name="T39" fmla="*/ 1252 h 546"/>
                <a:gd name="T40" fmla="*/ 803 w 329"/>
                <a:gd name="T41" fmla="*/ 1216 h 546"/>
                <a:gd name="T42" fmla="*/ 913 w 329"/>
                <a:gd name="T43" fmla="*/ 1173 h 546"/>
                <a:gd name="T44" fmla="*/ 979 w 329"/>
                <a:gd name="T45" fmla="*/ 1088 h 546"/>
                <a:gd name="T46" fmla="*/ 1012 w 329"/>
                <a:gd name="T47" fmla="*/ 1000 h 546"/>
                <a:gd name="T48" fmla="*/ 933 w 329"/>
                <a:gd name="T49" fmla="*/ 916 h 546"/>
                <a:gd name="T50" fmla="*/ 720 w 329"/>
                <a:gd name="T51" fmla="*/ 859 h 546"/>
                <a:gd name="T52" fmla="*/ 472 w 329"/>
                <a:gd name="T53" fmla="*/ 810 h 546"/>
                <a:gd name="T54" fmla="*/ 261 w 329"/>
                <a:gd name="T55" fmla="*/ 730 h 546"/>
                <a:gd name="T56" fmla="*/ 209 w 329"/>
                <a:gd name="T57" fmla="*/ 662 h 546"/>
                <a:gd name="T58" fmla="*/ 242 w 329"/>
                <a:gd name="T59" fmla="*/ 533 h 546"/>
                <a:gd name="T60" fmla="*/ 405 w 329"/>
                <a:gd name="T61" fmla="*/ 373 h 546"/>
                <a:gd name="T62" fmla="*/ 596 w 329"/>
                <a:gd name="T63" fmla="*/ 278 h 546"/>
                <a:gd name="T64" fmla="*/ 891 w 329"/>
                <a:gd name="T65" fmla="*/ 208 h 546"/>
                <a:gd name="T66" fmla="*/ 1138 w 329"/>
                <a:gd name="T67" fmla="*/ 173 h 546"/>
                <a:gd name="T68" fmla="*/ 1138 w 329"/>
                <a:gd name="T69" fmla="*/ 80 h 546"/>
                <a:gd name="T70" fmla="*/ 1138 w 329"/>
                <a:gd name="T71" fmla="*/ 33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6" name="Freeform 12"/>
          <p:cNvSpPr>
            <a:spLocks/>
          </p:cNvSpPr>
          <p:nvPr/>
        </p:nvSpPr>
        <p:spPr bwMode="auto">
          <a:xfrm>
            <a:off x="914400" y="4270375"/>
            <a:ext cx="4643438" cy="2359025"/>
          </a:xfrm>
          <a:custGeom>
            <a:avLst/>
            <a:gdLst>
              <a:gd name="T0" fmla="*/ 2147483647 w 2928"/>
              <a:gd name="T1" fmla="*/ 0 h 1488"/>
              <a:gd name="T2" fmla="*/ 0 w 2928"/>
              <a:gd name="T3" fmla="*/ 2147483647 h 1488"/>
              <a:gd name="T4" fmla="*/ 2147483647 w 2928"/>
              <a:gd name="T5" fmla="*/ 2147483647 h 1488"/>
              <a:gd name="T6" fmla="*/ 2147483647 w 2928"/>
              <a:gd name="T7" fmla="*/ 2147483647 h 1488"/>
              <a:gd name="T8" fmla="*/ 2147483647 w 2928"/>
              <a:gd name="T9" fmla="*/ 2147483647 h 1488"/>
              <a:gd name="T10" fmla="*/ 2147483647 w 2928"/>
              <a:gd name="T11" fmla="*/ 0 h 14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28"/>
              <a:gd name="T19" fmla="*/ 0 h 1488"/>
              <a:gd name="T20" fmla="*/ 2928 w 2928"/>
              <a:gd name="T21" fmla="*/ 1488 h 14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28" h="1488">
                <a:moveTo>
                  <a:pt x="1488" y="0"/>
                </a:moveTo>
                <a:lnTo>
                  <a:pt x="0" y="1200"/>
                </a:lnTo>
                <a:lnTo>
                  <a:pt x="288" y="1488"/>
                </a:lnTo>
                <a:lnTo>
                  <a:pt x="2592" y="1488"/>
                </a:lnTo>
                <a:lnTo>
                  <a:pt x="2928" y="1104"/>
                </a:lnTo>
                <a:lnTo>
                  <a:pt x="1488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Freeform 13"/>
          <p:cNvSpPr>
            <a:spLocks/>
          </p:cNvSpPr>
          <p:nvPr/>
        </p:nvSpPr>
        <p:spPr bwMode="auto">
          <a:xfrm>
            <a:off x="6080125" y="3581400"/>
            <a:ext cx="2525713" cy="1536700"/>
          </a:xfrm>
          <a:custGeom>
            <a:avLst/>
            <a:gdLst>
              <a:gd name="T0" fmla="*/ 2147483647 w 1591"/>
              <a:gd name="T1" fmla="*/ 0 h 968"/>
              <a:gd name="T2" fmla="*/ 0 w 1591"/>
              <a:gd name="T3" fmla="*/ 2147483647 h 968"/>
              <a:gd name="T4" fmla="*/ 2147483647 w 1591"/>
              <a:gd name="T5" fmla="*/ 2147483647 h 968"/>
              <a:gd name="T6" fmla="*/ 2147483647 w 1591"/>
              <a:gd name="T7" fmla="*/ 2147483647 h 968"/>
              <a:gd name="T8" fmla="*/ 2147483647 w 1591"/>
              <a:gd name="T9" fmla="*/ 2147483647 h 968"/>
              <a:gd name="T10" fmla="*/ 2147483647 w 1591"/>
              <a:gd name="T11" fmla="*/ 0 h 9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91"/>
              <a:gd name="T19" fmla="*/ 0 h 968"/>
              <a:gd name="T20" fmla="*/ 1591 w 1591"/>
              <a:gd name="T21" fmla="*/ 968 h 9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91" h="968">
                <a:moveTo>
                  <a:pt x="631" y="0"/>
                </a:moveTo>
                <a:lnTo>
                  <a:pt x="0" y="714"/>
                </a:lnTo>
                <a:lnTo>
                  <a:pt x="509" y="968"/>
                </a:lnTo>
                <a:lnTo>
                  <a:pt x="1354" y="961"/>
                </a:lnTo>
                <a:lnTo>
                  <a:pt x="1591" y="432"/>
                </a:lnTo>
                <a:lnTo>
                  <a:pt x="631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48" name="Group 14"/>
          <p:cNvGrpSpPr>
            <a:grpSpLocks/>
          </p:cNvGrpSpPr>
          <p:nvPr/>
        </p:nvGrpSpPr>
        <p:grpSpPr bwMode="auto">
          <a:xfrm flipH="1">
            <a:off x="1909763" y="3276600"/>
            <a:ext cx="381000" cy="993775"/>
            <a:chOff x="2308" y="1513"/>
            <a:chExt cx="1162" cy="2570"/>
          </a:xfrm>
        </p:grpSpPr>
        <p:grpSp>
          <p:nvGrpSpPr>
            <p:cNvPr id="10267" name="Group 15"/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10275" name="Freeform 16"/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6" name="Freeform 17"/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7" name="Freeform 18"/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8" name="Freeform 19"/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9" name="Freeform 20"/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0" name="Freeform 21"/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68" name="Freeform 22"/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Freeform 23"/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Oval 24"/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271" name="Oval 25"/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272" name="Oval 26"/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273" name="Oval 27"/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274" name="Oval 28"/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altLang="en-US" sz="2400">
                <a:latin typeface="Arial Rounded MT Bold" pitchFamily="34" charset="0"/>
              </a:endParaRPr>
            </a:p>
          </p:txBody>
        </p:sp>
      </p:grpSp>
      <p:sp>
        <p:nvSpPr>
          <p:cNvPr id="10249" name="Text Box 29"/>
          <p:cNvSpPr txBox="1">
            <a:spLocks noChangeArrowheads="1"/>
          </p:cNvSpPr>
          <p:nvPr/>
        </p:nvSpPr>
        <p:spPr bwMode="auto">
          <a:xfrm>
            <a:off x="2205038" y="3295650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99FF"/>
                </a:solidFill>
              </a:rPr>
              <a:t>12</a:t>
            </a:r>
          </a:p>
        </p:txBody>
      </p:sp>
      <p:grpSp>
        <p:nvGrpSpPr>
          <p:cNvPr id="10250" name="Group 30"/>
          <p:cNvGrpSpPr>
            <a:grpSpLocks/>
          </p:cNvGrpSpPr>
          <p:nvPr/>
        </p:nvGrpSpPr>
        <p:grpSpPr bwMode="auto">
          <a:xfrm flipH="1">
            <a:off x="7402513" y="3044825"/>
            <a:ext cx="381000" cy="993775"/>
            <a:chOff x="2308" y="1513"/>
            <a:chExt cx="1162" cy="2570"/>
          </a:xfrm>
        </p:grpSpPr>
        <p:grpSp>
          <p:nvGrpSpPr>
            <p:cNvPr id="10253" name="Group 31"/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10261" name="Freeform 32"/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2" name="Freeform 33"/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3" name="Freeform 34"/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4" name="Freeform 35"/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5" name="Freeform 36"/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6" name="Freeform 37"/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54" name="Freeform 38"/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Freeform 39"/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Oval 40"/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257" name="Oval 41"/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258" name="Oval 42"/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259" name="Oval 43"/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10260" name="Oval 44"/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altLang="en-US" sz="2400">
                <a:latin typeface="Arial Rounded MT Bold" pitchFamily="34" charset="0"/>
              </a:endParaRPr>
            </a:p>
          </p:txBody>
        </p:sp>
      </p:grpSp>
      <p:sp>
        <p:nvSpPr>
          <p:cNvPr id="10251" name="Text Box 45"/>
          <p:cNvSpPr txBox="1">
            <a:spLocks noChangeArrowheads="1"/>
          </p:cNvSpPr>
          <p:nvPr/>
        </p:nvSpPr>
        <p:spPr bwMode="auto">
          <a:xfrm>
            <a:off x="7691438" y="3063875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99FF"/>
                </a:solidFill>
              </a:rPr>
              <a:t>7</a:t>
            </a:r>
          </a:p>
        </p:txBody>
      </p:sp>
      <p:sp>
        <p:nvSpPr>
          <p:cNvPr id="10252" name="Text Box 46"/>
          <p:cNvSpPr txBox="1">
            <a:spLocks noChangeArrowheads="1"/>
          </p:cNvSpPr>
          <p:nvPr/>
        </p:nvSpPr>
        <p:spPr bwMode="auto">
          <a:xfrm>
            <a:off x="1584325" y="1466850"/>
            <a:ext cx="6400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= root</a:t>
            </a:r>
            <a:r>
              <a:rPr lang="en-US" altLang="en-US" baseline="-25000"/>
              <a:t>op</a:t>
            </a:r>
            <a:r>
              <a:rPr lang="en-US" altLang="en-US"/>
              <a:t>( value on left, value on right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= root</a:t>
            </a:r>
            <a:r>
              <a:rPr lang="en-US" altLang="en-US" baseline="-25000"/>
              <a:t>op</a:t>
            </a:r>
            <a:r>
              <a:rPr lang="en-US" altLang="en-US"/>
              <a:t>(</a:t>
            </a:r>
            <a:r>
              <a:rPr lang="en-US" altLang="en-US">
                <a:solidFill>
                  <a:srgbClr val="FF99FF"/>
                </a:solidFill>
              </a:rPr>
              <a:t>12</a:t>
            </a:r>
            <a:r>
              <a:rPr lang="en-US" altLang="en-US"/>
              <a:t>,</a:t>
            </a:r>
            <a:r>
              <a:rPr lang="en-US" altLang="en-US">
                <a:solidFill>
                  <a:srgbClr val="FF99FF"/>
                </a:solidFill>
              </a:rPr>
              <a:t>7</a:t>
            </a:r>
            <a:r>
              <a:rPr lang="en-US" altLang="en-US"/>
              <a:t>) = </a:t>
            </a:r>
            <a:r>
              <a:rPr lang="en-US" altLang="en-US">
                <a:solidFill>
                  <a:srgbClr val="FF99FF"/>
                </a:solidFill>
              </a:rPr>
              <a:t>12</a:t>
            </a:r>
            <a:r>
              <a:rPr lang="en-US" altLang="en-US"/>
              <a:t> + </a:t>
            </a:r>
            <a:r>
              <a:rPr lang="en-US" altLang="en-US">
                <a:solidFill>
                  <a:srgbClr val="FF99FF"/>
                </a:solidFill>
              </a:rPr>
              <a:t>7</a:t>
            </a:r>
            <a:r>
              <a:rPr lang="en-US" altLang="en-US"/>
              <a:t> = </a:t>
            </a:r>
            <a:r>
              <a:rPr lang="en-US" altLang="en-US">
                <a:solidFill>
                  <a:srgbClr val="FF99FF"/>
                </a:solidFill>
              </a:rPr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Evaluating</a:t>
            </a:r>
            <a:r>
              <a:rPr lang="en-US" altLang="en-US" smtClean="0"/>
              <a:t>: </a:t>
            </a:r>
            <a:r>
              <a:rPr lang="en-CA" altLang="en-US" sz="3600" smtClean="0">
                <a:solidFill>
                  <a:schemeClr val="accent2"/>
                </a:solidFill>
              </a:rPr>
              <a:t>T(n) =</a:t>
            </a:r>
            <a:r>
              <a:rPr lang="en-US" altLang="en-US" sz="3600" smtClean="0">
                <a:solidFill>
                  <a:schemeClr val="accent2"/>
                </a:solidFill>
              </a:rPr>
              <a:t> </a:t>
            </a:r>
            <a:r>
              <a:rPr lang="en-CA" altLang="en-US" sz="3600" smtClean="0">
                <a:solidFill>
                  <a:schemeClr val="accent2"/>
                </a:solidFill>
              </a:rPr>
              <a:t>aT(n/b)+f(n)</a:t>
            </a:r>
          </a:p>
        </p:txBody>
      </p:sp>
      <p:graphicFrame>
        <p:nvGraphicFramePr>
          <p:cNvPr id="445443" name="Group 3"/>
          <p:cNvGraphicFramePr>
            <a:graphicFrameLocks noGrp="1"/>
          </p:cNvGraphicFramePr>
          <p:nvPr/>
        </p:nvGraphicFramePr>
        <p:xfrm>
          <a:off x="76200" y="1219200"/>
          <a:ext cx="8839200" cy="4535488"/>
        </p:xfrm>
        <a:graphic>
          <a:graphicData uri="http://schemas.openxmlformats.org/drawingml/2006/table">
            <a:tbl>
              <a:tblPr/>
              <a:tblGrid>
                <a:gridCol w="1219200"/>
                <a:gridCol w="1425575"/>
                <a:gridCol w="1501775"/>
                <a:gridCol w="1671638"/>
                <a:gridCol w="1387475"/>
                <a:gridCol w="1633537"/>
              </a:tblGrid>
              <a:tr h="1335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Level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Instance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size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 stack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# stack frames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f(n)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f(n/b)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f(n/b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)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a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</a:t>
                      </a:r>
                      <a:endParaRPr kumimoji="0" lang="en-CA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i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f(n/b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)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a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i</a:t>
                      </a:r>
                      <a:endParaRPr kumimoji="0" lang="en-CA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 = 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log n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log b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h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T(1)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a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h</a:t>
                      </a:r>
                      <a:endParaRPr kumimoji="0" lang="en-CA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93252" name="Group 68"/>
          <p:cNvGrpSpPr>
            <a:grpSpLocks/>
          </p:cNvGrpSpPr>
          <p:nvPr/>
        </p:nvGrpSpPr>
        <p:grpSpPr bwMode="auto">
          <a:xfrm>
            <a:off x="1419225" y="3148013"/>
            <a:ext cx="1031875" cy="168275"/>
            <a:chOff x="260" y="1787"/>
            <a:chExt cx="942" cy="147"/>
          </a:xfrm>
        </p:grpSpPr>
        <p:sp>
          <p:nvSpPr>
            <p:cNvPr id="93310" name="Oval 69"/>
            <p:cNvSpPr>
              <a:spLocks noChangeArrowheads="1"/>
            </p:cNvSpPr>
            <p:nvPr/>
          </p:nvSpPr>
          <p:spPr bwMode="auto">
            <a:xfrm>
              <a:off x="805" y="1787"/>
              <a:ext cx="103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3311" name="Oval 70"/>
            <p:cNvSpPr>
              <a:spLocks noChangeArrowheads="1"/>
            </p:cNvSpPr>
            <p:nvPr/>
          </p:nvSpPr>
          <p:spPr bwMode="auto">
            <a:xfrm>
              <a:off x="533" y="1792"/>
              <a:ext cx="102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93312" name="Oval 71"/>
            <p:cNvSpPr>
              <a:spLocks noChangeArrowheads="1"/>
            </p:cNvSpPr>
            <p:nvPr/>
          </p:nvSpPr>
          <p:spPr bwMode="auto">
            <a:xfrm>
              <a:off x="1100" y="1787"/>
              <a:ext cx="102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3313" name="Oval 72"/>
            <p:cNvSpPr>
              <a:spLocks noChangeArrowheads="1"/>
            </p:cNvSpPr>
            <p:nvPr/>
          </p:nvSpPr>
          <p:spPr bwMode="auto">
            <a:xfrm>
              <a:off x="260" y="1787"/>
              <a:ext cx="103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</p:grpSp>
      <p:sp>
        <p:nvSpPr>
          <p:cNvPr id="93253" name="Oval 73"/>
          <p:cNvSpPr>
            <a:spLocks noChangeArrowheads="1"/>
          </p:cNvSpPr>
          <p:nvPr/>
        </p:nvSpPr>
        <p:spPr bwMode="auto">
          <a:xfrm>
            <a:off x="1868488" y="2741613"/>
            <a:ext cx="112712" cy="161925"/>
          </a:xfrm>
          <a:prstGeom prst="ellipse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pSp>
        <p:nvGrpSpPr>
          <p:cNvPr id="93254" name="Group 74"/>
          <p:cNvGrpSpPr>
            <a:grpSpLocks/>
          </p:cNvGrpSpPr>
          <p:nvPr/>
        </p:nvGrpSpPr>
        <p:grpSpPr bwMode="auto">
          <a:xfrm>
            <a:off x="1316038" y="4583113"/>
            <a:ext cx="1235075" cy="90487"/>
            <a:chOff x="530" y="1115"/>
            <a:chExt cx="3575" cy="182"/>
          </a:xfrm>
        </p:grpSpPr>
        <p:sp>
          <p:nvSpPr>
            <p:cNvPr id="93293" name="Oval 75"/>
            <p:cNvSpPr>
              <a:spLocks noChangeArrowheads="1"/>
            </p:cNvSpPr>
            <p:nvPr/>
          </p:nvSpPr>
          <p:spPr bwMode="auto">
            <a:xfrm>
              <a:off x="2326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3294" name="Oval 76"/>
            <p:cNvSpPr>
              <a:spLocks noChangeArrowheads="1"/>
            </p:cNvSpPr>
            <p:nvPr/>
          </p:nvSpPr>
          <p:spPr bwMode="auto">
            <a:xfrm>
              <a:off x="3925" y="1115"/>
              <a:ext cx="180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3295" name="Oval 77"/>
            <p:cNvSpPr>
              <a:spLocks noChangeArrowheads="1"/>
            </p:cNvSpPr>
            <p:nvPr/>
          </p:nvSpPr>
          <p:spPr bwMode="auto">
            <a:xfrm>
              <a:off x="530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3296" name="Oval 78"/>
            <p:cNvSpPr>
              <a:spLocks noChangeArrowheads="1"/>
            </p:cNvSpPr>
            <p:nvPr/>
          </p:nvSpPr>
          <p:spPr bwMode="auto">
            <a:xfrm>
              <a:off x="746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3297" name="Oval 79"/>
            <p:cNvSpPr>
              <a:spLocks noChangeArrowheads="1"/>
            </p:cNvSpPr>
            <p:nvPr/>
          </p:nvSpPr>
          <p:spPr bwMode="auto">
            <a:xfrm>
              <a:off x="9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3298" name="Oval 80"/>
            <p:cNvSpPr>
              <a:spLocks noChangeArrowheads="1"/>
            </p:cNvSpPr>
            <p:nvPr/>
          </p:nvSpPr>
          <p:spPr bwMode="auto">
            <a:xfrm>
              <a:off x="1199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3299" name="Oval 81"/>
            <p:cNvSpPr>
              <a:spLocks noChangeArrowheads="1"/>
            </p:cNvSpPr>
            <p:nvPr/>
          </p:nvSpPr>
          <p:spPr bwMode="auto">
            <a:xfrm>
              <a:off x="1429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3300" name="Oval 82"/>
            <p:cNvSpPr>
              <a:spLocks noChangeArrowheads="1"/>
            </p:cNvSpPr>
            <p:nvPr/>
          </p:nvSpPr>
          <p:spPr bwMode="auto">
            <a:xfrm>
              <a:off x="166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3301" name="Oval 83"/>
            <p:cNvSpPr>
              <a:spLocks noChangeArrowheads="1"/>
            </p:cNvSpPr>
            <p:nvPr/>
          </p:nvSpPr>
          <p:spPr bwMode="auto">
            <a:xfrm>
              <a:off x="1877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3302" name="Oval 84"/>
            <p:cNvSpPr>
              <a:spLocks noChangeArrowheads="1"/>
            </p:cNvSpPr>
            <p:nvPr/>
          </p:nvSpPr>
          <p:spPr bwMode="auto">
            <a:xfrm>
              <a:off x="2093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3303" name="Oval 85"/>
            <p:cNvSpPr>
              <a:spLocks noChangeArrowheads="1"/>
            </p:cNvSpPr>
            <p:nvPr/>
          </p:nvSpPr>
          <p:spPr bwMode="auto">
            <a:xfrm>
              <a:off x="2550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3304" name="Oval 86"/>
            <p:cNvSpPr>
              <a:spLocks noChangeArrowheads="1"/>
            </p:cNvSpPr>
            <p:nvPr/>
          </p:nvSpPr>
          <p:spPr bwMode="auto">
            <a:xfrm>
              <a:off x="27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3305" name="Oval 87"/>
            <p:cNvSpPr>
              <a:spLocks noChangeArrowheads="1"/>
            </p:cNvSpPr>
            <p:nvPr/>
          </p:nvSpPr>
          <p:spPr bwMode="auto">
            <a:xfrm>
              <a:off x="3008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3306" name="Oval 88"/>
            <p:cNvSpPr>
              <a:spLocks noChangeArrowheads="1"/>
            </p:cNvSpPr>
            <p:nvPr/>
          </p:nvSpPr>
          <p:spPr bwMode="auto">
            <a:xfrm>
              <a:off x="3240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3307" name="Oval 89"/>
            <p:cNvSpPr>
              <a:spLocks noChangeArrowheads="1"/>
            </p:cNvSpPr>
            <p:nvPr/>
          </p:nvSpPr>
          <p:spPr bwMode="auto">
            <a:xfrm>
              <a:off x="3456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3308" name="Oval 90"/>
            <p:cNvSpPr>
              <a:spLocks noChangeArrowheads="1"/>
            </p:cNvSpPr>
            <p:nvPr/>
          </p:nvSpPr>
          <p:spPr bwMode="auto">
            <a:xfrm>
              <a:off x="36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3309" name="Rectangle 91"/>
            <p:cNvSpPr>
              <a:spLocks noChangeArrowheads="1"/>
            </p:cNvSpPr>
            <p:nvPr/>
          </p:nvSpPr>
          <p:spPr bwMode="auto">
            <a:xfrm>
              <a:off x="2130" y="1141"/>
              <a:ext cx="35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  <p:grpSp>
        <p:nvGrpSpPr>
          <p:cNvPr id="93255" name="Group 92"/>
          <p:cNvGrpSpPr>
            <a:grpSpLocks/>
          </p:cNvGrpSpPr>
          <p:nvPr/>
        </p:nvGrpSpPr>
        <p:grpSpPr bwMode="auto">
          <a:xfrm>
            <a:off x="1282700" y="5532438"/>
            <a:ext cx="1308100" cy="30162"/>
            <a:chOff x="626" y="3456"/>
            <a:chExt cx="3790" cy="58"/>
          </a:xfrm>
        </p:grpSpPr>
        <p:sp>
          <p:nvSpPr>
            <p:cNvPr id="93259" name="Oval 93"/>
            <p:cNvSpPr>
              <a:spLocks noChangeArrowheads="1"/>
            </p:cNvSpPr>
            <p:nvPr/>
          </p:nvSpPr>
          <p:spPr bwMode="auto">
            <a:xfrm flipV="1">
              <a:off x="1565" y="3456"/>
              <a:ext cx="96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3260" name="Oval 94"/>
            <p:cNvSpPr>
              <a:spLocks noChangeArrowheads="1"/>
            </p:cNvSpPr>
            <p:nvPr/>
          </p:nvSpPr>
          <p:spPr bwMode="auto">
            <a:xfrm flipV="1">
              <a:off x="2402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3261" name="Oval 95"/>
            <p:cNvSpPr>
              <a:spLocks noChangeArrowheads="1"/>
            </p:cNvSpPr>
            <p:nvPr/>
          </p:nvSpPr>
          <p:spPr bwMode="auto">
            <a:xfrm flipV="1">
              <a:off x="62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3262" name="Oval 96"/>
            <p:cNvSpPr>
              <a:spLocks noChangeArrowheads="1"/>
            </p:cNvSpPr>
            <p:nvPr/>
          </p:nvSpPr>
          <p:spPr bwMode="auto">
            <a:xfrm flipV="1">
              <a:off x="73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3263" name="Oval 97"/>
            <p:cNvSpPr>
              <a:spLocks noChangeArrowheads="1"/>
            </p:cNvSpPr>
            <p:nvPr/>
          </p:nvSpPr>
          <p:spPr bwMode="auto">
            <a:xfrm flipV="1">
              <a:off x="85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3264" name="Oval 98"/>
            <p:cNvSpPr>
              <a:spLocks noChangeArrowheads="1"/>
            </p:cNvSpPr>
            <p:nvPr/>
          </p:nvSpPr>
          <p:spPr bwMode="auto">
            <a:xfrm flipV="1">
              <a:off x="97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3265" name="Oval 99"/>
            <p:cNvSpPr>
              <a:spLocks noChangeArrowheads="1"/>
            </p:cNvSpPr>
            <p:nvPr/>
          </p:nvSpPr>
          <p:spPr bwMode="auto">
            <a:xfrm flipV="1">
              <a:off x="109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3266" name="Oval 100"/>
            <p:cNvSpPr>
              <a:spLocks noChangeArrowheads="1"/>
            </p:cNvSpPr>
            <p:nvPr/>
          </p:nvSpPr>
          <p:spPr bwMode="auto">
            <a:xfrm flipV="1">
              <a:off x="121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3267" name="Oval 101"/>
            <p:cNvSpPr>
              <a:spLocks noChangeArrowheads="1"/>
            </p:cNvSpPr>
            <p:nvPr/>
          </p:nvSpPr>
          <p:spPr bwMode="auto">
            <a:xfrm flipV="1">
              <a:off x="1331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3268" name="Oval 102"/>
            <p:cNvSpPr>
              <a:spLocks noChangeArrowheads="1"/>
            </p:cNvSpPr>
            <p:nvPr/>
          </p:nvSpPr>
          <p:spPr bwMode="auto">
            <a:xfrm flipV="1">
              <a:off x="144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3269" name="Oval 103"/>
            <p:cNvSpPr>
              <a:spLocks noChangeArrowheads="1"/>
            </p:cNvSpPr>
            <p:nvPr/>
          </p:nvSpPr>
          <p:spPr bwMode="auto">
            <a:xfrm flipV="1">
              <a:off x="1683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3270" name="Oval 104"/>
            <p:cNvSpPr>
              <a:spLocks noChangeArrowheads="1"/>
            </p:cNvSpPr>
            <p:nvPr/>
          </p:nvSpPr>
          <p:spPr bwMode="auto">
            <a:xfrm flipV="1">
              <a:off x="179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3271" name="Oval 105"/>
            <p:cNvSpPr>
              <a:spLocks noChangeArrowheads="1"/>
            </p:cNvSpPr>
            <p:nvPr/>
          </p:nvSpPr>
          <p:spPr bwMode="auto">
            <a:xfrm flipV="1">
              <a:off x="1922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3272" name="Oval 106"/>
            <p:cNvSpPr>
              <a:spLocks noChangeArrowheads="1"/>
            </p:cNvSpPr>
            <p:nvPr/>
          </p:nvSpPr>
          <p:spPr bwMode="auto">
            <a:xfrm flipV="1">
              <a:off x="204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3273" name="Oval 107"/>
            <p:cNvSpPr>
              <a:spLocks noChangeArrowheads="1"/>
            </p:cNvSpPr>
            <p:nvPr/>
          </p:nvSpPr>
          <p:spPr bwMode="auto">
            <a:xfrm flipV="1">
              <a:off x="215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3274" name="Oval 108"/>
            <p:cNvSpPr>
              <a:spLocks noChangeArrowheads="1"/>
            </p:cNvSpPr>
            <p:nvPr/>
          </p:nvSpPr>
          <p:spPr bwMode="auto">
            <a:xfrm flipV="1">
              <a:off x="226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3275" name="Rectangle 109"/>
            <p:cNvSpPr>
              <a:spLocks noChangeArrowheads="1"/>
            </p:cNvSpPr>
            <p:nvPr/>
          </p:nvSpPr>
          <p:spPr bwMode="auto">
            <a:xfrm flipV="1">
              <a:off x="1463" y="3459"/>
              <a:ext cx="183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3276" name="Oval 110"/>
            <p:cNvSpPr>
              <a:spLocks noChangeArrowheads="1"/>
            </p:cNvSpPr>
            <p:nvPr/>
          </p:nvSpPr>
          <p:spPr bwMode="auto">
            <a:xfrm flipV="1">
              <a:off x="3485" y="3456"/>
              <a:ext cx="96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3277" name="Oval 111"/>
            <p:cNvSpPr>
              <a:spLocks noChangeArrowheads="1"/>
            </p:cNvSpPr>
            <p:nvPr/>
          </p:nvSpPr>
          <p:spPr bwMode="auto">
            <a:xfrm flipV="1">
              <a:off x="4322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3278" name="Oval 112"/>
            <p:cNvSpPr>
              <a:spLocks noChangeArrowheads="1"/>
            </p:cNvSpPr>
            <p:nvPr/>
          </p:nvSpPr>
          <p:spPr bwMode="auto">
            <a:xfrm flipV="1">
              <a:off x="254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3279" name="Oval 113"/>
            <p:cNvSpPr>
              <a:spLocks noChangeArrowheads="1"/>
            </p:cNvSpPr>
            <p:nvPr/>
          </p:nvSpPr>
          <p:spPr bwMode="auto">
            <a:xfrm flipV="1">
              <a:off x="265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3280" name="Oval 114"/>
            <p:cNvSpPr>
              <a:spLocks noChangeArrowheads="1"/>
            </p:cNvSpPr>
            <p:nvPr/>
          </p:nvSpPr>
          <p:spPr bwMode="auto">
            <a:xfrm flipV="1">
              <a:off x="277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3281" name="Oval 115"/>
            <p:cNvSpPr>
              <a:spLocks noChangeArrowheads="1"/>
            </p:cNvSpPr>
            <p:nvPr/>
          </p:nvSpPr>
          <p:spPr bwMode="auto">
            <a:xfrm flipV="1">
              <a:off x="289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3282" name="Oval 116"/>
            <p:cNvSpPr>
              <a:spLocks noChangeArrowheads="1"/>
            </p:cNvSpPr>
            <p:nvPr/>
          </p:nvSpPr>
          <p:spPr bwMode="auto">
            <a:xfrm flipV="1">
              <a:off x="301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3283" name="Oval 117"/>
            <p:cNvSpPr>
              <a:spLocks noChangeArrowheads="1"/>
            </p:cNvSpPr>
            <p:nvPr/>
          </p:nvSpPr>
          <p:spPr bwMode="auto">
            <a:xfrm flipV="1">
              <a:off x="313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3284" name="Oval 118"/>
            <p:cNvSpPr>
              <a:spLocks noChangeArrowheads="1"/>
            </p:cNvSpPr>
            <p:nvPr/>
          </p:nvSpPr>
          <p:spPr bwMode="auto">
            <a:xfrm flipV="1">
              <a:off x="3251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3285" name="Oval 119"/>
            <p:cNvSpPr>
              <a:spLocks noChangeArrowheads="1"/>
            </p:cNvSpPr>
            <p:nvPr/>
          </p:nvSpPr>
          <p:spPr bwMode="auto">
            <a:xfrm flipV="1">
              <a:off x="336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3286" name="Oval 120"/>
            <p:cNvSpPr>
              <a:spLocks noChangeArrowheads="1"/>
            </p:cNvSpPr>
            <p:nvPr/>
          </p:nvSpPr>
          <p:spPr bwMode="auto">
            <a:xfrm flipV="1">
              <a:off x="3603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3287" name="Oval 121"/>
            <p:cNvSpPr>
              <a:spLocks noChangeArrowheads="1"/>
            </p:cNvSpPr>
            <p:nvPr/>
          </p:nvSpPr>
          <p:spPr bwMode="auto">
            <a:xfrm flipV="1">
              <a:off x="371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3288" name="Oval 122"/>
            <p:cNvSpPr>
              <a:spLocks noChangeArrowheads="1"/>
            </p:cNvSpPr>
            <p:nvPr/>
          </p:nvSpPr>
          <p:spPr bwMode="auto">
            <a:xfrm flipV="1">
              <a:off x="3842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3289" name="Oval 123"/>
            <p:cNvSpPr>
              <a:spLocks noChangeArrowheads="1"/>
            </p:cNvSpPr>
            <p:nvPr/>
          </p:nvSpPr>
          <p:spPr bwMode="auto">
            <a:xfrm flipV="1">
              <a:off x="396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3290" name="Oval 124"/>
            <p:cNvSpPr>
              <a:spLocks noChangeArrowheads="1"/>
            </p:cNvSpPr>
            <p:nvPr/>
          </p:nvSpPr>
          <p:spPr bwMode="auto">
            <a:xfrm flipV="1">
              <a:off x="407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3291" name="Oval 125"/>
            <p:cNvSpPr>
              <a:spLocks noChangeArrowheads="1"/>
            </p:cNvSpPr>
            <p:nvPr/>
          </p:nvSpPr>
          <p:spPr bwMode="auto">
            <a:xfrm flipV="1">
              <a:off x="418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3292" name="Rectangle 126"/>
            <p:cNvSpPr>
              <a:spLocks noChangeArrowheads="1"/>
            </p:cNvSpPr>
            <p:nvPr/>
          </p:nvSpPr>
          <p:spPr bwMode="auto">
            <a:xfrm flipV="1">
              <a:off x="3383" y="3459"/>
              <a:ext cx="183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  <p:sp>
        <p:nvSpPr>
          <p:cNvPr id="93256" name="Text Box 127"/>
          <p:cNvSpPr txBox="1">
            <a:spLocks noChangeArrowheads="1"/>
          </p:cNvSpPr>
          <p:nvPr/>
        </p:nvSpPr>
        <p:spPr bwMode="auto">
          <a:xfrm>
            <a:off x="6257925" y="5867400"/>
            <a:ext cx="8890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</a:rPr>
              <a:t>a</a:t>
            </a:r>
            <a:r>
              <a:rPr lang="en-US" altLang="en-US" sz="2400" baseline="30000">
                <a:solidFill>
                  <a:schemeClr val="hlink"/>
                </a:solidFill>
              </a:rPr>
              <a:t>h </a:t>
            </a:r>
            <a:r>
              <a:rPr lang="en-US" altLang="en-US" sz="2400">
                <a:solidFill>
                  <a:schemeClr val="hlink"/>
                </a:solidFill>
              </a:rPr>
              <a:t>=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hlink"/>
                </a:solidFill>
              </a:rPr>
              <a:t>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</a:rPr>
              <a:t>    = n</a:t>
            </a:r>
            <a:endParaRPr lang="en-CA" altLang="en-US" sz="2400" baseline="-25000">
              <a:solidFill>
                <a:schemeClr val="hlink"/>
              </a:solidFill>
            </a:endParaRPr>
          </a:p>
        </p:txBody>
      </p:sp>
      <p:sp>
        <p:nvSpPr>
          <p:cNvPr id="93257" name="Text Box 128"/>
          <p:cNvSpPr txBox="1">
            <a:spLocks noChangeArrowheads="1"/>
          </p:cNvSpPr>
          <p:nvPr/>
        </p:nvSpPr>
        <p:spPr bwMode="auto">
          <a:xfrm>
            <a:off x="6934200" y="5764213"/>
            <a:ext cx="923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30000">
                <a:solidFill>
                  <a:schemeClr val="hlink"/>
                </a:solidFill>
              </a:rPr>
              <a:t>log n</a:t>
            </a:r>
            <a:r>
              <a:rPr lang="en-US" altLang="en-US" sz="2000">
                <a:solidFill>
                  <a:schemeClr val="hlink"/>
                </a:solidFill>
              </a:rPr>
              <a:t>/</a:t>
            </a:r>
            <a:r>
              <a:rPr lang="en-US" altLang="en-US" sz="2000" baseline="-25000">
                <a:solidFill>
                  <a:schemeClr val="hlink"/>
                </a:solidFill>
              </a:rPr>
              <a:t>log b</a:t>
            </a:r>
            <a:endParaRPr lang="en-CA" altLang="en-US" sz="2000"/>
          </a:p>
        </p:txBody>
      </p:sp>
      <p:sp>
        <p:nvSpPr>
          <p:cNvPr id="93258" name="Text Box 129"/>
          <p:cNvSpPr txBox="1">
            <a:spLocks noChangeArrowheads="1"/>
          </p:cNvSpPr>
          <p:nvPr/>
        </p:nvSpPr>
        <p:spPr bwMode="auto">
          <a:xfrm>
            <a:off x="6934200" y="6384925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30000">
                <a:solidFill>
                  <a:schemeClr val="hlink"/>
                </a:solidFill>
              </a:rPr>
              <a:t>log a</a:t>
            </a:r>
            <a:r>
              <a:rPr lang="en-US" altLang="en-US" sz="2000">
                <a:solidFill>
                  <a:schemeClr val="hlink"/>
                </a:solidFill>
              </a:rPr>
              <a:t>/</a:t>
            </a:r>
            <a:r>
              <a:rPr lang="en-US" altLang="en-US" sz="2000" baseline="-25000">
                <a:solidFill>
                  <a:schemeClr val="hlink"/>
                </a:solidFill>
              </a:rPr>
              <a:t>log b</a:t>
            </a:r>
            <a:endParaRPr lang="en-CA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Evaluating</a:t>
            </a:r>
            <a:r>
              <a:rPr lang="en-US" altLang="en-US" smtClean="0"/>
              <a:t>: </a:t>
            </a:r>
            <a:r>
              <a:rPr lang="en-CA" altLang="en-US" sz="3600" smtClean="0">
                <a:solidFill>
                  <a:schemeClr val="accent2"/>
                </a:solidFill>
              </a:rPr>
              <a:t>T(n) =</a:t>
            </a:r>
            <a:r>
              <a:rPr lang="en-US" altLang="en-US" sz="3600" smtClean="0">
                <a:solidFill>
                  <a:schemeClr val="accent2"/>
                </a:solidFill>
              </a:rPr>
              <a:t> </a:t>
            </a:r>
            <a:r>
              <a:rPr lang="en-CA" altLang="en-US" sz="3600" smtClean="0">
                <a:solidFill>
                  <a:schemeClr val="accent2"/>
                </a:solidFill>
              </a:rPr>
              <a:t>aT(n/b)+f(n)</a:t>
            </a:r>
          </a:p>
        </p:txBody>
      </p:sp>
      <p:graphicFrame>
        <p:nvGraphicFramePr>
          <p:cNvPr id="446467" name="Group 3"/>
          <p:cNvGraphicFramePr>
            <a:graphicFrameLocks noGrp="1"/>
          </p:cNvGraphicFramePr>
          <p:nvPr/>
        </p:nvGraphicFramePr>
        <p:xfrm>
          <a:off x="76200" y="1219200"/>
          <a:ext cx="8991600" cy="4535488"/>
        </p:xfrm>
        <a:graphic>
          <a:graphicData uri="http://schemas.openxmlformats.org/drawingml/2006/table">
            <a:tbl>
              <a:tblPr/>
              <a:tblGrid>
                <a:gridCol w="1219200"/>
                <a:gridCol w="1317625"/>
                <a:gridCol w="1527175"/>
                <a:gridCol w="1701800"/>
                <a:gridCol w="1411288"/>
                <a:gridCol w="1814512"/>
              </a:tblGrid>
              <a:tr h="1335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Level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Instance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size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 stack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# stack frames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Work in Level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f(n)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f(n/b)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f(n/b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)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a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</a:t>
                      </a:r>
                      <a:endParaRPr kumimoji="0" lang="en-CA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i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f(n/b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)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a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i</a:t>
                      </a:r>
                      <a:endParaRPr kumimoji="0" lang="en-CA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 = 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log n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log b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h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T(1)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94276" name="Group 68"/>
          <p:cNvGrpSpPr>
            <a:grpSpLocks/>
          </p:cNvGrpSpPr>
          <p:nvPr/>
        </p:nvGrpSpPr>
        <p:grpSpPr bwMode="auto">
          <a:xfrm>
            <a:off x="1419225" y="3148013"/>
            <a:ext cx="1031875" cy="168275"/>
            <a:chOff x="260" y="1787"/>
            <a:chExt cx="942" cy="147"/>
          </a:xfrm>
        </p:grpSpPr>
        <p:sp>
          <p:nvSpPr>
            <p:cNvPr id="94345" name="Oval 69"/>
            <p:cNvSpPr>
              <a:spLocks noChangeArrowheads="1"/>
            </p:cNvSpPr>
            <p:nvPr/>
          </p:nvSpPr>
          <p:spPr bwMode="auto">
            <a:xfrm>
              <a:off x="805" y="1787"/>
              <a:ext cx="103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4346" name="Oval 70"/>
            <p:cNvSpPr>
              <a:spLocks noChangeArrowheads="1"/>
            </p:cNvSpPr>
            <p:nvPr/>
          </p:nvSpPr>
          <p:spPr bwMode="auto">
            <a:xfrm>
              <a:off x="533" y="1792"/>
              <a:ext cx="102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94347" name="Oval 71"/>
            <p:cNvSpPr>
              <a:spLocks noChangeArrowheads="1"/>
            </p:cNvSpPr>
            <p:nvPr/>
          </p:nvSpPr>
          <p:spPr bwMode="auto">
            <a:xfrm>
              <a:off x="1100" y="1787"/>
              <a:ext cx="102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4348" name="Oval 72"/>
            <p:cNvSpPr>
              <a:spLocks noChangeArrowheads="1"/>
            </p:cNvSpPr>
            <p:nvPr/>
          </p:nvSpPr>
          <p:spPr bwMode="auto">
            <a:xfrm>
              <a:off x="260" y="1787"/>
              <a:ext cx="103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</p:grpSp>
      <p:sp>
        <p:nvSpPr>
          <p:cNvPr id="94277" name="Oval 73"/>
          <p:cNvSpPr>
            <a:spLocks noChangeArrowheads="1"/>
          </p:cNvSpPr>
          <p:nvPr/>
        </p:nvSpPr>
        <p:spPr bwMode="auto">
          <a:xfrm>
            <a:off x="1868488" y="2741613"/>
            <a:ext cx="112712" cy="161925"/>
          </a:xfrm>
          <a:prstGeom prst="ellipse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pSp>
        <p:nvGrpSpPr>
          <p:cNvPr id="94278" name="Group 74"/>
          <p:cNvGrpSpPr>
            <a:grpSpLocks/>
          </p:cNvGrpSpPr>
          <p:nvPr/>
        </p:nvGrpSpPr>
        <p:grpSpPr bwMode="auto">
          <a:xfrm>
            <a:off x="1316038" y="4583113"/>
            <a:ext cx="1235075" cy="90487"/>
            <a:chOff x="530" y="1115"/>
            <a:chExt cx="3575" cy="182"/>
          </a:xfrm>
        </p:grpSpPr>
        <p:sp>
          <p:nvSpPr>
            <p:cNvPr id="94328" name="Oval 75"/>
            <p:cNvSpPr>
              <a:spLocks noChangeArrowheads="1"/>
            </p:cNvSpPr>
            <p:nvPr/>
          </p:nvSpPr>
          <p:spPr bwMode="auto">
            <a:xfrm>
              <a:off x="2326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4329" name="Oval 76"/>
            <p:cNvSpPr>
              <a:spLocks noChangeArrowheads="1"/>
            </p:cNvSpPr>
            <p:nvPr/>
          </p:nvSpPr>
          <p:spPr bwMode="auto">
            <a:xfrm>
              <a:off x="3925" y="1115"/>
              <a:ext cx="180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4330" name="Oval 77"/>
            <p:cNvSpPr>
              <a:spLocks noChangeArrowheads="1"/>
            </p:cNvSpPr>
            <p:nvPr/>
          </p:nvSpPr>
          <p:spPr bwMode="auto">
            <a:xfrm>
              <a:off x="530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4331" name="Oval 78"/>
            <p:cNvSpPr>
              <a:spLocks noChangeArrowheads="1"/>
            </p:cNvSpPr>
            <p:nvPr/>
          </p:nvSpPr>
          <p:spPr bwMode="auto">
            <a:xfrm>
              <a:off x="746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4332" name="Oval 79"/>
            <p:cNvSpPr>
              <a:spLocks noChangeArrowheads="1"/>
            </p:cNvSpPr>
            <p:nvPr/>
          </p:nvSpPr>
          <p:spPr bwMode="auto">
            <a:xfrm>
              <a:off x="9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4333" name="Oval 80"/>
            <p:cNvSpPr>
              <a:spLocks noChangeArrowheads="1"/>
            </p:cNvSpPr>
            <p:nvPr/>
          </p:nvSpPr>
          <p:spPr bwMode="auto">
            <a:xfrm>
              <a:off x="1199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4334" name="Oval 81"/>
            <p:cNvSpPr>
              <a:spLocks noChangeArrowheads="1"/>
            </p:cNvSpPr>
            <p:nvPr/>
          </p:nvSpPr>
          <p:spPr bwMode="auto">
            <a:xfrm>
              <a:off x="1429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4335" name="Oval 82"/>
            <p:cNvSpPr>
              <a:spLocks noChangeArrowheads="1"/>
            </p:cNvSpPr>
            <p:nvPr/>
          </p:nvSpPr>
          <p:spPr bwMode="auto">
            <a:xfrm>
              <a:off x="166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4336" name="Oval 83"/>
            <p:cNvSpPr>
              <a:spLocks noChangeArrowheads="1"/>
            </p:cNvSpPr>
            <p:nvPr/>
          </p:nvSpPr>
          <p:spPr bwMode="auto">
            <a:xfrm>
              <a:off x="1877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4337" name="Oval 84"/>
            <p:cNvSpPr>
              <a:spLocks noChangeArrowheads="1"/>
            </p:cNvSpPr>
            <p:nvPr/>
          </p:nvSpPr>
          <p:spPr bwMode="auto">
            <a:xfrm>
              <a:off x="2093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4338" name="Oval 85"/>
            <p:cNvSpPr>
              <a:spLocks noChangeArrowheads="1"/>
            </p:cNvSpPr>
            <p:nvPr/>
          </p:nvSpPr>
          <p:spPr bwMode="auto">
            <a:xfrm>
              <a:off x="2550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4339" name="Oval 86"/>
            <p:cNvSpPr>
              <a:spLocks noChangeArrowheads="1"/>
            </p:cNvSpPr>
            <p:nvPr/>
          </p:nvSpPr>
          <p:spPr bwMode="auto">
            <a:xfrm>
              <a:off x="27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4340" name="Oval 87"/>
            <p:cNvSpPr>
              <a:spLocks noChangeArrowheads="1"/>
            </p:cNvSpPr>
            <p:nvPr/>
          </p:nvSpPr>
          <p:spPr bwMode="auto">
            <a:xfrm>
              <a:off x="3008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4341" name="Oval 88"/>
            <p:cNvSpPr>
              <a:spLocks noChangeArrowheads="1"/>
            </p:cNvSpPr>
            <p:nvPr/>
          </p:nvSpPr>
          <p:spPr bwMode="auto">
            <a:xfrm>
              <a:off x="3240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4342" name="Oval 89"/>
            <p:cNvSpPr>
              <a:spLocks noChangeArrowheads="1"/>
            </p:cNvSpPr>
            <p:nvPr/>
          </p:nvSpPr>
          <p:spPr bwMode="auto">
            <a:xfrm>
              <a:off x="3456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4343" name="Oval 90"/>
            <p:cNvSpPr>
              <a:spLocks noChangeArrowheads="1"/>
            </p:cNvSpPr>
            <p:nvPr/>
          </p:nvSpPr>
          <p:spPr bwMode="auto">
            <a:xfrm>
              <a:off x="36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4344" name="Rectangle 91"/>
            <p:cNvSpPr>
              <a:spLocks noChangeArrowheads="1"/>
            </p:cNvSpPr>
            <p:nvPr/>
          </p:nvSpPr>
          <p:spPr bwMode="auto">
            <a:xfrm>
              <a:off x="2130" y="1141"/>
              <a:ext cx="35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  <p:grpSp>
        <p:nvGrpSpPr>
          <p:cNvPr id="94279" name="Group 92"/>
          <p:cNvGrpSpPr>
            <a:grpSpLocks/>
          </p:cNvGrpSpPr>
          <p:nvPr/>
        </p:nvGrpSpPr>
        <p:grpSpPr bwMode="auto">
          <a:xfrm>
            <a:off x="1282700" y="5532438"/>
            <a:ext cx="1308100" cy="30162"/>
            <a:chOff x="626" y="3456"/>
            <a:chExt cx="3790" cy="58"/>
          </a:xfrm>
        </p:grpSpPr>
        <p:sp>
          <p:nvSpPr>
            <p:cNvPr id="94294" name="Oval 93"/>
            <p:cNvSpPr>
              <a:spLocks noChangeArrowheads="1"/>
            </p:cNvSpPr>
            <p:nvPr/>
          </p:nvSpPr>
          <p:spPr bwMode="auto">
            <a:xfrm flipV="1">
              <a:off x="1565" y="3456"/>
              <a:ext cx="96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4295" name="Oval 94"/>
            <p:cNvSpPr>
              <a:spLocks noChangeArrowheads="1"/>
            </p:cNvSpPr>
            <p:nvPr/>
          </p:nvSpPr>
          <p:spPr bwMode="auto">
            <a:xfrm flipV="1">
              <a:off x="2402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4296" name="Oval 95"/>
            <p:cNvSpPr>
              <a:spLocks noChangeArrowheads="1"/>
            </p:cNvSpPr>
            <p:nvPr/>
          </p:nvSpPr>
          <p:spPr bwMode="auto">
            <a:xfrm flipV="1">
              <a:off x="62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4297" name="Oval 96"/>
            <p:cNvSpPr>
              <a:spLocks noChangeArrowheads="1"/>
            </p:cNvSpPr>
            <p:nvPr/>
          </p:nvSpPr>
          <p:spPr bwMode="auto">
            <a:xfrm flipV="1">
              <a:off x="73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4298" name="Oval 97"/>
            <p:cNvSpPr>
              <a:spLocks noChangeArrowheads="1"/>
            </p:cNvSpPr>
            <p:nvPr/>
          </p:nvSpPr>
          <p:spPr bwMode="auto">
            <a:xfrm flipV="1">
              <a:off x="85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4299" name="Oval 98"/>
            <p:cNvSpPr>
              <a:spLocks noChangeArrowheads="1"/>
            </p:cNvSpPr>
            <p:nvPr/>
          </p:nvSpPr>
          <p:spPr bwMode="auto">
            <a:xfrm flipV="1">
              <a:off x="97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4300" name="Oval 99"/>
            <p:cNvSpPr>
              <a:spLocks noChangeArrowheads="1"/>
            </p:cNvSpPr>
            <p:nvPr/>
          </p:nvSpPr>
          <p:spPr bwMode="auto">
            <a:xfrm flipV="1">
              <a:off x="109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4301" name="Oval 100"/>
            <p:cNvSpPr>
              <a:spLocks noChangeArrowheads="1"/>
            </p:cNvSpPr>
            <p:nvPr/>
          </p:nvSpPr>
          <p:spPr bwMode="auto">
            <a:xfrm flipV="1">
              <a:off x="121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4302" name="Oval 101"/>
            <p:cNvSpPr>
              <a:spLocks noChangeArrowheads="1"/>
            </p:cNvSpPr>
            <p:nvPr/>
          </p:nvSpPr>
          <p:spPr bwMode="auto">
            <a:xfrm flipV="1">
              <a:off x="1331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4303" name="Oval 102"/>
            <p:cNvSpPr>
              <a:spLocks noChangeArrowheads="1"/>
            </p:cNvSpPr>
            <p:nvPr/>
          </p:nvSpPr>
          <p:spPr bwMode="auto">
            <a:xfrm flipV="1">
              <a:off x="144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4304" name="Oval 103"/>
            <p:cNvSpPr>
              <a:spLocks noChangeArrowheads="1"/>
            </p:cNvSpPr>
            <p:nvPr/>
          </p:nvSpPr>
          <p:spPr bwMode="auto">
            <a:xfrm flipV="1">
              <a:off x="1683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4305" name="Oval 104"/>
            <p:cNvSpPr>
              <a:spLocks noChangeArrowheads="1"/>
            </p:cNvSpPr>
            <p:nvPr/>
          </p:nvSpPr>
          <p:spPr bwMode="auto">
            <a:xfrm flipV="1">
              <a:off x="179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4306" name="Oval 105"/>
            <p:cNvSpPr>
              <a:spLocks noChangeArrowheads="1"/>
            </p:cNvSpPr>
            <p:nvPr/>
          </p:nvSpPr>
          <p:spPr bwMode="auto">
            <a:xfrm flipV="1">
              <a:off x="1922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4307" name="Oval 106"/>
            <p:cNvSpPr>
              <a:spLocks noChangeArrowheads="1"/>
            </p:cNvSpPr>
            <p:nvPr/>
          </p:nvSpPr>
          <p:spPr bwMode="auto">
            <a:xfrm flipV="1">
              <a:off x="204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4308" name="Oval 107"/>
            <p:cNvSpPr>
              <a:spLocks noChangeArrowheads="1"/>
            </p:cNvSpPr>
            <p:nvPr/>
          </p:nvSpPr>
          <p:spPr bwMode="auto">
            <a:xfrm flipV="1">
              <a:off x="215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4309" name="Oval 108"/>
            <p:cNvSpPr>
              <a:spLocks noChangeArrowheads="1"/>
            </p:cNvSpPr>
            <p:nvPr/>
          </p:nvSpPr>
          <p:spPr bwMode="auto">
            <a:xfrm flipV="1">
              <a:off x="226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4310" name="Rectangle 109"/>
            <p:cNvSpPr>
              <a:spLocks noChangeArrowheads="1"/>
            </p:cNvSpPr>
            <p:nvPr/>
          </p:nvSpPr>
          <p:spPr bwMode="auto">
            <a:xfrm flipV="1">
              <a:off x="1463" y="3459"/>
              <a:ext cx="183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4311" name="Oval 110"/>
            <p:cNvSpPr>
              <a:spLocks noChangeArrowheads="1"/>
            </p:cNvSpPr>
            <p:nvPr/>
          </p:nvSpPr>
          <p:spPr bwMode="auto">
            <a:xfrm flipV="1">
              <a:off x="3485" y="3456"/>
              <a:ext cx="96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4312" name="Oval 111"/>
            <p:cNvSpPr>
              <a:spLocks noChangeArrowheads="1"/>
            </p:cNvSpPr>
            <p:nvPr/>
          </p:nvSpPr>
          <p:spPr bwMode="auto">
            <a:xfrm flipV="1">
              <a:off x="4322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4313" name="Oval 112"/>
            <p:cNvSpPr>
              <a:spLocks noChangeArrowheads="1"/>
            </p:cNvSpPr>
            <p:nvPr/>
          </p:nvSpPr>
          <p:spPr bwMode="auto">
            <a:xfrm flipV="1">
              <a:off x="254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4314" name="Oval 113"/>
            <p:cNvSpPr>
              <a:spLocks noChangeArrowheads="1"/>
            </p:cNvSpPr>
            <p:nvPr/>
          </p:nvSpPr>
          <p:spPr bwMode="auto">
            <a:xfrm flipV="1">
              <a:off x="265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4315" name="Oval 114"/>
            <p:cNvSpPr>
              <a:spLocks noChangeArrowheads="1"/>
            </p:cNvSpPr>
            <p:nvPr/>
          </p:nvSpPr>
          <p:spPr bwMode="auto">
            <a:xfrm flipV="1">
              <a:off x="277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4316" name="Oval 115"/>
            <p:cNvSpPr>
              <a:spLocks noChangeArrowheads="1"/>
            </p:cNvSpPr>
            <p:nvPr/>
          </p:nvSpPr>
          <p:spPr bwMode="auto">
            <a:xfrm flipV="1">
              <a:off x="289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4317" name="Oval 116"/>
            <p:cNvSpPr>
              <a:spLocks noChangeArrowheads="1"/>
            </p:cNvSpPr>
            <p:nvPr/>
          </p:nvSpPr>
          <p:spPr bwMode="auto">
            <a:xfrm flipV="1">
              <a:off x="301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4318" name="Oval 117"/>
            <p:cNvSpPr>
              <a:spLocks noChangeArrowheads="1"/>
            </p:cNvSpPr>
            <p:nvPr/>
          </p:nvSpPr>
          <p:spPr bwMode="auto">
            <a:xfrm flipV="1">
              <a:off x="313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4319" name="Oval 118"/>
            <p:cNvSpPr>
              <a:spLocks noChangeArrowheads="1"/>
            </p:cNvSpPr>
            <p:nvPr/>
          </p:nvSpPr>
          <p:spPr bwMode="auto">
            <a:xfrm flipV="1">
              <a:off x="3251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4320" name="Oval 119"/>
            <p:cNvSpPr>
              <a:spLocks noChangeArrowheads="1"/>
            </p:cNvSpPr>
            <p:nvPr/>
          </p:nvSpPr>
          <p:spPr bwMode="auto">
            <a:xfrm flipV="1">
              <a:off x="336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4321" name="Oval 120"/>
            <p:cNvSpPr>
              <a:spLocks noChangeArrowheads="1"/>
            </p:cNvSpPr>
            <p:nvPr/>
          </p:nvSpPr>
          <p:spPr bwMode="auto">
            <a:xfrm flipV="1">
              <a:off x="3603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4322" name="Oval 121"/>
            <p:cNvSpPr>
              <a:spLocks noChangeArrowheads="1"/>
            </p:cNvSpPr>
            <p:nvPr/>
          </p:nvSpPr>
          <p:spPr bwMode="auto">
            <a:xfrm flipV="1">
              <a:off x="371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4323" name="Oval 122"/>
            <p:cNvSpPr>
              <a:spLocks noChangeArrowheads="1"/>
            </p:cNvSpPr>
            <p:nvPr/>
          </p:nvSpPr>
          <p:spPr bwMode="auto">
            <a:xfrm flipV="1">
              <a:off x="3842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4324" name="Oval 123"/>
            <p:cNvSpPr>
              <a:spLocks noChangeArrowheads="1"/>
            </p:cNvSpPr>
            <p:nvPr/>
          </p:nvSpPr>
          <p:spPr bwMode="auto">
            <a:xfrm flipV="1">
              <a:off x="396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4325" name="Oval 124"/>
            <p:cNvSpPr>
              <a:spLocks noChangeArrowheads="1"/>
            </p:cNvSpPr>
            <p:nvPr/>
          </p:nvSpPr>
          <p:spPr bwMode="auto">
            <a:xfrm flipV="1">
              <a:off x="407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4326" name="Oval 125"/>
            <p:cNvSpPr>
              <a:spLocks noChangeArrowheads="1"/>
            </p:cNvSpPr>
            <p:nvPr/>
          </p:nvSpPr>
          <p:spPr bwMode="auto">
            <a:xfrm flipV="1">
              <a:off x="418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4327" name="Rectangle 126"/>
            <p:cNvSpPr>
              <a:spLocks noChangeArrowheads="1"/>
            </p:cNvSpPr>
            <p:nvPr/>
          </p:nvSpPr>
          <p:spPr bwMode="auto">
            <a:xfrm flipV="1">
              <a:off x="3383" y="3459"/>
              <a:ext cx="183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  <p:grpSp>
        <p:nvGrpSpPr>
          <p:cNvPr id="94280" name="Group 127"/>
          <p:cNvGrpSpPr>
            <a:grpSpLocks/>
          </p:cNvGrpSpPr>
          <p:nvPr/>
        </p:nvGrpSpPr>
        <p:grpSpPr bwMode="auto">
          <a:xfrm>
            <a:off x="6064250" y="5257800"/>
            <a:ext cx="1022350" cy="549275"/>
            <a:chOff x="2860" y="3974"/>
            <a:chExt cx="644" cy="346"/>
          </a:xfrm>
        </p:grpSpPr>
        <p:sp>
          <p:nvSpPr>
            <p:cNvPr id="94292" name="Text Box 128"/>
            <p:cNvSpPr txBox="1">
              <a:spLocks noChangeArrowheads="1"/>
            </p:cNvSpPr>
            <p:nvPr/>
          </p:nvSpPr>
          <p:spPr bwMode="auto">
            <a:xfrm>
              <a:off x="2860" y="403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n</a:t>
              </a:r>
              <a:endParaRPr lang="en-CA" altLang="en-US" sz="2400" baseline="-25000"/>
            </a:p>
          </p:txBody>
        </p:sp>
        <p:sp>
          <p:nvSpPr>
            <p:cNvPr id="94293" name="Text Box 129"/>
            <p:cNvSpPr txBox="1">
              <a:spLocks noChangeArrowheads="1"/>
            </p:cNvSpPr>
            <p:nvPr/>
          </p:nvSpPr>
          <p:spPr bwMode="auto">
            <a:xfrm>
              <a:off x="2928" y="3974"/>
              <a:ext cx="5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aseline="30000"/>
                <a:t>log a</a:t>
              </a:r>
              <a:r>
                <a:rPr lang="en-US" altLang="en-US" sz="2000"/>
                <a:t>/</a:t>
              </a:r>
              <a:r>
                <a:rPr lang="en-US" altLang="en-US" sz="2000" baseline="-25000"/>
                <a:t>log b</a:t>
              </a:r>
              <a:endParaRPr lang="en-CA" altLang="en-US" sz="2000"/>
            </a:p>
          </p:txBody>
        </p:sp>
      </p:grpSp>
      <p:grpSp>
        <p:nvGrpSpPr>
          <p:cNvPr id="94281" name="Group 130"/>
          <p:cNvGrpSpPr>
            <a:grpSpLocks/>
          </p:cNvGrpSpPr>
          <p:nvPr/>
        </p:nvGrpSpPr>
        <p:grpSpPr bwMode="auto">
          <a:xfrm>
            <a:off x="8208963" y="2590800"/>
            <a:ext cx="401637" cy="1143000"/>
            <a:chOff x="5760" y="720"/>
            <a:chExt cx="1021" cy="2477"/>
          </a:xfrm>
        </p:grpSpPr>
        <p:grpSp>
          <p:nvGrpSpPr>
            <p:cNvPr id="94282" name="Group 131"/>
            <p:cNvGrpSpPr>
              <a:grpSpLocks/>
            </p:cNvGrpSpPr>
            <p:nvPr/>
          </p:nvGrpSpPr>
          <p:grpSpPr bwMode="auto">
            <a:xfrm>
              <a:off x="5760" y="901"/>
              <a:ext cx="916" cy="2296"/>
              <a:chOff x="5760" y="901"/>
              <a:chExt cx="916" cy="2296"/>
            </a:xfrm>
          </p:grpSpPr>
          <p:sp>
            <p:nvSpPr>
              <p:cNvPr id="94286" name="Freeform 132"/>
              <p:cNvSpPr>
                <a:spLocks/>
              </p:cNvSpPr>
              <p:nvPr/>
            </p:nvSpPr>
            <p:spPr bwMode="auto">
              <a:xfrm>
                <a:off x="5993" y="991"/>
                <a:ext cx="538" cy="525"/>
              </a:xfrm>
              <a:custGeom>
                <a:avLst/>
                <a:gdLst>
                  <a:gd name="T0" fmla="*/ 164 w 538"/>
                  <a:gd name="T1" fmla="*/ 222 h 525"/>
                  <a:gd name="T2" fmla="*/ 211 w 538"/>
                  <a:gd name="T3" fmla="*/ 152 h 525"/>
                  <a:gd name="T4" fmla="*/ 263 w 538"/>
                  <a:gd name="T5" fmla="*/ 100 h 525"/>
                  <a:gd name="T6" fmla="*/ 316 w 538"/>
                  <a:gd name="T7" fmla="*/ 35 h 525"/>
                  <a:gd name="T8" fmla="*/ 380 w 538"/>
                  <a:gd name="T9" fmla="*/ 6 h 525"/>
                  <a:gd name="T10" fmla="*/ 432 w 538"/>
                  <a:gd name="T11" fmla="*/ 0 h 525"/>
                  <a:gd name="T12" fmla="*/ 485 w 538"/>
                  <a:gd name="T13" fmla="*/ 17 h 525"/>
                  <a:gd name="T14" fmla="*/ 514 w 538"/>
                  <a:gd name="T15" fmla="*/ 59 h 525"/>
                  <a:gd name="T16" fmla="*/ 538 w 538"/>
                  <a:gd name="T17" fmla="*/ 135 h 525"/>
                  <a:gd name="T18" fmla="*/ 531 w 538"/>
                  <a:gd name="T19" fmla="*/ 216 h 525"/>
                  <a:gd name="T20" fmla="*/ 508 w 538"/>
                  <a:gd name="T21" fmla="*/ 286 h 525"/>
                  <a:gd name="T22" fmla="*/ 450 w 538"/>
                  <a:gd name="T23" fmla="*/ 368 h 525"/>
                  <a:gd name="T24" fmla="*/ 386 w 538"/>
                  <a:gd name="T25" fmla="*/ 426 h 525"/>
                  <a:gd name="T26" fmla="*/ 316 w 538"/>
                  <a:gd name="T27" fmla="*/ 478 h 525"/>
                  <a:gd name="T28" fmla="*/ 240 w 538"/>
                  <a:gd name="T29" fmla="*/ 513 h 525"/>
                  <a:gd name="T30" fmla="*/ 176 w 538"/>
                  <a:gd name="T31" fmla="*/ 525 h 525"/>
                  <a:gd name="T32" fmla="*/ 147 w 538"/>
                  <a:gd name="T33" fmla="*/ 508 h 525"/>
                  <a:gd name="T34" fmla="*/ 123 w 538"/>
                  <a:gd name="T35" fmla="*/ 438 h 525"/>
                  <a:gd name="T36" fmla="*/ 129 w 538"/>
                  <a:gd name="T37" fmla="*/ 345 h 525"/>
                  <a:gd name="T38" fmla="*/ 17 w 538"/>
                  <a:gd name="T39" fmla="*/ 350 h 525"/>
                  <a:gd name="T40" fmla="*/ 0 w 538"/>
                  <a:gd name="T41" fmla="*/ 333 h 525"/>
                  <a:gd name="T42" fmla="*/ 17 w 538"/>
                  <a:gd name="T43" fmla="*/ 298 h 525"/>
                  <a:gd name="T44" fmla="*/ 135 w 538"/>
                  <a:gd name="T45" fmla="*/ 292 h 525"/>
                  <a:gd name="T46" fmla="*/ 164 w 538"/>
                  <a:gd name="T47" fmla="*/ 222 h 5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38"/>
                  <a:gd name="T73" fmla="*/ 0 h 525"/>
                  <a:gd name="T74" fmla="*/ 538 w 538"/>
                  <a:gd name="T75" fmla="*/ 525 h 5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38" h="525">
                    <a:moveTo>
                      <a:pt x="164" y="222"/>
                    </a:moveTo>
                    <a:lnTo>
                      <a:pt x="211" y="152"/>
                    </a:lnTo>
                    <a:lnTo>
                      <a:pt x="263" y="100"/>
                    </a:lnTo>
                    <a:lnTo>
                      <a:pt x="316" y="35"/>
                    </a:lnTo>
                    <a:lnTo>
                      <a:pt x="380" y="6"/>
                    </a:lnTo>
                    <a:lnTo>
                      <a:pt x="432" y="0"/>
                    </a:lnTo>
                    <a:lnTo>
                      <a:pt x="485" y="17"/>
                    </a:lnTo>
                    <a:lnTo>
                      <a:pt x="514" y="59"/>
                    </a:lnTo>
                    <a:lnTo>
                      <a:pt x="538" y="135"/>
                    </a:lnTo>
                    <a:lnTo>
                      <a:pt x="531" y="216"/>
                    </a:lnTo>
                    <a:lnTo>
                      <a:pt x="508" y="286"/>
                    </a:lnTo>
                    <a:lnTo>
                      <a:pt x="450" y="368"/>
                    </a:lnTo>
                    <a:lnTo>
                      <a:pt x="386" y="426"/>
                    </a:lnTo>
                    <a:lnTo>
                      <a:pt x="316" y="478"/>
                    </a:lnTo>
                    <a:lnTo>
                      <a:pt x="240" y="513"/>
                    </a:lnTo>
                    <a:lnTo>
                      <a:pt x="176" y="525"/>
                    </a:lnTo>
                    <a:lnTo>
                      <a:pt x="147" y="508"/>
                    </a:lnTo>
                    <a:lnTo>
                      <a:pt x="123" y="438"/>
                    </a:lnTo>
                    <a:lnTo>
                      <a:pt x="129" y="345"/>
                    </a:lnTo>
                    <a:lnTo>
                      <a:pt x="17" y="350"/>
                    </a:lnTo>
                    <a:lnTo>
                      <a:pt x="0" y="333"/>
                    </a:lnTo>
                    <a:lnTo>
                      <a:pt x="17" y="298"/>
                    </a:lnTo>
                    <a:lnTo>
                      <a:pt x="135" y="292"/>
                    </a:lnTo>
                    <a:lnTo>
                      <a:pt x="164" y="222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87" name="Freeform 133"/>
              <p:cNvSpPr>
                <a:spLocks/>
              </p:cNvSpPr>
              <p:nvPr/>
            </p:nvSpPr>
            <p:spPr bwMode="auto">
              <a:xfrm>
                <a:off x="5964" y="1544"/>
                <a:ext cx="373" cy="772"/>
              </a:xfrm>
              <a:custGeom>
                <a:avLst/>
                <a:gdLst>
                  <a:gd name="T0" fmla="*/ 106 w 373"/>
                  <a:gd name="T1" fmla="*/ 65 h 772"/>
                  <a:gd name="T2" fmla="*/ 158 w 373"/>
                  <a:gd name="T3" fmla="*/ 18 h 772"/>
                  <a:gd name="T4" fmla="*/ 239 w 373"/>
                  <a:gd name="T5" fmla="*/ 0 h 772"/>
                  <a:gd name="T6" fmla="*/ 309 w 373"/>
                  <a:gd name="T7" fmla="*/ 12 h 772"/>
                  <a:gd name="T8" fmla="*/ 361 w 373"/>
                  <a:gd name="T9" fmla="*/ 59 h 772"/>
                  <a:gd name="T10" fmla="*/ 373 w 373"/>
                  <a:gd name="T11" fmla="*/ 94 h 772"/>
                  <a:gd name="T12" fmla="*/ 373 w 373"/>
                  <a:gd name="T13" fmla="*/ 141 h 772"/>
                  <a:gd name="T14" fmla="*/ 350 w 373"/>
                  <a:gd name="T15" fmla="*/ 182 h 772"/>
                  <a:gd name="T16" fmla="*/ 309 w 373"/>
                  <a:gd name="T17" fmla="*/ 252 h 772"/>
                  <a:gd name="T18" fmla="*/ 292 w 373"/>
                  <a:gd name="T19" fmla="*/ 334 h 772"/>
                  <a:gd name="T20" fmla="*/ 286 w 373"/>
                  <a:gd name="T21" fmla="*/ 403 h 772"/>
                  <a:gd name="T22" fmla="*/ 303 w 373"/>
                  <a:gd name="T23" fmla="*/ 479 h 772"/>
                  <a:gd name="T24" fmla="*/ 350 w 373"/>
                  <a:gd name="T25" fmla="*/ 549 h 772"/>
                  <a:gd name="T26" fmla="*/ 367 w 373"/>
                  <a:gd name="T27" fmla="*/ 619 h 772"/>
                  <a:gd name="T28" fmla="*/ 361 w 373"/>
                  <a:gd name="T29" fmla="*/ 683 h 772"/>
                  <a:gd name="T30" fmla="*/ 327 w 373"/>
                  <a:gd name="T31" fmla="*/ 737 h 772"/>
                  <a:gd name="T32" fmla="*/ 280 w 373"/>
                  <a:gd name="T33" fmla="*/ 766 h 772"/>
                  <a:gd name="T34" fmla="*/ 222 w 373"/>
                  <a:gd name="T35" fmla="*/ 772 h 772"/>
                  <a:gd name="T36" fmla="*/ 152 w 373"/>
                  <a:gd name="T37" fmla="*/ 772 h 772"/>
                  <a:gd name="T38" fmla="*/ 100 w 373"/>
                  <a:gd name="T39" fmla="*/ 742 h 772"/>
                  <a:gd name="T40" fmla="*/ 46 w 373"/>
                  <a:gd name="T41" fmla="*/ 654 h 772"/>
                  <a:gd name="T42" fmla="*/ 12 w 373"/>
                  <a:gd name="T43" fmla="*/ 578 h 772"/>
                  <a:gd name="T44" fmla="*/ 0 w 373"/>
                  <a:gd name="T45" fmla="*/ 462 h 772"/>
                  <a:gd name="T46" fmla="*/ 12 w 373"/>
                  <a:gd name="T47" fmla="*/ 357 h 772"/>
                  <a:gd name="T48" fmla="*/ 35 w 373"/>
                  <a:gd name="T49" fmla="*/ 246 h 772"/>
                  <a:gd name="T50" fmla="*/ 71 w 373"/>
                  <a:gd name="T51" fmla="*/ 135 h 772"/>
                  <a:gd name="T52" fmla="*/ 106 w 373"/>
                  <a:gd name="T53" fmla="*/ 65 h 77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73"/>
                  <a:gd name="T82" fmla="*/ 0 h 772"/>
                  <a:gd name="T83" fmla="*/ 373 w 373"/>
                  <a:gd name="T84" fmla="*/ 772 h 77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73" h="772">
                    <a:moveTo>
                      <a:pt x="106" y="65"/>
                    </a:moveTo>
                    <a:lnTo>
                      <a:pt x="158" y="18"/>
                    </a:lnTo>
                    <a:lnTo>
                      <a:pt x="239" y="0"/>
                    </a:lnTo>
                    <a:lnTo>
                      <a:pt x="309" y="12"/>
                    </a:lnTo>
                    <a:lnTo>
                      <a:pt x="361" y="59"/>
                    </a:lnTo>
                    <a:lnTo>
                      <a:pt x="373" y="94"/>
                    </a:lnTo>
                    <a:lnTo>
                      <a:pt x="373" y="141"/>
                    </a:lnTo>
                    <a:lnTo>
                      <a:pt x="350" y="182"/>
                    </a:lnTo>
                    <a:lnTo>
                      <a:pt x="309" y="252"/>
                    </a:lnTo>
                    <a:lnTo>
                      <a:pt x="292" y="334"/>
                    </a:lnTo>
                    <a:lnTo>
                      <a:pt x="286" y="403"/>
                    </a:lnTo>
                    <a:lnTo>
                      <a:pt x="303" y="479"/>
                    </a:lnTo>
                    <a:lnTo>
                      <a:pt x="350" y="549"/>
                    </a:lnTo>
                    <a:lnTo>
                      <a:pt x="367" y="619"/>
                    </a:lnTo>
                    <a:lnTo>
                      <a:pt x="361" y="683"/>
                    </a:lnTo>
                    <a:lnTo>
                      <a:pt x="327" y="737"/>
                    </a:lnTo>
                    <a:lnTo>
                      <a:pt x="280" y="766"/>
                    </a:lnTo>
                    <a:lnTo>
                      <a:pt x="222" y="772"/>
                    </a:lnTo>
                    <a:lnTo>
                      <a:pt x="152" y="772"/>
                    </a:lnTo>
                    <a:lnTo>
                      <a:pt x="100" y="742"/>
                    </a:lnTo>
                    <a:lnTo>
                      <a:pt x="46" y="654"/>
                    </a:lnTo>
                    <a:lnTo>
                      <a:pt x="12" y="578"/>
                    </a:lnTo>
                    <a:lnTo>
                      <a:pt x="0" y="462"/>
                    </a:lnTo>
                    <a:lnTo>
                      <a:pt x="12" y="357"/>
                    </a:lnTo>
                    <a:lnTo>
                      <a:pt x="35" y="246"/>
                    </a:lnTo>
                    <a:lnTo>
                      <a:pt x="71" y="135"/>
                    </a:lnTo>
                    <a:lnTo>
                      <a:pt x="106" y="6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88" name="Freeform 134"/>
              <p:cNvSpPr>
                <a:spLocks/>
              </p:cNvSpPr>
              <p:nvPr/>
            </p:nvSpPr>
            <p:spPr bwMode="auto">
              <a:xfrm>
                <a:off x="6262" y="1569"/>
                <a:ext cx="414" cy="694"/>
              </a:xfrm>
              <a:custGeom>
                <a:avLst/>
                <a:gdLst>
                  <a:gd name="T0" fmla="*/ 0 w 414"/>
                  <a:gd name="T1" fmla="*/ 34 h 694"/>
                  <a:gd name="T2" fmla="*/ 5 w 414"/>
                  <a:gd name="T3" fmla="*/ 5 h 694"/>
                  <a:gd name="T4" fmla="*/ 69 w 414"/>
                  <a:gd name="T5" fmla="*/ 0 h 694"/>
                  <a:gd name="T6" fmla="*/ 104 w 414"/>
                  <a:gd name="T7" fmla="*/ 29 h 694"/>
                  <a:gd name="T8" fmla="*/ 157 w 414"/>
                  <a:gd name="T9" fmla="*/ 105 h 694"/>
                  <a:gd name="T10" fmla="*/ 226 w 414"/>
                  <a:gd name="T11" fmla="*/ 204 h 694"/>
                  <a:gd name="T12" fmla="*/ 291 w 414"/>
                  <a:gd name="T13" fmla="*/ 274 h 694"/>
                  <a:gd name="T14" fmla="*/ 408 w 414"/>
                  <a:gd name="T15" fmla="*/ 402 h 694"/>
                  <a:gd name="T16" fmla="*/ 414 w 414"/>
                  <a:gd name="T17" fmla="*/ 431 h 694"/>
                  <a:gd name="T18" fmla="*/ 390 w 414"/>
                  <a:gd name="T19" fmla="*/ 449 h 694"/>
                  <a:gd name="T20" fmla="*/ 332 w 414"/>
                  <a:gd name="T21" fmla="*/ 472 h 694"/>
                  <a:gd name="T22" fmla="*/ 250 w 414"/>
                  <a:gd name="T23" fmla="*/ 490 h 694"/>
                  <a:gd name="T24" fmla="*/ 151 w 414"/>
                  <a:gd name="T25" fmla="*/ 496 h 694"/>
                  <a:gd name="T26" fmla="*/ 116 w 414"/>
                  <a:gd name="T27" fmla="*/ 501 h 694"/>
                  <a:gd name="T28" fmla="*/ 104 w 414"/>
                  <a:gd name="T29" fmla="*/ 525 h 694"/>
                  <a:gd name="T30" fmla="*/ 127 w 414"/>
                  <a:gd name="T31" fmla="*/ 565 h 694"/>
                  <a:gd name="T32" fmla="*/ 209 w 414"/>
                  <a:gd name="T33" fmla="*/ 635 h 694"/>
                  <a:gd name="T34" fmla="*/ 268 w 414"/>
                  <a:gd name="T35" fmla="*/ 653 h 694"/>
                  <a:gd name="T36" fmla="*/ 280 w 414"/>
                  <a:gd name="T37" fmla="*/ 676 h 694"/>
                  <a:gd name="T38" fmla="*/ 255 w 414"/>
                  <a:gd name="T39" fmla="*/ 694 h 694"/>
                  <a:gd name="T40" fmla="*/ 203 w 414"/>
                  <a:gd name="T41" fmla="*/ 694 h 694"/>
                  <a:gd name="T42" fmla="*/ 133 w 414"/>
                  <a:gd name="T43" fmla="*/ 653 h 694"/>
                  <a:gd name="T44" fmla="*/ 75 w 414"/>
                  <a:gd name="T45" fmla="*/ 595 h 694"/>
                  <a:gd name="T46" fmla="*/ 40 w 414"/>
                  <a:gd name="T47" fmla="*/ 542 h 694"/>
                  <a:gd name="T48" fmla="*/ 40 w 414"/>
                  <a:gd name="T49" fmla="*/ 501 h 694"/>
                  <a:gd name="T50" fmla="*/ 63 w 414"/>
                  <a:gd name="T51" fmla="*/ 472 h 694"/>
                  <a:gd name="T52" fmla="*/ 98 w 414"/>
                  <a:gd name="T53" fmla="*/ 461 h 694"/>
                  <a:gd name="T54" fmla="*/ 151 w 414"/>
                  <a:gd name="T55" fmla="*/ 455 h 694"/>
                  <a:gd name="T56" fmla="*/ 209 w 414"/>
                  <a:gd name="T57" fmla="*/ 455 h 694"/>
                  <a:gd name="T58" fmla="*/ 280 w 414"/>
                  <a:gd name="T59" fmla="*/ 443 h 694"/>
                  <a:gd name="T60" fmla="*/ 315 w 414"/>
                  <a:gd name="T61" fmla="*/ 431 h 694"/>
                  <a:gd name="T62" fmla="*/ 332 w 414"/>
                  <a:gd name="T63" fmla="*/ 414 h 694"/>
                  <a:gd name="T64" fmla="*/ 326 w 414"/>
                  <a:gd name="T65" fmla="*/ 397 h 694"/>
                  <a:gd name="T66" fmla="*/ 274 w 414"/>
                  <a:gd name="T67" fmla="*/ 350 h 694"/>
                  <a:gd name="T68" fmla="*/ 191 w 414"/>
                  <a:gd name="T69" fmla="*/ 268 h 694"/>
                  <a:gd name="T70" fmla="*/ 116 w 414"/>
                  <a:gd name="T71" fmla="*/ 199 h 694"/>
                  <a:gd name="T72" fmla="*/ 34 w 414"/>
                  <a:gd name="T73" fmla="*/ 123 h 694"/>
                  <a:gd name="T74" fmla="*/ 5 w 414"/>
                  <a:gd name="T75" fmla="*/ 69 h 694"/>
                  <a:gd name="T76" fmla="*/ 0 w 414"/>
                  <a:gd name="T77" fmla="*/ 34 h 69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14"/>
                  <a:gd name="T118" fmla="*/ 0 h 694"/>
                  <a:gd name="T119" fmla="*/ 414 w 414"/>
                  <a:gd name="T120" fmla="*/ 694 h 69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14" h="694">
                    <a:moveTo>
                      <a:pt x="0" y="34"/>
                    </a:moveTo>
                    <a:lnTo>
                      <a:pt x="5" y="5"/>
                    </a:lnTo>
                    <a:lnTo>
                      <a:pt x="69" y="0"/>
                    </a:lnTo>
                    <a:lnTo>
                      <a:pt x="104" y="29"/>
                    </a:lnTo>
                    <a:lnTo>
                      <a:pt x="157" y="105"/>
                    </a:lnTo>
                    <a:lnTo>
                      <a:pt x="226" y="204"/>
                    </a:lnTo>
                    <a:lnTo>
                      <a:pt x="291" y="274"/>
                    </a:lnTo>
                    <a:lnTo>
                      <a:pt x="408" y="402"/>
                    </a:lnTo>
                    <a:lnTo>
                      <a:pt x="414" y="431"/>
                    </a:lnTo>
                    <a:lnTo>
                      <a:pt x="390" y="449"/>
                    </a:lnTo>
                    <a:lnTo>
                      <a:pt x="332" y="472"/>
                    </a:lnTo>
                    <a:lnTo>
                      <a:pt x="250" y="490"/>
                    </a:lnTo>
                    <a:lnTo>
                      <a:pt x="151" y="496"/>
                    </a:lnTo>
                    <a:lnTo>
                      <a:pt x="116" y="501"/>
                    </a:lnTo>
                    <a:lnTo>
                      <a:pt x="104" y="525"/>
                    </a:lnTo>
                    <a:lnTo>
                      <a:pt x="127" y="565"/>
                    </a:lnTo>
                    <a:lnTo>
                      <a:pt x="209" y="635"/>
                    </a:lnTo>
                    <a:lnTo>
                      <a:pt x="268" y="653"/>
                    </a:lnTo>
                    <a:lnTo>
                      <a:pt x="280" y="676"/>
                    </a:lnTo>
                    <a:lnTo>
                      <a:pt x="255" y="694"/>
                    </a:lnTo>
                    <a:lnTo>
                      <a:pt x="203" y="694"/>
                    </a:lnTo>
                    <a:lnTo>
                      <a:pt x="133" y="653"/>
                    </a:lnTo>
                    <a:lnTo>
                      <a:pt x="75" y="595"/>
                    </a:lnTo>
                    <a:lnTo>
                      <a:pt x="40" y="542"/>
                    </a:lnTo>
                    <a:lnTo>
                      <a:pt x="40" y="501"/>
                    </a:lnTo>
                    <a:lnTo>
                      <a:pt x="63" y="472"/>
                    </a:lnTo>
                    <a:lnTo>
                      <a:pt x="98" y="461"/>
                    </a:lnTo>
                    <a:lnTo>
                      <a:pt x="151" y="455"/>
                    </a:lnTo>
                    <a:lnTo>
                      <a:pt x="209" y="455"/>
                    </a:lnTo>
                    <a:lnTo>
                      <a:pt x="280" y="443"/>
                    </a:lnTo>
                    <a:lnTo>
                      <a:pt x="315" y="431"/>
                    </a:lnTo>
                    <a:lnTo>
                      <a:pt x="332" y="414"/>
                    </a:lnTo>
                    <a:lnTo>
                      <a:pt x="326" y="397"/>
                    </a:lnTo>
                    <a:lnTo>
                      <a:pt x="274" y="350"/>
                    </a:lnTo>
                    <a:lnTo>
                      <a:pt x="191" y="268"/>
                    </a:lnTo>
                    <a:lnTo>
                      <a:pt x="116" y="199"/>
                    </a:lnTo>
                    <a:lnTo>
                      <a:pt x="34" y="123"/>
                    </a:lnTo>
                    <a:lnTo>
                      <a:pt x="5" y="69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89" name="Freeform 135"/>
              <p:cNvSpPr>
                <a:spLocks/>
              </p:cNvSpPr>
              <p:nvPr/>
            </p:nvSpPr>
            <p:spPr bwMode="auto">
              <a:xfrm>
                <a:off x="5993" y="2151"/>
                <a:ext cx="449" cy="1046"/>
              </a:xfrm>
              <a:custGeom>
                <a:avLst/>
                <a:gdLst>
                  <a:gd name="T0" fmla="*/ 222 w 449"/>
                  <a:gd name="T1" fmla="*/ 0 h 1046"/>
                  <a:gd name="T2" fmla="*/ 286 w 449"/>
                  <a:gd name="T3" fmla="*/ 12 h 1046"/>
                  <a:gd name="T4" fmla="*/ 315 w 449"/>
                  <a:gd name="T5" fmla="*/ 59 h 1046"/>
                  <a:gd name="T6" fmla="*/ 309 w 449"/>
                  <a:gd name="T7" fmla="*/ 170 h 1046"/>
                  <a:gd name="T8" fmla="*/ 298 w 449"/>
                  <a:gd name="T9" fmla="*/ 287 h 1046"/>
                  <a:gd name="T10" fmla="*/ 298 w 449"/>
                  <a:gd name="T11" fmla="*/ 409 h 1046"/>
                  <a:gd name="T12" fmla="*/ 356 w 449"/>
                  <a:gd name="T13" fmla="*/ 555 h 1046"/>
                  <a:gd name="T14" fmla="*/ 402 w 449"/>
                  <a:gd name="T15" fmla="*/ 660 h 1046"/>
                  <a:gd name="T16" fmla="*/ 426 w 449"/>
                  <a:gd name="T17" fmla="*/ 766 h 1046"/>
                  <a:gd name="T18" fmla="*/ 420 w 449"/>
                  <a:gd name="T19" fmla="*/ 859 h 1046"/>
                  <a:gd name="T20" fmla="*/ 420 w 449"/>
                  <a:gd name="T21" fmla="*/ 894 h 1046"/>
                  <a:gd name="T22" fmla="*/ 443 w 449"/>
                  <a:gd name="T23" fmla="*/ 929 h 1046"/>
                  <a:gd name="T24" fmla="*/ 449 w 449"/>
                  <a:gd name="T25" fmla="*/ 964 h 1046"/>
                  <a:gd name="T26" fmla="*/ 432 w 449"/>
                  <a:gd name="T27" fmla="*/ 981 h 1046"/>
                  <a:gd name="T28" fmla="*/ 385 w 449"/>
                  <a:gd name="T29" fmla="*/ 970 h 1046"/>
                  <a:gd name="T30" fmla="*/ 298 w 449"/>
                  <a:gd name="T31" fmla="*/ 958 h 1046"/>
                  <a:gd name="T32" fmla="*/ 193 w 449"/>
                  <a:gd name="T33" fmla="*/ 981 h 1046"/>
                  <a:gd name="T34" fmla="*/ 123 w 449"/>
                  <a:gd name="T35" fmla="*/ 1022 h 1046"/>
                  <a:gd name="T36" fmla="*/ 88 w 449"/>
                  <a:gd name="T37" fmla="*/ 1046 h 1046"/>
                  <a:gd name="T38" fmla="*/ 53 w 449"/>
                  <a:gd name="T39" fmla="*/ 1046 h 1046"/>
                  <a:gd name="T40" fmla="*/ 0 w 449"/>
                  <a:gd name="T41" fmla="*/ 970 h 1046"/>
                  <a:gd name="T42" fmla="*/ 6 w 449"/>
                  <a:gd name="T43" fmla="*/ 958 h 1046"/>
                  <a:gd name="T44" fmla="*/ 112 w 449"/>
                  <a:gd name="T45" fmla="*/ 923 h 1046"/>
                  <a:gd name="T46" fmla="*/ 234 w 449"/>
                  <a:gd name="T47" fmla="*/ 906 h 1046"/>
                  <a:gd name="T48" fmla="*/ 321 w 449"/>
                  <a:gd name="T49" fmla="*/ 900 h 1046"/>
                  <a:gd name="T50" fmla="*/ 373 w 449"/>
                  <a:gd name="T51" fmla="*/ 900 h 1046"/>
                  <a:gd name="T52" fmla="*/ 385 w 449"/>
                  <a:gd name="T53" fmla="*/ 865 h 1046"/>
                  <a:gd name="T54" fmla="*/ 368 w 449"/>
                  <a:gd name="T55" fmla="*/ 766 h 1046"/>
                  <a:gd name="T56" fmla="*/ 327 w 449"/>
                  <a:gd name="T57" fmla="*/ 660 h 1046"/>
                  <a:gd name="T58" fmla="*/ 263 w 449"/>
                  <a:gd name="T59" fmla="*/ 526 h 1046"/>
                  <a:gd name="T60" fmla="*/ 210 w 449"/>
                  <a:gd name="T61" fmla="*/ 409 h 1046"/>
                  <a:gd name="T62" fmla="*/ 187 w 449"/>
                  <a:gd name="T63" fmla="*/ 304 h 1046"/>
                  <a:gd name="T64" fmla="*/ 181 w 449"/>
                  <a:gd name="T65" fmla="*/ 188 h 1046"/>
                  <a:gd name="T66" fmla="*/ 181 w 449"/>
                  <a:gd name="T67" fmla="*/ 76 h 1046"/>
                  <a:gd name="T68" fmla="*/ 205 w 449"/>
                  <a:gd name="T69" fmla="*/ 30 h 1046"/>
                  <a:gd name="T70" fmla="*/ 222 w 449"/>
                  <a:gd name="T71" fmla="*/ 0 h 10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49"/>
                  <a:gd name="T109" fmla="*/ 0 h 1046"/>
                  <a:gd name="T110" fmla="*/ 449 w 449"/>
                  <a:gd name="T111" fmla="*/ 1046 h 10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49" h="1046">
                    <a:moveTo>
                      <a:pt x="222" y="0"/>
                    </a:moveTo>
                    <a:lnTo>
                      <a:pt x="286" y="12"/>
                    </a:lnTo>
                    <a:lnTo>
                      <a:pt x="315" y="59"/>
                    </a:lnTo>
                    <a:lnTo>
                      <a:pt x="309" y="170"/>
                    </a:lnTo>
                    <a:lnTo>
                      <a:pt x="298" y="287"/>
                    </a:lnTo>
                    <a:lnTo>
                      <a:pt x="298" y="409"/>
                    </a:lnTo>
                    <a:lnTo>
                      <a:pt x="356" y="555"/>
                    </a:lnTo>
                    <a:lnTo>
                      <a:pt x="402" y="660"/>
                    </a:lnTo>
                    <a:lnTo>
                      <a:pt x="426" y="766"/>
                    </a:lnTo>
                    <a:lnTo>
                      <a:pt x="420" y="859"/>
                    </a:lnTo>
                    <a:lnTo>
                      <a:pt x="420" y="894"/>
                    </a:lnTo>
                    <a:lnTo>
                      <a:pt x="443" y="929"/>
                    </a:lnTo>
                    <a:lnTo>
                      <a:pt x="449" y="964"/>
                    </a:lnTo>
                    <a:lnTo>
                      <a:pt x="432" y="981"/>
                    </a:lnTo>
                    <a:lnTo>
                      <a:pt x="385" y="970"/>
                    </a:lnTo>
                    <a:lnTo>
                      <a:pt x="298" y="958"/>
                    </a:lnTo>
                    <a:lnTo>
                      <a:pt x="193" y="981"/>
                    </a:lnTo>
                    <a:lnTo>
                      <a:pt x="123" y="1022"/>
                    </a:lnTo>
                    <a:lnTo>
                      <a:pt x="88" y="1046"/>
                    </a:lnTo>
                    <a:lnTo>
                      <a:pt x="53" y="1046"/>
                    </a:lnTo>
                    <a:lnTo>
                      <a:pt x="0" y="970"/>
                    </a:lnTo>
                    <a:lnTo>
                      <a:pt x="6" y="958"/>
                    </a:lnTo>
                    <a:lnTo>
                      <a:pt x="112" y="923"/>
                    </a:lnTo>
                    <a:lnTo>
                      <a:pt x="234" y="906"/>
                    </a:lnTo>
                    <a:lnTo>
                      <a:pt x="321" y="900"/>
                    </a:lnTo>
                    <a:lnTo>
                      <a:pt x="373" y="900"/>
                    </a:lnTo>
                    <a:lnTo>
                      <a:pt x="385" y="865"/>
                    </a:lnTo>
                    <a:lnTo>
                      <a:pt x="368" y="766"/>
                    </a:lnTo>
                    <a:lnTo>
                      <a:pt x="327" y="660"/>
                    </a:lnTo>
                    <a:lnTo>
                      <a:pt x="263" y="526"/>
                    </a:lnTo>
                    <a:lnTo>
                      <a:pt x="210" y="409"/>
                    </a:lnTo>
                    <a:lnTo>
                      <a:pt x="187" y="304"/>
                    </a:lnTo>
                    <a:lnTo>
                      <a:pt x="181" y="188"/>
                    </a:lnTo>
                    <a:lnTo>
                      <a:pt x="181" y="76"/>
                    </a:lnTo>
                    <a:lnTo>
                      <a:pt x="205" y="30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90" name="Freeform 136"/>
              <p:cNvSpPr>
                <a:spLocks/>
              </p:cNvSpPr>
              <p:nvPr/>
            </p:nvSpPr>
            <p:spPr bwMode="auto">
              <a:xfrm>
                <a:off x="5772" y="2181"/>
                <a:ext cx="373" cy="870"/>
              </a:xfrm>
              <a:custGeom>
                <a:avLst/>
                <a:gdLst>
                  <a:gd name="T0" fmla="*/ 280 w 373"/>
                  <a:gd name="T1" fmla="*/ 0 h 870"/>
                  <a:gd name="T2" fmla="*/ 332 w 373"/>
                  <a:gd name="T3" fmla="*/ 0 h 870"/>
                  <a:gd name="T4" fmla="*/ 350 w 373"/>
                  <a:gd name="T5" fmla="*/ 35 h 870"/>
                  <a:gd name="T6" fmla="*/ 361 w 373"/>
                  <a:gd name="T7" fmla="*/ 112 h 870"/>
                  <a:gd name="T8" fmla="*/ 350 w 373"/>
                  <a:gd name="T9" fmla="*/ 193 h 870"/>
                  <a:gd name="T10" fmla="*/ 321 w 373"/>
                  <a:gd name="T11" fmla="*/ 356 h 870"/>
                  <a:gd name="T12" fmla="*/ 326 w 373"/>
                  <a:gd name="T13" fmla="*/ 426 h 870"/>
                  <a:gd name="T14" fmla="*/ 361 w 373"/>
                  <a:gd name="T15" fmla="*/ 566 h 870"/>
                  <a:gd name="T16" fmla="*/ 373 w 373"/>
                  <a:gd name="T17" fmla="*/ 665 h 870"/>
                  <a:gd name="T18" fmla="*/ 373 w 373"/>
                  <a:gd name="T19" fmla="*/ 742 h 870"/>
                  <a:gd name="T20" fmla="*/ 356 w 373"/>
                  <a:gd name="T21" fmla="*/ 759 h 870"/>
                  <a:gd name="T22" fmla="*/ 303 w 373"/>
                  <a:gd name="T23" fmla="*/ 771 h 870"/>
                  <a:gd name="T24" fmla="*/ 232 w 373"/>
                  <a:gd name="T25" fmla="*/ 788 h 870"/>
                  <a:gd name="T26" fmla="*/ 163 w 373"/>
                  <a:gd name="T27" fmla="*/ 823 h 870"/>
                  <a:gd name="T28" fmla="*/ 93 w 373"/>
                  <a:gd name="T29" fmla="*/ 870 h 870"/>
                  <a:gd name="T30" fmla="*/ 64 w 373"/>
                  <a:gd name="T31" fmla="*/ 870 h 870"/>
                  <a:gd name="T32" fmla="*/ 0 w 373"/>
                  <a:gd name="T33" fmla="*/ 818 h 870"/>
                  <a:gd name="T34" fmla="*/ 6 w 373"/>
                  <a:gd name="T35" fmla="*/ 794 h 870"/>
                  <a:gd name="T36" fmla="*/ 87 w 373"/>
                  <a:gd name="T37" fmla="*/ 759 h 870"/>
                  <a:gd name="T38" fmla="*/ 227 w 373"/>
                  <a:gd name="T39" fmla="*/ 724 h 870"/>
                  <a:gd name="T40" fmla="*/ 292 w 373"/>
                  <a:gd name="T41" fmla="*/ 700 h 870"/>
                  <a:gd name="T42" fmla="*/ 303 w 373"/>
                  <a:gd name="T43" fmla="*/ 677 h 870"/>
                  <a:gd name="T44" fmla="*/ 303 w 373"/>
                  <a:gd name="T45" fmla="*/ 578 h 870"/>
                  <a:gd name="T46" fmla="*/ 280 w 373"/>
                  <a:gd name="T47" fmla="*/ 450 h 870"/>
                  <a:gd name="T48" fmla="*/ 268 w 373"/>
                  <a:gd name="T49" fmla="*/ 368 h 870"/>
                  <a:gd name="T50" fmla="*/ 257 w 373"/>
                  <a:gd name="T51" fmla="*/ 240 h 870"/>
                  <a:gd name="T52" fmla="*/ 251 w 373"/>
                  <a:gd name="T53" fmla="*/ 100 h 870"/>
                  <a:gd name="T54" fmla="*/ 257 w 373"/>
                  <a:gd name="T55" fmla="*/ 35 h 870"/>
                  <a:gd name="T56" fmla="*/ 280 w 373"/>
                  <a:gd name="T57" fmla="*/ 0 h 87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73"/>
                  <a:gd name="T88" fmla="*/ 0 h 870"/>
                  <a:gd name="T89" fmla="*/ 373 w 373"/>
                  <a:gd name="T90" fmla="*/ 870 h 87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73" h="870">
                    <a:moveTo>
                      <a:pt x="280" y="0"/>
                    </a:moveTo>
                    <a:lnTo>
                      <a:pt x="332" y="0"/>
                    </a:lnTo>
                    <a:lnTo>
                      <a:pt x="350" y="35"/>
                    </a:lnTo>
                    <a:lnTo>
                      <a:pt x="361" y="112"/>
                    </a:lnTo>
                    <a:lnTo>
                      <a:pt x="350" y="193"/>
                    </a:lnTo>
                    <a:lnTo>
                      <a:pt x="321" y="356"/>
                    </a:lnTo>
                    <a:lnTo>
                      <a:pt x="326" y="426"/>
                    </a:lnTo>
                    <a:lnTo>
                      <a:pt x="361" y="566"/>
                    </a:lnTo>
                    <a:lnTo>
                      <a:pt x="373" y="665"/>
                    </a:lnTo>
                    <a:lnTo>
                      <a:pt x="373" y="742"/>
                    </a:lnTo>
                    <a:lnTo>
                      <a:pt x="356" y="759"/>
                    </a:lnTo>
                    <a:lnTo>
                      <a:pt x="303" y="771"/>
                    </a:lnTo>
                    <a:lnTo>
                      <a:pt x="232" y="788"/>
                    </a:lnTo>
                    <a:lnTo>
                      <a:pt x="163" y="823"/>
                    </a:lnTo>
                    <a:lnTo>
                      <a:pt x="93" y="870"/>
                    </a:lnTo>
                    <a:lnTo>
                      <a:pt x="64" y="870"/>
                    </a:lnTo>
                    <a:lnTo>
                      <a:pt x="0" y="818"/>
                    </a:lnTo>
                    <a:lnTo>
                      <a:pt x="6" y="794"/>
                    </a:lnTo>
                    <a:lnTo>
                      <a:pt x="87" y="759"/>
                    </a:lnTo>
                    <a:lnTo>
                      <a:pt x="227" y="724"/>
                    </a:lnTo>
                    <a:lnTo>
                      <a:pt x="292" y="700"/>
                    </a:lnTo>
                    <a:lnTo>
                      <a:pt x="303" y="677"/>
                    </a:lnTo>
                    <a:lnTo>
                      <a:pt x="303" y="578"/>
                    </a:lnTo>
                    <a:lnTo>
                      <a:pt x="280" y="450"/>
                    </a:lnTo>
                    <a:lnTo>
                      <a:pt x="268" y="368"/>
                    </a:lnTo>
                    <a:lnTo>
                      <a:pt x="257" y="240"/>
                    </a:lnTo>
                    <a:lnTo>
                      <a:pt x="251" y="100"/>
                    </a:lnTo>
                    <a:lnTo>
                      <a:pt x="257" y="35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91" name="Freeform 137"/>
              <p:cNvSpPr>
                <a:spLocks/>
              </p:cNvSpPr>
              <p:nvPr/>
            </p:nvSpPr>
            <p:spPr bwMode="auto">
              <a:xfrm>
                <a:off x="5760" y="901"/>
                <a:ext cx="612" cy="776"/>
              </a:xfrm>
              <a:custGeom>
                <a:avLst/>
                <a:gdLst>
                  <a:gd name="T0" fmla="*/ 326 w 612"/>
                  <a:gd name="T1" fmla="*/ 776 h 776"/>
                  <a:gd name="T2" fmla="*/ 355 w 612"/>
                  <a:gd name="T3" fmla="*/ 740 h 776"/>
                  <a:gd name="T4" fmla="*/ 344 w 612"/>
                  <a:gd name="T5" fmla="*/ 688 h 776"/>
                  <a:gd name="T6" fmla="*/ 321 w 612"/>
                  <a:gd name="T7" fmla="*/ 618 h 776"/>
                  <a:gd name="T8" fmla="*/ 232 w 612"/>
                  <a:gd name="T9" fmla="*/ 536 h 776"/>
                  <a:gd name="T10" fmla="*/ 145 w 612"/>
                  <a:gd name="T11" fmla="*/ 461 h 776"/>
                  <a:gd name="T12" fmla="*/ 104 w 612"/>
                  <a:gd name="T13" fmla="*/ 379 h 776"/>
                  <a:gd name="T14" fmla="*/ 87 w 612"/>
                  <a:gd name="T15" fmla="*/ 251 h 776"/>
                  <a:gd name="T16" fmla="*/ 186 w 612"/>
                  <a:gd name="T17" fmla="*/ 216 h 776"/>
                  <a:gd name="T18" fmla="*/ 344 w 612"/>
                  <a:gd name="T19" fmla="*/ 199 h 776"/>
                  <a:gd name="T20" fmla="*/ 408 w 612"/>
                  <a:gd name="T21" fmla="*/ 205 h 776"/>
                  <a:gd name="T22" fmla="*/ 425 w 612"/>
                  <a:gd name="T23" fmla="*/ 222 h 776"/>
                  <a:gd name="T24" fmla="*/ 454 w 612"/>
                  <a:gd name="T25" fmla="*/ 193 h 776"/>
                  <a:gd name="T26" fmla="*/ 443 w 612"/>
                  <a:gd name="T27" fmla="*/ 164 h 776"/>
                  <a:gd name="T28" fmla="*/ 460 w 612"/>
                  <a:gd name="T29" fmla="*/ 111 h 776"/>
                  <a:gd name="T30" fmla="*/ 507 w 612"/>
                  <a:gd name="T31" fmla="*/ 64 h 776"/>
                  <a:gd name="T32" fmla="*/ 542 w 612"/>
                  <a:gd name="T33" fmla="*/ 52 h 776"/>
                  <a:gd name="T34" fmla="*/ 588 w 612"/>
                  <a:gd name="T35" fmla="*/ 81 h 776"/>
                  <a:gd name="T36" fmla="*/ 612 w 612"/>
                  <a:gd name="T37" fmla="*/ 52 h 776"/>
                  <a:gd name="T38" fmla="*/ 571 w 612"/>
                  <a:gd name="T39" fmla="*/ 0 h 776"/>
                  <a:gd name="T40" fmla="*/ 518 w 612"/>
                  <a:gd name="T41" fmla="*/ 0 h 776"/>
                  <a:gd name="T42" fmla="*/ 454 w 612"/>
                  <a:gd name="T43" fmla="*/ 29 h 776"/>
                  <a:gd name="T44" fmla="*/ 414 w 612"/>
                  <a:gd name="T45" fmla="*/ 105 h 776"/>
                  <a:gd name="T46" fmla="*/ 361 w 612"/>
                  <a:gd name="T47" fmla="*/ 141 h 776"/>
                  <a:gd name="T48" fmla="*/ 280 w 612"/>
                  <a:gd name="T49" fmla="*/ 152 h 776"/>
                  <a:gd name="T50" fmla="*/ 133 w 612"/>
                  <a:gd name="T51" fmla="*/ 170 h 776"/>
                  <a:gd name="T52" fmla="*/ 17 w 612"/>
                  <a:gd name="T53" fmla="*/ 205 h 776"/>
                  <a:gd name="T54" fmla="*/ 0 w 612"/>
                  <a:gd name="T55" fmla="*/ 234 h 776"/>
                  <a:gd name="T56" fmla="*/ 11 w 612"/>
                  <a:gd name="T57" fmla="*/ 327 h 776"/>
                  <a:gd name="T58" fmla="*/ 52 w 612"/>
                  <a:gd name="T59" fmla="*/ 455 h 776"/>
                  <a:gd name="T60" fmla="*/ 110 w 612"/>
                  <a:gd name="T61" fmla="*/ 560 h 776"/>
                  <a:gd name="T62" fmla="*/ 168 w 612"/>
                  <a:gd name="T63" fmla="*/ 653 h 776"/>
                  <a:gd name="T64" fmla="*/ 221 w 612"/>
                  <a:gd name="T65" fmla="*/ 717 h 776"/>
                  <a:gd name="T66" fmla="*/ 274 w 612"/>
                  <a:gd name="T67" fmla="*/ 764 h 776"/>
                  <a:gd name="T68" fmla="*/ 326 w 612"/>
                  <a:gd name="T69" fmla="*/ 776 h 77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12"/>
                  <a:gd name="T106" fmla="*/ 0 h 776"/>
                  <a:gd name="T107" fmla="*/ 612 w 612"/>
                  <a:gd name="T108" fmla="*/ 776 h 77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12" h="776">
                    <a:moveTo>
                      <a:pt x="326" y="776"/>
                    </a:moveTo>
                    <a:lnTo>
                      <a:pt x="355" y="740"/>
                    </a:lnTo>
                    <a:lnTo>
                      <a:pt x="344" y="688"/>
                    </a:lnTo>
                    <a:lnTo>
                      <a:pt x="321" y="618"/>
                    </a:lnTo>
                    <a:lnTo>
                      <a:pt x="232" y="536"/>
                    </a:lnTo>
                    <a:lnTo>
                      <a:pt x="145" y="461"/>
                    </a:lnTo>
                    <a:lnTo>
                      <a:pt x="104" y="379"/>
                    </a:lnTo>
                    <a:lnTo>
                      <a:pt x="87" y="251"/>
                    </a:lnTo>
                    <a:lnTo>
                      <a:pt x="186" y="216"/>
                    </a:lnTo>
                    <a:lnTo>
                      <a:pt x="344" y="199"/>
                    </a:lnTo>
                    <a:lnTo>
                      <a:pt x="408" y="205"/>
                    </a:lnTo>
                    <a:lnTo>
                      <a:pt x="425" y="222"/>
                    </a:lnTo>
                    <a:lnTo>
                      <a:pt x="454" y="193"/>
                    </a:lnTo>
                    <a:lnTo>
                      <a:pt x="443" y="164"/>
                    </a:lnTo>
                    <a:lnTo>
                      <a:pt x="460" y="111"/>
                    </a:lnTo>
                    <a:lnTo>
                      <a:pt x="507" y="64"/>
                    </a:lnTo>
                    <a:lnTo>
                      <a:pt x="542" y="52"/>
                    </a:lnTo>
                    <a:lnTo>
                      <a:pt x="588" y="81"/>
                    </a:lnTo>
                    <a:lnTo>
                      <a:pt x="612" y="52"/>
                    </a:lnTo>
                    <a:lnTo>
                      <a:pt x="571" y="0"/>
                    </a:lnTo>
                    <a:lnTo>
                      <a:pt x="518" y="0"/>
                    </a:lnTo>
                    <a:lnTo>
                      <a:pt x="454" y="29"/>
                    </a:lnTo>
                    <a:lnTo>
                      <a:pt x="414" y="105"/>
                    </a:lnTo>
                    <a:lnTo>
                      <a:pt x="361" y="141"/>
                    </a:lnTo>
                    <a:lnTo>
                      <a:pt x="280" y="152"/>
                    </a:lnTo>
                    <a:lnTo>
                      <a:pt x="133" y="170"/>
                    </a:lnTo>
                    <a:lnTo>
                      <a:pt x="17" y="205"/>
                    </a:lnTo>
                    <a:lnTo>
                      <a:pt x="0" y="234"/>
                    </a:lnTo>
                    <a:lnTo>
                      <a:pt x="11" y="327"/>
                    </a:lnTo>
                    <a:lnTo>
                      <a:pt x="52" y="455"/>
                    </a:lnTo>
                    <a:lnTo>
                      <a:pt x="110" y="560"/>
                    </a:lnTo>
                    <a:lnTo>
                      <a:pt x="168" y="653"/>
                    </a:lnTo>
                    <a:lnTo>
                      <a:pt x="221" y="717"/>
                    </a:lnTo>
                    <a:lnTo>
                      <a:pt x="274" y="764"/>
                    </a:lnTo>
                    <a:lnTo>
                      <a:pt x="326" y="77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283" name="Group 138"/>
            <p:cNvGrpSpPr>
              <a:grpSpLocks/>
            </p:cNvGrpSpPr>
            <p:nvPr/>
          </p:nvGrpSpPr>
          <p:grpSpPr bwMode="auto">
            <a:xfrm>
              <a:off x="6571" y="720"/>
              <a:ext cx="210" cy="264"/>
              <a:chOff x="6571" y="720"/>
              <a:chExt cx="210" cy="264"/>
            </a:xfrm>
          </p:grpSpPr>
          <p:sp>
            <p:nvSpPr>
              <p:cNvPr id="94284" name="Freeform 139"/>
              <p:cNvSpPr>
                <a:spLocks/>
              </p:cNvSpPr>
              <p:nvPr/>
            </p:nvSpPr>
            <p:spPr bwMode="auto">
              <a:xfrm>
                <a:off x="6612" y="720"/>
                <a:ext cx="169" cy="192"/>
              </a:xfrm>
              <a:custGeom>
                <a:avLst/>
                <a:gdLst>
                  <a:gd name="T0" fmla="*/ 52 w 169"/>
                  <a:gd name="T1" fmla="*/ 12 h 192"/>
                  <a:gd name="T2" fmla="*/ 99 w 169"/>
                  <a:gd name="T3" fmla="*/ 0 h 192"/>
                  <a:gd name="T4" fmla="*/ 157 w 169"/>
                  <a:gd name="T5" fmla="*/ 17 h 192"/>
                  <a:gd name="T6" fmla="*/ 169 w 169"/>
                  <a:gd name="T7" fmla="*/ 58 h 192"/>
                  <a:gd name="T8" fmla="*/ 163 w 169"/>
                  <a:gd name="T9" fmla="*/ 111 h 192"/>
                  <a:gd name="T10" fmla="*/ 134 w 169"/>
                  <a:gd name="T11" fmla="*/ 145 h 192"/>
                  <a:gd name="T12" fmla="*/ 93 w 169"/>
                  <a:gd name="T13" fmla="*/ 151 h 192"/>
                  <a:gd name="T14" fmla="*/ 52 w 169"/>
                  <a:gd name="T15" fmla="*/ 151 h 192"/>
                  <a:gd name="T16" fmla="*/ 34 w 169"/>
                  <a:gd name="T17" fmla="*/ 169 h 192"/>
                  <a:gd name="T18" fmla="*/ 34 w 169"/>
                  <a:gd name="T19" fmla="*/ 180 h 192"/>
                  <a:gd name="T20" fmla="*/ 23 w 169"/>
                  <a:gd name="T21" fmla="*/ 192 h 192"/>
                  <a:gd name="T22" fmla="*/ 0 w 169"/>
                  <a:gd name="T23" fmla="*/ 186 h 192"/>
                  <a:gd name="T24" fmla="*/ 5 w 169"/>
                  <a:gd name="T25" fmla="*/ 157 h 192"/>
                  <a:gd name="T26" fmla="*/ 23 w 169"/>
                  <a:gd name="T27" fmla="*/ 134 h 192"/>
                  <a:gd name="T28" fmla="*/ 58 w 169"/>
                  <a:gd name="T29" fmla="*/ 116 h 192"/>
                  <a:gd name="T30" fmla="*/ 93 w 169"/>
                  <a:gd name="T31" fmla="*/ 122 h 192"/>
                  <a:gd name="T32" fmla="*/ 122 w 169"/>
                  <a:gd name="T33" fmla="*/ 116 h 192"/>
                  <a:gd name="T34" fmla="*/ 139 w 169"/>
                  <a:gd name="T35" fmla="*/ 87 h 192"/>
                  <a:gd name="T36" fmla="*/ 139 w 169"/>
                  <a:gd name="T37" fmla="*/ 52 h 192"/>
                  <a:gd name="T38" fmla="*/ 122 w 169"/>
                  <a:gd name="T39" fmla="*/ 35 h 192"/>
                  <a:gd name="T40" fmla="*/ 99 w 169"/>
                  <a:gd name="T41" fmla="*/ 35 h 192"/>
                  <a:gd name="T42" fmla="*/ 75 w 169"/>
                  <a:gd name="T43" fmla="*/ 41 h 192"/>
                  <a:gd name="T44" fmla="*/ 58 w 169"/>
                  <a:gd name="T45" fmla="*/ 52 h 192"/>
                  <a:gd name="T46" fmla="*/ 40 w 169"/>
                  <a:gd name="T47" fmla="*/ 41 h 192"/>
                  <a:gd name="T48" fmla="*/ 52 w 169"/>
                  <a:gd name="T49" fmla="*/ 12 h 19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9"/>
                  <a:gd name="T76" fmla="*/ 0 h 192"/>
                  <a:gd name="T77" fmla="*/ 169 w 169"/>
                  <a:gd name="T78" fmla="*/ 192 h 19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9" h="192">
                    <a:moveTo>
                      <a:pt x="52" y="12"/>
                    </a:moveTo>
                    <a:lnTo>
                      <a:pt x="99" y="0"/>
                    </a:lnTo>
                    <a:lnTo>
                      <a:pt x="157" y="17"/>
                    </a:lnTo>
                    <a:lnTo>
                      <a:pt x="169" y="58"/>
                    </a:lnTo>
                    <a:lnTo>
                      <a:pt x="163" y="111"/>
                    </a:lnTo>
                    <a:lnTo>
                      <a:pt x="134" y="145"/>
                    </a:lnTo>
                    <a:lnTo>
                      <a:pt x="93" y="151"/>
                    </a:lnTo>
                    <a:lnTo>
                      <a:pt x="52" y="151"/>
                    </a:lnTo>
                    <a:lnTo>
                      <a:pt x="34" y="169"/>
                    </a:lnTo>
                    <a:lnTo>
                      <a:pt x="34" y="180"/>
                    </a:lnTo>
                    <a:lnTo>
                      <a:pt x="23" y="192"/>
                    </a:lnTo>
                    <a:lnTo>
                      <a:pt x="0" y="186"/>
                    </a:lnTo>
                    <a:lnTo>
                      <a:pt x="5" y="157"/>
                    </a:lnTo>
                    <a:lnTo>
                      <a:pt x="23" y="134"/>
                    </a:lnTo>
                    <a:lnTo>
                      <a:pt x="58" y="116"/>
                    </a:lnTo>
                    <a:lnTo>
                      <a:pt x="93" y="122"/>
                    </a:lnTo>
                    <a:lnTo>
                      <a:pt x="122" y="116"/>
                    </a:lnTo>
                    <a:lnTo>
                      <a:pt x="139" y="87"/>
                    </a:lnTo>
                    <a:lnTo>
                      <a:pt x="139" y="52"/>
                    </a:lnTo>
                    <a:lnTo>
                      <a:pt x="122" y="35"/>
                    </a:lnTo>
                    <a:lnTo>
                      <a:pt x="99" y="35"/>
                    </a:lnTo>
                    <a:lnTo>
                      <a:pt x="75" y="41"/>
                    </a:lnTo>
                    <a:lnTo>
                      <a:pt x="58" y="52"/>
                    </a:lnTo>
                    <a:lnTo>
                      <a:pt x="40" y="41"/>
                    </a:lnTo>
                    <a:lnTo>
                      <a:pt x="52" y="1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85" name="Oval 140"/>
              <p:cNvSpPr>
                <a:spLocks noChangeArrowheads="1"/>
              </p:cNvSpPr>
              <p:nvPr/>
            </p:nvSpPr>
            <p:spPr bwMode="auto">
              <a:xfrm>
                <a:off x="6571" y="936"/>
                <a:ext cx="49" cy="48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Evaluating</a:t>
            </a:r>
            <a:r>
              <a:rPr lang="en-US" altLang="en-US" smtClean="0"/>
              <a:t>: </a:t>
            </a:r>
            <a:r>
              <a:rPr lang="en-CA" altLang="en-US" sz="3600" smtClean="0">
                <a:solidFill>
                  <a:schemeClr val="accent2"/>
                </a:solidFill>
              </a:rPr>
              <a:t>T(n) =</a:t>
            </a:r>
            <a:r>
              <a:rPr lang="en-US" altLang="en-US" sz="3600" smtClean="0">
                <a:solidFill>
                  <a:schemeClr val="accent2"/>
                </a:solidFill>
              </a:rPr>
              <a:t> </a:t>
            </a:r>
            <a:r>
              <a:rPr lang="en-CA" altLang="en-US" sz="3600" smtClean="0">
                <a:solidFill>
                  <a:schemeClr val="accent2"/>
                </a:solidFill>
              </a:rPr>
              <a:t>aT(n/b)+f(n)</a:t>
            </a:r>
          </a:p>
        </p:txBody>
      </p:sp>
      <p:graphicFrame>
        <p:nvGraphicFramePr>
          <p:cNvPr id="447491" name="Group 3"/>
          <p:cNvGraphicFramePr>
            <a:graphicFrameLocks noGrp="1"/>
          </p:cNvGraphicFramePr>
          <p:nvPr/>
        </p:nvGraphicFramePr>
        <p:xfrm>
          <a:off x="76200" y="1219200"/>
          <a:ext cx="8991600" cy="4535488"/>
        </p:xfrm>
        <a:graphic>
          <a:graphicData uri="http://schemas.openxmlformats.org/drawingml/2006/table">
            <a:tbl>
              <a:tblPr/>
              <a:tblGrid>
                <a:gridCol w="1219200"/>
                <a:gridCol w="1317625"/>
                <a:gridCol w="1527175"/>
                <a:gridCol w="1701800"/>
                <a:gridCol w="1411288"/>
                <a:gridCol w="1814512"/>
              </a:tblGrid>
              <a:tr h="1335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Level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Instance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size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 stack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# stack frames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Work in Level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f(n)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1 </a:t>
                      </a:r>
                      <a:r>
                        <a:rPr kumimoji="0" lang="en-C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·</a:t>
                      </a:r>
                      <a:r>
                        <a:rPr kumimoji="0" lang="en-C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f(n)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f(n/b)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a </a:t>
                      </a:r>
                      <a:r>
                        <a:rPr kumimoji="0" lang="en-C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·</a:t>
                      </a:r>
                      <a:r>
                        <a:rPr kumimoji="0" lang="en-C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f(n/b)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f(n/b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)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a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</a:t>
                      </a:r>
                      <a:endParaRPr kumimoji="0" lang="en-CA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  </a:t>
                      </a:r>
                      <a:r>
                        <a:rPr kumimoji="0" lang="en-C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·</a:t>
                      </a:r>
                      <a:r>
                        <a:rPr kumimoji="0" lang="en-C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f(n/b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)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i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f(n/b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)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a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i</a:t>
                      </a:r>
                      <a:endParaRPr kumimoji="0" lang="en-CA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i  </a:t>
                      </a:r>
                      <a:r>
                        <a:rPr kumimoji="0" lang="en-C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·</a:t>
                      </a:r>
                      <a:r>
                        <a:rPr kumimoji="0" lang="en-C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f(n/b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)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 = 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log n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log b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h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T(1)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P MathA" pitchFamily="2" charset="2"/>
                        </a:rPr>
                        <a:t>      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95300" name="Group 68"/>
          <p:cNvGrpSpPr>
            <a:grpSpLocks/>
          </p:cNvGrpSpPr>
          <p:nvPr/>
        </p:nvGrpSpPr>
        <p:grpSpPr bwMode="auto">
          <a:xfrm>
            <a:off x="1419225" y="3148013"/>
            <a:ext cx="1031875" cy="168275"/>
            <a:chOff x="260" y="1787"/>
            <a:chExt cx="942" cy="147"/>
          </a:xfrm>
        </p:grpSpPr>
        <p:sp>
          <p:nvSpPr>
            <p:cNvPr id="95362" name="Oval 69"/>
            <p:cNvSpPr>
              <a:spLocks noChangeArrowheads="1"/>
            </p:cNvSpPr>
            <p:nvPr/>
          </p:nvSpPr>
          <p:spPr bwMode="auto">
            <a:xfrm>
              <a:off x="805" y="1787"/>
              <a:ext cx="103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5363" name="Oval 70"/>
            <p:cNvSpPr>
              <a:spLocks noChangeArrowheads="1"/>
            </p:cNvSpPr>
            <p:nvPr/>
          </p:nvSpPr>
          <p:spPr bwMode="auto">
            <a:xfrm>
              <a:off x="533" y="1792"/>
              <a:ext cx="102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95364" name="Oval 71"/>
            <p:cNvSpPr>
              <a:spLocks noChangeArrowheads="1"/>
            </p:cNvSpPr>
            <p:nvPr/>
          </p:nvSpPr>
          <p:spPr bwMode="auto">
            <a:xfrm>
              <a:off x="1100" y="1787"/>
              <a:ext cx="102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5365" name="Oval 72"/>
            <p:cNvSpPr>
              <a:spLocks noChangeArrowheads="1"/>
            </p:cNvSpPr>
            <p:nvPr/>
          </p:nvSpPr>
          <p:spPr bwMode="auto">
            <a:xfrm>
              <a:off x="260" y="1787"/>
              <a:ext cx="103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</p:grpSp>
      <p:sp>
        <p:nvSpPr>
          <p:cNvPr id="95301" name="Oval 73"/>
          <p:cNvSpPr>
            <a:spLocks noChangeArrowheads="1"/>
          </p:cNvSpPr>
          <p:nvPr/>
        </p:nvSpPr>
        <p:spPr bwMode="auto">
          <a:xfrm>
            <a:off x="1868488" y="2741613"/>
            <a:ext cx="112712" cy="161925"/>
          </a:xfrm>
          <a:prstGeom prst="ellipse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pSp>
        <p:nvGrpSpPr>
          <p:cNvPr id="95302" name="Group 74"/>
          <p:cNvGrpSpPr>
            <a:grpSpLocks/>
          </p:cNvGrpSpPr>
          <p:nvPr/>
        </p:nvGrpSpPr>
        <p:grpSpPr bwMode="auto">
          <a:xfrm>
            <a:off x="1316038" y="4583113"/>
            <a:ext cx="1235075" cy="90487"/>
            <a:chOff x="530" y="1115"/>
            <a:chExt cx="3575" cy="182"/>
          </a:xfrm>
        </p:grpSpPr>
        <p:sp>
          <p:nvSpPr>
            <p:cNvPr id="95345" name="Oval 75"/>
            <p:cNvSpPr>
              <a:spLocks noChangeArrowheads="1"/>
            </p:cNvSpPr>
            <p:nvPr/>
          </p:nvSpPr>
          <p:spPr bwMode="auto">
            <a:xfrm>
              <a:off x="2326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5346" name="Oval 76"/>
            <p:cNvSpPr>
              <a:spLocks noChangeArrowheads="1"/>
            </p:cNvSpPr>
            <p:nvPr/>
          </p:nvSpPr>
          <p:spPr bwMode="auto">
            <a:xfrm>
              <a:off x="3925" y="1115"/>
              <a:ext cx="180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5347" name="Oval 77"/>
            <p:cNvSpPr>
              <a:spLocks noChangeArrowheads="1"/>
            </p:cNvSpPr>
            <p:nvPr/>
          </p:nvSpPr>
          <p:spPr bwMode="auto">
            <a:xfrm>
              <a:off x="530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5348" name="Oval 78"/>
            <p:cNvSpPr>
              <a:spLocks noChangeArrowheads="1"/>
            </p:cNvSpPr>
            <p:nvPr/>
          </p:nvSpPr>
          <p:spPr bwMode="auto">
            <a:xfrm>
              <a:off x="746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5349" name="Oval 79"/>
            <p:cNvSpPr>
              <a:spLocks noChangeArrowheads="1"/>
            </p:cNvSpPr>
            <p:nvPr/>
          </p:nvSpPr>
          <p:spPr bwMode="auto">
            <a:xfrm>
              <a:off x="9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5350" name="Oval 80"/>
            <p:cNvSpPr>
              <a:spLocks noChangeArrowheads="1"/>
            </p:cNvSpPr>
            <p:nvPr/>
          </p:nvSpPr>
          <p:spPr bwMode="auto">
            <a:xfrm>
              <a:off x="1199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5351" name="Oval 81"/>
            <p:cNvSpPr>
              <a:spLocks noChangeArrowheads="1"/>
            </p:cNvSpPr>
            <p:nvPr/>
          </p:nvSpPr>
          <p:spPr bwMode="auto">
            <a:xfrm>
              <a:off x="1429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5352" name="Oval 82"/>
            <p:cNvSpPr>
              <a:spLocks noChangeArrowheads="1"/>
            </p:cNvSpPr>
            <p:nvPr/>
          </p:nvSpPr>
          <p:spPr bwMode="auto">
            <a:xfrm>
              <a:off x="166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5353" name="Oval 83"/>
            <p:cNvSpPr>
              <a:spLocks noChangeArrowheads="1"/>
            </p:cNvSpPr>
            <p:nvPr/>
          </p:nvSpPr>
          <p:spPr bwMode="auto">
            <a:xfrm>
              <a:off x="1877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5354" name="Oval 84"/>
            <p:cNvSpPr>
              <a:spLocks noChangeArrowheads="1"/>
            </p:cNvSpPr>
            <p:nvPr/>
          </p:nvSpPr>
          <p:spPr bwMode="auto">
            <a:xfrm>
              <a:off x="2093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5355" name="Oval 85"/>
            <p:cNvSpPr>
              <a:spLocks noChangeArrowheads="1"/>
            </p:cNvSpPr>
            <p:nvPr/>
          </p:nvSpPr>
          <p:spPr bwMode="auto">
            <a:xfrm>
              <a:off x="2550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5356" name="Oval 86"/>
            <p:cNvSpPr>
              <a:spLocks noChangeArrowheads="1"/>
            </p:cNvSpPr>
            <p:nvPr/>
          </p:nvSpPr>
          <p:spPr bwMode="auto">
            <a:xfrm>
              <a:off x="27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5357" name="Oval 87"/>
            <p:cNvSpPr>
              <a:spLocks noChangeArrowheads="1"/>
            </p:cNvSpPr>
            <p:nvPr/>
          </p:nvSpPr>
          <p:spPr bwMode="auto">
            <a:xfrm>
              <a:off x="3008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5358" name="Oval 88"/>
            <p:cNvSpPr>
              <a:spLocks noChangeArrowheads="1"/>
            </p:cNvSpPr>
            <p:nvPr/>
          </p:nvSpPr>
          <p:spPr bwMode="auto">
            <a:xfrm>
              <a:off x="3240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5359" name="Oval 89"/>
            <p:cNvSpPr>
              <a:spLocks noChangeArrowheads="1"/>
            </p:cNvSpPr>
            <p:nvPr/>
          </p:nvSpPr>
          <p:spPr bwMode="auto">
            <a:xfrm>
              <a:off x="3456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5360" name="Oval 90"/>
            <p:cNvSpPr>
              <a:spLocks noChangeArrowheads="1"/>
            </p:cNvSpPr>
            <p:nvPr/>
          </p:nvSpPr>
          <p:spPr bwMode="auto">
            <a:xfrm>
              <a:off x="36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5361" name="Rectangle 91"/>
            <p:cNvSpPr>
              <a:spLocks noChangeArrowheads="1"/>
            </p:cNvSpPr>
            <p:nvPr/>
          </p:nvSpPr>
          <p:spPr bwMode="auto">
            <a:xfrm>
              <a:off x="2130" y="1141"/>
              <a:ext cx="35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  <p:grpSp>
        <p:nvGrpSpPr>
          <p:cNvPr id="95303" name="Group 92"/>
          <p:cNvGrpSpPr>
            <a:grpSpLocks/>
          </p:cNvGrpSpPr>
          <p:nvPr/>
        </p:nvGrpSpPr>
        <p:grpSpPr bwMode="auto">
          <a:xfrm>
            <a:off x="1282700" y="5532438"/>
            <a:ext cx="1308100" cy="30162"/>
            <a:chOff x="626" y="3456"/>
            <a:chExt cx="3790" cy="58"/>
          </a:xfrm>
        </p:grpSpPr>
        <p:sp>
          <p:nvSpPr>
            <p:cNvPr id="95311" name="Oval 93"/>
            <p:cNvSpPr>
              <a:spLocks noChangeArrowheads="1"/>
            </p:cNvSpPr>
            <p:nvPr/>
          </p:nvSpPr>
          <p:spPr bwMode="auto">
            <a:xfrm flipV="1">
              <a:off x="1565" y="3456"/>
              <a:ext cx="96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5312" name="Oval 94"/>
            <p:cNvSpPr>
              <a:spLocks noChangeArrowheads="1"/>
            </p:cNvSpPr>
            <p:nvPr/>
          </p:nvSpPr>
          <p:spPr bwMode="auto">
            <a:xfrm flipV="1">
              <a:off x="2402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5313" name="Oval 95"/>
            <p:cNvSpPr>
              <a:spLocks noChangeArrowheads="1"/>
            </p:cNvSpPr>
            <p:nvPr/>
          </p:nvSpPr>
          <p:spPr bwMode="auto">
            <a:xfrm flipV="1">
              <a:off x="62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5314" name="Oval 96"/>
            <p:cNvSpPr>
              <a:spLocks noChangeArrowheads="1"/>
            </p:cNvSpPr>
            <p:nvPr/>
          </p:nvSpPr>
          <p:spPr bwMode="auto">
            <a:xfrm flipV="1">
              <a:off x="73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5315" name="Oval 97"/>
            <p:cNvSpPr>
              <a:spLocks noChangeArrowheads="1"/>
            </p:cNvSpPr>
            <p:nvPr/>
          </p:nvSpPr>
          <p:spPr bwMode="auto">
            <a:xfrm flipV="1">
              <a:off x="85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5316" name="Oval 98"/>
            <p:cNvSpPr>
              <a:spLocks noChangeArrowheads="1"/>
            </p:cNvSpPr>
            <p:nvPr/>
          </p:nvSpPr>
          <p:spPr bwMode="auto">
            <a:xfrm flipV="1">
              <a:off x="97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5317" name="Oval 99"/>
            <p:cNvSpPr>
              <a:spLocks noChangeArrowheads="1"/>
            </p:cNvSpPr>
            <p:nvPr/>
          </p:nvSpPr>
          <p:spPr bwMode="auto">
            <a:xfrm flipV="1">
              <a:off x="109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5318" name="Oval 100"/>
            <p:cNvSpPr>
              <a:spLocks noChangeArrowheads="1"/>
            </p:cNvSpPr>
            <p:nvPr/>
          </p:nvSpPr>
          <p:spPr bwMode="auto">
            <a:xfrm flipV="1">
              <a:off x="121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5319" name="Oval 101"/>
            <p:cNvSpPr>
              <a:spLocks noChangeArrowheads="1"/>
            </p:cNvSpPr>
            <p:nvPr/>
          </p:nvSpPr>
          <p:spPr bwMode="auto">
            <a:xfrm flipV="1">
              <a:off x="1331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5320" name="Oval 102"/>
            <p:cNvSpPr>
              <a:spLocks noChangeArrowheads="1"/>
            </p:cNvSpPr>
            <p:nvPr/>
          </p:nvSpPr>
          <p:spPr bwMode="auto">
            <a:xfrm flipV="1">
              <a:off x="144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5321" name="Oval 103"/>
            <p:cNvSpPr>
              <a:spLocks noChangeArrowheads="1"/>
            </p:cNvSpPr>
            <p:nvPr/>
          </p:nvSpPr>
          <p:spPr bwMode="auto">
            <a:xfrm flipV="1">
              <a:off x="1683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5322" name="Oval 104"/>
            <p:cNvSpPr>
              <a:spLocks noChangeArrowheads="1"/>
            </p:cNvSpPr>
            <p:nvPr/>
          </p:nvSpPr>
          <p:spPr bwMode="auto">
            <a:xfrm flipV="1">
              <a:off x="179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5323" name="Oval 105"/>
            <p:cNvSpPr>
              <a:spLocks noChangeArrowheads="1"/>
            </p:cNvSpPr>
            <p:nvPr/>
          </p:nvSpPr>
          <p:spPr bwMode="auto">
            <a:xfrm flipV="1">
              <a:off x="1922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5324" name="Oval 106"/>
            <p:cNvSpPr>
              <a:spLocks noChangeArrowheads="1"/>
            </p:cNvSpPr>
            <p:nvPr/>
          </p:nvSpPr>
          <p:spPr bwMode="auto">
            <a:xfrm flipV="1">
              <a:off x="204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5325" name="Oval 107"/>
            <p:cNvSpPr>
              <a:spLocks noChangeArrowheads="1"/>
            </p:cNvSpPr>
            <p:nvPr/>
          </p:nvSpPr>
          <p:spPr bwMode="auto">
            <a:xfrm flipV="1">
              <a:off x="215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5326" name="Oval 108"/>
            <p:cNvSpPr>
              <a:spLocks noChangeArrowheads="1"/>
            </p:cNvSpPr>
            <p:nvPr/>
          </p:nvSpPr>
          <p:spPr bwMode="auto">
            <a:xfrm flipV="1">
              <a:off x="226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5327" name="Rectangle 109"/>
            <p:cNvSpPr>
              <a:spLocks noChangeArrowheads="1"/>
            </p:cNvSpPr>
            <p:nvPr/>
          </p:nvSpPr>
          <p:spPr bwMode="auto">
            <a:xfrm flipV="1">
              <a:off x="1463" y="3459"/>
              <a:ext cx="183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5328" name="Oval 110"/>
            <p:cNvSpPr>
              <a:spLocks noChangeArrowheads="1"/>
            </p:cNvSpPr>
            <p:nvPr/>
          </p:nvSpPr>
          <p:spPr bwMode="auto">
            <a:xfrm flipV="1">
              <a:off x="3485" y="3456"/>
              <a:ext cx="96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5329" name="Oval 111"/>
            <p:cNvSpPr>
              <a:spLocks noChangeArrowheads="1"/>
            </p:cNvSpPr>
            <p:nvPr/>
          </p:nvSpPr>
          <p:spPr bwMode="auto">
            <a:xfrm flipV="1">
              <a:off x="4322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5330" name="Oval 112"/>
            <p:cNvSpPr>
              <a:spLocks noChangeArrowheads="1"/>
            </p:cNvSpPr>
            <p:nvPr/>
          </p:nvSpPr>
          <p:spPr bwMode="auto">
            <a:xfrm flipV="1">
              <a:off x="254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5331" name="Oval 113"/>
            <p:cNvSpPr>
              <a:spLocks noChangeArrowheads="1"/>
            </p:cNvSpPr>
            <p:nvPr/>
          </p:nvSpPr>
          <p:spPr bwMode="auto">
            <a:xfrm flipV="1">
              <a:off x="265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5332" name="Oval 114"/>
            <p:cNvSpPr>
              <a:spLocks noChangeArrowheads="1"/>
            </p:cNvSpPr>
            <p:nvPr/>
          </p:nvSpPr>
          <p:spPr bwMode="auto">
            <a:xfrm flipV="1">
              <a:off x="277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5333" name="Oval 115"/>
            <p:cNvSpPr>
              <a:spLocks noChangeArrowheads="1"/>
            </p:cNvSpPr>
            <p:nvPr/>
          </p:nvSpPr>
          <p:spPr bwMode="auto">
            <a:xfrm flipV="1">
              <a:off x="289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5334" name="Oval 116"/>
            <p:cNvSpPr>
              <a:spLocks noChangeArrowheads="1"/>
            </p:cNvSpPr>
            <p:nvPr/>
          </p:nvSpPr>
          <p:spPr bwMode="auto">
            <a:xfrm flipV="1">
              <a:off x="301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5335" name="Oval 117"/>
            <p:cNvSpPr>
              <a:spLocks noChangeArrowheads="1"/>
            </p:cNvSpPr>
            <p:nvPr/>
          </p:nvSpPr>
          <p:spPr bwMode="auto">
            <a:xfrm flipV="1">
              <a:off x="313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5336" name="Oval 118"/>
            <p:cNvSpPr>
              <a:spLocks noChangeArrowheads="1"/>
            </p:cNvSpPr>
            <p:nvPr/>
          </p:nvSpPr>
          <p:spPr bwMode="auto">
            <a:xfrm flipV="1">
              <a:off x="3251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5337" name="Oval 119"/>
            <p:cNvSpPr>
              <a:spLocks noChangeArrowheads="1"/>
            </p:cNvSpPr>
            <p:nvPr/>
          </p:nvSpPr>
          <p:spPr bwMode="auto">
            <a:xfrm flipV="1">
              <a:off x="336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5338" name="Oval 120"/>
            <p:cNvSpPr>
              <a:spLocks noChangeArrowheads="1"/>
            </p:cNvSpPr>
            <p:nvPr/>
          </p:nvSpPr>
          <p:spPr bwMode="auto">
            <a:xfrm flipV="1">
              <a:off x="3603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5339" name="Oval 121"/>
            <p:cNvSpPr>
              <a:spLocks noChangeArrowheads="1"/>
            </p:cNvSpPr>
            <p:nvPr/>
          </p:nvSpPr>
          <p:spPr bwMode="auto">
            <a:xfrm flipV="1">
              <a:off x="371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5340" name="Oval 122"/>
            <p:cNvSpPr>
              <a:spLocks noChangeArrowheads="1"/>
            </p:cNvSpPr>
            <p:nvPr/>
          </p:nvSpPr>
          <p:spPr bwMode="auto">
            <a:xfrm flipV="1">
              <a:off x="3842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5341" name="Oval 123"/>
            <p:cNvSpPr>
              <a:spLocks noChangeArrowheads="1"/>
            </p:cNvSpPr>
            <p:nvPr/>
          </p:nvSpPr>
          <p:spPr bwMode="auto">
            <a:xfrm flipV="1">
              <a:off x="396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5342" name="Oval 124"/>
            <p:cNvSpPr>
              <a:spLocks noChangeArrowheads="1"/>
            </p:cNvSpPr>
            <p:nvPr/>
          </p:nvSpPr>
          <p:spPr bwMode="auto">
            <a:xfrm flipV="1">
              <a:off x="407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5343" name="Oval 125"/>
            <p:cNvSpPr>
              <a:spLocks noChangeArrowheads="1"/>
            </p:cNvSpPr>
            <p:nvPr/>
          </p:nvSpPr>
          <p:spPr bwMode="auto">
            <a:xfrm flipV="1">
              <a:off x="418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5344" name="Rectangle 126"/>
            <p:cNvSpPr>
              <a:spLocks noChangeArrowheads="1"/>
            </p:cNvSpPr>
            <p:nvPr/>
          </p:nvSpPr>
          <p:spPr bwMode="auto">
            <a:xfrm flipV="1">
              <a:off x="3383" y="3459"/>
              <a:ext cx="183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  <p:grpSp>
        <p:nvGrpSpPr>
          <p:cNvPr id="95304" name="Group 127"/>
          <p:cNvGrpSpPr>
            <a:grpSpLocks/>
          </p:cNvGrpSpPr>
          <p:nvPr/>
        </p:nvGrpSpPr>
        <p:grpSpPr bwMode="auto">
          <a:xfrm>
            <a:off x="6064250" y="5257800"/>
            <a:ext cx="1022350" cy="549275"/>
            <a:chOff x="2860" y="3974"/>
            <a:chExt cx="644" cy="346"/>
          </a:xfrm>
        </p:grpSpPr>
        <p:sp>
          <p:nvSpPr>
            <p:cNvPr id="95309" name="Text Box 128"/>
            <p:cNvSpPr txBox="1">
              <a:spLocks noChangeArrowheads="1"/>
            </p:cNvSpPr>
            <p:nvPr/>
          </p:nvSpPr>
          <p:spPr bwMode="auto">
            <a:xfrm>
              <a:off x="2860" y="403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n</a:t>
              </a:r>
              <a:endParaRPr lang="en-CA" altLang="en-US" sz="2400" baseline="-25000"/>
            </a:p>
          </p:txBody>
        </p:sp>
        <p:sp>
          <p:nvSpPr>
            <p:cNvPr id="95310" name="Text Box 129"/>
            <p:cNvSpPr txBox="1">
              <a:spLocks noChangeArrowheads="1"/>
            </p:cNvSpPr>
            <p:nvPr/>
          </p:nvSpPr>
          <p:spPr bwMode="auto">
            <a:xfrm>
              <a:off x="2928" y="3974"/>
              <a:ext cx="5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aseline="30000"/>
                <a:t>log a</a:t>
              </a:r>
              <a:r>
                <a:rPr lang="en-US" altLang="en-US" sz="2000"/>
                <a:t>/</a:t>
              </a:r>
              <a:r>
                <a:rPr lang="en-US" altLang="en-US" sz="2000" baseline="-25000"/>
                <a:t>log b</a:t>
              </a:r>
              <a:endParaRPr lang="en-CA" altLang="en-US" sz="2000"/>
            </a:p>
          </p:txBody>
        </p:sp>
      </p:grpSp>
      <p:grpSp>
        <p:nvGrpSpPr>
          <p:cNvPr id="95305" name="Group 130"/>
          <p:cNvGrpSpPr>
            <a:grpSpLocks/>
          </p:cNvGrpSpPr>
          <p:nvPr/>
        </p:nvGrpSpPr>
        <p:grpSpPr bwMode="auto">
          <a:xfrm>
            <a:off x="7315200" y="5257800"/>
            <a:ext cx="1728788" cy="549275"/>
            <a:chOff x="2860" y="3974"/>
            <a:chExt cx="1089" cy="346"/>
          </a:xfrm>
        </p:grpSpPr>
        <p:sp>
          <p:nvSpPr>
            <p:cNvPr id="95307" name="Text Box 131"/>
            <p:cNvSpPr txBox="1">
              <a:spLocks noChangeArrowheads="1"/>
            </p:cNvSpPr>
            <p:nvPr/>
          </p:nvSpPr>
          <p:spPr bwMode="auto">
            <a:xfrm>
              <a:off x="2860" y="4032"/>
              <a:ext cx="10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n          </a:t>
              </a:r>
              <a:r>
                <a:rPr lang="en-CA" altLang="en-US" sz="2000"/>
                <a:t>·</a:t>
              </a:r>
              <a:r>
                <a:rPr lang="en-US" altLang="en-US" sz="2400"/>
                <a:t> </a:t>
              </a:r>
              <a:r>
                <a:rPr lang="en-US" altLang="en-US" sz="2000">
                  <a:latin typeface="Arial Rounded MT Bold" pitchFamily="34" charset="0"/>
                </a:rPr>
                <a:t>T(1)</a:t>
              </a:r>
              <a:endParaRPr lang="en-CA" altLang="en-US" sz="2000">
                <a:latin typeface="Arial Rounded MT Bold" pitchFamily="34" charset="0"/>
              </a:endParaRPr>
            </a:p>
          </p:txBody>
        </p:sp>
        <p:sp>
          <p:nvSpPr>
            <p:cNvPr id="95308" name="Text Box 132"/>
            <p:cNvSpPr txBox="1">
              <a:spLocks noChangeArrowheads="1"/>
            </p:cNvSpPr>
            <p:nvPr/>
          </p:nvSpPr>
          <p:spPr bwMode="auto">
            <a:xfrm>
              <a:off x="2928" y="3974"/>
              <a:ext cx="60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aseline="30000"/>
                <a:t>log a</a:t>
              </a:r>
              <a:r>
                <a:rPr lang="en-US" altLang="en-US" sz="2000"/>
                <a:t>/</a:t>
              </a:r>
              <a:r>
                <a:rPr lang="en-US" altLang="en-US" sz="2000" baseline="-25000"/>
                <a:t>log b </a:t>
              </a:r>
              <a:endParaRPr lang="en-CA" altLang="en-US" sz="2000"/>
            </a:p>
          </p:txBody>
        </p:sp>
      </p:grpSp>
      <p:sp>
        <p:nvSpPr>
          <p:cNvPr id="447621" name="Text Box 133"/>
          <p:cNvSpPr txBox="1">
            <a:spLocks noChangeArrowheads="1"/>
          </p:cNvSpPr>
          <p:nvPr/>
        </p:nvSpPr>
        <p:spPr bwMode="auto">
          <a:xfrm>
            <a:off x="2193925" y="6038850"/>
            <a:ext cx="4637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Total Work  T(n) = </a:t>
            </a:r>
            <a:r>
              <a:rPr lang="en-CA" altLang="en-US">
                <a:cs typeface="Times New Roman" pitchFamily="18" charset="0"/>
              </a:rPr>
              <a:t>∑</a:t>
            </a:r>
            <a:r>
              <a:rPr lang="en-US" altLang="en-US" baseline="-25000">
                <a:cs typeface="Times New Roman" pitchFamily="18" charset="0"/>
              </a:rPr>
              <a:t>i=0..h</a:t>
            </a:r>
            <a:r>
              <a:rPr lang="en-US" altLang="en-US">
                <a:cs typeface="Times New Roman" pitchFamily="18" charset="0"/>
              </a:rPr>
              <a:t> </a:t>
            </a:r>
            <a:r>
              <a:rPr lang="en-US" altLang="en-US" sz="2400">
                <a:latin typeface="Arial Rounded MT Bold" pitchFamily="34" charset="0"/>
              </a:rPr>
              <a:t>a</a:t>
            </a:r>
            <a:r>
              <a:rPr lang="en-US" altLang="en-US" sz="2400" baseline="30000">
                <a:latin typeface="Arial Rounded MT Bold" pitchFamily="34" charset="0"/>
              </a:rPr>
              <a:t>i</a:t>
            </a:r>
            <a:r>
              <a:rPr lang="en-US" altLang="en-US" sz="2400">
                <a:latin typeface="Symbol" pitchFamily="18" charset="2"/>
              </a:rPr>
              <a:t>×</a:t>
            </a:r>
            <a:r>
              <a:rPr lang="en-US" altLang="en-US" sz="2000">
                <a:latin typeface="Arial Rounded MT Bold" pitchFamily="34" charset="0"/>
              </a:rPr>
              <a:t>f(n/b</a:t>
            </a:r>
            <a:r>
              <a:rPr lang="en-US" altLang="en-US" sz="2000" baseline="30000">
                <a:latin typeface="Arial Rounded MT Bold" pitchFamily="34" charset="0"/>
              </a:rPr>
              <a:t>i</a:t>
            </a:r>
            <a:r>
              <a:rPr lang="en-US" altLang="en-US" sz="2000">
                <a:latin typeface="Arial Rounded MT Bold" pitchFamily="34" charset="0"/>
              </a:rPr>
              <a:t>)</a:t>
            </a:r>
            <a:endParaRPr lang="en-CA" altLang="en-US" sz="200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7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7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621" grpId="0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Evaluating</a:t>
            </a:r>
            <a:r>
              <a:rPr lang="en-US" altLang="en-US" smtClean="0"/>
              <a:t>: </a:t>
            </a:r>
            <a:r>
              <a:rPr lang="en-CA" altLang="en-US" sz="3600" smtClean="0">
                <a:solidFill>
                  <a:schemeClr val="accent2"/>
                </a:solidFill>
              </a:rPr>
              <a:t>T(n) =</a:t>
            </a:r>
            <a:r>
              <a:rPr lang="en-US" altLang="en-US" sz="3600" smtClean="0">
                <a:solidFill>
                  <a:schemeClr val="accent2"/>
                </a:solidFill>
              </a:rPr>
              <a:t> </a:t>
            </a:r>
            <a:r>
              <a:rPr lang="en-CA" altLang="en-US" sz="3600" smtClean="0">
                <a:solidFill>
                  <a:schemeClr val="accent2"/>
                </a:solidFill>
              </a:rPr>
              <a:t>aT(n/b)+f(n)</a:t>
            </a:r>
            <a:r>
              <a:rPr lang="en-US" altLang="en-US" sz="3600" smtClean="0">
                <a:solidFill>
                  <a:schemeClr val="accent2"/>
                </a:solidFill>
              </a:rPr>
              <a:t>             </a:t>
            </a:r>
            <a:endParaRPr lang="en-US" altLang="en-US" sz="3600" smtClean="0">
              <a:solidFill>
                <a:schemeClr val="accent2"/>
              </a:solidFill>
              <a:latin typeface="Arial Rounded MT Bold" pitchFamily="34" charset="0"/>
            </a:endParaRP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4953000" y="1370013"/>
            <a:ext cx="3865563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accent2"/>
                </a:solidFill>
              </a:rPr>
              <a:t>= </a:t>
            </a:r>
            <a:r>
              <a:rPr lang="en-CA" altLang="en-US" sz="4800">
                <a:solidFill>
                  <a:schemeClr val="accent2"/>
                </a:solidFill>
                <a:cs typeface="Times New Roman" pitchFamily="18" charset="0"/>
              </a:rPr>
              <a:t>∑</a:t>
            </a:r>
            <a:r>
              <a:rPr lang="en-US" altLang="en-US" sz="4800" baseline="-25000">
                <a:solidFill>
                  <a:schemeClr val="accent2"/>
                </a:solidFill>
                <a:cs typeface="Times New Roman" pitchFamily="18" charset="0"/>
              </a:rPr>
              <a:t>i=0..h</a:t>
            </a:r>
            <a:r>
              <a:rPr lang="en-US" altLang="en-US" sz="480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altLang="en-US" sz="4000">
                <a:solidFill>
                  <a:schemeClr val="accent2"/>
                </a:solidFill>
                <a:latin typeface="Arial Rounded MT Bold" pitchFamily="34" charset="0"/>
              </a:rPr>
              <a:t>a</a:t>
            </a:r>
            <a:r>
              <a:rPr lang="en-US" altLang="en-US" sz="4000" baseline="30000">
                <a:solidFill>
                  <a:schemeClr val="accent2"/>
                </a:solidFill>
                <a:latin typeface="Arial Rounded MT Bold" pitchFamily="34" charset="0"/>
              </a:rPr>
              <a:t>i</a:t>
            </a:r>
            <a:r>
              <a:rPr lang="en-US" altLang="en-US" sz="4000">
                <a:solidFill>
                  <a:schemeClr val="accent2"/>
                </a:solidFill>
                <a:latin typeface="Symbol" pitchFamily="18" charset="2"/>
              </a:rPr>
              <a:t>×</a:t>
            </a:r>
            <a:r>
              <a:rPr lang="en-US" altLang="en-US" sz="3600">
                <a:solidFill>
                  <a:schemeClr val="accent2"/>
                </a:solidFill>
                <a:latin typeface="Arial Rounded MT Bold" pitchFamily="34" charset="0"/>
              </a:rPr>
              <a:t>f(n/b</a:t>
            </a:r>
            <a:r>
              <a:rPr lang="en-US" altLang="en-US" sz="3600" baseline="30000">
                <a:solidFill>
                  <a:schemeClr val="accent2"/>
                </a:solidFill>
                <a:latin typeface="Arial Rounded MT Bold" pitchFamily="34" charset="0"/>
              </a:rPr>
              <a:t>i</a:t>
            </a:r>
            <a:r>
              <a:rPr lang="en-US" altLang="en-US" sz="3600">
                <a:solidFill>
                  <a:schemeClr val="accent2"/>
                </a:solidFill>
                <a:latin typeface="Arial Rounded MT Bold" pitchFamily="34" charset="0"/>
              </a:rPr>
              <a:t>)</a:t>
            </a:r>
            <a:br>
              <a:rPr lang="en-US" altLang="en-US" sz="3600">
                <a:solidFill>
                  <a:schemeClr val="accent2"/>
                </a:solidFill>
                <a:latin typeface="Arial Rounded MT Bold" pitchFamily="34" charset="0"/>
              </a:rPr>
            </a:br>
            <a:endParaRPr lang="en-CA" altLang="en-US" sz="3600">
              <a:solidFill>
                <a:schemeClr val="accent2"/>
              </a:solidFill>
              <a:latin typeface="Arial Rounded MT Bold" pitchFamily="34" charset="0"/>
            </a:endParaRP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685800" y="204152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tx2"/>
              </a:solidFill>
            </a:endParaRPr>
          </a:p>
        </p:txBody>
      </p:sp>
      <p:grpSp>
        <p:nvGrpSpPr>
          <p:cNvPr id="96261" name="Group 5"/>
          <p:cNvGrpSpPr>
            <a:grpSpLocks/>
          </p:cNvGrpSpPr>
          <p:nvPr/>
        </p:nvGrpSpPr>
        <p:grpSpPr bwMode="auto">
          <a:xfrm>
            <a:off x="1219200" y="2438400"/>
            <a:ext cx="6705600" cy="1524000"/>
            <a:chOff x="192" y="2160"/>
            <a:chExt cx="4224" cy="960"/>
          </a:xfrm>
        </p:grpSpPr>
        <p:sp>
          <p:nvSpPr>
            <p:cNvPr id="96264" name="Rectangle 6"/>
            <p:cNvSpPr>
              <a:spLocks noChangeArrowheads="1"/>
            </p:cNvSpPr>
            <p:nvPr/>
          </p:nvSpPr>
          <p:spPr bwMode="auto">
            <a:xfrm>
              <a:off x="261" y="2318"/>
              <a:ext cx="4011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>
                  <a:solidFill>
                    <a:schemeClr val="accent1"/>
                  </a:solidFill>
                </a:rPr>
                <a:t>If a Geometric Sum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CA" altLang="en-US" sz="3600">
                  <a:solidFill>
                    <a:schemeClr val="accent1"/>
                  </a:solidFill>
                </a:rPr>
                <a:t>∑</a:t>
              </a:r>
              <a:r>
                <a:rPr lang="en-CA" altLang="en-US" sz="3600" baseline="-25000">
                  <a:solidFill>
                    <a:schemeClr val="accent1"/>
                  </a:solidFill>
                </a:rPr>
                <a:t>i=</a:t>
              </a:r>
              <a:r>
                <a:rPr lang="en-US" altLang="en-US" sz="3600" baseline="-25000">
                  <a:solidFill>
                    <a:schemeClr val="accent1"/>
                  </a:solidFill>
                </a:rPr>
                <a:t>0</a:t>
              </a:r>
              <a:r>
                <a:rPr lang="en-CA" altLang="en-US" sz="3600" baseline="-25000">
                  <a:solidFill>
                    <a:schemeClr val="accent1"/>
                  </a:solidFill>
                </a:rPr>
                <a:t>..n</a:t>
              </a:r>
              <a:r>
                <a:rPr lang="en-CA" altLang="en-US" sz="2800">
                  <a:solidFill>
                    <a:schemeClr val="accent1"/>
                  </a:solidFill>
                </a:rPr>
                <a:t> </a:t>
              </a:r>
              <a:r>
                <a:rPr lang="en-CA" altLang="en-US" sz="2800" baseline="-25000">
                  <a:solidFill>
                    <a:schemeClr val="accent1"/>
                  </a:solidFill>
                </a:rPr>
                <a:t> </a:t>
              </a:r>
              <a:r>
                <a:rPr lang="en-US" altLang="en-US" sz="2800">
                  <a:solidFill>
                    <a:schemeClr val="accent1"/>
                  </a:solidFill>
                </a:rPr>
                <a:t>x</a:t>
              </a:r>
              <a:r>
                <a:rPr lang="en-US" altLang="en-US" sz="2800" baseline="30000">
                  <a:solidFill>
                    <a:schemeClr val="accent1"/>
                  </a:solidFill>
                </a:rPr>
                <a:t>i </a:t>
              </a:r>
              <a:r>
                <a:rPr lang="en-CA" altLang="en-US">
                  <a:solidFill>
                    <a:schemeClr val="accent1"/>
                  </a:solidFill>
                  <a:latin typeface="Symbol" pitchFamily="18" charset="2"/>
                </a:rPr>
                <a:t>=</a:t>
              </a:r>
              <a:r>
                <a:rPr lang="en-US" altLang="en-US">
                  <a:solidFill>
                    <a:schemeClr val="accent1"/>
                  </a:solidFill>
                  <a:latin typeface="Symbol" pitchFamily="18" charset="2"/>
                </a:rPr>
                <a:t> </a:t>
              </a:r>
              <a:r>
                <a:rPr lang="en-CA" altLang="en-US">
                  <a:solidFill>
                    <a:schemeClr val="accent1"/>
                  </a:solidFill>
                  <a:cs typeface="Times New Roman" pitchFamily="18" charset="0"/>
                </a:rPr>
                <a:t>θ</a:t>
              </a:r>
              <a:r>
                <a:rPr lang="en-US" altLang="en-US">
                  <a:solidFill>
                    <a:schemeClr val="accent1"/>
                  </a:solidFill>
                  <a:cs typeface="Times New Roman" pitchFamily="18" charset="0"/>
                </a:rPr>
                <a:t>(max(</a:t>
              </a:r>
              <a:r>
                <a:rPr lang="en-US" altLang="en-US">
                  <a:solidFill>
                    <a:schemeClr val="hlink"/>
                  </a:solidFill>
                  <a:cs typeface="Times New Roman" pitchFamily="18" charset="0"/>
                </a:rPr>
                <a:t>first term</a:t>
              </a:r>
              <a:r>
                <a:rPr lang="en-US" altLang="en-US">
                  <a:solidFill>
                    <a:schemeClr val="accent1"/>
                  </a:solidFill>
                  <a:cs typeface="Times New Roman" pitchFamily="18" charset="0"/>
                </a:rPr>
                <a:t>, </a:t>
              </a:r>
              <a:r>
                <a:rPr lang="en-US" altLang="en-US">
                  <a:solidFill>
                    <a:schemeClr val="hlink"/>
                  </a:solidFill>
                  <a:cs typeface="Times New Roman" pitchFamily="18" charset="0"/>
                </a:rPr>
                <a:t>last term</a:t>
              </a:r>
              <a:r>
                <a:rPr lang="en-US" altLang="en-US">
                  <a:solidFill>
                    <a:schemeClr val="accent1"/>
                  </a:solidFill>
                  <a:cs typeface="Times New Roman" pitchFamily="18" charset="0"/>
                </a:rPr>
                <a:t>))</a:t>
              </a:r>
              <a:endParaRPr lang="en-CA" altLang="en-US">
                <a:solidFill>
                  <a:schemeClr val="accent1"/>
                </a:solidFill>
                <a:cs typeface="Times New Roman" pitchFamily="18" charset="0"/>
              </a:endParaRPr>
            </a:p>
          </p:txBody>
        </p:sp>
        <p:sp>
          <p:nvSpPr>
            <p:cNvPr id="96265" name="Rectangle 7"/>
            <p:cNvSpPr>
              <a:spLocks noChangeArrowheads="1"/>
            </p:cNvSpPr>
            <p:nvPr/>
          </p:nvSpPr>
          <p:spPr bwMode="auto">
            <a:xfrm>
              <a:off x="192" y="2160"/>
              <a:ext cx="4224" cy="96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  <p:pic>
        <p:nvPicPr>
          <p:cNvPr id="96262" name="Picture 8" descr="sumG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78313"/>
            <a:ext cx="342900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3" name="Picture 9" descr="sumG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67200"/>
            <a:ext cx="3505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Evaluating</a:t>
            </a:r>
            <a:r>
              <a:rPr lang="en-US" altLang="en-US" smtClean="0"/>
              <a:t>: </a:t>
            </a:r>
            <a:r>
              <a:rPr lang="en-CA" altLang="en-US" sz="3600" smtClean="0">
                <a:solidFill>
                  <a:schemeClr val="accent2"/>
                </a:solidFill>
              </a:rPr>
              <a:t>T(n) =</a:t>
            </a:r>
            <a:r>
              <a:rPr lang="en-US" altLang="en-US" sz="3600" smtClean="0">
                <a:solidFill>
                  <a:schemeClr val="accent2"/>
                </a:solidFill>
              </a:rPr>
              <a:t> </a:t>
            </a:r>
            <a:r>
              <a:rPr lang="en-CA" altLang="en-US" sz="3600" smtClean="0">
                <a:solidFill>
                  <a:schemeClr val="accent2"/>
                </a:solidFill>
              </a:rPr>
              <a:t>aT(n/b)+f(n)</a:t>
            </a:r>
          </a:p>
        </p:txBody>
      </p:sp>
      <p:graphicFrame>
        <p:nvGraphicFramePr>
          <p:cNvPr id="449539" name="Group 3"/>
          <p:cNvGraphicFramePr>
            <a:graphicFrameLocks noGrp="1"/>
          </p:cNvGraphicFramePr>
          <p:nvPr/>
        </p:nvGraphicFramePr>
        <p:xfrm>
          <a:off x="76200" y="1219200"/>
          <a:ext cx="8991600" cy="4535488"/>
        </p:xfrm>
        <a:graphic>
          <a:graphicData uri="http://schemas.openxmlformats.org/drawingml/2006/table">
            <a:tbl>
              <a:tblPr/>
              <a:tblGrid>
                <a:gridCol w="1219200"/>
                <a:gridCol w="1317625"/>
                <a:gridCol w="1527175"/>
                <a:gridCol w="1701800"/>
                <a:gridCol w="1411288"/>
                <a:gridCol w="1814512"/>
              </a:tblGrid>
              <a:tr h="1335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Level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Instance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size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 stack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# stack frames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Work in Level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f(n)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1 </a:t>
                      </a:r>
                      <a:r>
                        <a:rPr kumimoji="0" lang="en-C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·</a:t>
                      </a:r>
                      <a:r>
                        <a:rPr kumimoji="0" lang="en-C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f(n)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f(n/b)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a </a:t>
                      </a:r>
                      <a:r>
                        <a:rPr kumimoji="0" lang="en-C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·</a:t>
                      </a:r>
                      <a:r>
                        <a:rPr kumimoji="0" lang="en-C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f(n/b)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f(n/b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)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a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</a:t>
                      </a:r>
                      <a:endParaRPr kumimoji="0" lang="en-CA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  </a:t>
                      </a:r>
                      <a:r>
                        <a:rPr kumimoji="0" lang="en-C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·</a:t>
                      </a:r>
                      <a:r>
                        <a:rPr kumimoji="0" lang="en-C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f(n/b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)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i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f(n/b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)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a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i</a:t>
                      </a:r>
                      <a:endParaRPr kumimoji="0" lang="en-CA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i  </a:t>
                      </a:r>
                      <a:r>
                        <a:rPr kumimoji="0" lang="en-C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·</a:t>
                      </a:r>
                      <a:r>
                        <a:rPr kumimoji="0" lang="en-C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f(n/b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)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 = 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log n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log b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n/b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h</a:t>
                      </a:r>
                      <a:endParaRPr kumimoji="0" lang="en-CA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T(1)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P MathA" pitchFamily="2" charset="2"/>
                        </a:rPr>
                        <a:t>      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97348" name="Group 68"/>
          <p:cNvGrpSpPr>
            <a:grpSpLocks/>
          </p:cNvGrpSpPr>
          <p:nvPr/>
        </p:nvGrpSpPr>
        <p:grpSpPr bwMode="auto">
          <a:xfrm>
            <a:off x="1419225" y="3148013"/>
            <a:ext cx="1031875" cy="168275"/>
            <a:chOff x="260" y="1787"/>
            <a:chExt cx="942" cy="147"/>
          </a:xfrm>
        </p:grpSpPr>
        <p:sp>
          <p:nvSpPr>
            <p:cNvPr id="97414" name="Oval 69"/>
            <p:cNvSpPr>
              <a:spLocks noChangeArrowheads="1"/>
            </p:cNvSpPr>
            <p:nvPr/>
          </p:nvSpPr>
          <p:spPr bwMode="auto">
            <a:xfrm>
              <a:off x="805" y="1787"/>
              <a:ext cx="103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7415" name="Oval 70"/>
            <p:cNvSpPr>
              <a:spLocks noChangeArrowheads="1"/>
            </p:cNvSpPr>
            <p:nvPr/>
          </p:nvSpPr>
          <p:spPr bwMode="auto">
            <a:xfrm>
              <a:off x="533" y="1792"/>
              <a:ext cx="102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97416" name="Oval 71"/>
            <p:cNvSpPr>
              <a:spLocks noChangeArrowheads="1"/>
            </p:cNvSpPr>
            <p:nvPr/>
          </p:nvSpPr>
          <p:spPr bwMode="auto">
            <a:xfrm>
              <a:off x="1100" y="1787"/>
              <a:ext cx="102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7417" name="Oval 72"/>
            <p:cNvSpPr>
              <a:spLocks noChangeArrowheads="1"/>
            </p:cNvSpPr>
            <p:nvPr/>
          </p:nvSpPr>
          <p:spPr bwMode="auto">
            <a:xfrm>
              <a:off x="260" y="1787"/>
              <a:ext cx="103" cy="14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</p:grpSp>
      <p:sp>
        <p:nvSpPr>
          <p:cNvPr id="97349" name="Oval 73"/>
          <p:cNvSpPr>
            <a:spLocks noChangeArrowheads="1"/>
          </p:cNvSpPr>
          <p:nvPr/>
        </p:nvSpPr>
        <p:spPr bwMode="auto">
          <a:xfrm>
            <a:off x="1868488" y="2741613"/>
            <a:ext cx="112712" cy="161925"/>
          </a:xfrm>
          <a:prstGeom prst="ellipse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pSp>
        <p:nvGrpSpPr>
          <p:cNvPr id="97350" name="Group 74"/>
          <p:cNvGrpSpPr>
            <a:grpSpLocks/>
          </p:cNvGrpSpPr>
          <p:nvPr/>
        </p:nvGrpSpPr>
        <p:grpSpPr bwMode="auto">
          <a:xfrm>
            <a:off x="1316038" y="4583113"/>
            <a:ext cx="1235075" cy="90487"/>
            <a:chOff x="530" y="1115"/>
            <a:chExt cx="3575" cy="182"/>
          </a:xfrm>
        </p:grpSpPr>
        <p:sp>
          <p:nvSpPr>
            <p:cNvPr id="97397" name="Oval 75"/>
            <p:cNvSpPr>
              <a:spLocks noChangeArrowheads="1"/>
            </p:cNvSpPr>
            <p:nvPr/>
          </p:nvSpPr>
          <p:spPr bwMode="auto">
            <a:xfrm>
              <a:off x="2326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7398" name="Oval 76"/>
            <p:cNvSpPr>
              <a:spLocks noChangeArrowheads="1"/>
            </p:cNvSpPr>
            <p:nvPr/>
          </p:nvSpPr>
          <p:spPr bwMode="auto">
            <a:xfrm>
              <a:off x="3925" y="1115"/>
              <a:ext cx="180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7399" name="Oval 77"/>
            <p:cNvSpPr>
              <a:spLocks noChangeArrowheads="1"/>
            </p:cNvSpPr>
            <p:nvPr/>
          </p:nvSpPr>
          <p:spPr bwMode="auto">
            <a:xfrm>
              <a:off x="530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7400" name="Oval 78"/>
            <p:cNvSpPr>
              <a:spLocks noChangeArrowheads="1"/>
            </p:cNvSpPr>
            <p:nvPr/>
          </p:nvSpPr>
          <p:spPr bwMode="auto">
            <a:xfrm>
              <a:off x="746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7401" name="Oval 79"/>
            <p:cNvSpPr>
              <a:spLocks noChangeArrowheads="1"/>
            </p:cNvSpPr>
            <p:nvPr/>
          </p:nvSpPr>
          <p:spPr bwMode="auto">
            <a:xfrm>
              <a:off x="9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7402" name="Oval 80"/>
            <p:cNvSpPr>
              <a:spLocks noChangeArrowheads="1"/>
            </p:cNvSpPr>
            <p:nvPr/>
          </p:nvSpPr>
          <p:spPr bwMode="auto">
            <a:xfrm>
              <a:off x="1199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7403" name="Oval 81"/>
            <p:cNvSpPr>
              <a:spLocks noChangeArrowheads="1"/>
            </p:cNvSpPr>
            <p:nvPr/>
          </p:nvSpPr>
          <p:spPr bwMode="auto">
            <a:xfrm>
              <a:off x="1429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7404" name="Oval 82"/>
            <p:cNvSpPr>
              <a:spLocks noChangeArrowheads="1"/>
            </p:cNvSpPr>
            <p:nvPr/>
          </p:nvSpPr>
          <p:spPr bwMode="auto">
            <a:xfrm>
              <a:off x="166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7405" name="Oval 83"/>
            <p:cNvSpPr>
              <a:spLocks noChangeArrowheads="1"/>
            </p:cNvSpPr>
            <p:nvPr/>
          </p:nvSpPr>
          <p:spPr bwMode="auto">
            <a:xfrm>
              <a:off x="1877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7406" name="Oval 84"/>
            <p:cNvSpPr>
              <a:spLocks noChangeArrowheads="1"/>
            </p:cNvSpPr>
            <p:nvPr/>
          </p:nvSpPr>
          <p:spPr bwMode="auto">
            <a:xfrm>
              <a:off x="2093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7407" name="Oval 85"/>
            <p:cNvSpPr>
              <a:spLocks noChangeArrowheads="1"/>
            </p:cNvSpPr>
            <p:nvPr/>
          </p:nvSpPr>
          <p:spPr bwMode="auto">
            <a:xfrm>
              <a:off x="2550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7408" name="Oval 86"/>
            <p:cNvSpPr>
              <a:spLocks noChangeArrowheads="1"/>
            </p:cNvSpPr>
            <p:nvPr/>
          </p:nvSpPr>
          <p:spPr bwMode="auto">
            <a:xfrm>
              <a:off x="27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7409" name="Oval 87"/>
            <p:cNvSpPr>
              <a:spLocks noChangeArrowheads="1"/>
            </p:cNvSpPr>
            <p:nvPr/>
          </p:nvSpPr>
          <p:spPr bwMode="auto">
            <a:xfrm>
              <a:off x="3008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7410" name="Oval 88"/>
            <p:cNvSpPr>
              <a:spLocks noChangeArrowheads="1"/>
            </p:cNvSpPr>
            <p:nvPr/>
          </p:nvSpPr>
          <p:spPr bwMode="auto">
            <a:xfrm>
              <a:off x="3240" y="1115"/>
              <a:ext cx="181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7411" name="Oval 89"/>
            <p:cNvSpPr>
              <a:spLocks noChangeArrowheads="1"/>
            </p:cNvSpPr>
            <p:nvPr/>
          </p:nvSpPr>
          <p:spPr bwMode="auto">
            <a:xfrm>
              <a:off x="3456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7412" name="Oval 90"/>
            <p:cNvSpPr>
              <a:spLocks noChangeArrowheads="1"/>
            </p:cNvSpPr>
            <p:nvPr/>
          </p:nvSpPr>
          <p:spPr bwMode="auto">
            <a:xfrm>
              <a:off x="3671" y="1115"/>
              <a:ext cx="182" cy="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7413" name="Rectangle 91"/>
            <p:cNvSpPr>
              <a:spLocks noChangeArrowheads="1"/>
            </p:cNvSpPr>
            <p:nvPr/>
          </p:nvSpPr>
          <p:spPr bwMode="auto">
            <a:xfrm>
              <a:off x="2130" y="1141"/>
              <a:ext cx="35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  <p:grpSp>
        <p:nvGrpSpPr>
          <p:cNvPr id="97351" name="Group 92"/>
          <p:cNvGrpSpPr>
            <a:grpSpLocks/>
          </p:cNvGrpSpPr>
          <p:nvPr/>
        </p:nvGrpSpPr>
        <p:grpSpPr bwMode="auto">
          <a:xfrm>
            <a:off x="1282700" y="5532438"/>
            <a:ext cx="1308100" cy="30162"/>
            <a:chOff x="626" y="3456"/>
            <a:chExt cx="3790" cy="58"/>
          </a:xfrm>
        </p:grpSpPr>
        <p:sp>
          <p:nvSpPr>
            <p:cNvPr id="97363" name="Oval 93"/>
            <p:cNvSpPr>
              <a:spLocks noChangeArrowheads="1"/>
            </p:cNvSpPr>
            <p:nvPr/>
          </p:nvSpPr>
          <p:spPr bwMode="auto">
            <a:xfrm flipV="1">
              <a:off x="1565" y="3456"/>
              <a:ext cx="96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7364" name="Oval 94"/>
            <p:cNvSpPr>
              <a:spLocks noChangeArrowheads="1"/>
            </p:cNvSpPr>
            <p:nvPr/>
          </p:nvSpPr>
          <p:spPr bwMode="auto">
            <a:xfrm flipV="1">
              <a:off x="2402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7365" name="Oval 95"/>
            <p:cNvSpPr>
              <a:spLocks noChangeArrowheads="1"/>
            </p:cNvSpPr>
            <p:nvPr/>
          </p:nvSpPr>
          <p:spPr bwMode="auto">
            <a:xfrm flipV="1">
              <a:off x="62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7366" name="Oval 96"/>
            <p:cNvSpPr>
              <a:spLocks noChangeArrowheads="1"/>
            </p:cNvSpPr>
            <p:nvPr/>
          </p:nvSpPr>
          <p:spPr bwMode="auto">
            <a:xfrm flipV="1">
              <a:off x="73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7367" name="Oval 97"/>
            <p:cNvSpPr>
              <a:spLocks noChangeArrowheads="1"/>
            </p:cNvSpPr>
            <p:nvPr/>
          </p:nvSpPr>
          <p:spPr bwMode="auto">
            <a:xfrm flipV="1">
              <a:off x="85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7368" name="Oval 98"/>
            <p:cNvSpPr>
              <a:spLocks noChangeArrowheads="1"/>
            </p:cNvSpPr>
            <p:nvPr/>
          </p:nvSpPr>
          <p:spPr bwMode="auto">
            <a:xfrm flipV="1">
              <a:off x="97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7369" name="Oval 99"/>
            <p:cNvSpPr>
              <a:spLocks noChangeArrowheads="1"/>
            </p:cNvSpPr>
            <p:nvPr/>
          </p:nvSpPr>
          <p:spPr bwMode="auto">
            <a:xfrm flipV="1">
              <a:off x="109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7370" name="Oval 100"/>
            <p:cNvSpPr>
              <a:spLocks noChangeArrowheads="1"/>
            </p:cNvSpPr>
            <p:nvPr/>
          </p:nvSpPr>
          <p:spPr bwMode="auto">
            <a:xfrm flipV="1">
              <a:off x="121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7371" name="Oval 101"/>
            <p:cNvSpPr>
              <a:spLocks noChangeArrowheads="1"/>
            </p:cNvSpPr>
            <p:nvPr/>
          </p:nvSpPr>
          <p:spPr bwMode="auto">
            <a:xfrm flipV="1">
              <a:off x="1331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7372" name="Oval 102"/>
            <p:cNvSpPr>
              <a:spLocks noChangeArrowheads="1"/>
            </p:cNvSpPr>
            <p:nvPr/>
          </p:nvSpPr>
          <p:spPr bwMode="auto">
            <a:xfrm flipV="1">
              <a:off x="144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7373" name="Oval 103"/>
            <p:cNvSpPr>
              <a:spLocks noChangeArrowheads="1"/>
            </p:cNvSpPr>
            <p:nvPr/>
          </p:nvSpPr>
          <p:spPr bwMode="auto">
            <a:xfrm flipV="1">
              <a:off x="1683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7374" name="Oval 104"/>
            <p:cNvSpPr>
              <a:spLocks noChangeArrowheads="1"/>
            </p:cNvSpPr>
            <p:nvPr/>
          </p:nvSpPr>
          <p:spPr bwMode="auto">
            <a:xfrm flipV="1">
              <a:off x="179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7375" name="Oval 105"/>
            <p:cNvSpPr>
              <a:spLocks noChangeArrowheads="1"/>
            </p:cNvSpPr>
            <p:nvPr/>
          </p:nvSpPr>
          <p:spPr bwMode="auto">
            <a:xfrm flipV="1">
              <a:off x="1922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7376" name="Oval 106"/>
            <p:cNvSpPr>
              <a:spLocks noChangeArrowheads="1"/>
            </p:cNvSpPr>
            <p:nvPr/>
          </p:nvSpPr>
          <p:spPr bwMode="auto">
            <a:xfrm flipV="1">
              <a:off x="204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7377" name="Oval 107"/>
            <p:cNvSpPr>
              <a:spLocks noChangeArrowheads="1"/>
            </p:cNvSpPr>
            <p:nvPr/>
          </p:nvSpPr>
          <p:spPr bwMode="auto">
            <a:xfrm flipV="1">
              <a:off x="215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7378" name="Oval 108"/>
            <p:cNvSpPr>
              <a:spLocks noChangeArrowheads="1"/>
            </p:cNvSpPr>
            <p:nvPr/>
          </p:nvSpPr>
          <p:spPr bwMode="auto">
            <a:xfrm flipV="1">
              <a:off x="226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7379" name="Rectangle 109"/>
            <p:cNvSpPr>
              <a:spLocks noChangeArrowheads="1"/>
            </p:cNvSpPr>
            <p:nvPr/>
          </p:nvSpPr>
          <p:spPr bwMode="auto">
            <a:xfrm flipV="1">
              <a:off x="1463" y="3459"/>
              <a:ext cx="183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7380" name="Oval 110"/>
            <p:cNvSpPr>
              <a:spLocks noChangeArrowheads="1"/>
            </p:cNvSpPr>
            <p:nvPr/>
          </p:nvSpPr>
          <p:spPr bwMode="auto">
            <a:xfrm flipV="1">
              <a:off x="3485" y="3456"/>
              <a:ext cx="96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7381" name="Oval 111"/>
            <p:cNvSpPr>
              <a:spLocks noChangeArrowheads="1"/>
            </p:cNvSpPr>
            <p:nvPr/>
          </p:nvSpPr>
          <p:spPr bwMode="auto">
            <a:xfrm flipV="1">
              <a:off x="4322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7382" name="Oval 112"/>
            <p:cNvSpPr>
              <a:spLocks noChangeArrowheads="1"/>
            </p:cNvSpPr>
            <p:nvPr/>
          </p:nvSpPr>
          <p:spPr bwMode="auto">
            <a:xfrm flipV="1">
              <a:off x="254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7383" name="Oval 113"/>
            <p:cNvSpPr>
              <a:spLocks noChangeArrowheads="1"/>
            </p:cNvSpPr>
            <p:nvPr/>
          </p:nvSpPr>
          <p:spPr bwMode="auto">
            <a:xfrm flipV="1">
              <a:off x="265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7384" name="Oval 114"/>
            <p:cNvSpPr>
              <a:spLocks noChangeArrowheads="1"/>
            </p:cNvSpPr>
            <p:nvPr/>
          </p:nvSpPr>
          <p:spPr bwMode="auto">
            <a:xfrm flipV="1">
              <a:off x="277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7385" name="Oval 115"/>
            <p:cNvSpPr>
              <a:spLocks noChangeArrowheads="1"/>
            </p:cNvSpPr>
            <p:nvPr/>
          </p:nvSpPr>
          <p:spPr bwMode="auto">
            <a:xfrm flipV="1">
              <a:off x="289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7386" name="Oval 116"/>
            <p:cNvSpPr>
              <a:spLocks noChangeArrowheads="1"/>
            </p:cNvSpPr>
            <p:nvPr/>
          </p:nvSpPr>
          <p:spPr bwMode="auto">
            <a:xfrm flipV="1">
              <a:off x="3016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7387" name="Oval 117"/>
            <p:cNvSpPr>
              <a:spLocks noChangeArrowheads="1"/>
            </p:cNvSpPr>
            <p:nvPr/>
          </p:nvSpPr>
          <p:spPr bwMode="auto">
            <a:xfrm flipV="1">
              <a:off x="313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7388" name="Oval 118"/>
            <p:cNvSpPr>
              <a:spLocks noChangeArrowheads="1"/>
            </p:cNvSpPr>
            <p:nvPr/>
          </p:nvSpPr>
          <p:spPr bwMode="auto">
            <a:xfrm flipV="1">
              <a:off x="3251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7389" name="Oval 119"/>
            <p:cNvSpPr>
              <a:spLocks noChangeArrowheads="1"/>
            </p:cNvSpPr>
            <p:nvPr/>
          </p:nvSpPr>
          <p:spPr bwMode="auto">
            <a:xfrm flipV="1">
              <a:off x="336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7390" name="Oval 120"/>
            <p:cNvSpPr>
              <a:spLocks noChangeArrowheads="1"/>
            </p:cNvSpPr>
            <p:nvPr/>
          </p:nvSpPr>
          <p:spPr bwMode="auto">
            <a:xfrm flipV="1">
              <a:off x="3603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7391" name="Oval 121"/>
            <p:cNvSpPr>
              <a:spLocks noChangeArrowheads="1"/>
            </p:cNvSpPr>
            <p:nvPr/>
          </p:nvSpPr>
          <p:spPr bwMode="auto">
            <a:xfrm flipV="1">
              <a:off x="3718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7392" name="Oval 122"/>
            <p:cNvSpPr>
              <a:spLocks noChangeArrowheads="1"/>
            </p:cNvSpPr>
            <p:nvPr/>
          </p:nvSpPr>
          <p:spPr bwMode="auto">
            <a:xfrm flipV="1">
              <a:off x="3842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7393" name="Oval 123"/>
            <p:cNvSpPr>
              <a:spLocks noChangeArrowheads="1"/>
            </p:cNvSpPr>
            <p:nvPr/>
          </p:nvSpPr>
          <p:spPr bwMode="auto">
            <a:xfrm flipV="1">
              <a:off x="3964" y="3456"/>
              <a:ext cx="94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7394" name="Oval 124"/>
            <p:cNvSpPr>
              <a:spLocks noChangeArrowheads="1"/>
            </p:cNvSpPr>
            <p:nvPr/>
          </p:nvSpPr>
          <p:spPr bwMode="auto">
            <a:xfrm flipV="1">
              <a:off x="4077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7395" name="Oval 125"/>
            <p:cNvSpPr>
              <a:spLocks noChangeArrowheads="1"/>
            </p:cNvSpPr>
            <p:nvPr/>
          </p:nvSpPr>
          <p:spPr bwMode="auto">
            <a:xfrm flipV="1">
              <a:off x="4189" y="3456"/>
              <a:ext cx="95" cy="58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7396" name="Rectangle 126"/>
            <p:cNvSpPr>
              <a:spLocks noChangeArrowheads="1"/>
            </p:cNvSpPr>
            <p:nvPr/>
          </p:nvSpPr>
          <p:spPr bwMode="auto">
            <a:xfrm flipV="1">
              <a:off x="3383" y="3459"/>
              <a:ext cx="183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  <p:grpSp>
        <p:nvGrpSpPr>
          <p:cNvPr id="97352" name="Group 127"/>
          <p:cNvGrpSpPr>
            <a:grpSpLocks/>
          </p:cNvGrpSpPr>
          <p:nvPr/>
        </p:nvGrpSpPr>
        <p:grpSpPr bwMode="auto">
          <a:xfrm>
            <a:off x="6064250" y="5257800"/>
            <a:ext cx="1022350" cy="549275"/>
            <a:chOff x="2860" y="3974"/>
            <a:chExt cx="644" cy="346"/>
          </a:xfrm>
        </p:grpSpPr>
        <p:sp>
          <p:nvSpPr>
            <p:cNvPr id="97361" name="Text Box 128"/>
            <p:cNvSpPr txBox="1">
              <a:spLocks noChangeArrowheads="1"/>
            </p:cNvSpPr>
            <p:nvPr/>
          </p:nvSpPr>
          <p:spPr bwMode="auto">
            <a:xfrm>
              <a:off x="2860" y="403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n</a:t>
              </a:r>
              <a:endParaRPr lang="en-CA" altLang="en-US" sz="2400" baseline="-25000"/>
            </a:p>
          </p:txBody>
        </p:sp>
        <p:sp>
          <p:nvSpPr>
            <p:cNvPr id="97362" name="Text Box 129"/>
            <p:cNvSpPr txBox="1">
              <a:spLocks noChangeArrowheads="1"/>
            </p:cNvSpPr>
            <p:nvPr/>
          </p:nvSpPr>
          <p:spPr bwMode="auto">
            <a:xfrm>
              <a:off x="2928" y="3974"/>
              <a:ext cx="5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aseline="30000"/>
                <a:t>log a</a:t>
              </a:r>
              <a:r>
                <a:rPr lang="en-US" altLang="en-US" sz="2000"/>
                <a:t>/</a:t>
              </a:r>
              <a:r>
                <a:rPr lang="en-US" altLang="en-US" sz="2000" baseline="-25000"/>
                <a:t>log b</a:t>
              </a:r>
              <a:endParaRPr lang="en-CA" altLang="en-US" sz="2000"/>
            </a:p>
          </p:txBody>
        </p:sp>
      </p:grpSp>
      <p:grpSp>
        <p:nvGrpSpPr>
          <p:cNvPr id="97353" name="Group 130"/>
          <p:cNvGrpSpPr>
            <a:grpSpLocks/>
          </p:cNvGrpSpPr>
          <p:nvPr/>
        </p:nvGrpSpPr>
        <p:grpSpPr bwMode="auto">
          <a:xfrm>
            <a:off x="7315200" y="5257800"/>
            <a:ext cx="1728788" cy="549275"/>
            <a:chOff x="2860" y="3974"/>
            <a:chExt cx="1089" cy="346"/>
          </a:xfrm>
        </p:grpSpPr>
        <p:sp>
          <p:nvSpPr>
            <p:cNvPr id="97359" name="Text Box 131"/>
            <p:cNvSpPr txBox="1">
              <a:spLocks noChangeArrowheads="1"/>
            </p:cNvSpPr>
            <p:nvPr/>
          </p:nvSpPr>
          <p:spPr bwMode="auto">
            <a:xfrm>
              <a:off x="2860" y="4032"/>
              <a:ext cx="10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n          </a:t>
              </a:r>
              <a:r>
                <a:rPr lang="en-CA" altLang="en-US" sz="2000"/>
                <a:t>·</a:t>
              </a:r>
              <a:r>
                <a:rPr lang="en-US" altLang="en-US" sz="2400"/>
                <a:t> </a:t>
              </a:r>
              <a:r>
                <a:rPr lang="en-US" altLang="en-US" sz="2000">
                  <a:latin typeface="Arial Rounded MT Bold" pitchFamily="34" charset="0"/>
                </a:rPr>
                <a:t>T(1)</a:t>
              </a:r>
              <a:endParaRPr lang="en-CA" altLang="en-US" sz="2000">
                <a:latin typeface="Arial Rounded MT Bold" pitchFamily="34" charset="0"/>
              </a:endParaRPr>
            </a:p>
          </p:txBody>
        </p:sp>
        <p:sp>
          <p:nvSpPr>
            <p:cNvPr id="97360" name="Text Box 132"/>
            <p:cNvSpPr txBox="1">
              <a:spLocks noChangeArrowheads="1"/>
            </p:cNvSpPr>
            <p:nvPr/>
          </p:nvSpPr>
          <p:spPr bwMode="auto">
            <a:xfrm>
              <a:off x="2928" y="3974"/>
              <a:ext cx="60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aseline="30000"/>
                <a:t>log a</a:t>
              </a:r>
              <a:r>
                <a:rPr lang="en-US" altLang="en-US" sz="2000"/>
                <a:t>/</a:t>
              </a:r>
              <a:r>
                <a:rPr lang="en-US" altLang="en-US" sz="2000" baseline="-25000"/>
                <a:t>log b </a:t>
              </a:r>
              <a:endParaRPr lang="en-CA" altLang="en-US" sz="2000"/>
            </a:p>
          </p:txBody>
        </p:sp>
      </p:grpSp>
      <p:sp>
        <p:nvSpPr>
          <p:cNvPr id="97354" name="Oval 133"/>
          <p:cNvSpPr>
            <a:spLocks noChangeArrowheads="1"/>
          </p:cNvSpPr>
          <p:nvPr/>
        </p:nvSpPr>
        <p:spPr bwMode="auto">
          <a:xfrm>
            <a:off x="7162800" y="5257800"/>
            <a:ext cx="1981200" cy="6096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97355" name="Oval 134"/>
          <p:cNvSpPr>
            <a:spLocks noChangeArrowheads="1"/>
          </p:cNvSpPr>
          <p:nvPr/>
        </p:nvSpPr>
        <p:spPr bwMode="auto">
          <a:xfrm>
            <a:off x="7162800" y="2449513"/>
            <a:ext cx="1981200" cy="6096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97356" name="Text Box 135"/>
          <p:cNvSpPr txBox="1">
            <a:spLocks noChangeArrowheads="1"/>
          </p:cNvSpPr>
          <p:nvPr/>
        </p:nvSpPr>
        <p:spPr bwMode="auto">
          <a:xfrm>
            <a:off x="746125" y="5995988"/>
            <a:ext cx="572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Dominated by</a:t>
            </a:r>
            <a:r>
              <a:rPr lang="en-US" altLang="en-US" sz="2400">
                <a:solidFill>
                  <a:schemeClr val="hlink"/>
                </a:solidFill>
              </a:rPr>
              <a:t>    Top Level   </a:t>
            </a:r>
            <a:r>
              <a:rPr lang="en-US" altLang="en-US" sz="2400"/>
              <a:t>or </a:t>
            </a:r>
            <a:r>
              <a:rPr lang="en-US" altLang="en-US" sz="2400">
                <a:solidFill>
                  <a:schemeClr val="hlink"/>
                </a:solidFill>
              </a:rPr>
              <a:t>  Base Cases  </a:t>
            </a:r>
            <a:endParaRPr lang="en-CA" altLang="en-US" sz="2400">
              <a:solidFill>
                <a:schemeClr val="hlink"/>
              </a:solidFill>
            </a:endParaRPr>
          </a:p>
        </p:txBody>
      </p:sp>
      <p:sp>
        <p:nvSpPr>
          <p:cNvPr id="97357" name="Freeform 136"/>
          <p:cNvSpPr>
            <a:spLocks/>
          </p:cNvSpPr>
          <p:nvPr/>
        </p:nvSpPr>
        <p:spPr bwMode="auto">
          <a:xfrm>
            <a:off x="3657600" y="2830513"/>
            <a:ext cx="3429000" cy="3276600"/>
          </a:xfrm>
          <a:custGeom>
            <a:avLst/>
            <a:gdLst>
              <a:gd name="T0" fmla="*/ 0 w 2160"/>
              <a:gd name="T1" fmla="*/ 2147483647 h 2064"/>
              <a:gd name="T2" fmla="*/ 2147483647 w 2160"/>
              <a:gd name="T3" fmla="*/ 2147483647 h 2064"/>
              <a:gd name="T4" fmla="*/ 2147483647 w 2160"/>
              <a:gd name="T5" fmla="*/ 0 h 2064"/>
              <a:gd name="T6" fmla="*/ 0 60000 65536"/>
              <a:gd name="T7" fmla="*/ 0 60000 65536"/>
              <a:gd name="T8" fmla="*/ 0 60000 65536"/>
              <a:gd name="T9" fmla="*/ 0 w 2160"/>
              <a:gd name="T10" fmla="*/ 0 h 2064"/>
              <a:gd name="T11" fmla="*/ 2160 w 2160"/>
              <a:gd name="T12" fmla="*/ 2064 h 20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064">
                <a:moveTo>
                  <a:pt x="0" y="2064"/>
                </a:moveTo>
                <a:cubicBezTo>
                  <a:pt x="252" y="1492"/>
                  <a:pt x="504" y="920"/>
                  <a:pt x="864" y="576"/>
                </a:cubicBezTo>
                <a:cubicBezTo>
                  <a:pt x="1224" y="232"/>
                  <a:pt x="1692" y="116"/>
                  <a:pt x="2160" y="0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58" name="Freeform 137"/>
          <p:cNvSpPr>
            <a:spLocks/>
          </p:cNvSpPr>
          <p:nvPr/>
        </p:nvSpPr>
        <p:spPr bwMode="auto">
          <a:xfrm>
            <a:off x="5486400" y="5562600"/>
            <a:ext cx="1600200" cy="533400"/>
          </a:xfrm>
          <a:custGeom>
            <a:avLst/>
            <a:gdLst>
              <a:gd name="T0" fmla="*/ 0 w 1008"/>
              <a:gd name="T1" fmla="*/ 2147483647 h 336"/>
              <a:gd name="T2" fmla="*/ 2147483647 w 1008"/>
              <a:gd name="T3" fmla="*/ 2147483647 h 336"/>
              <a:gd name="T4" fmla="*/ 2147483647 w 1008"/>
              <a:gd name="T5" fmla="*/ 0 h 336"/>
              <a:gd name="T6" fmla="*/ 0 60000 65536"/>
              <a:gd name="T7" fmla="*/ 0 60000 65536"/>
              <a:gd name="T8" fmla="*/ 0 60000 65536"/>
              <a:gd name="T9" fmla="*/ 0 w 1008"/>
              <a:gd name="T10" fmla="*/ 0 h 336"/>
              <a:gd name="T11" fmla="*/ 1008 w 1008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336">
                <a:moveTo>
                  <a:pt x="0" y="336"/>
                </a:moveTo>
                <a:cubicBezTo>
                  <a:pt x="61" y="295"/>
                  <a:pt x="197" y="147"/>
                  <a:pt x="365" y="91"/>
                </a:cubicBezTo>
                <a:cubicBezTo>
                  <a:pt x="533" y="35"/>
                  <a:pt x="874" y="19"/>
                  <a:pt x="1008" y="0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4000" smtClean="0"/>
              <a:t>Divide and Conquer MULT: </a:t>
            </a:r>
            <a:r>
              <a:rPr lang="en-US" altLang="en-US" smtClean="0">
                <a:sym typeface="MT Symbol" pitchFamily="82" charset="2"/>
              </a:rPr>
              <a:t>θ</a:t>
            </a:r>
            <a:r>
              <a:rPr lang="en-US" altLang="en-US" sz="4000" smtClean="0"/>
              <a:t>(n</a:t>
            </a:r>
            <a:r>
              <a:rPr lang="en-US" altLang="en-US" sz="4000" baseline="30000" smtClean="0"/>
              <a:t>2</a:t>
            </a:r>
            <a:r>
              <a:rPr lang="en-US" altLang="en-US" sz="4000" smtClean="0"/>
              <a:t>) time </a:t>
            </a:r>
            <a:br>
              <a:rPr lang="en-US" altLang="en-US" sz="4000" smtClean="0"/>
            </a:br>
            <a:r>
              <a:rPr lang="en-US" altLang="en-US" sz="4000" smtClean="0"/>
              <a:t>Grade School Multiplication: </a:t>
            </a:r>
            <a:r>
              <a:rPr lang="en-US" altLang="en-US" smtClean="0">
                <a:sym typeface="MT Symbol" pitchFamily="82" charset="2"/>
              </a:rPr>
              <a:t>θ</a:t>
            </a:r>
            <a:r>
              <a:rPr lang="en-US" altLang="en-US" sz="4000" smtClean="0"/>
              <a:t>(n</a:t>
            </a:r>
            <a:r>
              <a:rPr lang="en-US" altLang="en-US" sz="4000" baseline="30000" smtClean="0"/>
              <a:t>2</a:t>
            </a:r>
            <a:r>
              <a:rPr lang="en-US" altLang="en-US" sz="4000" smtClean="0"/>
              <a:t>) time</a:t>
            </a:r>
          </a:p>
        </p:txBody>
      </p:sp>
      <p:sp>
        <p:nvSpPr>
          <p:cNvPr id="98307" name="AutoShape 3"/>
          <p:cNvSpPr>
            <a:spLocks noChangeArrowheads="1"/>
          </p:cNvSpPr>
          <p:nvPr/>
        </p:nvSpPr>
        <p:spPr bwMode="auto">
          <a:xfrm>
            <a:off x="1995488" y="2136775"/>
            <a:ext cx="6843712" cy="987425"/>
          </a:xfrm>
          <a:prstGeom prst="wedgeRoundRectCallout">
            <a:avLst>
              <a:gd name="adj1" fmla="val -53667"/>
              <a:gd name="adj2" fmla="val 127009"/>
              <a:gd name="adj3" fmla="val 1666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i="1">
                <a:latin typeface="Arial Rounded MT Bold" pitchFamily="34" charset="0"/>
              </a:rPr>
              <a:t>All that work for nothing!</a:t>
            </a:r>
          </a:p>
        </p:txBody>
      </p:sp>
      <p:grpSp>
        <p:nvGrpSpPr>
          <p:cNvPr id="98308" name="Group 4"/>
          <p:cNvGrpSpPr>
            <a:grpSpLocks/>
          </p:cNvGrpSpPr>
          <p:nvPr/>
        </p:nvGrpSpPr>
        <p:grpSpPr bwMode="auto">
          <a:xfrm flipH="1">
            <a:off x="361950" y="3124200"/>
            <a:ext cx="1785938" cy="3657600"/>
            <a:chOff x="2308" y="1513"/>
            <a:chExt cx="1162" cy="2570"/>
          </a:xfrm>
        </p:grpSpPr>
        <p:grpSp>
          <p:nvGrpSpPr>
            <p:cNvPr id="98310" name="Group 5"/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98318" name="Freeform 6"/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19" name="Freeform 7"/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20" name="Freeform 8"/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21" name="Freeform 9"/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22" name="Freeform 10"/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23" name="Freeform 11"/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8311" name="Freeform 12"/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2" name="Freeform 13"/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3" name="Oval 14"/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8314" name="Oval 15"/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8315" name="Oval 16"/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8316" name="Oval 17"/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98317" name="Oval 18"/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 Rounded MT Bold" pitchFamily="34" charset="0"/>
              </a:endParaRPr>
            </a:p>
          </p:txBody>
        </p:sp>
      </p:grpSp>
      <p:sp>
        <p:nvSpPr>
          <p:cNvPr id="450579" name="Text Box 19"/>
          <p:cNvSpPr txBox="1">
            <a:spLocks noChangeArrowheads="1"/>
          </p:cNvSpPr>
          <p:nvPr/>
        </p:nvSpPr>
        <p:spPr bwMode="auto">
          <a:xfrm>
            <a:off x="3276600" y="5029200"/>
            <a:ext cx="4532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Let’s try to multiply faster.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9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MULT revisited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5791200" cy="18288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66"/>
                </a:solidFill>
              </a:rPr>
              <a:t>MULT calls itself 4 times. Can you see a way to reduce the number of calls?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0" y="914400"/>
            <a:ext cx="9144000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pitchFamily="66" charset="0"/>
              </a:rPr>
              <a:t>MULT(X,Y):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pitchFamily="66" charset="0"/>
              </a:rPr>
              <a:t> If |X| = |Y| = 1 then RETURN XY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pitchFamily="66" charset="0"/>
              </a:rPr>
              <a:t> Break X into a;b and Y into c;d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pitchFamily="66" charset="0"/>
              </a:rPr>
              <a:t> </a:t>
            </a:r>
            <a:r>
              <a:rPr lang="en-US" altLang="en-US" sz="2100">
                <a:latin typeface="Comic Sans MS" pitchFamily="66" charset="0"/>
              </a:rPr>
              <a:t>RETURN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chemeClr val="tx2"/>
                </a:solidFill>
                <a:latin typeface="Comic Sans MS" pitchFamily="66" charset="0"/>
              </a:rPr>
              <a:t>   </a:t>
            </a:r>
            <a:r>
              <a:rPr lang="en-US" altLang="en-US" sz="2500">
                <a:solidFill>
                  <a:schemeClr val="tx2"/>
                </a:solidFill>
                <a:latin typeface="Comic Sans MS" pitchFamily="66" charset="0"/>
              </a:rPr>
              <a:t>MULT(a,c)</a:t>
            </a:r>
            <a:r>
              <a:rPr lang="en-US" altLang="en-US" sz="2500">
                <a:latin typeface="Comic Sans MS" pitchFamily="66" charset="0"/>
              </a:rPr>
              <a:t> 2</a:t>
            </a:r>
            <a:r>
              <a:rPr lang="en-US" altLang="en-US" sz="2500" baseline="30000">
                <a:latin typeface="Comic Sans MS" pitchFamily="66" charset="0"/>
              </a:rPr>
              <a:t>n</a:t>
            </a:r>
            <a:r>
              <a:rPr lang="en-US" altLang="en-US" sz="2500">
                <a:latin typeface="Comic Sans MS" pitchFamily="66" charset="0"/>
              </a:rPr>
              <a:t> + </a:t>
            </a:r>
            <a:r>
              <a:rPr lang="en-US" altLang="en-US" sz="2500">
                <a:solidFill>
                  <a:schemeClr val="tx2"/>
                </a:solidFill>
                <a:latin typeface="Comic Sans MS" pitchFamily="66" charset="0"/>
              </a:rPr>
              <a:t>(MULT(a,d) + MULT(b,c))</a:t>
            </a:r>
            <a:r>
              <a:rPr lang="en-US" altLang="en-US" sz="2500">
                <a:latin typeface="Comic Sans MS" pitchFamily="66" charset="0"/>
              </a:rPr>
              <a:t> 2</a:t>
            </a:r>
            <a:r>
              <a:rPr lang="en-US" altLang="en-US" sz="2500" baseline="30000">
                <a:latin typeface="Comic Sans MS" pitchFamily="66" charset="0"/>
              </a:rPr>
              <a:t>n/2 </a:t>
            </a:r>
            <a:r>
              <a:rPr lang="en-US" altLang="en-US" sz="2500">
                <a:latin typeface="Comic Sans MS" pitchFamily="66" charset="0"/>
              </a:rPr>
              <a:t>+ </a:t>
            </a:r>
            <a:r>
              <a:rPr lang="en-US" altLang="en-US" sz="2500">
                <a:solidFill>
                  <a:schemeClr val="tx2"/>
                </a:solidFill>
                <a:latin typeface="Comic Sans MS" pitchFamily="66" charset="0"/>
              </a:rPr>
              <a:t>MULT(b,d)</a:t>
            </a:r>
            <a:endParaRPr lang="en-US" altLang="en-US" sz="2500" baseline="30000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99333" name="Group 5"/>
          <p:cNvGrpSpPr>
            <a:grpSpLocks noChangeAspect="1"/>
          </p:cNvGrpSpPr>
          <p:nvPr/>
        </p:nvGrpSpPr>
        <p:grpSpPr bwMode="auto">
          <a:xfrm flipH="1">
            <a:off x="6324600" y="3775075"/>
            <a:ext cx="1177925" cy="2654300"/>
            <a:chOff x="864" y="465"/>
            <a:chExt cx="1046" cy="2358"/>
          </a:xfrm>
        </p:grpSpPr>
        <p:grpSp>
          <p:nvGrpSpPr>
            <p:cNvPr id="99334" name="Group 6"/>
            <p:cNvGrpSpPr>
              <a:grpSpLocks noChangeAspect="1"/>
            </p:cNvGrpSpPr>
            <p:nvPr/>
          </p:nvGrpSpPr>
          <p:grpSpPr bwMode="auto">
            <a:xfrm>
              <a:off x="864" y="465"/>
              <a:ext cx="1008" cy="2319"/>
              <a:chOff x="587" y="528"/>
              <a:chExt cx="1008" cy="2319"/>
            </a:xfrm>
          </p:grpSpPr>
          <p:grpSp>
            <p:nvGrpSpPr>
              <p:cNvPr id="99337" name="Group 7"/>
              <p:cNvGrpSpPr>
                <a:grpSpLocks noChangeAspect="1"/>
              </p:cNvGrpSpPr>
              <p:nvPr/>
            </p:nvGrpSpPr>
            <p:grpSpPr bwMode="auto">
              <a:xfrm>
                <a:off x="587" y="528"/>
                <a:ext cx="1008" cy="2319"/>
                <a:chOff x="587" y="528"/>
                <a:chExt cx="1008" cy="2319"/>
              </a:xfrm>
            </p:grpSpPr>
            <p:grpSp>
              <p:nvGrpSpPr>
                <p:cNvPr id="99339" name="Group 8"/>
                <p:cNvGrpSpPr>
                  <a:grpSpLocks noChangeAspect="1"/>
                </p:cNvGrpSpPr>
                <p:nvPr/>
              </p:nvGrpSpPr>
              <p:grpSpPr bwMode="auto">
                <a:xfrm>
                  <a:off x="587" y="528"/>
                  <a:ext cx="1008" cy="2319"/>
                  <a:chOff x="1151" y="1104"/>
                  <a:chExt cx="686" cy="1741"/>
                </a:xfrm>
              </p:grpSpPr>
              <p:sp>
                <p:nvSpPr>
                  <p:cNvPr id="99346" name="Freeform 9"/>
                  <p:cNvSpPr>
                    <a:spLocks noChangeAspect="1"/>
                  </p:cNvSpPr>
                  <p:nvPr/>
                </p:nvSpPr>
                <p:spPr bwMode="auto">
                  <a:xfrm flipH="1">
                    <a:off x="1321" y="1581"/>
                    <a:ext cx="304" cy="566"/>
                  </a:xfrm>
                  <a:custGeom>
                    <a:avLst/>
                    <a:gdLst>
                      <a:gd name="T0" fmla="*/ 7 w 304"/>
                      <a:gd name="T1" fmla="*/ 174 h 566"/>
                      <a:gd name="T2" fmla="*/ 18 w 304"/>
                      <a:gd name="T3" fmla="*/ 122 h 566"/>
                      <a:gd name="T4" fmla="*/ 42 w 304"/>
                      <a:gd name="T5" fmla="*/ 83 h 566"/>
                      <a:gd name="T6" fmla="*/ 81 w 304"/>
                      <a:gd name="T7" fmla="*/ 45 h 566"/>
                      <a:gd name="T8" fmla="*/ 148 w 304"/>
                      <a:gd name="T9" fmla="*/ 7 h 566"/>
                      <a:gd name="T10" fmla="*/ 205 w 304"/>
                      <a:gd name="T11" fmla="*/ 0 h 566"/>
                      <a:gd name="T12" fmla="*/ 255 w 304"/>
                      <a:gd name="T13" fmla="*/ 10 h 566"/>
                      <a:gd name="T14" fmla="*/ 290 w 304"/>
                      <a:gd name="T15" fmla="*/ 31 h 566"/>
                      <a:gd name="T16" fmla="*/ 304 w 304"/>
                      <a:gd name="T17" fmla="*/ 59 h 566"/>
                      <a:gd name="T18" fmla="*/ 304 w 304"/>
                      <a:gd name="T19" fmla="*/ 87 h 566"/>
                      <a:gd name="T20" fmla="*/ 290 w 304"/>
                      <a:gd name="T21" fmla="*/ 118 h 566"/>
                      <a:gd name="T22" fmla="*/ 262 w 304"/>
                      <a:gd name="T23" fmla="*/ 146 h 566"/>
                      <a:gd name="T24" fmla="*/ 223 w 304"/>
                      <a:gd name="T25" fmla="*/ 181 h 566"/>
                      <a:gd name="T26" fmla="*/ 201 w 304"/>
                      <a:gd name="T27" fmla="*/ 215 h 566"/>
                      <a:gd name="T28" fmla="*/ 194 w 304"/>
                      <a:gd name="T29" fmla="*/ 240 h 566"/>
                      <a:gd name="T30" fmla="*/ 194 w 304"/>
                      <a:gd name="T31" fmla="*/ 260 h 566"/>
                      <a:gd name="T32" fmla="*/ 205 w 304"/>
                      <a:gd name="T33" fmla="*/ 295 h 566"/>
                      <a:gd name="T34" fmla="*/ 230 w 304"/>
                      <a:gd name="T35" fmla="*/ 344 h 566"/>
                      <a:gd name="T36" fmla="*/ 247 w 304"/>
                      <a:gd name="T37" fmla="*/ 399 h 566"/>
                      <a:gd name="T38" fmla="*/ 251 w 304"/>
                      <a:gd name="T39" fmla="*/ 438 h 566"/>
                      <a:gd name="T40" fmla="*/ 244 w 304"/>
                      <a:gd name="T41" fmla="*/ 479 h 566"/>
                      <a:gd name="T42" fmla="*/ 233 w 304"/>
                      <a:gd name="T43" fmla="*/ 510 h 566"/>
                      <a:gd name="T44" fmla="*/ 201 w 304"/>
                      <a:gd name="T45" fmla="*/ 545 h 566"/>
                      <a:gd name="T46" fmla="*/ 173 w 304"/>
                      <a:gd name="T47" fmla="*/ 559 h 566"/>
                      <a:gd name="T48" fmla="*/ 141 w 304"/>
                      <a:gd name="T49" fmla="*/ 566 h 566"/>
                      <a:gd name="T50" fmla="*/ 113 w 304"/>
                      <a:gd name="T51" fmla="*/ 563 h 566"/>
                      <a:gd name="T52" fmla="*/ 92 w 304"/>
                      <a:gd name="T53" fmla="*/ 549 h 566"/>
                      <a:gd name="T54" fmla="*/ 67 w 304"/>
                      <a:gd name="T55" fmla="*/ 521 h 566"/>
                      <a:gd name="T56" fmla="*/ 42 w 304"/>
                      <a:gd name="T57" fmla="*/ 472 h 566"/>
                      <a:gd name="T58" fmla="*/ 14 w 304"/>
                      <a:gd name="T59" fmla="*/ 392 h 566"/>
                      <a:gd name="T60" fmla="*/ 4 w 304"/>
                      <a:gd name="T61" fmla="*/ 333 h 566"/>
                      <a:gd name="T62" fmla="*/ 0 w 304"/>
                      <a:gd name="T63" fmla="*/ 257 h 566"/>
                      <a:gd name="T64" fmla="*/ 0 w 304"/>
                      <a:gd name="T65" fmla="*/ 222 h 566"/>
                      <a:gd name="T66" fmla="*/ 7 w 304"/>
                      <a:gd name="T67" fmla="*/ 174 h 56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04"/>
                      <a:gd name="T103" fmla="*/ 0 h 566"/>
                      <a:gd name="T104" fmla="*/ 304 w 304"/>
                      <a:gd name="T105" fmla="*/ 566 h 56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04" h="566">
                        <a:moveTo>
                          <a:pt x="7" y="174"/>
                        </a:moveTo>
                        <a:lnTo>
                          <a:pt x="18" y="122"/>
                        </a:lnTo>
                        <a:lnTo>
                          <a:pt x="42" y="83"/>
                        </a:lnTo>
                        <a:lnTo>
                          <a:pt x="81" y="45"/>
                        </a:lnTo>
                        <a:lnTo>
                          <a:pt x="148" y="7"/>
                        </a:lnTo>
                        <a:lnTo>
                          <a:pt x="205" y="0"/>
                        </a:lnTo>
                        <a:lnTo>
                          <a:pt x="255" y="10"/>
                        </a:lnTo>
                        <a:lnTo>
                          <a:pt x="290" y="31"/>
                        </a:lnTo>
                        <a:lnTo>
                          <a:pt x="304" y="59"/>
                        </a:lnTo>
                        <a:lnTo>
                          <a:pt x="304" y="87"/>
                        </a:lnTo>
                        <a:lnTo>
                          <a:pt x="290" y="118"/>
                        </a:lnTo>
                        <a:lnTo>
                          <a:pt x="262" y="146"/>
                        </a:lnTo>
                        <a:lnTo>
                          <a:pt x="223" y="181"/>
                        </a:lnTo>
                        <a:lnTo>
                          <a:pt x="201" y="215"/>
                        </a:lnTo>
                        <a:lnTo>
                          <a:pt x="194" y="240"/>
                        </a:lnTo>
                        <a:lnTo>
                          <a:pt x="194" y="260"/>
                        </a:lnTo>
                        <a:lnTo>
                          <a:pt x="205" y="295"/>
                        </a:lnTo>
                        <a:lnTo>
                          <a:pt x="230" y="344"/>
                        </a:lnTo>
                        <a:lnTo>
                          <a:pt x="247" y="399"/>
                        </a:lnTo>
                        <a:lnTo>
                          <a:pt x="251" y="438"/>
                        </a:lnTo>
                        <a:lnTo>
                          <a:pt x="244" y="479"/>
                        </a:lnTo>
                        <a:lnTo>
                          <a:pt x="233" y="510"/>
                        </a:lnTo>
                        <a:lnTo>
                          <a:pt x="201" y="545"/>
                        </a:lnTo>
                        <a:lnTo>
                          <a:pt x="173" y="559"/>
                        </a:lnTo>
                        <a:lnTo>
                          <a:pt x="141" y="566"/>
                        </a:lnTo>
                        <a:lnTo>
                          <a:pt x="113" y="563"/>
                        </a:lnTo>
                        <a:lnTo>
                          <a:pt x="92" y="549"/>
                        </a:lnTo>
                        <a:lnTo>
                          <a:pt x="67" y="521"/>
                        </a:lnTo>
                        <a:lnTo>
                          <a:pt x="42" y="472"/>
                        </a:lnTo>
                        <a:lnTo>
                          <a:pt x="14" y="392"/>
                        </a:lnTo>
                        <a:lnTo>
                          <a:pt x="4" y="333"/>
                        </a:lnTo>
                        <a:lnTo>
                          <a:pt x="0" y="257"/>
                        </a:lnTo>
                        <a:lnTo>
                          <a:pt x="0" y="222"/>
                        </a:lnTo>
                        <a:lnTo>
                          <a:pt x="7" y="17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347" name="Freeform 10"/>
                  <p:cNvSpPr>
                    <a:spLocks noChangeAspect="1"/>
                  </p:cNvSpPr>
                  <p:nvPr/>
                </p:nvSpPr>
                <p:spPr bwMode="auto">
                  <a:xfrm flipH="1">
                    <a:off x="1151" y="1619"/>
                    <a:ext cx="249" cy="572"/>
                  </a:xfrm>
                  <a:custGeom>
                    <a:avLst/>
                    <a:gdLst>
                      <a:gd name="T0" fmla="*/ 25 w 249"/>
                      <a:gd name="T1" fmla="*/ 65 h 572"/>
                      <a:gd name="T2" fmla="*/ 7 w 249"/>
                      <a:gd name="T3" fmla="*/ 44 h 572"/>
                      <a:gd name="T4" fmla="*/ 0 w 249"/>
                      <a:gd name="T5" fmla="*/ 27 h 572"/>
                      <a:gd name="T6" fmla="*/ 11 w 249"/>
                      <a:gd name="T7" fmla="*/ 7 h 572"/>
                      <a:gd name="T8" fmla="*/ 28 w 249"/>
                      <a:gd name="T9" fmla="*/ 0 h 572"/>
                      <a:gd name="T10" fmla="*/ 60 w 249"/>
                      <a:gd name="T11" fmla="*/ 0 h 572"/>
                      <a:gd name="T12" fmla="*/ 96 w 249"/>
                      <a:gd name="T13" fmla="*/ 24 h 572"/>
                      <a:gd name="T14" fmla="*/ 132 w 249"/>
                      <a:gd name="T15" fmla="*/ 61 h 572"/>
                      <a:gd name="T16" fmla="*/ 192 w 249"/>
                      <a:gd name="T17" fmla="*/ 140 h 572"/>
                      <a:gd name="T18" fmla="*/ 231 w 249"/>
                      <a:gd name="T19" fmla="*/ 204 h 572"/>
                      <a:gd name="T20" fmla="*/ 249 w 249"/>
                      <a:gd name="T21" fmla="*/ 255 h 572"/>
                      <a:gd name="T22" fmla="*/ 245 w 249"/>
                      <a:gd name="T23" fmla="*/ 283 h 572"/>
                      <a:gd name="T24" fmla="*/ 224 w 249"/>
                      <a:gd name="T25" fmla="*/ 320 h 572"/>
                      <a:gd name="T26" fmla="*/ 181 w 249"/>
                      <a:gd name="T27" fmla="*/ 347 h 572"/>
                      <a:gd name="T28" fmla="*/ 110 w 249"/>
                      <a:gd name="T29" fmla="*/ 371 h 572"/>
                      <a:gd name="T30" fmla="*/ 75 w 249"/>
                      <a:gd name="T31" fmla="*/ 395 h 572"/>
                      <a:gd name="T32" fmla="*/ 60 w 249"/>
                      <a:gd name="T33" fmla="*/ 415 h 572"/>
                      <a:gd name="T34" fmla="*/ 68 w 249"/>
                      <a:gd name="T35" fmla="*/ 436 h 572"/>
                      <a:gd name="T36" fmla="*/ 107 w 249"/>
                      <a:gd name="T37" fmla="*/ 456 h 572"/>
                      <a:gd name="T38" fmla="*/ 139 w 249"/>
                      <a:gd name="T39" fmla="*/ 497 h 572"/>
                      <a:gd name="T40" fmla="*/ 153 w 249"/>
                      <a:gd name="T41" fmla="*/ 538 h 572"/>
                      <a:gd name="T42" fmla="*/ 149 w 249"/>
                      <a:gd name="T43" fmla="*/ 558 h 572"/>
                      <a:gd name="T44" fmla="*/ 117 w 249"/>
                      <a:gd name="T45" fmla="*/ 572 h 572"/>
                      <a:gd name="T46" fmla="*/ 107 w 249"/>
                      <a:gd name="T47" fmla="*/ 572 h 572"/>
                      <a:gd name="T48" fmla="*/ 92 w 249"/>
                      <a:gd name="T49" fmla="*/ 535 h 572"/>
                      <a:gd name="T50" fmla="*/ 85 w 249"/>
                      <a:gd name="T51" fmla="*/ 494 h 572"/>
                      <a:gd name="T52" fmla="*/ 64 w 249"/>
                      <a:gd name="T53" fmla="*/ 463 h 572"/>
                      <a:gd name="T54" fmla="*/ 32 w 249"/>
                      <a:gd name="T55" fmla="*/ 446 h 572"/>
                      <a:gd name="T56" fmla="*/ 21 w 249"/>
                      <a:gd name="T57" fmla="*/ 426 h 572"/>
                      <a:gd name="T58" fmla="*/ 25 w 249"/>
                      <a:gd name="T59" fmla="*/ 405 h 572"/>
                      <a:gd name="T60" fmla="*/ 53 w 249"/>
                      <a:gd name="T61" fmla="*/ 371 h 572"/>
                      <a:gd name="T62" fmla="*/ 107 w 249"/>
                      <a:gd name="T63" fmla="*/ 351 h 572"/>
                      <a:gd name="T64" fmla="*/ 157 w 249"/>
                      <a:gd name="T65" fmla="*/ 320 h 572"/>
                      <a:gd name="T66" fmla="*/ 196 w 249"/>
                      <a:gd name="T67" fmla="*/ 286 h 572"/>
                      <a:gd name="T68" fmla="*/ 210 w 249"/>
                      <a:gd name="T69" fmla="*/ 252 h 572"/>
                      <a:gd name="T70" fmla="*/ 206 w 249"/>
                      <a:gd name="T71" fmla="*/ 238 h 572"/>
                      <a:gd name="T72" fmla="*/ 189 w 249"/>
                      <a:gd name="T73" fmla="*/ 208 h 572"/>
                      <a:gd name="T74" fmla="*/ 157 w 249"/>
                      <a:gd name="T75" fmla="*/ 163 h 572"/>
                      <a:gd name="T76" fmla="*/ 121 w 249"/>
                      <a:gd name="T77" fmla="*/ 136 h 572"/>
                      <a:gd name="T78" fmla="*/ 82 w 249"/>
                      <a:gd name="T79" fmla="*/ 106 h 572"/>
                      <a:gd name="T80" fmla="*/ 53 w 249"/>
                      <a:gd name="T81" fmla="*/ 89 h 572"/>
                      <a:gd name="T82" fmla="*/ 25 w 249"/>
                      <a:gd name="T83" fmla="*/ 65 h 572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49"/>
                      <a:gd name="T127" fmla="*/ 0 h 572"/>
                      <a:gd name="T128" fmla="*/ 249 w 249"/>
                      <a:gd name="T129" fmla="*/ 572 h 572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49" h="572">
                        <a:moveTo>
                          <a:pt x="25" y="65"/>
                        </a:moveTo>
                        <a:lnTo>
                          <a:pt x="7" y="44"/>
                        </a:lnTo>
                        <a:lnTo>
                          <a:pt x="0" y="27"/>
                        </a:lnTo>
                        <a:lnTo>
                          <a:pt x="11" y="7"/>
                        </a:lnTo>
                        <a:lnTo>
                          <a:pt x="28" y="0"/>
                        </a:lnTo>
                        <a:lnTo>
                          <a:pt x="60" y="0"/>
                        </a:lnTo>
                        <a:lnTo>
                          <a:pt x="96" y="24"/>
                        </a:lnTo>
                        <a:lnTo>
                          <a:pt x="132" y="61"/>
                        </a:lnTo>
                        <a:lnTo>
                          <a:pt x="192" y="140"/>
                        </a:lnTo>
                        <a:lnTo>
                          <a:pt x="231" y="204"/>
                        </a:lnTo>
                        <a:lnTo>
                          <a:pt x="249" y="255"/>
                        </a:lnTo>
                        <a:lnTo>
                          <a:pt x="245" y="283"/>
                        </a:lnTo>
                        <a:lnTo>
                          <a:pt x="224" y="320"/>
                        </a:lnTo>
                        <a:lnTo>
                          <a:pt x="181" y="347"/>
                        </a:lnTo>
                        <a:lnTo>
                          <a:pt x="110" y="371"/>
                        </a:lnTo>
                        <a:lnTo>
                          <a:pt x="75" y="395"/>
                        </a:lnTo>
                        <a:lnTo>
                          <a:pt x="60" y="415"/>
                        </a:lnTo>
                        <a:lnTo>
                          <a:pt x="68" y="436"/>
                        </a:lnTo>
                        <a:lnTo>
                          <a:pt x="107" y="456"/>
                        </a:lnTo>
                        <a:lnTo>
                          <a:pt x="139" y="497"/>
                        </a:lnTo>
                        <a:lnTo>
                          <a:pt x="153" y="538"/>
                        </a:lnTo>
                        <a:lnTo>
                          <a:pt x="149" y="558"/>
                        </a:lnTo>
                        <a:lnTo>
                          <a:pt x="117" y="572"/>
                        </a:lnTo>
                        <a:lnTo>
                          <a:pt x="107" y="572"/>
                        </a:lnTo>
                        <a:lnTo>
                          <a:pt x="92" y="535"/>
                        </a:lnTo>
                        <a:lnTo>
                          <a:pt x="85" y="494"/>
                        </a:lnTo>
                        <a:lnTo>
                          <a:pt x="64" y="463"/>
                        </a:lnTo>
                        <a:lnTo>
                          <a:pt x="32" y="446"/>
                        </a:lnTo>
                        <a:lnTo>
                          <a:pt x="21" y="426"/>
                        </a:lnTo>
                        <a:lnTo>
                          <a:pt x="25" y="405"/>
                        </a:lnTo>
                        <a:lnTo>
                          <a:pt x="53" y="371"/>
                        </a:lnTo>
                        <a:lnTo>
                          <a:pt x="107" y="351"/>
                        </a:lnTo>
                        <a:lnTo>
                          <a:pt x="157" y="320"/>
                        </a:lnTo>
                        <a:lnTo>
                          <a:pt x="196" y="286"/>
                        </a:lnTo>
                        <a:lnTo>
                          <a:pt x="210" y="252"/>
                        </a:lnTo>
                        <a:lnTo>
                          <a:pt x="206" y="238"/>
                        </a:lnTo>
                        <a:lnTo>
                          <a:pt x="189" y="208"/>
                        </a:lnTo>
                        <a:lnTo>
                          <a:pt x="157" y="163"/>
                        </a:lnTo>
                        <a:lnTo>
                          <a:pt x="121" y="136"/>
                        </a:lnTo>
                        <a:lnTo>
                          <a:pt x="82" y="106"/>
                        </a:lnTo>
                        <a:lnTo>
                          <a:pt x="53" y="89"/>
                        </a:lnTo>
                        <a:lnTo>
                          <a:pt x="25" y="6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348" name="Freeform 11"/>
                  <p:cNvSpPr>
                    <a:spLocks noChangeAspect="1"/>
                  </p:cNvSpPr>
                  <p:nvPr/>
                </p:nvSpPr>
                <p:spPr bwMode="auto">
                  <a:xfrm flipH="1">
                    <a:off x="1447" y="1581"/>
                    <a:ext cx="362" cy="499"/>
                  </a:xfrm>
                  <a:custGeom>
                    <a:avLst/>
                    <a:gdLst>
                      <a:gd name="T0" fmla="*/ 151 w 362"/>
                      <a:gd name="T1" fmla="*/ 35 h 499"/>
                      <a:gd name="T2" fmla="*/ 221 w 362"/>
                      <a:gd name="T3" fmla="*/ 0 h 499"/>
                      <a:gd name="T4" fmla="*/ 281 w 362"/>
                      <a:gd name="T5" fmla="*/ 0 h 499"/>
                      <a:gd name="T6" fmla="*/ 344 w 362"/>
                      <a:gd name="T7" fmla="*/ 14 h 499"/>
                      <a:gd name="T8" fmla="*/ 362 w 362"/>
                      <a:gd name="T9" fmla="*/ 35 h 499"/>
                      <a:gd name="T10" fmla="*/ 351 w 362"/>
                      <a:gd name="T11" fmla="*/ 59 h 499"/>
                      <a:gd name="T12" fmla="*/ 334 w 362"/>
                      <a:gd name="T13" fmla="*/ 91 h 499"/>
                      <a:gd name="T14" fmla="*/ 302 w 362"/>
                      <a:gd name="T15" fmla="*/ 87 h 499"/>
                      <a:gd name="T16" fmla="*/ 274 w 362"/>
                      <a:gd name="T17" fmla="*/ 77 h 499"/>
                      <a:gd name="T18" fmla="*/ 253 w 362"/>
                      <a:gd name="T19" fmla="*/ 63 h 499"/>
                      <a:gd name="T20" fmla="*/ 232 w 362"/>
                      <a:gd name="T21" fmla="*/ 59 h 499"/>
                      <a:gd name="T22" fmla="*/ 193 w 362"/>
                      <a:gd name="T23" fmla="*/ 70 h 499"/>
                      <a:gd name="T24" fmla="*/ 137 w 362"/>
                      <a:gd name="T25" fmla="*/ 94 h 499"/>
                      <a:gd name="T26" fmla="*/ 91 w 362"/>
                      <a:gd name="T27" fmla="*/ 136 h 499"/>
                      <a:gd name="T28" fmla="*/ 70 w 362"/>
                      <a:gd name="T29" fmla="*/ 164 h 499"/>
                      <a:gd name="T30" fmla="*/ 60 w 362"/>
                      <a:gd name="T31" fmla="*/ 185 h 499"/>
                      <a:gd name="T32" fmla="*/ 60 w 362"/>
                      <a:gd name="T33" fmla="*/ 202 h 499"/>
                      <a:gd name="T34" fmla="*/ 74 w 362"/>
                      <a:gd name="T35" fmla="*/ 220 h 499"/>
                      <a:gd name="T36" fmla="*/ 116 w 362"/>
                      <a:gd name="T37" fmla="*/ 248 h 499"/>
                      <a:gd name="T38" fmla="*/ 155 w 362"/>
                      <a:gd name="T39" fmla="*/ 286 h 499"/>
                      <a:gd name="T40" fmla="*/ 179 w 362"/>
                      <a:gd name="T41" fmla="*/ 325 h 499"/>
                      <a:gd name="T42" fmla="*/ 193 w 362"/>
                      <a:gd name="T43" fmla="*/ 352 h 499"/>
                      <a:gd name="T44" fmla="*/ 186 w 362"/>
                      <a:gd name="T45" fmla="*/ 370 h 499"/>
                      <a:gd name="T46" fmla="*/ 169 w 362"/>
                      <a:gd name="T47" fmla="*/ 387 h 499"/>
                      <a:gd name="T48" fmla="*/ 134 w 362"/>
                      <a:gd name="T49" fmla="*/ 398 h 499"/>
                      <a:gd name="T50" fmla="*/ 95 w 362"/>
                      <a:gd name="T51" fmla="*/ 412 h 499"/>
                      <a:gd name="T52" fmla="*/ 77 w 362"/>
                      <a:gd name="T53" fmla="*/ 433 h 499"/>
                      <a:gd name="T54" fmla="*/ 81 w 362"/>
                      <a:gd name="T55" fmla="*/ 468 h 499"/>
                      <a:gd name="T56" fmla="*/ 53 w 362"/>
                      <a:gd name="T57" fmla="*/ 499 h 499"/>
                      <a:gd name="T58" fmla="*/ 39 w 362"/>
                      <a:gd name="T59" fmla="*/ 489 h 499"/>
                      <a:gd name="T60" fmla="*/ 42 w 362"/>
                      <a:gd name="T61" fmla="*/ 429 h 499"/>
                      <a:gd name="T62" fmla="*/ 67 w 362"/>
                      <a:gd name="T63" fmla="*/ 398 h 499"/>
                      <a:gd name="T64" fmla="*/ 102 w 362"/>
                      <a:gd name="T65" fmla="*/ 373 h 499"/>
                      <a:gd name="T66" fmla="*/ 137 w 362"/>
                      <a:gd name="T67" fmla="*/ 359 h 499"/>
                      <a:gd name="T68" fmla="*/ 155 w 362"/>
                      <a:gd name="T69" fmla="*/ 352 h 499"/>
                      <a:gd name="T70" fmla="*/ 158 w 362"/>
                      <a:gd name="T71" fmla="*/ 342 h 499"/>
                      <a:gd name="T72" fmla="*/ 148 w 362"/>
                      <a:gd name="T73" fmla="*/ 325 h 499"/>
                      <a:gd name="T74" fmla="*/ 112 w 362"/>
                      <a:gd name="T75" fmla="*/ 290 h 499"/>
                      <a:gd name="T76" fmla="*/ 70 w 362"/>
                      <a:gd name="T77" fmla="*/ 262 h 499"/>
                      <a:gd name="T78" fmla="*/ 35 w 362"/>
                      <a:gd name="T79" fmla="*/ 241 h 499"/>
                      <a:gd name="T80" fmla="*/ 7 w 362"/>
                      <a:gd name="T81" fmla="*/ 220 h 499"/>
                      <a:gd name="T82" fmla="*/ 0 w 362"/>
                      <a:gd name="T83" fmla="*/ 195 h 499"/>
                      <a:gd name="T84" fmla="*/ 18 w 362"/>
                      <a:gd name="T85" fmla="*/ 157 h 499"/>
                      <a:gd name="T86" fmla="*/ 56 w 362"/>
                      <a:gd name="T87" fmla="*/ 108 h 499"/>
                      <a:gd name="T88" fmla="*/ 95 w 362"/>
                      <a:gd name="T89" fmla="*/ 70 h 499"/>
                      <a:gd name="T90" fmla="*/ 123 w 362"/>
                      <a:gd name="T91" fmla="*/ 52 h 499"/>
                      <a:gd name="T92" fmla="*/ 151 w 362"/>
                      <a:gd name="T93" fmla="*/ 35 h 499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362"/>
                      <a:gd name="T142" fmla="*/ 0 h 499"/>
                      <a:gd name="T143" fmla="*/ 362 w 362"/>
                      <a:gd name="T144" fmla="*/ 499 h 499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362" h="499">
                        <a:moveTo>
                          <a:pt x="151" y="35"/>
                        </a:moveTo>
                        <a:lnTo>
                          <a:pt x="221" y="0"/>
                        </a:lnTo>
                        <a:lnTo>
                          <a:pt x="281" y="0"/>
                        </a:lnTo>
                        <a:lnTo>
                          <a:pt x="344" y="14"/>
                        </a:lnTo>
                        <a:lnTo>
                          <a:pt x="362" y="35"/>
                        </a:lnTo>
                        <a:lnTo>
                          <a:pt x="351" y="59"/>
                        </a:lnTo>
                        <a:lnTo>
                          <a:pt x="334" y="91"/>
                        </a:lnTo>
                        <a:lnTo>
                          <a:pt x="302" y="87"/>
                        </a:lnTo>
                        <a:lnTo>
                          <a:pt x="274" y="77"/>
                        </a:lnTo>
                        <a:lnTo>
                          <a:pt x="253" y="63"/>
                        </a:lnTo>
                        <a:lnTo>
                          <a:pt x="232" y="59"/>
                        </a:lnTo>
                        <a:lnTo>
                          <a:pt x="193" y="70"/>
                        </a:lnTo>
                        <a:lnTo>
                          <a:pt x="137" y="94"/>
                        </a:lnTo>
                        <a:lnTo>
                          <a:pt x="91" y="136"/>
                        </a:lnTo>
                        <a:lnTo>
                          <a:pt x="70" y="164"/>
                        </a:lnTo>
                        <a:lnTo>
                          <a:pt x="60" y="185"/>
                        </a:lnTo>
                        <a:lnTo>
                          <a:pt x="60" y="202"/>
                        </a:lnTo>
                        <a:lnTo>
                          <a:pt x="74" y="220"/>
                        </a:lnTo>
                        <a:lnTo>
                          <a:pt x="116" y="248"/>
                        </a:lnTo>
                        <a:lnTo>
                          <a:pt x="155" y="286"/>
                        </a:lnTo>
                        <a:lnTo>
                          <a:pt x="179" y="325"/>
                        </a:lnTo>
                        <a:lnTo>
                          <a:pt x="193" y="352"/>
                        </a:lnTo>
                        <a:lnTo>
                          <a:pt x="186" y="370"/>
                        </a:lnTo>
                        <a:lnTo>
                          <a:pt x="169" y="387"/>
                        </a:lnTo>
                        <a:lnTo>
                          <a:pt x="134" y="398"/>
                        </a:lnTo>
                        <a:lnTo>
                          <a:pt x="95" y="412"/>
                        </a:lnTo>
                        <a:lnTo>
                          <a:pt x="77" y="433"/>
                        </a:lnTo>
                        <a:lnTo>
                          <a:pt x="81" y="468"/>
                        </a:lnTo>
                        <a:lnTo>
                          <a:pt x="53" y="499"/>
                        </a:lnTo>
                        <a:lnTo>
                          <a:pt x="39" y="489"/>
                        </a:lnTo>
                        <a:lnTo>
                          <a:pt x="42" y="429"/>
                        </a:lnTo>
                        <a:lnTo>
                          <a:pt x="67" y="398"/>
                        </a:lnTo>
                        <a:lnTo>
                          <a:pt x="102" y="373"/>
                        </a:lnTo>
                        <a:lnTo>
                          <a:pt x="137" y="359"/>
                        </a:lnTo>
                        <a:lnTo>
                          <a:pt x="155" y="352"/>
                        </a:lnTo>
                        <a:lnTo>
                          <a:pt x="158" y="342"/>
                        </a:lnTo>
                        <a:lnTo>
                          <a:pt x="148" y="325"/>
                        </a:lnTo>
                        <a:lnTo>
                          <a:pt x="112" y="290"/>
                        </a:lnTo>
                        <a:lnTo>
                          <a:pt x="70" y="262"/>
                        </a:lnTo>
                        <a:lnTo>
                          <a:pt x="35" y="241"/>
                        </a:lnTo>
                        <a:lnTo>
                          <a:pt x="7" y="220"/>
                        </a:lnTo>
                        <a:lnTo>
                          <a:pt x="0" y="195"/>
                        </a:lnTo>
                        <a:lnTo>
                          <a:pt x="18" y="157"/>
                        </a:lnTo>
                        <a:lnTo>
                          <a:pt x="56" y="108"/>
                        </a:lnTo>
                        <a:lnTo>
                          <a:pt x="95" y="70"/>
                        </a:lnTo>
                        <a:lnTo>
                          <a:pt x="123" y="52"/>
                        </a:lnTo>
                        <a:lnTo>
                          <a:pt x="151" y="3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349" name="Freeform 12"/>
                  <p:cNvSpPr>
                    <a:spLocks noChangeAspect="1"/>
                  </p:cNvSpPr>
                  <p:nvPr/>
                </p:nvSpPr>
                <p:spPr bwMode="auto">
                  <a:xfrm flipH="1">
                    <a:off x="1376" y="2005"/>
                    <a:ext cx="229" cy="840"/>
                  </a:xfrm>
                  <a:custGeom>
                    <a:avLst/>
                    <a:gdLst>
                      <a:gd name="T0" fmla="*/ 132 w 229"/>
                      <a:gd name="T1" fmla="*/ 69 h 840"/>
                      <a:gd name="T2" fmla="*/ 136 w 229"/>
                      <a:gd name="T3" fmla="*/ 21 h 840"/>
                      <a:gd name="T4" fmla="*/ 168 w 229"/>
                      <a:gd name="T5" fmla="*/ 0 h 840"/>
                      <a:gd name="T6" fmla="*/ 204 w 229"/>
                      <a:gd name="T7" fmla="*/ 3 h 840"/>
                      <a:gd name="T8" fmla="*/ 225 w 229"/>
                      <a:gd name="T9" fmla="*/ 21 h 840"/>
                      <a:gd name="T10" fmla="*/ 229 w 229"/>
                      <a:gd name="T11" fmla="*/ 90 h 840"/>
                      <a:gd name="T12" fmla="*/ 218 w 229"/>
                      <a:gd name="T13" fmla="*/ 266 h 840"/>
                      <a:gd name="T14" fmla="*/ 204 w 229"/>
                      <a:gd name="T15" fmla="*/ 373 h 840"/>
                      <a:gd name="T16" fmla="*/ 222 w 229"/>
                      <a:gd name="T17" fmla="*/ 460 h 840"/>
                      <a:gd name="T18" fmla="*/ 225 w 229"/>
                      <a:gd name="T19" fmla="*/ 546 h 840"/>
                      <a:gd name="T20" fmla="*/ 215 w 229"/>
                      <a:gd name="T21" fmla="*/ 633 h 840"/>
                      <a:gd name="T22" fmla="*/ 197 w 229"/>
                      <a:gd name="T23" fmla="*/ 743 h 840"/>
                      <a:gd name="T24" fmla="*/ 204 w 229"/>
                      <a:gd name="T25" fmla="*/ 802 h 840"/>
                      <a:gd name="T26" fmla="*/ 186 w 229"/>
                      <a:gd name="T27" fmla="*/ 812 h 840"/>
                      <a:gd name="T28" fmla="*/ 72 w 229"/>
                      <a:gd name="T29" fmla="*/ 833 h 840"/>
                      <a:gd name="T30" fmla="*/ 43 w 229"/>
                      <a:gd name="T31" fmla="*/ 840 h 840"/>
                      <a:gd name="T32" fmla="*/ 0 w 229"/>
                      <a:gd name="T33" fmla="*/ 816 h 840"/>
                      <a:gd name="T34" fmla="*/ 0 w 229"/>
                      <a:gd name="T35" fmla="*/ 802 h 840"/>
                      <a:gd name="T36" fmla="*/ 125 w 229"/>
                      <a:gd name="T37" fmla="*/ 795 h 840"/>
                      <a:gd name="T38" fmla="*/ 168 w 229"/>
                      <a:gd name="T39" fmla="*/ 778 h 840"/>
                      <a:gd name="T40" fmla="*/ 172 w 229"/>
                      <a:gd name="T41" fmla="*/ 740 h 840"/>
                      <a:gd name="T42" fmla="*/ 175 w 229"/>
                      <a:gd name="T43" fmla="*/ 622 h 840"/>
                      <a:gd name="T44" fmla="*/ 165 w 229"/>
                      <a:gd name="T45" fmla="*/ 525 h 840"/>
                      <a:gd name="T46" fmla="*/ 154 w 229"/>
                      <a:gd name="T47" fmla="*/ 408 h 840"/>
                      <a:gd name="T48" fmla="*/ 157 w 229"/>
                      <a:gd name="T49" fmla="*/ 335 h 840"/>
                      <a:gd name="T50" fmla="*/ 165 w 229"/>
                      <a:gd name="T51" fmla="*/ 242 h 840"/>
                      <a:gd name="T52" fmla="*/ 147 w 229"/>
                      <a:gd name="T53" fmla="*/ 152 h 840"/>
                      <a:gd name="T54" fmla="*/ 132 w 229"/>
                      <a:gd name="T55" fmla="*/ 69 h 84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29"/>
                      <a:gd name="T85" fmla="*/ 0 h 840"/>
                      <a:gd name="T86" fmla="*/ 229 w 229"/>
                      <a:gd name="T87" fmla="*/ 840 h 840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29" h="840">
                        <a:moveTo>
                          <a:pt x="132" y="69"/>
                        </a:moveTo>
                        <a:lnTo>
                          <a:pt x="136" y="21"/>
                        </a:lnTo>
                        <a:lnTo>
                          <a:pt x="168" y="0"/>
                        </a:lnTo>
                        <a:lnTo>
                          <a:pt x="204" y="3"/>
                        </a:lnTo>
                        <a:lnTo>
                          <a:pt x="225" y="21"/>
                        </a:lnTo>
                        <a:lnTo>
                          <a:pt x="229" y="90"/>
                        </a:lnTo>
                        <a:lnTo>
                          <a:pt x="218" y="266"/>
                        </a:lnTo>
                        <a:lnTo>
                          <a:pt x="204" y="373"/>
                        </a:lnTo>
                        <a:lnTo>
                          <a:pt x="222" y="460"/>
                        </a:lnTo>
                        <a:lnTo>
                          <a:pt x="225" y="546"/>
                        </a:lnTo>
                        <a:lnTo>
                          <a:pt x="215" y="633"/>
                        </a:lnTo>
                        <a:lnTo>
                          <a:pt x="197" y="743"/>
                        </a:lnTo>
                        <a:lnTo>
                          <a:pt x="204" y="802"/>
                        </a:lnTo>
                        <a:lnTo>
                          <a:pt x="186" y="812"/>
                        </a:lnTo>
                        <a:lnTo>
                          <a:pt x="72" y="833"/>
                        </a:lnTo>
                        <a:lnTo>
                          <a:pt x="43" y="840"/>
                        </a:lnTo>
                        <a:lnTo>
                          <a:pt x="0" y="816"/>
                        </a:lnTo>
                        <a:lnTo>
                          <a:pt x="0" y="802"/>
                        </a:lnTo>
                        <a:lnTo>
                          <a:pt x="125" y="795"/>
                        </a:lnTo>
                        <a:lnTo>
                          <a:pt x="168" y="778"/>
                        </a:lnTo>
                        <a:lnTo>
                          <a:pt x="172" y="740"/>
                        </a:lnTo>
                        <a:lnTo>
                          <a:pt x="175" y="622"/>
                        </a:lnTo>
                        <a:lnTo>
                          <a:pt x="165" y="525"/>
                        </a:lnTo>
                        <a:lnTo>
                          <a:pt x="154" y="408"/>
                        </a:lnTo>
                        <a:lnTo>
                          <a:pt x="157" y="335"/>
                        </a:lnTo>
                        <a:lnTo>
                          <a:pt x="165" y="242"/>
                        </a:lnTo>
                        <a:lnTo>
                          <a:pt x="147" y="152"/>
                        </a:lnTo>
                        <a:lnTo>
                          <a:pt x="132" y="6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350" name="Freeform 13"/>
                  <p:cNvSpPr>
                    <a:spLocks noChangeAspect="1"/>
                  </p:cNvSpPr>
                  <p:nvPr/>
                </p:nvSpPr>
                <p:spPr bwMode="auto">
                  <a:xfrm flipH="1">
                    <a:off x="1390" y="2033"/>
                    <a:ext cx="447" cy="658"/>
                  </a:xfrm>
                  <a:custGeom>
                    <a:avLst/>
                    <a:gdLst>
                      <a:gd name="T0" fmla="*/ 212 w 447"/>
                      <a:gd name="T1" fmla="*/ 268 h 658"/>
                      <a:gd name="T2" fmla="*/ 212 w 447"/>
                      <a:gd name="T3" fmla="*/ 233 h 658"/>
                      <a:gd name="T4" fmla="*/ 230 w 447"/>
                      <a:gd name="T5" fmla="*/ 174 h 658"/>
                      <a:gd name="T6" fmla="*/ 284 w 447"/>
                      <a:gd name="T7" fmla="*/ 80 h 658"/>
                      <a:gd name="T8" fmla="*/ 370 w 447"/>
                      <a:gd name="T9" fmla="*/ 0 h 658"/>
                      <a:gd name="T10" fmla="*/ 424 w 447"/>
                      <a:gd name="T11" fmla="*/ 0 h 658"/>
                      <a:gd name="T12" fmla="*/ 447 w 447"/>
                      <a:gd name="T13" fmla="*/ 38 h 658"/>
                      <a:gd name="T14" fmla="*/ 415 w 447"/>
                      <a:gd name="T15" fmla="*/ 91 h 658"/>
                      <a:gd name="T16" fmla="*/ 348 w 447"/>
                      <a:gd name="T17" fmla="*/ 129 h 658"/>
                      <a:gd name="T18" fmla="*/ 307 w 447"/>
                      <a:gd name="T19" fmla="*/ 167 h 658"/>
                      <a:gd name="T20" fmla="*/ 266 w 447"/>
                      <a:gd name="T21" fmla="*/ 223 h 658"/>
                      <a:gd name="T22" fmla="*/ 257 w 447"/>
                      <a:gd name="T23" fmla="*/ 261 h 658"/>
                      <a:gd name="T24" fmla="*/ 262 w 447"/>
                      <a:gd name="T25" fmla="*/ 303 h 658"/>
                      <a:gd name="T26" fmla="*/ 284 w 447"/>
                      <a:gd name="T27" fmla="*/ 373 h 658"/>
                      <a:gd name="T28" fmla="*/ 289 w 447"/>
                      <a:gd name="T29" fmla="*/ 449 h 658"/>
                      <a:gd name="T30" fmla="*/ 280 w 447"/>
                      <a:gd name="T31" fmla="*/ 547 h 658"/>
                      <a:gd name="T32" fmla="*/ 257 w 447"/>
                      <a:gd name="T33" fmla="*/ 616 h 658"/>
                      <a:gd name="T34" fmla="*/ 217 w 447"/>
                      <a:gd name="T35" fmla="*/ 658 h 658"/>
                      <a:gd name="T36" fmla="*/ 190 w 447"/>
                      <a:gd name="T37" fmla="*/ 658 h 658"/>
                      <a:gd name="T38" fmla="*/ 104 w 447"/>
                      <a:gd name="T39" fmla="*/ 637 h 658"/>
                      <a:gd name="T40" fmla="*/ 27 w 447"/>
                      <a:gd name="T41" fmla="*/ 634 h 658"/>
                      <a:gd name="T42" fmla="*/ 0 w 447"/>
                      <a:gd name="T43" fmla="*/ 620 h 658"/>
                      <a:gd name="T44" fmla="*/ 50 w 447"/>
                      <a:gd name="T45" fmla="*/ 606 h 658"/>
                      <a:gd name="T46" fmla="*/ 131 w 447"/>
                      <a:gd name="T47" fmla="*/ 609 h 658"/>
                      <a:gd name="T48" fmla="*/ 181 w 447"/>
                      <a:gd name="T49" fmla="*/ 623 h 658"/>
                      <a:gd name="T50" fmla="*/ 212 w 447"/>
                      <a:gd name="T51" fmla="*/ 613 h 658"/>
                      <a:gd name="T52" fmla="*/ 244 w 447"/>
                      <a:gd name="T53" fmla="*/ 557 h 658"/>
                      <a:gd name="T54" fmla="*/ 248 w 447"/>
                      <a:gd name="T55" fmla="*/ 477 h 658"/>
                      <a:gd name="T56" fmla="*/ 239 w 447"/>
                      <a:gd name="T57" fmla="*/ 404 h 658"/>
                      <a:gd name="T58" fmla="*/ 212 w 447"/>
                      <a:gd name="T59" fmla="*/ 317 h 658"/>
                      <a:gd name="T60" fmla="*/ 212 w 447"/>
                      <a:gd name="T61" fmla="*/ 268 h 658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447"/>
                      <a:gd name="T94" fmla="*/ 0 h 658"/>
                      <a:gd name="T95" fmla="*/ 447 w 447"/>
                      <a:gd name="T96" fmla="*/ 658 h 658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447" h="658">
                        <a:moveTo>
                          <a:pt x="212" y="268"/>
                        </a:moveTo>
                        <a:lnTo>
                          <a:pt x="212" y="233"/>
                        </a:lnTo>
                        <a:lnTo>
                          <a:pt x="230" y="174"/>
                        </a:lnTo>
                        <a:lnTo>
                          <a:pt x="284" y="80"/>
                        </a:lnTo>
                        <a:lnTo>
                          <a:pt x="370" y="0"/>
                        </a:lnTo>
                        <a:lnTo>
                          <a:pt x="424" y="0"/>
                        </a:lnTo>
                        <a:lnTo>
                          <a:pt x="447" y="38"/>
                        </a:lnTo>
                        <a:lnTo>
                          <a:pt x="415" y="91"/>
                        </a:lnTo>
                        <a:lnTo>
                          <a:pt x="348" y="129"/>
                        </a:lnTo>
                        <a:lnTo>
                          <a:pt x="307" y="167"/>
                        </a:lnTo>
                        <a:lnTo>
                          <a:pt x="266" y="223"/>
                        </a:lnTo>
                        <a:lnTo>
                          <a:pt x="257" y="261"/>
                        </a:lnTo>
                        <a:lnTo>
                          <a:pt x="262" y="303"/>
                        </a:lnTo>
                        <a:lnTo>
                          <a:pt x="284" y="373"/>
                        </a:lnTo>
                        <a:lnTo>
                          <a:pt x="289" y="449"/>
                        </a:lnTo>
                        <a:lnTo>
                          <a:pt x="280" y="547"/>
                        </a:lnTo>
                        <a:lnTo>
                          <a:pt x="257" y="616"/>
                        </a:lnTo>
                        <a:lnTo>
                          <a:pt x="217" y="658"/>
                        </a:lnTo>
                        <a:lnTo>
                          <a:pt x="190" y="658"/>
                        </a:lnTo>
                        <a:lnTo>
                          <a:pt x="104" y="637"/>
                        </a:lnTo>
                        <a:lnTo>
                          <a:pt x="27" y="634"/>
                        </a:lnTo>
                        <a:lnTo>
                          <a:pt x="0" y="620"/>
                        </a:lnTo>
                        <a:lnTo>
                          <a:pt x="50" y="606"/>
                        </a:lnTo>
                        <a:lnTo>
                          <a:pt x="131" y="609"/>
                        </a:lnTo>
                        <a:lnTo>
                          <a:pt x="181" y="623"/>
                        </a:lnTo>
                        <a:lnTo>
                          <a:pt x="212" y="613"/>
                        </a:lnTo>
                        <a:lnTo>
                          <a:pt x="244" y="557"/>
                        </a:lnTo>
                        <a:lnTo>
                          <a:pt x="248" y="477"/>
                        </a:lnTo>
                        <a:lnTo>
                          <a:pt x="239" y="404"/>
                        </a:lnTo>
                        <a:lnTo>
                          <a:pt x="212" y="317"/>
                        </a:lnTo>
                        <a:lnTo>
                          <a:pt x="212" y="26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351" name="Freeform 14"/>
                  <p:cNvSpPr>
                    <a:spLocks noChangeAspect="1"/>
                  </p:cNvSpPr>
                  <p:nvPr/>
                </p:nvSpPr>
                <p:spPr bwMode="auto">
                  <a:xfrm flipH="1">
                    <a:off x="1353" y="1223"/>
                    <a:ext cx="282" cy="326"/>
                  </a:xfrm>
                  <a:custGeom>
                    <a:avLst/>
                    <a:gdLst>
                      <a:gd name="T0" fmla="*/ 81 w 282"/>
                      <a:gd name="T1" fmla="*/ 137 h 326"/>
                      <a:gd name="T2" fmla="*/ 78 w 282"/>
                      <a:gd name="T3" fmla="*/ 84 h 326"/>
                      <a:gd name="T4" fmla="*/ 88 w 282"/>
                      <a:gd name="T5" fmla="*/ 35 h 326"/>
                      <a:gd name="T6" fmla="*/ 127 w 282"/>
                      <a:gd name="T7" fmla="*/ 7 h 326"/>
                      <a:gd name="T8" fmla="*/ 173 w 282"/>
                      <a:gd name="T9" fmla="*/ 0 h 326"/>
                      <a:gd name="T10" fmla="*/ 208 w 282"/>
                      <a:gd name="T11" fmla="*/ 4 h 326"/>
                      <a:gd name="T12" fmla="*/ 240 w 282"/>
                      <a:gd name="T13" fmla="*/ 25 h 326"/>
                      <a:gd name="T14" fmla="*/ 257 w 282"/>
                      <a:gd name="T15" fmla="*/ 60 h 326"/>
                      <a:gd name="T16" fmla="*/ 278 w 282"/>
                      <a:gd name="T17" fmla="*/ 130 h 326"/>
                      <a:gd name="T18" fmla="*/ 282 w 282"/>
                      <a:gd name="T19" fmla="*/ 207 h 326"/>
                      <a:gd name="T20" fmla="*/ 271 w 282"/>
                      <a:gd name="T21" fmla="*/ 263 h 326"/>
                      <a:gd name="T22" fmla="*/ 250 w 282"/>
                      <a:gd name="T23" fmla="*/ 298 h 326"/>
                      <a:gd name="T24" fmla="*/ 215 w 282"/>
                      <a:gd name="T25" fmla="*/ 319 h 326"/>
                      <a:gd name="T26" fmla="*/ 187 w 282"/>
                      <a:gd name="T27" fmla="*/ 326 h 326"/>
                      <a:gd name="T28" fmla="*/ 145 w 282"/>
                      <a:gd name="T29" fmla="*/ 315 h 326"/>
                      <a:gd name="T30" fmla="*/ 123 w 282"/>
                      <a:gd name="T31" fmla="*/ 284 h 326"/>
                      <a:gd name="T32" fmla="*/ 102 w 282"/>
                      <a:gd name="T33" fmla="*/ 238 h 326"/>
                      <a:gd name="T34" fmla="*/ 85 w 282"/>
                      <a:gd name="T35" fmla="*/ 186 h 326"/>
                      <a:gd name="T36" fmla="*/ 53 w 282"/>
                      <a:gd name="T37" fmla="*/ 207 h 326"/>
                      <a:gd name="T38" fmla="*/ 18 w 282"/>
                      <a:gd name="T39" fmla="*/ 221 h 326"/>
                      <a:gd name="T40" fmla="*/ 4 w 282"/>
                      <a:gd name="T41" fmla="*/ 221 h 326"/>
                      <a:gd name="T42" fmla="*/ 0 w 282"/>
                      <a:gd name="T43" fmla="*/ 207 h 326"/>
                      <a:gd name="T44" fmla="*/ 7 w 282"/>
                      <a:gd name="T45" fmla="*/ 189 h 326"/>
                      <a:gd name="T46" fmla="*/ 60 w 282"/>
                      <a:gd name="T47" fmla="*/ 168 h 326"/>
                      <a:gd name="T48" fmla="*/ 81 w 282"/>
                      <a:gd name="T49" fmla="*/ 137 h 32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82"/>
                      <a:gd name="T76" fmla="*/ 0 h 326"/>
                      <a:gd name="T77" fmla="*/ 282 w 282"/>
                      <a:gd name="T78" fmla="*/ 326 h 32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82" h="326">
                        <a:moveTo>
                          <a:pt x="81" y="137"/>
                        </a:moveTo>
                        <a:lnTo>
                          <a:pt x="78" y="84"/>
                        </a:lnTo>
                        <a:lnTo>
                          <a:pt x="88" y="35"/>
                        </a:lnTo>
                        <a:lnTo>
                          <a:pt x="127" y="7"/>
                        </a:lnTo>
                        <a:lnTo>
                          <a:pt x="173" y="0"/>
                        </a:lnTo>
                        <a:lnTo>
                          <a:pt x="208" y="4"/>
                        </a:lnTo>
                        <a:lnTo>
                          <a:pt x="240" y="25"/>
                        </a:lnTo>
                        <a:lnTo>
                          <a:pt x="257" y="60"/>
                        </a:lnTo>
                        <a:lnTo>
                          <a:pt x="278" y="130"/>
                        </a:lnTo>
                        <a:lnTo>
                          <a:pt x="282" y="207"/>
                        </a:lnTo>
                        <a:lnTo>
                          <a:pt x="271" y="263"/>
                        </a:lnTo>
                        <a:lnTo>
                          <a:pt x="250" y="298"/>
                        </a:lnTo>
                        <a:lnTo>
                          <a:pt x="215" y="319"/>
                        </a:lnTo>
                        <a:lnTo>
                          <a:pt x="187" y="326"/>
                        </a:lnTo>
                        <a:lnTo>
                          <a:pt x="145" y="315"/>
                        </a:lnTo>
                        <a:lnTo>
                          <a:pt x="123" y="284"/>
                        </a:lnTo>
                        <a:lnTo>
                          <a:pt x="102" y="238"/>
                        </a:lnTo>
                        <a:lnTo>
                          <a:pt x="85" y="186"/>
                        </a:lnTo>
                        <a:lnTo>
                          <a:pt x="53" y="207"/>
                        </a:lnTo>
                        <a:lnTo>
                          <a:pt x="18" y="221"/>
                        </a:lnTo>
                        <a:lnTo>
                          <a:pt x="4" y="221"/>
                        </a:lnTo>
                        <a:lnTo>
                          <a:pt x="0" y="207"/>
                        </a:lnTo>
                        <a:lnTo>
                          <a:pt x="7" y="189"/>
                        </a:lnTo>
                        <a:lnTo>
                          <a:pt x="60" y="168"/>
                        </a:lnTo>
                        <a:lnTo>
                          <a:pt x="81" y="137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99352" name="Group 15"/>
                  <p:cNvGrpSpPr>
                    <a:grpSpLocks noChangeAspect="1"/>
                  </p:cNvGrpSpPr>
                  <p:nvPr/>
                </p:nvGrpSpPr>
                <p:grpSpPr bwMode="auto">
                  <a:xfrm flipH="1">
                    <a:off x="1212" y="1104"/>
                    <a:ext cx="277" cy="235"/>
                    <a:chOff x="1590" y="1104"/>
                    <a:chExt cx="277" cy="235"/>
                  </a:xfrm>
                </p:grpSpPr>
                <p:sp>
                  <p:nvSpPr>
                    <p:cNvPr id="99353" name="Freeform 1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683" y="1257"/>
                      <a:ext cx="184" cy="82"/>
                    </a:xfrm>
                    <a:custGeom>
                      <a:avLst/>
                      <a:gdLst>
                        <a:gd name="T0" fmla="*/ 13 w 184"/>
                        <a:gd name="T1" fmla="*/ 82 h 82"/>
                        <a:gd name="T2" fmla="*/ 0 w 184"/>
                        <a:gd name="T3" fmla="*/ 71 h 82"/>
                        <a:gd name="T4" fmla="*/ 0 w 184"/>
                        <a:gd name="T5" fmla="*/ 45 h 82"/>
                        <a:gd name="T6" fmla="*/ 16 w 184"/>
                        <a:gd name="T7" fmla="*/ 17 h 82"/>
                        <a:gd name="T8" fmla="*/ 36 w 184"/>
                        <a:gd name="T9" fmla="*/ 9 h 82"/>
                        <a:gd name="T10" fmla="*/ 61 w 184"/>
                        <a:gd name="T11" fmla="*/ 22 h 82"/>
                        <a:gd name="T12" fmla="*/ 86 w 184"/>
                        <a:gd name="T13" fmla="*/ 19 h 82"/>
                        <a:gd name="T14" fmla="*/ 102 w 184"/>
                        <a:gd name="T15" fmla="*/ 0 h 82"/>
                        <a:gd name="T16" fmla="*/ 123 w 184"/>
                        <a:gd name="T17" fmla="*/ 2 h 82"/>
                        <a:gd name="T18" fmla="*/ 155 w 184"/>
                        <a:gd name="T19" fmla="*/ 15 h 82"/>
                        <a:gd name="T20" fmla="*/ 182 w 184"/>
                        <a:gd name="T21" fmla="*/ 13 h 82"/>
                        <a:gd name="T22" fmla="*/ 184 w 184"/>
                        <a:gd name="T23" fmla="*/ 32 h 82"/>
                        <a:gd name="T24" fmla="*/ 175 w 184"/>
                        <a:gd name="T25" fmla="*/ 45 h 82"/>
                        <a:gd name="T26" fmla="*/ 141 w 184"/>
                        <a:gd name="T27" fmla="*/ 43 h 82"/>
                        <a:gd name="T28" fmla="*/ 118 w 184"/>
                        <a:gd name="T29" fmla="*/ 39 h 82"/>
                        <a:gd name="T30" fmla="*/ 105 w 184"/>
                        <a:gd name="T31" fmla="*/ 48 h 82"/>
                        <a:gd name="T32" fmla="*/ 91 w 184"/>
                        <a:gd name="T33" fmla="*/ 67 h 82"/>
                        <a:gd name="T34" fmla="*/ 66 w 184"/>
                        <a:gd name="T35" fmla="*/ 62 h 82"/>
                        <a:gd name="T36" fmla="*/ 54 w 184"/>
                        <a:gd name="T37" fmla="*/ 56 h 82"/>
                        <a:gd name="T38" fmla="*/ 45 w 184"/>
                        <a:gd name="T39" fmla="*/ 63 h 82"/>
                        <a:gd name="T40" fmla="*/ 32 w 184"/>
                        <a:gd name="T41" fmla="*/ 76 h 82"/>
                        <a:gd name="T42" fmla="*/ 13 w 184"/>
                        <a:gd name="T43" fmla="*/ 82 h 82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84"/>
                        <a:gd name="T67" fmla="*/ 0 h 82"/>
                        <a:gd name="T68" fmla="*/ 184 w 184"/>
                        <a:gd name="T69" fmla="*/ 82 h 82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84" h="82">
                          <a:moveTo>
                            <a:pt x="13" y="82"/>
                          </a:moveTo>
                          <a:lnTo>
                            <a:pt x="0" y="71"/>
                          </a:lnTo>
                          <a:lnTo>
                            <a:pt x="0" y="45"/>
                          </a:lnTo>
                          <a:lnTo>
                            <a:pt x="16" y="17"/>
                          </a:lnTo>
                          <a:lnTo>
                            <a:pt x="36" y="9"/>
                          </a:lnTo>
                          <a:lnTo>
                            <a:pt x="61" y="22"/>
                          </a:lnTo>
                          <a:lnTo>
                            <a:pt x="86" y="19"/>
                          </a:lnTo>
                          <a:lnTo>
                            <a:pt x="102" y="0"/>
                          </a:lnTo>
                          <a:lnTo>
                            <a:pt x="123" y="2"/>
                          </a:lnTo>
                          <a:lnTo>
                            <a:pt x="155" y="15"/>
                          </a:lnTo>
                          <a:lnTo>
                            <a:pt x="182" y="13"/>
                          </a:lnTo>
                          <a:lnTo>
                            <a:pt x="184" y="32"/>
                          </a:lnTo>
                          <a:lnTo>
                            <a:pt x="175" y="45"/>
                          </a:lnTo>
                          <a:lnTo>
                            <a:pt x="141" y="43"/>
                          </a:lnTo>
                          <a:lnTo>
                            <a:pt x="118" y="39"/>
                          </a:lnTo>
                          <a:lnTo>
                            <a:pt x="105" y="48"/>
                          </a:lnTo>
                          <a:lnTo>
                            <a:pt x="91" y="67"/>
                          </a:lnTo>
                          <a:lnTo>
                            <a:pt x="66" y="62"/>
                          </a:lnTo>
                          <a:lnTo>
                            <a:pt x="54" y="56"/>
                          </a:lnTo>
                          <a:lnTo>
                            <a:pt x="45" y="63"/>
                          </a:lnTo>
                          <a:lnTo>
                            <a:pt x="32" y="76"/>
                          </a:lnTo>
                          <a:lnTo>
                            <a:pt x="13" y="8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354" name="Freeform 1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654" y="1193"/>
                      <a:ext cx="178" cy="114"/>
                    </a:xfrm>
                    <a:custGeom>
                      <a:avLst/>
                      <a:gdLst>
                        <a:gd name="T0" fmla="*/ 23 w 178"/>
                        <a:gd name="T1" fmla="*/ 114 h 114"/>
                        <a:gd name="T2" fmla="*/ 11 w 178"/>
                        <a:gd name="T3" fmla="*/ 108 h 114"/>
                        <a:gd name="T4" fmla="*/ 0 w 178"/>
                        <a:gd name="T5" fmla="*/ 79 h 114"/>
                        <a:gd name="T6" fmla="*/ 11 w 178"/>
                        <a:gd name="T7" fmla="*/ 51 h 114"/>
                        <a:gd name="T8" fmla="*/ 27 w 178"/>
                        <a:gd name="T9" fmla="*/ 39 h 114"/>
                        <a:gd name="T10" fmla="*/ 56 w 178"/>
                        <a:gd name="T11" fmla="*/ 42 h 114"/>
                        <a:gd name="T12" fmla="*/ 76 w 178"/>
                        <a:gd name="T13" fmla="*/ 35 h 114"/>
                        <a:gd name="T14" fmla="*/ 90 w 178"/>
                        <a:gd name="T15" fmla="*/ 13 h 114"/>
                        <a:gd name="T16" fmla="*/ 111 w 178"/>
                        <a:gd name="T17" fmla="*/ 4 h 114"/>
                        <a:gd name="T18" fmla="*/ 146 w 178"/>
                        <a:gd name="T19" fmla="*/ 9 h 114"/>
                        <a:gd name="T20" fmla="*/ 171 w 178"/>
                        <a:gd name="T21" fmla="*/ 0 h 114"/>
                        <a:gd name="T22" fmla="*/ 178 w 178"/>
                        <a:gd name="T23" fmla="*/ 17 h 114"/>
                        <a:gd name="T24" fmla="*/ 171 w 178"/>
                        <a:gd name="T25" fmla="*/ 33 h 114"/>
                        <a:gd name="T26" fmla="*/ 140 w 178"/>
                        <a:gd name="T27" fmla="*/ 42 h 114"/>
                        <a:gd name="T28" fmla="*/ 120 w 178"/>
                        <a:gd name="T29" fmla="*/ 40 h 114"/>
                        <a:gd name="T30" fmla="*/ 108 w 178"/>
                        <a:gd name="T31" fmla="*/ 57 h 114"/>
                        <a:gd name="T32" fmla="*/ 97 w 178"/>
                        <a:gd name="T33" fmla="*/ 79 h 114"/>
                        <a:gd name="T34" fmla="*/ 72 w 178"/>
                        <a:gd name="T35" fmla="*/ 81 h 114"/>
                        <a:gd name="T36" fmla="*/ 59 w 178"/>
                        <a:gd name="T37" fmla="*/ 79 h 114"/>
                        <a:gd name="T38" fmla="*/ 47 w 178"/>
                        <a:gd name="T39" fmla="*/ 88 h 114"/>
                        <a:gd name="T40" fmla="*/ 41 w 178"/>
                        <a:gd name="T41" fmla="*/ 99 h 114"/>
                        <a:gd name="T42" fmla="*/ 23 w 178"/>
                        <a:gd name="T43" fmla="*/ 114 h 11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78"/>
                        <a:gd name="T67" fmla="*/ 0 h 114"/>
                        <a:gd name="T68" fmla="*/ 178 w 178"/>
                        <a:gd name="T69" fmla="*/ 114 h 11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78" h="114">
                          <a:moveTo>
                            <a:pt x="23" y="114"/>
                          </a:moveTo>
                          <a:lnTo>
                            <a:pt x="11" y="108"/>
                          </a:lnTo>
                          <a:lnTo>
                            <a:pt x="0" y="79"/>
                          </a:lnTo>
                          <a:lnTo>
                            <a:pt x="11" y="51"/>
                          </a:lnTo>
                          <a:lnTo>
                            <a:pt x="27" y="39"/>
                          </a:lnTo>
                          <a:lnTo>
                            <a:pt x="56" y="42"/>
                          </a:lnTo>
                          <a:lnTo>
                            <a:pt x="76" y="35"/>
                          </a:lnTo>
                          <a:lnTo>
                            <a:pt x="90" y="13"/>
                          </a:lnTo>
                          <a:lnTo>
                            <a:pt x="111" y="4"/>
                          </a:lnTo>
                          <a:lnTo>
                            <a:pt x="146" y="9"/>
                          </a:lnTo>
                          <a:lnTo>
                            <a:pt x="171" y="0"/>
                          </a:lnTo>
                          <a:lnTo>
                            <a:pt x="178" y="17"/>
                          </a:lnTo>
                          <a:lnTo>
                            <a:pt x="171" y="33"/>
                          </a:lnTo>
                          <a:lnTo>
                            <a:pt x="140" y="42"/>
                          </a:lnTo>
                          <a:lnTo>
                            <a:pt x="120" y="40"/>
                          </a:lnTo>
                          <a:lnTo>
                            <a:pt x="108" y="57"/>
                          </a:lnTo>
                          <a:lnTo>
                            <a:pt x="97" y="79"/>
                          </a:lnTo>
                          <a:lnTo>
                            <a:pt x="72" y="81"/>
                          </a:lnTo>
                          <a:lnTo>
                            <a:pt x="59" y="79"/>
                          </a:lnTo>
                          <a:lnTo>
                            <a:pt x="47" y="88"/>
                          </a:lnTo>
                          <a:lnTo>
                            <a:pt x="41" y="99"/>
                          </a:lnTo>
                          <a:lnTo>
                            <a:pt x="23" y="114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355" name="Freeform 1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630" y="1154"/>
                      <a:ext cx="161" cy="138"/>
                    </a:xfrm>
                    <a:custGeom>
                      <a:avLst/>
                      <a:gdLst>
                        <a:gd name="T0" fmla="*/ 31 w 161"/>
                        <a:gd name="T1" fmla="*/ 138 h 138"/>
                        <a:gd name="T2" fmla="*/ 16 w 161"/>
                        <a:gd name="T3" fmla="*/ 133 h 138"/>
                        <a:gd name="T4" fmla="*/ 0 w 161"/>
                        <a:gd name="T5" fmla="*/ 109 h 138"/>
                        <a:gd name="T6" fmla="*/ 5 w 161"/>
                        <a:gd name="T7" fmla="*/ 78 h 138"/>
                        <a:gd name="T8" fmla="*/ 16 w 161"/>
                        <a:gd name="T9" fmla="*/ 65 h 138"/>
                        <a:gd name="T10" fmla="*/ 43 w 161"/>
                        <a:gd name="T11" fmla="*/ 62 h 138"/>
                        <a:gd name="T12" fmla="*/ 65 w 161"/>
                        <a:gd name="T13" fmla="*/ 51 h 138"/>
                        <a:gd name="T14" fmla="*/ 72 w 161"/>
                        <a:gd name="T15" fmla="*/ 25 h 138"/>
                        <a:gd name="T16" fmla="*/ 92 w 161"/>
                        <a:gd name="T17" fmla="*/ 15 h 138"/>
                        <a:gd name="T18" fmla="*/ 127 w 161"/>
                        <a:gd name="T19" fmla="*/ 13 h 138"/>
                        <a:gd name="T20" fmla="*/ 148 w 161"/>
                        <a:gd name="T21" fmla="*/ 0 h 138"/>
                        <a:gd name="T22" fmla="*/ 161 w 161"/>
                        <a:gd name="T23" fmla="*/ 13 h 138"/>
                        <a:gd name="T24" fmla="*/ 156 w 161"/>
                        <a:gd name="T25" fmla="*/ 25 h 138"/>
                        <a:gd name="T26" fmla="*/ 128 w 161"/>
                        <a:gd name="T27" fmla="*/ 44 h 138"/>
                        <a:gd name="T28" fmla="*/ 107 w 161"/>
                        <a:gd name="T29" fmla="*/ 49 h 138"/>
                        <a:gd name="T30" fmla="*/ 99 w 161"/>
                        <a:gd name="T31" fmla="*/ 65 h 138"/>
                        <a:gd name="T32" fmla="*/ 94 w 161"/>
                        <a:gd name="T33" fmla="*/ 91 h 138"/>
                        <a:gd name="T34" fmla="*/ 69 w 161"/>
                        <a:gd name="T35" fmla="*/ 98 h 138"/>
                        <a:gd name="T36" fmla="*/ 54 w 161"/>
                        <a:gd name="T37" fmla="*/ 94 h 138"/>
                        <a:gd name="T38" fmla="*/ 45 w 161"/>
                        <a:gd name="T39" fmla="*/ 105 h 138"/>
                        <a:gd name="T40" fmla="*/ 40 w 161"/>
                        <a:gd name="T41" fmla="*/ 123 h 138"/>
                        <a:gd name="T42" fmla="*/ 31 w 161"/>
                        <a:gd name="T43" fmla="*/ 138 h 138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1"/>
                        <a:gd name="T67" fmla="*/ 0 h 138"/>
                        <a:gd name="T68" fmla="*/ 161 w 161"/>
                        <a:gd name="T69" fmla="*/ 138 h 138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1" h="138">
                          <a:moveTo>
                            <a:pt x="31" y="138"/>
                          </a:moveTo>
                          <a:lnTo>
                            <a:pt x="16" y="133"/>
                          </a:lnTo>
                          <a:lnTo>
                            <a:pt x="0" y="109"/>
                          </a:lnTo>
                          <a:lnTo>
                            <a:pt x="5" y="78"/>
                          </a:lnTo>
                          <a:lnTo>
                            <a:pt x="16" y="65"/>
                          </a:lnTo>
                          <a:lnTo>
                            <a:pt x="43" y="62"/>
                          </a:lnTo>
                          <a:lnTo>
                            <a:pt x="65" y="51"/>
                          </a:lnTo>
                          <a:lnTo>
                            <a:pt x="72" y="25"/>
                          </a:lnTo>
                          <a:lnTo>
                            <a:pt x="92" y="15"/>
                          </a:lnTo>
                          <a:lnTo>
                            <a:pt x="127" y="13"/>
                          </a:lnTo>
                          <a:lnTo>
                            <a:pt x="148" y="0"/>
                          </a:lnTo>
                          <a:lnTo>
                            <a:pt x="161" y="13"/>
                          </a:lnTo>
                          <a:lnTo>
                            <a:pt x="156" y="25"/>
                          </a:lnTo>
                          <a:lnTo>
                            <a:pt x="128" y="44"/>
                          </a:lnTo>
                          <a:lnTo>
                            <a:pt x="107" y="49"/>
                          </a:lnTo>
                          <a:lnTo>
                            <a:pt x="99" y="65"/>
                          </a:lnTo>
                          <a:lnTo>
                            <a:pt x="94" y="91"/>
                          </a:lnTo>
                          <a:lnTo>
                            <a:pt x="69" y="98"/>
                          </a:lnTo>
                          <a:lnTo>
                            <a:pt x="54" y="94"/>
                          </a:lnTo>
                          <a:lnTo>
                            <a:pt x="45" y="105"/>
                          </a:lnTo>
                          <a:lnTo>
                            <a:pt x="40" y="123"/>
                          </a:lnTo>
                          <a:lnTo>
                            <a:pt x="31" y="13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356" name="Freeform 1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590" y="1104"/>
                      <a:ext cx="123" cy="174"/>
                    </a:xfrm>
                    <a:custGeom>
                      <a:avLst/>
                      <a:gdLst>
                        <a:gd name="T0" fmla="*/ 48 w 123"/>
                        <a:gd name="T1" fmla="*/ 172 h 174"/>
                        <a:gd name="T2" fmla="*/ 31 w 123"/>
                        <a:gd name="T3" fmla="*/ 174 h 174"/>
                        <a:gd name="T4" fmla="*/ 9 w 123"/>
                        <a:gd name="T5" fmla="*/ 158 h 174"/>
                        <a:gd name="T6" fmla="*/ 0 w 123"/>
                        <a:gd name="T7" fmla="*/ 131 h 174"/>
                        <a:gd name="T8" fmla="*/ 4 w 123"/>
                        <a:gd name="T9" fmla="*/ 113 h 174"/>
                        <a:gd name="T10" fmla="*/ 29 w 123"/>
                        <a:gd name="T11" fmla="*/ 97 h 174"/>
                        <a:gd name="T12" fmla="*/ 46 w 123"/>
                        <a:gd name="T13" fmla="*/ 79 h 174"/>
                        <a:gd name="T14" fmla="*/ 46 w 123"/>
                        <a:gd name="T15" fmla="*/ 52 h 174"/>
                        <a:gd name="T16" fmla="*/ 59 w 123"/>
                        <a:gd name="T17" fmla="*/ 39 h 174"/>
                        <a:gd name="T18" fmla="*/ 90 w 123"/>
                        <a:gd name="T19" fmla="*/ 22 h 174"/>
                        <a:gd name="T20" fmla="*/ 106 w 123"/>
                        <a:gd name="T21" fmla="*/ 0 h 174"/>
                        <a:gd name="T22" fmla="*/ 121 w 123"/>
                        <a:gd name="T23" fmla="*/ 7 h 174"/>
                        <a:gd name="T24" fmla="*/ 123 w 123"/>
                        <a:gd name="T25" fmla="*/ 22 h 174"/>
                        <a:gd name="T26" fmla="*/ 105 w 123"/>
                        <a:gd name="T27" fmla="*/ 47 h 174"/>
                        <a:gd name="T28" fmla="*/ 84 w 123"/>
                        <a:gd name="T29" fmla="*/ 61 h 174"/>
                        <a:gd name="T30" fmla="*/ 86 w 123"/>
                        <a:gd name="T31" fmla="*/ 81 h 174"/>
                        <a:gd name="T32" fmla="*/ 90 w 123"/>
                        <a:gd name="T33" fmla="*/ 104 h 174"/>
                        <a:gd name="T34" fmla="*/ 68 w 123"/>
                        <a:gd name="T35" fmla="*/ 118 h 174"/>
                        <a:gd name="T36" fmla="*/ 59 w 123"/>
                        <a:gd name="T37" fmla="*/ 124 h 174"/>
                        <a:gd name="T38" fmla="*/ 51 w 123"/>
                        <a:gd name="T39" fmla="*/ 138 h 174"/>
                        <a:gd name="T40" fmla="*/ 50 w 123"/>
                        <a:gd name="T41" fmla="*/ 152 h 174"/>
                        <a:gd name="T42" fmla="*/ 48 w 123"/>
                        <a:gd name="T43" fmla="*/ 172 h 17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23"/>
                        <a:gd name="T67" fmla="*/ 0 h 174"/>
                        <a:gd name="T68" fmla="*/ 123 w 123"/>
                        <a:gd name="T69" fmla="*/ 174 h 17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23" h="174">
                          <a:moveTo>
                            <a:pt x="48" y="172"/>
                          </a:moveTo>
                          <a:lnTo>
                            <a:pt x="31" y="174"/>
                          </a:lnTo>
                          <a:lnTo>
                            <a:pt x="9" y="158"/>
                          </a:lnTo>
                          <a:lnTo>
                            <a:pt x="0" y="131"/>
                          </a:lnTo>
                          <a:lnTo>
                            <a:pt x="4" y="113"/>
                          </a:lnTo>
                          <a:lnTo>
                            <a:pt x="29" y="97"/>
                          </a:lnTo>
                          <a:lnTo>
                            <a:pt x="46" y="79"/>
                          </a:lnTo>
                          <a:lnTo>
                            <a:pt x="46" y="52"/>
                          </a:lnTo>
                          <a:lnTo>
                            <a:pt x="59" y="39"/>
                          </a:lnTo>
                          <a:lnTo>
                            <a:pt x="90" y="22"/>
                          </a:lnTo>
                          <a:lnTo>
                            <a:pt x="106" y="0"/>
                          </a:lnTo>
                          <a:lnTo>
                            <a:pt x="121" y="7"/>
                          </a:lnTo>
                          <a:lnTo>
                            <a:pt x="123" y="22"/>
                          </a:lnTo>
                          <a:lnTo>
                            <a:pt x="105" y="47"/>
                          </a:lnTo>
                          <a:lnTo>
                            <a:pt x="84" y="61"/>
                          </a:lnTo>
                          <a:lnTo>
                            <a:pt x="86" y="81"/>
                          </a:lnTo>
                          <a:lnTo>
                            <a:pt x="90" y="104"/>
                          </a:lnTo>
                          <a:lnTo>
                            <a:pt x="68" y="118"/>
                          </a:lnTo>
                          <a:lnTo>
                            <a:pt x="59" y="124"/>
                          </a:lnTo>
                          <a:lnTo>
                            <a:pt x="51" y="138"/>
                          </a:lnTo>
                          <a:lnTo>
                            <a:pt x="50" y="152"/>
                          </a:lnTo>
                          <a:lnTo>
                            <a:pt x="48" y="17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99340" name="Group 20"/>
                <p:cNvGrpSpPr>
                  <a:grpSpLocks noChangeAspect="1"/>
                </p:cNvGrpSpPr>
                <p:nvPr/>
              </p:nvGrpSpPr>
              <p:grpSpPr bwMode="auto">
                <a:xfrm rot="4286940" flipH="1">
                  <a:off x="1038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99344" name="Oval 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algn="l" eaLnBrk="0" hangingPunct="0"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/>
                  </a:p>
                </p:txBody>
              </p:sp>
              <p:sp>
                <p:nvSpPr>
                  <p:cNvPr id="99345" name="Oval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algn="l" eaLnBrk="0" hangingPunct="0"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/>
                  </a:p>
                </p:txBody>
              </p:sp>
            </p:grpSp>
            <p:grpSp>
              <p:nvGrpSpPr>
                <p:cNvPr id="99341" name="Group 23"/>
                <p:cNvGrpSpPr>
                  <a:grpSpLocks noChangeAspect="1"/>
                </p:cNvGrpSpPr>
                <p:nvPr/>
              </p:nvGrpSpPr>
              <p:grpSpPr bwMode="auto">
                <a:xfrm rot="4286940" flipH="1">
                  <a:off x="962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99342" name="Oval 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algn="l" eaLnBrk="0" hangingPunct="0"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/>
                  </a:p>
                </p:txBody>
              </p:sp>
              <p:sp>
                <p:nvSpPr>
                  <p:cNvPr id="99343" name="Oval 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algn="l" eaLnBrk="0" hangingPunct="0"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/>
                  </a:p>
                </p:txBody>
              </p:sp>
            </p:grpSp>
          </p:grpSp>
          <p:sp>
            <p:nvSpPr>
              <p:cNvPr id="99338" name="Oval 26"/>
              <p:cNvSpPr>
                <a:spLocks noChangeAspect="1" noChangeArrowheads="1"/>
              </p:cNvSpPr>
              <p:nvPr/>
            </p:nvSpPr>
            <p:spPr bwMode="auto">
              <a:xfrm>
                <a:off x="1098" y="1008"/>
                <a:ext cx="198" cy="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 Rounded MT Bold" pitchFamily="34" charset="0"/>
                </a:endParaRPr>
              </a:p>
            </p:txBody>
          </p:sp>
        </p:grpSp>
        <p:sp>
          <p:nvSpPr>
            <p:cNvPr id="99335" name="Freeform 27"/>
            <p:cNvSpPr>
              <a:spLocks noChangeAspect="1"/>
            </p:cNvSpPr>
            <p:nvPr/>
          </p:nvSpPr>
          <p:spPr bwMode="auto">
            <a:xfrm>
              <a:off x="1153" y="2448"/>
              <a:ext cx="446" cy="375"/>
            </a:xfrm>
            <a:custGeom>
              <a:avLst/>
              <a:gdLst>
                <a:gd name="T0" fmla="*/ 194 w 446"/>
                <a:gd name="T1" fmla="*/ 93 h 375"/>
                <a:gd name="T2" fmla="*/ 183 w 446"/>
                <a:gd name="T3" fmla="*/ 57 h 375"/>
                <a:gd name="T4" fmla="*/ 164 w 446"/>
                <a:gd name="T5" fmla="*/ 22 h 375"/>
                <a:gd name="T6" fmla="*/ 131 w 446"/>
                <a:gd name="T7" fmla="*/ 0 h 375"/>
                <a:gd name="T8" fmla="*/ 93 w 446"/>
                <a:gd name="T9" fmla="*/ 0 h 375"/>
                <a:gd name="T10" fmla="*/ 54 w 446"/>
                <a:gd name="T11" fmla="*/ 13 h 375"/>
                <a:gd name="T12" fmla="*/ 2 w 446"/>
                <a:gd name="T13" fmla="*/ 57 h 375"/>
                <a:gd name="T14" fmla="*/ 0 w 446"/>
                <a:gd name="T15" fmla="*/ 79 h 375"/>
                <a:gd name="T16" fmla="*/ 16 w 446"/>
                <a:gd name="T17" fmla="*/ 115 h 375"/>
                <a:gd name="T18" fmla="*/ 68 w 446"/>
                <a:gd name="T19" fmla="*/ 159 h 375"/>
                <a:gd name="T20" fmla="*/ 68 w 446"/>
                <a:gd name="T21" fmla="*/ 177 h 375"/>
                <a:gd name="T22" fmla="*/ 46 w 446"/>
                <a:gd name="T23" fmla="*/ 203 h 375"/>
                <a:gd name="T24" fmla="*/ 49 w 446"/>
                <a:gd name="T25" fmla="*/ 225 h 375"/>
                <a:gd name="T26" fmla="*/ 63 w 446"/>
                <a:gd name="T27" fmla="*/ 234 h 375"/>
                <a:gd name="T28" fmla="*/ 80 w 446"/>
                <a:gd name="T29" fmla="*/ 243 h 375"/>
                <a:gd name="T30" fmla="*/ 80 w 446"/>
                <a:gd name="T31" fmla="*/ 265 h 375"/>
                <a:gd name="T32" fmla="*/ 52 w 446"/>
                <a:gd name="T33" fmla="*/ 305 h 375"/>
                <a:gd name="T34" fmla="*/ 54 w 446"/>
                <a:gd name="T35" fmla="*/ 322 h 375"/>
                <a:gd name="T36" fmla="*/ 82 w 446"/>
                <a:gd name="T37" fmla="*/ 344 h 375"/>
                <a:gd name="T38" fmla="*/ 123 w 446"/>
                <a:gd name="T39" fmla="*/ 327 h 375"/>
                <a:gd name="T40" fmla="*/ 142 w 446"/>
                <a:gd name="T41" fmla="*/ 331 h 375"/>
                <a:gd name="T42" fmla="*/ 189 w 446"/>
                <a:gd name="T43" fmla="*/ 340 h 375"/>
                <a:gd name="T44" fmla="*/ 232 w 446"/>
                <a:gd name="T45" fmla="*/ 366 h 375"/>
                <a:gd name="T46" fmla="*/ 259 w 446"/>
                <a:gd name="T47" fmla="*/ 375 h 375"/>
                <a:gd name="T48" fmla="*/ 355 w 446"/>
                <a:gd name="T49" fmla="*/ 356 h 375"/>
                <a:gd name="T50" fmla="*/ 446 w 446"/>
                <a:gd name="T51" fmla="*/ 273 h 375"/>
                <a:gd name="T52" fmla="*/ 408 w 446"/>
                <a:gd name="T53" fmla="*/ 349 h 375"/>
                <a:gd name="T54" fmla="*/ 325 w 446"/>
                <a:gd name="T55" fmla="*/ 364 h 375"/>
                <a:gd name="T56" fmla="*/ 431 w 446"/>
                <a:gd name="T57" fmla="*/ 303 h 375"/>
                <a:gd name="T58" fmla="*/ 393 w 446"/>
                <a:gd name="T59" fmla="*/ 273 h 375"/>
                <a:gd name="T60" fmla="*/ 281 w 446"/>
                <a:gd name="T61" fmla="*/ 260 h 375"/>
                <a:gd name="T62" fmla="*/ 197 w 446"/>
                <a:gd name="T63" fmla="*/ 247 h 375"/>
                <a:gd name="T64" fmla="*/ 153 w 446"/>
                <a:gd name="T65" fmla="*/ 238 h 375"/>
                <a:gd name="T66" fmla="*/ 161 w 446"/>
                <a:gd name="T67" fmla="*/ 221 h 375"/>
                <a:gd name="T68" fmla="*/ 186 w 446"/>
                <a:gd name="T69" fmla="*/ 199 h 375"/>
                <a:gd name="T70" fmla="*/ 180 w 446"/>
                <a:gd name="T71" fmla="*/ 172 h 375"/>
                <a:gd name="T72" fmla="*/ 156 w 446"/>
                <a:gd name="T73" fmla="*/ 146 h 375"/>
                <a:gd name="T74" fmla="*/ 156 w 446"/>
                <a:gd name="T75" fmla="*/ 124 h 375"/>
                <a:gd name="T76" fmla="*/ 169 w 446"/>
                <a:gd name="T77" fmla="*/ 75 h 375"/>
                <a:gd name="T78" fmla="*/ 147 w 446"/>
                <a:gd name="T79" fmla="*/ 167 h 3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46"/>
                <a:gd name="T121" fmla="*/ 0 h 375"/>
                <a:gd name="T122" fmla="*/ 446 w 446"/>
                <a:gd name="T123" fmla="*/ 375 h 3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46" h="375">
                  <a:moveTo>
                    <a:pt x="194" y="93"/>
                  </a:moveTo>
                  <a:lnTo>
                    <a:pt x="183" y="57"/>
                  </a:lnTo>
                  <a:lnTo>
                    <a:pt x="164" y="22"/>
                  </a:lnTo>
                  <a:lnTo>
                    <a:pt x="131" y="0"/>
                  </a:lnTo>
                  <a:lnTo>
                    <a:pt x="93" y="0"/>
                  </a:lnTo>
                  <a:lnTo>
                    <a:pt x="54" y="13"/>
                  </a:lnTo>
                  <a:lnTo>
                    <a:pt x="2" y="57"/>
                  </a:lnTo>
                  <a:lnTo>
                    <a:pt x="0" y="79"/>
                  </a:lnTo>
                  <a:lnTo>
                    <a:pt x="16" y="115"/>
                  </a:lnTo>
                  <a:lnTo>
                    <a:pt x="68" y="159"/>
                  </a:lnTo>
                  <a:lnTo>
                    <a:pt x="68" y="177"/>
                  </a:lnTo>
                  <a:lnTo>
                    <a:pt x="46" y="203"/>
                  </a:lnTo>
                  <a:lnTo>
                    <a:pt x="49" y="225"/>
                  </a:lnTo>
                  <a:lnTo>
                    <a:pt x="63" y="234"/>
                  </a:lnTo>
                  <a:lnTo>
                    <a:pt x="80" y="243"/>
                  </a:lnTo>
                  <a:lnTo>
                    <a:pt x="80" y="265"/>
                  </a:lnTo>
                  <a:lnTo>
                    <a:pt x="52" y="305"/>
                  </a:lnTo>
                  <a:lnTo>
                    <a:pt x="54" y="322"/>
                  </a:lnTo>
                  <a:lnTo>
                    <a:pt x="82" y="344"/>
                  </a:lnTo>
                  <a:lnTo>
                    <a:pt x="123" y="327"/>
                  </a:lnTo>
                  <a:lnTo>
                    <a:pt x="142" y="331"/>
                  </a:lnTo>
                  <a:lnTo>
                    <a:pt x="189" y="340"/>
                  </a:lnTo>
                  <a:lnTo>
                    <a:pt x="232" y="366"/>
                  </a:lnTo>
                  <a:lnTo>
                    <a:pt x="259" y="375"/>
                  </a:lnTo>
                  <a:lnTo>
                    <a:pt x="355" y="356"/>
                  </a:lnTo>
                  <a:lnTo>
                    <a:pt x="446" y="273"/>
                  </a:lnTo>
                  <a:lnTo>
                    <a:pt x="408" y="349"/>
                  </a:lnTo>
                  <a:lnTo>
                    <a:pt x="325" y="364"/>
                  </a:lnTo>
                  <a:lnTo>
                    <a:pt x="431" y="303"/>
                  </a:lnTo>
                  <a:lnTo>
                    <a:pt x="393" y="273"/>
                  </a:lnTo>
                  <a:lnTo>
                    <a:pt x="281" y="260"/>
                  </a:lnTo>
                  <a:lnTo>
                    <a:pt x="197" y="247"/>
                  </a:lnTo>
                  <a:lnTo>
                    <a:pt x="153" y="238"/>
                  </a:lnTo>
                  <a:lnTo>
                    <a:pt x="161" y="221"/>
                  </a:lnTo>
                  <a:lnTo>
                    <a:pt x="186" y="199"/>
                  </a:lnTo>
                  <a:lnTo>
                    <a:pt x="180" y="172"/>
                  </a:lnTo>
                  <a:lnTo>
                    <a:pt x="156" y="146"/>
                  </a:lnTo>
                  <a:lnTo>
                    <a:pt x="156" y="124"/>
                  </a:lnTo>
                  <a:lnTo>
                    <a:pt x="169" y="75"/>
                  </a:lnTo>
                  <a:lnTo>
                    <a:pt x="147" y="16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6" name="Freeform 28"/>
            <p:cNvSpPr>
              <a:spLocks noChangeAspect="1"/>
            </p:cNvSpPr>
            <p:nvPr/>
          </p:nvSpPr>
          <p:spPr bwMode="auto">
            <a:xfrm>
              <a:off x="1440" y="2304"/>
              <a:ext cx="470" cy="320"/>
            </a:xfrm>
            <a:custGeom>
              <a:avLst/>
              <a:gdLst>
                <a:gd name="T0" fmla="*/ 88 w 470"/>
                <a:gd name="T1" fmla="*/ 0 h 320"/>
                <a:gd name="T2" fmla="*/ 48 w 470"/>
                <a:gd name="T3" fmla="*/ 9 h 320"/>
                <a:gd name="T4" fmla="*/ 13 w 470"/>
                <a:gd name="T5" fmla="*/ 77 h 320"/>
                <a:gd name="T6" fmla="*/ 0 w 470"/>
                <a:gd name="T7" fmla="*/ 133 h 320"/>
                <a:gd name="T8" fmla="*/ 8 w 470"/>
                <a:gd name="T9" fmla="*/ 133 h 320"/>
                <a:gd name="T10" fmla="*/ 19 w 470"/>
                <a:gd name="T11" fmla="*/ 124 h 320"/>
                <a:gd name="T12" fmla="*/ 31 w 470"/>
                <a:gd name="T13" fmla="*/ 133 h 320"/>
                <a:gd name="T14" fmla="*/ 25 w 470"/>
                <a:gd name="T15" fmla="*/ 152 h 320"/>
                <a:gd name="T16" fmla="*/ 17 w 470"/>
                <a:gd name="T17" fmla="*/ 181 h 320"/>
                <a:gd name="T18" fmla="*/ 23 w 470"/>
                <a:gd name="T19" fmla="*/ 206 h 320"/>
                <a:gd name="T20" fmla="*/ 35 w 470"/>
                <a:gd name="T21" fmla="*/ 200 h 320"/>
                <a:gd name="T22" fmla="*/ 40 w 470"/>
                <a:gd name="T23" fmla="*/ 220 h 320"/>
                <a:gd name="T24" fmla="*/ 35 w 470"/>
                <a:gd name="T25" fmla="*/ 253 h 320"/>
                <a:gd name="T26" fmla="*/ 40 w 470"/>
                <a:gd name="T27" fmla="*/ 301 h 320"/>
                <a:gd name="T28" fmla="*/ 48 w 470"/>
                <a:gd name="T29" fmla="*/ 320 h 320"/>
                <a:gd name="T30" fmla="*/ 65 w 470"/>
                <a:gd name="T31" fmla="*/ 320 h 320"/>
                <a:gd name="T32" fmla="*/ 88 w 470"/>
                <a:gd name="T33" fmla="*/ 306 h 320"/>
                <a:gd name="T34" fmla="*/ 103 w 470"/>
                <a:gd name="T35" fmla="*/ 301 h 320"/>
                <a:gd name="T36" fmla="*/ 111 w 470"/>
                <a:gd name="T37" fmla="*/ 291 h 320"/>
                <a:gd name="T38" fmla="*/ 132 w 470"/>
                <a:gd name="T39" fmla="*/ 282 h 320"/>
                <a:gd name="T40" fmla="*/ 178 w 470"/>
                <a:gd name="T41" fmla="*/ 291 h 320"/>
                <a:gd name="T42" fmla="*/ 195 w 470"/>
                <a:gd name="T43" fmla="*/ 301 h 320"/>
                <a:gd name="T44" fmla="*/ 204 w 470"/>
                <a:gd name="T45" fmla="*/ 277 h 320"/>
                <a:gd name="T46" fmla="*/ 394 w 470"/>
                <a:gd name="T47" fmla="*/ 264 h 320"/>
                <a:gd name="T48" fmla="*/ 470 w 470"/>
                <a:gd name="T49" fmla="*/ 219 h 320"/>
                <a:gd name="T50" fmla="*/ 341 w 470"/>
                <a:gd name="T51" fmla="*/ 205 h 320"/>
                <a:gd name="T52" fmla="*/ 265 w 470"/>
                <a:gd name="T53" fmla="*/ 205 h 320"/>
                <a:gd name="T54" fmla="*/ 197 w 470"/>
                <a:gd name="T55" fmla="*/ 205 h 320"/>
                <a:gd name="T56" fmla="*/ 181 w 470"/>
                <a:gd name="T57" fmla="*/ 177 h 320"/>
                <a:gd name="T58" fmla="*/ 135 w 470"/>
                <a:gd name="T59" fmla="*/ 177 h 320"/>
                <a:gd name="T60" fmla="*/ 120 w 470"/>
                <a:gd name="T61" fmla="*/ 172 h 320"/>
                <a:gd name="T62" fmla="*/ 101 w 470"/>
                <a:gd name="T63" fmla="*/ 162 h 320"/>
                <a:gd name="T64" fmla="*/ 94 w 470"/>
                <a:gd name="T65" fmla="*/ 143 h 320"/>
                <a:gd name="T66" fmla="*/ 97 w 470"/>
                <a:gd name="T67" fmla="*/ 124 h 320"/>
                <a:gd name="T68" fmla="*/ 93 w 470"/>
                <a:gd name="T69" fmla="*/ 106 h 320"/>
                <a:gd name="T70" fmla="*/ 84 w 470"/>
                <a:gd name="T71" fmla="*/ 91 h 320"/>
                <a:gd name="T72" fmla="*/ 90 w 470"/>
                <a:gd name="T73" fmla="*/ 67 h 320"/>
                <a:gd name="T74" fmla="*/ 107 w 470"/>
                <a:gd name="T75" fmla="*/ 52 h 320"/>
                <a:gd name="T76" fmla="*/ 105 w 470"/>
                <a:gd name="T77" fmla="*/ 29 h 320"/>
                <a:gd name="T78" fmla="*/ 88 w 470"/>
                <a:gd name="T79" fmla="*/ 0 h 3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0"/>
                <a:gd name="T121" fmla="*/ 0 h 320"/>
                <a:gd name="T122" fmla="*/ 470 w 470"/>
                <a:gd name="T123" fmla="*/ 320 h 32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0" h="320">
                  <a:moveTo>
                    <a:pt x="88" y="0"/>
                  </a:moveTo>
                  <a:lnTo>
                    <a:pt x="48" y="9"/>
                  </a:lnTo>
                  <a:lnTo>
                    <a:pt x="13" y="77"/>
                  </a:lnTo>
                  <a:lnTo>
                    <a:pt x="0" y="133"/>
                  </a:lnTo>
                  <a:lnTo>
                    <a:pt x="8" y="133"/>
                  </a:lnTo>
                  <a:lnTo>
                    <a:pt x="19" y="124"/>
                  </a:lnTo>
                  <a:lnTo>
                    <a:pt x="31" y="133"/>
                  </a:lnTo>
                  <a:lnTo>
                    <a:pt x="25" y="152"/>
                  </a:lnTo>
                  <a:lnTo>
                    <a:pt x="17" y="181"/>
                  </a:lnTo>
                  <a:lnTo>
                    <a:pt x="23" y="206"/>
                  </a:lnTo>
                  <a:lnTo>
                    <a:pt x="35" y="200"/>
                  </a:lnTo>
                  <a:lnTo>
                    <a:pt x="40" y="220"/>
                  </a:lnTo>
                  <a:lnTo>
                    <a:pt x="35" y="253"/>
                  </a:lnTo>
                  <a:lnTo>
                    <a:pt x="40" y="301"/>
                  </a:lnTo>
                  <a:lnTo>
                    <a:pt x="48" y="320"/>
                  </a:lnTo>
                  <a:lnTo>
                    <a:pt x="65" y="320"/>
                  </a:lnTo>
                  <a:lnTo>
                    <a:pt x="88" y="306"/>
                  </a:lnTo>
                  <a:lnTo>
                    <a:pt x="103" y="301"/>
                  </a:lnTo>
                  <a:lnTo>
                    <a:pt x="111" y="291"/>
                  </a:lnTo>
                  <a:lnTo>
                    <a:pt x="132" y="282"/>
                  </a:lnTo>
                  <a:lnTo>
                    <a:pt x="178" y="291"/>
                  </a:lnTo>
                  <a:lnTo>
                    <a:pt x="195" y="301"/>
                  </a:lnTo>
                  <a:lnTo>
                    <a:pt x="204" y="277"/>
                  </a:lnTo>
                  <a:lnTo>
                    <a:pt x="394" y="264"/>
                  </a:lnTo>
                  <a:lnTo>
                    <a:pt x="470" y="219"/>
                  </a:lnTo>
                  <a:lnTo>
                    <a:pt x="341" y="205"/>
                  </a:lnTo>
                  <a:lnTo>
                    <a:pt x="265" y="205"/>
                  </a:lnTo>
                  <a:lnTo>
                    <a:pt x="197" y="205"/>
                  </a:lnTo>
                  <a:lnTo>
                    <a:pt x="181" y="177"/>
                  </a:lnTo>
                  <a:lnTo>
                    <a:pt x="135" y="177"/>
                  </a:lnTo>
                  <a:lnTo>
                    <a:pt x="120" y="172"/>
                  </a:lnTo>
                  <a:lnTo>
                    <a:pt x="101" y="162"/>
                  </a:lnTo>
                  <a:lnTo>
                    <a:pt x="94" y="143"/>
                  </a:lnTo>
                  <a:lnTo>
                    <a:pt x="97" y="124"/>
                  </a:lnTo>
                  <a:lnTo>
                    <a:pt x="93" y="106"/>
                  </a:lnTo>
                  <a:lnTo>
                    <a:pt x="84" y="91"/>
                  </a:lnTo>
                  <a:lnTo>
                    <a:pt x="90" y="67"/>
                  </a:lnTo>
                  <a:lnTo>
                    <a:pt x="107" y="52"/>
                  </a:lnTo>
                  <a:lnTo>
                    <a:pt x="105" y="2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7630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Gauss’ Hack:</a:t>
            </a:r>
            <a:br>
              <a:rPr lang="en-US" altLang="en-US" smtClean="0"/>
            </a:br>
            <a:r>
              <a:rPr lang="en-US" altLang="en-US" smtClean="0">
                <a:solidFill>
                  <a:schemeClr val="accent2"/>
                </a:solidFill>
              </a:rPr>
              <a:t>Input: a,b,c,d    Output: </a:t>
            </a:r>
            <a:r>
              <a:rPr lang="en-US" altLang="en-US" smtClean="0"/>
              <a:t>ac, ad+bc, bd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05800" cy="4419600"/>
          </a:xfrm>
          <a:noFill/>
        </p:spPr>
        <p:txBody>
          <a:bodyPr/>
          <a:lstStyle/>
          <a:p>
            <a:pPr marL="0" indent="0" eaLnBrk="1" hangingPunct="1">
              <a:tabLst>
                <a:tab pos="858838" algn="l"/>
              </a:tabLst>
            </a:pPr>
            <a:r>
              <a:rPr lang="en-US" altLang="en-US" sz="4400" smtClean="0"/>
              <a:t> A</a:t>
            </a:r>
            <a:r>
              <a:rPr lang="en-US" altLang="en-US" sz="4000" baseline="-25000" smtClean="0"/>
              <a:t>1 </a:t>
            </a:r>
            <a:r>
              <a:rPr lang="en-US" altLang="en-US" sz="4000" smtClean="0"/>
              <a:t>= </a:t>
            </a:r>
            <a:r>
              <a:rPr lang="en-US" altLang="en-US" sz="4000" smtClean="0">
                <a:solidFill>
                  <a:schemeClr val="tx2"/>
                </a:solidFill>
              </a:rPr>
              <a:t>ac</a:t>
            </a:r>
          </a:p>
          <a:p>
            <a:pPr marL="0" indent="0" eaLnBrk="1" hangingPunct="1">
              <a:tabLst>
                <a:tab pos="858838" algn="l"/>
              </a:tabLst>
            </a:pPr>
            <a:r>
              <a:rPr lang="en-US" altLang="en-US" sz="4000" smtClean="0"/>
              <a:t> A</a:t>
            </a:r>
            <a:r>
              <a:rPr lang="en-US" altLang="en-US" sz="4000" baseline="-25000" smtClean="0"/>
              <a:t>3</a:t>
            </a:r>
            <a:r>
              <a:rPr lang="en-US" altLang="en-US" sz="4000" smtClean="0"/>
              <a:t> = </a:t>
            </a:r>
            <a:r>
              <a:rPr lang="en-US" altLang="en-US" sz="4000" smtClean="0">
                <a:solidFill>
                  <a:schemeClr val="tx2"/>
                </a:solidFill>
              </a:rPr>
              <a:t>bd</a:t>
            </a:r>
            <a:endParaRPr lang="en-US" altLang="en-US" sz="4000" smtClean="0">
              <a:solidFill>
                <a:schemeClr val="accent2"/>
              </a:solidFill>
            </a:endParaRPr>
          </a:p>
          <a:p>
            <a:pPr marL="0" indent="0" eaLnBrk="1" hangingPunct="1">
              <a:tabLst>
                <a:tab pos="858838" algn="l"/>
              </a:tabLst>
            </a:pPr>
            <a:r>
              <a:rPr lang="en-US" altLang="en-US" sz="4000" smtClean="0"/>
              <a:t> m</a:t>
            </a:r>
            <a:r>
              <a:rPr lang="en-US" altLang="en-US" sz="4000" baseline="-25000" smtClean="0"/>
              <a:t>3</a:t>
            </a:r>
            <a:r>
              <a:rPr lang="en-US" altLang="en-US" sz="4000" smtClean="0"/>
              <a:t>   = (a+b)(c+d)</a:t>
            </a:r>
          </a:p>
          <a:p>
            <a:pPr marL="0" indent="0" eaLnBrk="1" hangingPunct="1">
              <a:tabLst>
                <a:tab pos="858838" algn="l"/>
              </a:tabLst>
            </a:pPr>
            <a:r>
              <a:rPr lang="en-US" altLang="en-US" sz="4000" smtClean="0"/>
              <a:t> A</a:t>
            </a:r>
            <a:r>
              <a:rPr lang="en-US" altLang="en-US" sz="4000" baseline="-25000" smtClean="0"/>
              <a:t>2</a:t>
            </a:r>
            <a:r>
              <a:rPr lang="en-US" altLang="en-US" sz="4000" smtClean="0"/>
              <a:t> = m</a:t>
            </a:r>
            <a:r>
              <a:rPr lang="en-US" altLang="en-US" sz="3600" baseline="-25000" smtClean="0"/>
              <a:t>3</a:t>
            </a:r>
            <a:r>
              <a:rPr lang="en-US" altLang="en-US" sz="4000" baseline="-25000" smtClean="0"/>
              <a:t> </a:t>
            </a:r>
            <a:r>
              <a:rPr lang="en-US" altLang="en-US" sz="4000" smtClean="0"/>
              <a:t>– A</a:t>
            </a:r>
            <a:r>
              <a:rPr lang="en-US" altLang="en-US" sz="4000" baseline="-25000" smtClean="0"/>
              <a:t>1</a:t>
            </a:r>
            <a:r>
              <a:rPr lang="en-US" altLang="en-US" sz="4000" smtClean="0"/>
              <a:t>-  A</a:t>
            </a:r>
            <a:r>
              <a:rPr lang="en-US" altLang="en-US" sz="4000" baseline="-25000" smtClean="0"/>
              <a:t>3 </a:t>
            </a:r>
            <a:r>
              <a:rPr lang="en-US" altLang="en-US" sz="4000" smtClean="0"/>
              <a:t>=   </a:t>
            </a:r>
            <a:r>
              <a:rPr lang="en-US" altLang="en-US" sz="4000" smtClean="0">
                <a:solidFill>
                  <a:schemeClr val="tx2"/>
                </a:solidFill>
              </a:rPr>
              <a:t>ad + bc</a:t>
            </a:r>
          </a:p>
          <a:p>
            <a:pPr marL="0" indent="0" eaLnBrk="1" hangingPunct="1">
              <a:tabLst>
                <a:tab pos="858838" algn="l"/>
              </a:tabLst>
            </a:pPr>
            <a:endParaRPr lang="en-US" altLang="en-US" sz="4000" smtClean="0"/>
          </a:p>
          <a:p>
            <a:pPr marL="0" indent="0" eaLnBrk="1" hangingPunct="1">
              <a:tabLst>
                <a:tab pos="858838" algn="l"/>
              </a:tabLst>
            </a:pPr>
            <a:endParaRPr lang="en-US" altLang="en-US" sz="400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876800" y="3581400"/>
            <a:ext cx="3733800" cy="609600"/>
            <a:chOff x="3072" y="2256"/>
            <a:chExt cx="2352" cy="384"/>
          </a:xfrm>
        </p:grpSpPr>
        <p:sp>
          <p:nvSpPr>
            <p:cNvPr id="100359" name="Oval 5"/>
            <p:cNvSpPr>
              <a:spLocks noChangeArrowheads="1"/>
            </p:cNvSpPr>
            <p:nvPr/>
          </p:nvSpPr>
          <p:spPr bwMode="auto">
            <a:xfrm>
              <a:off x="3744" y="2256"/>
              <a:ext cx="1056" cy="384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00360" name="Line 6"/>
            <p:cNvSpPr>
              <a:spLocks noChangeShapeType="1"/>
            </p:cNvSpPr>
            <p:nvPr/>
          </p:nvSpPr>
          <p:spPr bwMode="auto">
            <a:xfrm>
              <a:off x="3072" y="2304"/>
              <a:ext cx="480" cy="33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61" name="Line 7"/>
            <p:cNvSpPr>
              <a:spLocks noChangeShapeType="1"/>
            </p:cNvSpPr>
            <p:nvPr/>
          </p:nvSpPr>
          <p:spPr bwMode="auto">
            <a:xfrm>
              <a:off x="4944" y="2304"/>
              <a:ext cx="480" cy="33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2616" name="Text Box 8"/>
          <p:cNvSpPr txBox="1">
            <a:spLocks noChangeArrowheads="1"/>
          </p:cNvSpPr>
          <p:nvPr/>
        </p:nvSpPr>
        <p:spPr bwMode="auto">
          <a:xfrm>
            <a:off x="3032125" y="3067050"/>
            <a:ext cx="58975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2 additions and one multiplication</a:t>
            </a:r>
          </a:p>
        </p:txBody>
      </p:sp>
      <p:sp>
        <p:nvSpPr>
          <p:cNvPr id="452617" name="Rectangle 9"/>
          <p:cNvSpPr>
            <a:spLocks noChangeArrowheads="1"/>
          </p:cNvSpPr>
          <p:nvPr/>
        </p:nvSpPr>
        <p:spPr bwMode="auto">
          <a:xfrm>
            <a:off x="4495800" y="3505200"/>
            <a:ext cx="4133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= ac + ad + bc + bd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2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2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2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2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2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2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2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2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1" grpId="0" build="p"/>
      <p:bldP spid="452616" grpId="0"/>
      <p:bldP spid="452616" grpId="1"/>
      <p:bldP spid="452617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Gaussified MULT</a:t>
            </a:r>
            <a:br>
              <a:rPr lang="en-US" altLang="en-US" smtClean="0"/>
            </a:br>
            <a:r>
              <a:rPr lang="en-US" altLang="en-US" smtClean="0"/>
              <a:t>(Karatsuba 1962)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953000"/>
            <a:ext cx="7772400" cy="1371600"/>
          </a:xfrm>
          <a:solidFill>
            <a:schemeClr val="bg1"/>
          </a:solidFill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tabLst>
                <a:tab pos="858838" algn="l"/>
              </a:tabLst>
            </a:pPr>
            <a:r>
              <a:rPr lang="en-US" altLang="en-US" sz="2800" i="1" smtClean="0"/>
              <a:t>T(n) = 3 T(n/2) + n</a:t>
            </a:r>
          </a:p>
          <a:p>
            <a:pPr marL="0" indent="0" algn="ctr" eaLnBrk="1" hangingPunct="1">
              <a:lnSpc>
                <a:spcPct val="90000"/>
              </a:lnSpc>
              <a:tabLst>
                <a:tab pos="858838" algn="l"/>
              </a:tabLst>
            </a:pPr>
            <a:endParaRPr lang="en-US" altLang="en-US" sz="2800" i="1" smtClean="0"/>
          </a:p>
          <a:p>
            <a:pPr marL="0" indent="0" algn="ctr" eaLnBrk="1" hangingPunct="1">
              <a:lnSpc>
                <a:spcPct val="90000"/>
              </a:lnSpc>
              <a:tabLst>
                <a:tab pos="858838" algn="l"/>
              </a:tabLst>
            </a:pPr>
            <a:r>
              <a:rPr lang="en-US" altLang="en-US" sz="2400" i="1" smtClean="0"/>
              <a:t>Actually: T(n) = 2 T(n/2) + T(n/2 + 1) + kn</a:t>
            </a:r>
          </a:p>
          <a:p>
            <a:pPr marL="0" indent="0" algn="ctr" eaLnBrk="1" hangingPunct="1">
              <a:lnSpc>
                <a:spcPct val="90000"/>
              </a:lnSpc>
              <a:tabLst>
                <a:tab pos="858838" algn="l"/>
              </a:tabLst>
            </a:pPr>
            <a:endParaRPr lang="en-US" altLang="en-US" sz="2800" i="1" smtClean="0"/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0" y="1443038"/>
            <a:ext cx="9144000" cy="31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omic Sans MS" pitchFamily="66" charset="0"/>
              </a:rPr>
              <a:t>MULT(X,Y):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omic Sans MS" pitchFamily="66" charset="0"/>
              </a:rPr>
              <a:t> If |X| = |Y| = 1 then RETURN XY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omic Sans MS" pitchFamily="66" charset="0"/>
              </a:rPr>
              <a:t> Break X into a;b and Y into c;d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omic Sans MS" pitchFamily="66" charset="0"/>
              </a:rPr>
              <a:t> e = </a:t>
            </a:r>
            <a:r>
              <a:rPr lang="en-US" altLang="en-US" sz="2900">
                <a:solidFill>
                  <a:schemeClr val="tx2"/>
                </a:solidFill>
                <a:latin typeface="Comic Sans MS" pitchFamily="66" charset="0"/>
              </a:rPr>
              <a:t>MULT(a,c)</a:t>
            </a:r>
            <a:r>
              <a:rPr lang="en-US" altLang="en-US" sz="2900">
                <a:latin typeface="Comic Sans MS" pitchFamily="66" charset="0"/>
              </a:rPr>
              <a:t> and f =</a:t>
            </a:r>
            <a:r>
              <a:rPr lang="en-US" altLang="en-US" sz="2900">
                <a:solidFill>
                  <a:schemeClr val="tx2"/>
                </a:solidFill>
                <a:latin typeface="Comic Sans MS" pitchFamily="66" charset="0"/>
              </a:rPr>
              <a:t>MULT(b,d)</a:t>
            </a:r>
            <a:endParaRPr lang="en-US" altLang="en-US" sz="2800"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omic Sans MS" pitchFamily="66" charset="0"/>
              </a:rPr>
              <a:t> </a:t>
            </a:r>
            <a:r>
              <a:rPr lang="en-US" altLang="en-US" sz="2500">
                <a:latin typeface="Comic Sans MS" pitchFamily="66" charset="0"/>
              </a:rPr>
              <a:t>RETURN  </a:t>
            </a:r>
            <a:r>
              <a:rPr lang="en-US" altLang="en-US" sz="2900">
                <a:latin typeface="Comic Sans MS" pitchFamily="66" charset="0"/>
              </a:rPr>
              <a:t>e2</a:t>
            </a:r>
            <a:r>
              <a:rPr lang="en-US" altLang="en-US" sz="2900" baseline="30000">
                <a:latin typeface="Comic Sans MS" pitchFamily="66" charset="0"/>
              </a:rPr>
              <a:t>n</a:t>
            </a:r>
            <a:r>
              <a:rPr lang="en-US" altLang="en-US" sz="2900">
                <a:latin typeface="Comic Sans MS" pitchFamily="66" charset="0"/>
              </a:rPr>
              <a:t> + </a:t>
            </a:r>
            <a:r>
              <a:rPr lang="en-US" altLang="en-US" sz="2900">
                <a:solidFill>
                  <a:schemeClr val="tx2"/>
                </a:solidFill>
                <a:latin typeface="Comic Sans MS" pitchFamily="66" charset="0"/>
              </a:rPr>
              <a:t>(MULT(a+b, c+d) </a:t>
            </a:r>
            <a:r>
              <a:rPr lang="en-US" altLang="en-US" sz="2900">
                <a:latin typeface="Comic Sans MS" pitchFamily="66" charset="0"/>
              </a:rPr>
              <a:t>– e - f</a:t>
            </a:r>
            <a:r>
              <a:rPr lang="en-US" altLang="en-US" sz="2900">
                <a:solidFill>
                  <a:schemeClr val="tx2"/>
                </a:solidFill>
                <a:latin typeface="Comic Sans MS" pitchFamily="66" charset="0"/>
              </a:rPr>
              <a:t>)</a:t>
            </a:r>
            <a:r>
              <a:rPr lang="en-US" altLang="en-US" sz="2900">
                <a:latin typeface="Comic Sans MS" pitchFamily="66" charset="0"/>
              </a:rPr>
              <a:t> 2</a:t>
            </a:r>
            <a:r>
              <a:rPr lang="en-US" altLang="en-US" sz="2900" baseline="30000">
                <a:latin typeface="Comic Sans MS" pitchFamily="66" charset="0"/>
              </a:rPr>
              <a:t>n/2 </a:t>
            </a:r>
            <a:r>
              <a:rPr lang="en-US" altLang="en-US" sz="2900">
                <a:latin typeface="Comic Sans MS" pitchFamily="66" charset="0"/>
              </a:rPr>
              <a:t>+ 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Oval 2"/>
          <p:cNvSpPr>
            <a:spLocks noChangeArrowheads="1"/>
          </p:cNvSpPr>
          <p:nvPr/>
        </p:nvSpPr>
        <p:spPr bwMode="auto">
          <a:xfrm>
            <a:off x="4152900" y="457200"/>
            <a:ext cx="800100" cy="609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Arial Rounded MT Bold" pitchFamily="34" charset="0"/>
              </a:rPr>
              <a:t>n</a:t>
            </a:r>
          </a:p>
        </p:txBody>
      </p:sp>
      <p:cxnSp>
        <p:nvCxnSpPr>
          <p:cNvPr id="102403" name="AutoShape 3"/>
          <p:cNvCxnSpPr>
            <a:cxnSpLocks noChangeShapeType="1"/>
            <a:stCxn id="102402" idx="4"/>
            <a:endCxn id="102466" idx="0"/>
          </p:cNvCxnSpPr>
          <p:nvPr/>
        </p:nvCxnSpPr>
        <p:spPr bwMode="auto">
          <a:xfrm>
            <a:off x="4552950" y="1076325"/>
            <a:ext cx="3573463" cy="76200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04" name="AutoShape 4"/>
          <p:cNvCxnSpPr>
            <a:cxnSpLocks noChangeShapeType="1"/>
            <a:stCxn id="102402" idx="4"/>
            <a:endCxn id="102484" idx="0"/>
          </p:cNvCxnSpPr>
          <p:nvPr/>
        </p:nvCxnSpPr>
        <p:spPr bwMode="auto">
          <a:xfrm flipH="1">
            <a:off x="1182688" y="1076325"/>
            <a:ext cx="3370262" cy="784225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05" name="AutoShape 5"/>
          <p:cNvCxnSpPr>
            <a:cxnSpLocks noChangeShapeType="1"/>
            <a:stCxn id="102402" idx="4"/>
            <a:endCxn id="102475" idx="0"/>
          </p:cNvCxnSpPr>
          <p:nvPr/>
        </p:nvCxnSpPr>
        <p:spPr bwMode="auto">
          <a:xfrm flipH="1">
            <a:off x="3630613" y="1076325"/>
            <a:ext cx="922337" cy="74295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06" name="AutoShape 6"/>
          <p:cNvCxnSpPr>
            <a:cxnSpLocks noChangeShapeType="1"/>
            <a:stCxn id="102402" idx="4"/>
            <a:endCxn id="102457" idx="0"/>
          </p:cNvCxnSpPr>
          <p:nvPr/>
        </p:nvCxnSpPr>
        <p:spPr bwMode="auto">
          <a:xfrm>
            <a:off x="4552950" y="1076325"/>
            <a:ext cx="1379538" cy="752475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07" name="AutoShape 7"/>
          <p:cNvSpPr>
            <a:spLocks noChangeArrowheads="1"/>
          </p:cNvSpPr>
          <p:nvPr/>
        </p:nvSpPr>
        <p:spPr bwMode="auto">
          <a:xfrm>
            <a:off x="533400" y="152400"/>
            <a:ext cx="1295400" cy="1066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Arial Rounded MT Bold" pitchFamily="34" charset="0"/>
              </a:rPr>
              <a:t>T(n)</a:t>
            </a: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2819400" y="487363"/>
            <a:ext cx="106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>
                <a:latin typeface="Arial Rounded MT Bold" pitchFamily="34" charset="0"/>
              </a:rPr>
              <a:t>=</a:t>
            </a:r>
          </a:p>
        </p:txBody>
      </p:sp>
      <p:grpSp>
        <p:nvGrpSpPr>
          <p:cNvPr id="102409" name="Group 9"/>
          <p:cNvGrpSpPr>
            <a:grpSpLocks/>
          </p:cNvGrpSpPr>
          <p:nvPr/>
        </p:nvGrpSpPr>
        <p:grpSpPr bwMode="auto">
          <a:xfrm>
            <a:off x="142875" y="1870075"/>
            <a:ext cx="1981200" cy="1422400"/>
            <a:chOff x="96" y="1296"/>
            <a:chExt cx="1488" cy="1104"/>
          </a:xfrm>
        </p:grpSpPr>
        <p:sp>
          <p:nvSpPr>
            <p:cNvPr id="102484" name="Oval 10"/>
            <p:cNvSpPr>
              <a:spLocks noChangeArrowheads="1"/>
            </p:cNvSpPr>
            <p:nvPr/>
          </p:nvSpPr>
          <p:spPr bwMode="auto">
            <a:xfrm>
              <a:off x="624" y="1296"/>
              <a:ext cx="504" cy="38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 Rounded MT Bold" pitchFamily="34" charset="0"/>
                </a:rPr>
                <a:t>n/2</a:t>
              </a:r>
            </a:p>
          </p:txBody>
        </p:sp>
        <p:cxnSp>
          <p:nvCxnSpPr>
            <p:cNvPr id="102485" name="AutoShape 11"/>
            <p:cNvCxnSpPr>
              <a:cxnSpLocks noChangeShapeType="1"/>
              <a:stCxn id="102484" idx="4"/>
              <a:endCxn id="102492" idx="0"/>
            </p:cNvCxnSpPr>
            <p:nvPr/>
          </p:nvCxnSpPr>
          <p:spPr bwMode="auto">
            <a:xfrm>
              <a:off x="876" y="1686"/>
              <a:ext cx="576" cy="50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86" name="AutoShape 12"/>
            <p:cNvCxnSpPr>
              <a:cxnSpLocks noChangeShapeType="1"/>
              <a:stCxn id="102484" idx="4"/>
              <a:endCxn id="102489" idx="0"/>
            </p:cNvCxnSpPr>
            <p:nvPr/>
          </p:nvCxnSpPr>
          <p:spPr bwMode="auto">
            <a:xfrm flipH="1">
              <a:off x="228" y="1686"/>
              <a:ext cx="648" cy="50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87" name="AutoShape 13"/>
            <p:cNvCxnSpPr>
              <a:cxnSpLocks noChangeShapeType="1"/>
              <a:stCxn id="102484" idx="4"/>
              <a:endCxn id="102490" idx="0"/>
            </p:cNvCxnSpPr>
            <p:nvPr/>
          </p:nvCxnSpPr>
          <p:spPr bwMode="auto">
            <a:xfrm flipH="1">
              <a:off x="636" y="1686"/>
              <a:ext cx="240" cy="50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88" name="AutoShape 14"/>
            <p:cNvCxnSpPr>
              <a:cxnSpLocks noChangeShapeType="1"/>
              <a:stCxn id="102484" idx="4"/>
              <a:endCxn id="102491" idx="0"/>
            </p:cNvCxnSpPr>
            <p:nvPr/>
          </p:nvCxnSpPr>
          <p:spPr bwMode="auto">
            <a:xfrm>
              <a:off x="876" y="1686"/>
              <a:ext cx="168" cy="50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489" name="AutoShape 15"/>
            <p:cNvSpPr>
              <a:spLocks noChangeArrowheads="1"/>
            </p:cNvSpPr>
            <p:nvPr/>
          </p:nvSpPr>
          <p:spPr bwMode="auto">
            <a:xfrm>
              <a:off x="96" y="2192"/>
              <a:ext cx="264" cy="2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Rounded MT Bold" pitchFamily="34" charset="0"/>
                </a:rPr>
                <a:t>T(n/4)</a:t>
              </a:r>
            </a:p>
          </p:txBody>
        </p:sp>
        <p:sp>
          <p:nvSpPr>
            <p:cNvPr id="102490" name="AutoShape 16"/>
            <p:cNvSpPr>
              <a:spLocks noChangeArrowheads="1"/>
            </p:cNvSpPr>
            <p:nvPr/>
          </p:nvSpPr>
          <p:spPr bwMode="auto">
            <a:xfrm>
              <a:off x="504" y="2192"/>
              <a:ext cx="264" cy="2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Rounded MT Bold" pitchFamily="34" charset="0"/>
                </a:rPr>
                <a:t>T(n/4)</a:t>
              </a:r>
            </a:p>
          </p:txBody>
        </p:sp>
        <p:sp>
          <p:nvSpPr>
            <p:cNvPr id="102491" name="AutoShape 17"/>
            <p:cNvSpPr>
              <a:spLocks noChangeArrowheads="1"/>
            </p:cNvSpPr>
            <p:nvPr/>
          </p:nvSpPr>
          <p:spPr bwMode="auto">
            <a:xfrm>
              <a:off x="912" y="2192"/>
              <a:ext cx="264" cy="2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Rounded MT Bold" pitchFamily="34" charset="0"/>
                </a:rPr>
                <a:t>T(n/4)</a:t>
              </a:r>
            </a:p>
          </p:txBody>
        </p:sp>
        <p:sp>
          <p:nvSpPr>
            <p:cNvPr id="102492" name="AutoShape 18"/>
            <p:cNvSpPr>
              <a:spLocks noChangeArrowheads="1"/>
            </p:cNvSpPr>
            <p:nvPr/>
          </p:nvSpPr>
          <p:spPr bwMode="auto">
            <a:xfrm>
              <a:off x="1320" y="2192"/>
              <a:ext cx="264" cy="2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Rounded MT Bold" pitchFamily="34" charset="0"/>
                </a:rPr>
                <a:t>T(n/4)</a:t>
              </a:r>
            </a:p>
          </p:txBody>
        </p:sp>
      </p:grpSp>
      <p:grpSp>
        <p:nvGrpSpPr>
          <p:cNvPr id="102410" name="Group 19"/>
          <p:cNvGrpSpPr>
            <a:grpSpLocks/>
          </p:cNvGrpSpPr>
          <p:nvPr/>
        </p:nvGrpSpPr>
        <p:grpSpPr bwMode="auto">
          <a:xfrm>
            <a:off x="2590800" y="1828800"/>
            <a:ext cx="1981200" cy="1422400"/>
            <a:chOff x="96" y="1296"/>
            <a:chExt cx="1488" cy="1104"/>
          </a:xfrm>
        </p:grpSpPr>
        <p:sp>
          <p:nvSpPr>
            <p:cNvPr id="102475" name="Oval 20"/>
            <p:cNvSpPr>
              <a:spLocks noChangeArrowheads="1"/>
            </p:cNvSpPr>
            <p:nvPr/>
          </p:nvSpPr>
          <p:spPr bwMode="auto">
            <a:xfrm>
              <a:off x="624" y="1296"/>
              <a:ext cx="504" cy="38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 Rounded MT Bold" pitchFamily="34" charset="0"/>
                </a:rPr>
                <a:t>n/2</a:t>
              </a:r>
            </a:p>
          </p:txBody>
        </p:sp>
        <p:cxnSp>
          <p:nvCxnSpPr>
            <p:cNvPr id="102476" name="AutoShape 21"/>
            <p:cNvCxnSpPr>
              <a:cxnSpLocks noChangeShapeType="1"/>
              <a:stCxn id="102475" idx="4"/>
              <a:endCxn id="102483" idx="0"/>
            </p:cNvCxnSpPr>
            <p:nvPr/>
          </p:nvCxnSpPr>
          <p:spPr bwMode="auto">
            <a:xfrm>
              <a:off x="876" y="1686"/>
              <a:ext cx="576" cy="50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77" name="AutoShape 22"/>
            <p:cNvCxnSpPr>
              <a:cxnSpLocks noChangeShapeType="1"/>
              <a:stCxn id="102475" idx="4"/>
              <a:endCxn id="102480" idx="0"/>
            </p:cNvCxnSpPr>
            <p:nvPr/>
          </p:nvCxnSpPr>
          <p:spPr bwMode="auto">
            <a:xfrm flipH="1">
              <a:off x="228" y="1686"/>
              <a:ext cx="648" cy="50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78" name="AutoShape 23"/>
            <p:cNvCxnSpPr>
              <a:cxnSpLocks noChangeShapeType="1"/>
              <a:stCxn id="102475" idx="4"/>
              <a:endCxn id="102481" idx="0"/>
            </p:cNvCxnSpPr>
            <p:nvPr/>
          </p:nvCxnSpPr>
          <p:spPr bwMode="auto">
            <a:xfrm flipH="1">
              <a:off x="636" y="1686"/>
              <a:ext cx="240" cy="50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79" name="AutoShape 24"/>
            <p:cNvCxnSpPr>
              <a:cxnSpLocks noChangeShapeType="1"/>
              <a:stCxn id="102475" idx="4"/>
              <a:endCxn id="102482" idx="0"/>
            </p:cNvCxnSpPr>
            <p:nvPr/>
          </p:nvCxnSpPr>
          <p:spPr bwMode="auto">
            <a:xfrm>
              <a:off x="876" y="1686"/>
              <a:ext cx="168" cy="50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480" name="AutoShape 25"/>
            <p:cNvSpPr>
              <a:spLocks noChangeArrowheads="1"/>
            </p:cNvSpPr>
            <p:nvPr/>
          </p:nvSpPr>
          <p:spPr bwMode="auto">
            <a:xfrm>
              <a:off x="96" y="2192"/>
              <a:ext cx="264" cy="2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Rounded MT Bold" pitchFamily="34" charset="0"/>
                </a:rPr>
                <a:t>T(n/4)</a:t>
              </a:r>
            </a:p>
          </p:txBody>
        </p:sp>
        <p:sp>
          <p:nvSpPr>
            <p:cNvPr id="102481" name="AutoShape 26"/>
            <p:cNvSpPr>
              <a:spLocks noChangeArrowheads="1"/>
            </p:cNvSpPr>
            <p:nvPr/>
          </p:nvSpPr>
          <p:spPr bwMode="auto">
            <a:xfrm>
              <a:off x="504" y="2192"/>
              <a:ext cx="264" cy="2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Rounded MT Bold" pitchFamily="34" charset="0"/>
                </a:rPr>
                <a:t>T(n/4)</a:t>
              </a:r>
            </a:p>
          </p:txBody>
        </p:sp>
        <p:sp>
          <p:nvSpPr>
            <p:cNvPr id="102482" name="AutoShape 27"/>
            <p:cNvSpPr>
              <a:spLocks noChangeArrowheads="1"/>
            </p:cNvSpPr>
            <p:nvPr/>
          </p:nvSpPr>
          <p:spPr bwMode="auto">
            <a:xfrm>
              <a:off x="912" y="2192"/>
              <a:ext cx="264" cy="2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Rounded MT Bold" pitchFamily="34" charset="0"/>
                </a:rPr>
                <a:t>T(n/4)</a:t>
              </a:r>
            </a:p>
          </p:txBody>
        </p:sp>
        <p:sp>
          <p:nvSpPr>
            <p:cNvPr id="102483" name="AutoShape 28"/>
            <p:cNvSpPr>
              <a:spLocks noChangeArrowheads="1"/>
            </p:cNvSpPr>
            <p:nvPr/>
          </p:nvSpPr>
          <p:spPr bwMode="auto">
            <a:xfrm>
              <a:off x="1320" y="2192"/>
              <a:ext cx="264" cy="2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Rounded MT Bold" pitchFamily="34" charset="0"/>
                </a:rPr>
                <a:t>T(n/4)</a:t>
              </a:r>
            </a:p>
          </p:txBody>
        </p:sp>
      </p:grpSp>
      <p:grpSp>
        <p:nvGrpSpPr>
          <p:cNvPr id="102411" name="Group 29"/>
          <p:cNvGrpSpPr>
            <a:grpSpLocks/>
          </p:cNvGrpSpPr>
          <p:nvPr/>
        </p:nvGrpSpPr>
        <p:grpSpPr bwMode="auto">
          <a:xfrm>
            <a:off x="7086600" y="1847850"/>
            <a:ext cx="1981200" cy="1422400"/>
            <a:chOff x="96" y="1296"/>
            <a:chExt cx="1488" cy="1104"/>
          </a:xfrm>
        </p:grpSpPr>
        <p:sp>
          <p:nvSpPr>
            <p:cNvPr id="102466" name="Oval 30"/>
            <p:cNvSpPr>
              <a:spLocks noChangeArrowheads="1"/>
            </p:cNvSpPr>
            <p:nvPr/>
          </p:nvSpPr>
          <p:spPr bwMode="auto">
            <a:xfrm>
              <a:off x="624" y="1296"/>
              <a:ext cx="504" cy="38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 Rounded MT Bold" pitchFamily="34" charset="0"/>
                </a:rPr>
                <a:t>n/2</a:t>
              </a:r>
            </a:p>
          </p:txBody>
        </p:sp>
        <p:cxnSp>
          <p:nvCxnSpPr>
            <p:cNvPr id="102467" name="AutoShape 31"/>
            <p:cNvCxnSpPr>
              <a:cxnSpLocks noChangeShapeType="1"/>
              <a:stCxn id="102466" idx="4"/>
              <a:endCxn id="102474" idx="0"/>
            </p:cNvCxnSpPr>
            <p:nvPr/>
          </p:nvCxnSpPr>
          <p:spPr bwMode="auto">
            <a:xfrm>
              <a:off x="876" y="1686"/>
              <a:ext cx="576" cy="50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68" name="AutoShape 32"/>
            <p:cNvCxnSpPr>
              <a:cxnSpLocks noChangeShapeType="1"/>
              <a:stCxn id="102466" idx="4"/>
              <a:endCxn id="102471" idx="0"/>
            </p:cNvCxnSpPr>
            <p:nvPr/>
          </p:nvCxnSpPr>
          <p:spPr bwMode="auto">
            <a:xfrm flipH="1">
              <a:off x="228" y="1686"/>
              <a:ext cx="648" cy="50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69" name="AutoShape 33"/>
            <p:cNvCxnSpPr>
              <a:cxnSpLocks noChangeShapeType="1"/>
              <a:stCxn id="102466" idx="4"/>
              <a:endCxn id="102472" idx="0"/>
            </p:cNvCxnSpPr>
            <p:nvPr/>
          </p:nvCxnSpPr>
          <p:spPr bwMode="auto">
            <a:xfrm flipH="1">
              <a:off x="636" y="1686"/>
              <a:ext cx="240" cy="50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70" name="AutoShape 34"/>
            <p:cNvCxnSpPr>
              <a:cxnSpLocks noChangeShapeType="1"/>
              <a:stCxn id="102466" idx="4"/>
              <a:endCxn id="102473" idx="0"/>
            </p:cNvCxnSpPr>
            <p:nvPr/>
          </p:nvCxnSpPr>
          <p:spPr bwMode="auto">
            <a:xfrm>
              <a:off x="876" y="1686"/>
              <a:ext cx="168" cy="50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471" name="AutoShape 35"/>
            <p:cNvSpPr>
              <a:spLocks noChangeArrowheads="1"/>
            </p:cNvSpPr>
            <p:nvPr/>
          </p:nvSpPr>
          <p:spPr bwMode="auto">
            <a:xfrm>
              <a:off x="96" y="2192"/>
              <a:ext cx="264" cy="2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Rounded MT Bold" pitchFamily="34" charset="0"/>
                </a:rPr>
                <a:t>T(n/4)</a:t>
              </a:r>
            </a:p>
          </p:txBody>
        </p:sp>
        <p:sp>
          <p:nvSpPr>
            <p:cNvPr id="102472" name="AutoShape 36"/>
            <p:cNvSpPr>
              <a:spLocks noChangeArrowheads="1"/>
            </p:cNvSpPr>
            <p:nvPr/>
          </p:nvSpPr>
          <p:spPr bwMode="auto">
            <a:xfrm>
              <a:off x="504" y="2192"/>
              <a:ext cx="264" cy="2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Rounded MT Bold" pitchFamily="34" charset="0"/>
                </a:rPr>
                <a:t>T(n/4)</a:t>
              </a:r>
            </a:p>
          </p:txBody>
        </p:sp>
        <p:sp>
          <p:nvSpPr>
            <p:cNvPr id="102473" name="AutoShape 37"/>
            <p:cNvSpPr>
              <a:spLocks noChangeArrowheads="1"/>
            </p:cNvSpPr>
            <p:nvPr/>
          </p:nvSpPr>
          <p:spPr bwMode="auto">
            <a:xfrm>
              <a:off x="912" y="2192"/>
              <a:ext cx="264" cy="2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Rounded MT Bold" pitchFamily="34" charset="0"/>
                </a:rPr>
                <a:t>T(n/4)</a:t>
              </a:r>
            </a:p>
          </p:txBody>
        </p:sp>
        <p:sp>
          <p:nvSpPr>
            <p:cNvPr id="102474" name="AutoShape 38"/>
            <p:cNvSpPr>
              <a:spLocks noChangeArrowheads="1"/>
            </p:cNvSpPr>
            <p:nvPr/>
          </p:nvSpPr>
          <p:spPr bwMode="auto">
            <a:xfrm>
              <a:off x="1320" y="2192"/>
              <a:ext cx="264" cy="2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Rounded MT Bold" pitchFamily="34" charset="0"/>
                </a:rPr>
                <a:t>T(n/4)</a:t>
              </a:r>
            </a:p>
          </p:txBody>
        </p:sp>
      </p:grpSp>
      <p:grpSp>
        <p:nvGrpSpPr>
          <p:cNvPr id="102412" name="Group 39"/>
          <p:cNvGrpSpPr>
            <a:grpSpLocks/>
          </p:cNvGrpSpPr>
          <p:nvPr/>
        </p:nvGrpSpPr>
        <p:grpSpPr bwMode="auto">
          <a:xfrm>
            <a:off x="4892675" y="1838325"/>
            <a:ext cx="1981200" cy="1422400"/>
            <a:chOff x="96" y="1296"/>
            <a:chExt cx="1488" cy="1104"/>
          </a:xfrm>
        </p:grpSpPr>
        <p:sp>
          <p:nvSpPr>
            <p:cNvPr id="102457" name="Oval 40"/>
            <p:cNvSpPr>
              <a:spLocks noChangeArrowheads="1"/>
            </p:cNvSpPr>
            <p:nvPr/>
          </p:nvSpPr>
          <p:spPr bwMode="auto">
            <a:xfrm>
              <a:off x="624" y="1296"/>
              <a:ext cx="504" cy="38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 Rounded MT Bold" pitchFamily="34" charset="0"/>
                </a:rPr>
                <a:t>n/2</a:t>
              </a:r>
            </a:p>
          </p:txBody>
        </p:sp>
        <p:cxnSp>
          <p:nvCxnSpPr>
            <p:cNvPr id="102458" name="AutoShape 41"/>
            <p:cNvCxnSpPr>
              <a:cxnSpLocks noChangeShapeType="1"/>
              <a:stCxn id="102457" idx="4"/>
              <a:endCxn id="102465" idx="0"/>
            </p:cNvCxnSpPr>
            <p:nvPr/>
          </p:nvCxnSpPr>
          <p:spPr bwMode="auto">
            <a:xfrm>
              <a:off x="876" y="1686"/>
              <a:ext cx="576" cy="50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59" name="AutoShape 42"/>
            <p:cNvCxnSpPr>
              <a:cxnSpLocks noChangeShapeType="1"/>
              <a:stCxn id="102457" idx="4"/>
              <a:endCxn id="102462" idx="0"/>
            </p:cNvCxnSpPr>
            <p:nvPr/>
          </p:nvCxnSpPr>
          <p:spPr bwMode="auto">
            <a:xfrm flipH="1">
              <a:off x="228" y="1686"/>
              <a:ext cx="648" cy="50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60" name="AutoShape 43"/>
            <p:cNvCxnSpPr>
              <a:cxnSpLocks noChangeShapeType="1"/>
              <a:stCxn id="102457" idx="4"/>
              <a:endCxn id="102463" idx="0"/>
            </p:cNvCxnSpPr>
            <p:nvPr/>
          </p:nvCxnSpPr>
          <p:spPr bwMode="auto">
            <a:xfrm flipH="1">
              <a:off x="636" y="1686"/>
              <a:ext cx="240" cy="50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61" name="AutoShape 44"/>
            <p:cNvCxnSpPr>
              <a:cxnSpLocks noChangeShapeType="1"/>
              <a:stCxn id="102457" idx="4"/>
              <a:endCxn id="102464" idx="0"/>
            </p:cNvCxnSpPr>
            <p:nvPr/>
          </p:nvCxnSpPr>
          <p:spPr bwMode="auto">
            <a:xfrm>
              <a:off x="876" y="1686"/>
              <a:ext cx="168" cy="50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462" name="AutoShape 45"/>
            <p:cNvSpPr>
              <a:spLocks noChangeArrowheads="1"/>
            </p:cNvSpPr>
            <p:nvPr/>
          </p:nvSpPr>
          <p:spPr bwMode="auto">
            <a:xfrm>
              <a:off x="96" y="2192"/>
              <a:ext cx="264" cy="2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Rounded MT Bold" pitchFamily="34" charset="0"/>
                </a:rPr>
                <a:t>T(n/4)</a:t>
              </a:r>
            </a:p>
          </p:txBody>
        </p:sp>
        <p:sp>
          <p:nvSpPr>
            <p:cNvPr id="102463" name="AutoShape 46"/>
            <p:cNvSpPr>
              <a:spLocks noChangeArrowheads="1"/>
            </p:cNvSpPr>
            <p:nvPr/>
          </p:nvSpPr>
          <p:spPr bwMode="auto">
            <a:xfrm>
              <a:off x="504" y="2192"/>
              <a:ext cx="264" cy="2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Rounded MT Bold" pitchFamily="34" charset="0"/>
                </a:rPr>
                <a:t>T(n/4)</a:t>
              </a:r>
            </a:p>
          </p:txBody>
        </p:sp>
        <p:sp>
          <p:nvSpPr>
            <p:cNvPr id="102464" name="AutoShape 47"/>
            <p:cNvSpPr>
              <a:spLocks noChangeArrowheads="1"/>
            </p:cNvSpPr>
            <p:nvPr/>
          </p:nvSpPr>
          <p:spPr bwMode="auto">
            <a:xfrm>
              <a:off x="912" y="2192"/>
              <a:ext cx="264" cy="2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Rounded MT Bold" pitchFamily="34" charset="0"/>
                </a:rPr>
                <a:t>T(n/4)</a:t>
              </a:r>
            </a:p>
          </p:txBody>
        </p:sp>
        <p:sp>
          <p:nvSpPr>
            <p:cNvPr id="102465" name="AutoShape 48"/>
            <p:cNvSpPr>
              <a:spLocks noChangeArrowheads="1"/>
            </p:cNvSpPr>
            <p:nvPr/>
          </p:nvSpPr>
          <p:spPr bwMode="auto">
            <a:xfrm>
              <a:off x="1320" y="2192"/>
              <a:ext cx="264" cy="2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Rounded MT Bold" pitchFamily="34" charset="0"/>
                </a:rPr>
                <a:t>T(n/4)</a:t>
              </a:r>
            </a:p>
          </p:txBody>
        </p:sp>
      </p:grp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152400" y="1524000"/>
            <a:ext cx="2057400" cy="2286000"/>
            <a:chOff x="96" y="960"/>
            <a:chExt cx="1296" cy="1440"/>
          </a:xfrm>
        </p:grpSpPr>
        <p:sp>
          <p:nvSpPr>
            <p:cNvPr id="102455" name="Line 50"/>
            <p:cNvSpPr>
              <a:spLocks noChangeShapeType="1"/>
            </p:cNvSpPr>
            <p:nvPr/>
          </p:nvSpPr>
          <p:spPr bwMode="auto">
            <a:xfrm>
              <a:off x="144" y="1008"/>
              <a:ext cx="1248" cy="124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56" name="Line 51"/>
            <p:cNvSpPr>
              <a:spLocks noChangeShapeType="1"/>
            </p:cNvSpPr>
            <p:nvPr/>
          </p:nvSpPr>
          <p:spPr bwMode="auto">
            <a:xfrm flipH="1">
              <a:off x="96" y="960"/>
              <a:ext cx="1104" cy="144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2514600" y="2819400"/>
            <a:ext cx="5105400" cy="762000"/>
            <a:chOff x="1584" y="1776"/>
            <a:chExt cx="3216" cy="480"/>
          </a:xfrm>
        </p:grpSpPr>
        <p:grpSp>
          <p:nvGrpSpPr>
            <p:cNvPr id="102446" name="Group 53"/>
            <p:cNvGrpSpPr>
              <a:grpSpLocks/>
            </p:cNvGrpSpPr>
            <p:nvPr/>
          </p:nvGrpSpPr>
          <p:grpSpPr bwMode="auto">
            <a:xfrm>
              <a:off x="1584" y="1776"/>
              <a:ext cx="336" cy="480"/>
              <a:chOff x="1584" y="1776"/>
              <a:chExt cx="336" cy="480"/>
            </a:xfrm>
          </p:grpSpPr>
          <p:sp>
            <p:nvSpPr>
              <p:cNvPr id="102453" name="Line 54"/>
              <p:cNvSpPr>
                <a:spLocks noChangeShapeType="1"/>
              </p:cNvSpPr>
              <p:nvPr/>
            </p:nvSpPr>
            <p:spPr bwMode="auto">
              <a:xfrm>
                <a:off x="1584" y="1776"/>
                <a:ext cx="336" cy="432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54" name="Line 55"/>
              <p:cNvSpPr>
                <a:spLocks noChangeShapeType="1"/>
              </p:cNvSpPr>
              <p:nvPr/>
            </p:nvSpPr>
            <p:spPr bwMode="auto">
              <a:xfrm flipH="1">
                <a:off x="1584" y="1776"/>
                <a:ext cx="240" cy="48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447" name="Group 56"/>
            <p:cNvGrpSpPr>
              <a:grpSpLocks/>
            </p:cNvGrpSpPr>
            <p:nvPr/>
          </p:nvGrpSpPr>
          <p:grpSpPr bwMode="auto">
            <a:xfrm>
              <a:off x="3024" y="1776"/>
              <a:ext cx="336" cy="480"/>
              <a:chOff x="1584" y="1776"/>
              <a:chExt cx="336" cy="480"/>
            </a:xfrm>
          </p:grpSpPr>
          <p:sp>
            <p:nvSpPr>
              <p:cNvPr id="102451" name="Line 57"/>
              <p:cNvSpPr>
                <a:spLocks noChangeShapeType="1"/>
              </p:cNvSpPr>
              <p:nvPr/>
            </p:nvSpPr>
            <p:spPr bwMode="auto">
              <a:xfrm>
                <a:off x="1584" y="1776"/>
                <a:ext cx="336" cy="432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52" name="Line 58"/>
              <p:cNvSpPr>
                <a:spLocks noChangeShapeType="1"/>
              </p:cNvSpPr>
              <p:nvPr/>
            </p:nvSpPr>
            <p:spPr bwMode="auto">
              <a:xfrm flipH="1">
                <a:off x="1584" y="1776"/>
                <a:ext cx="240" cy="48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448" name="Group 59"/>
            <p:cNvGrpSpPr>
              <a:grpSpLocks/>
            </p:cNvGrpSpPr>
            <p:nvPr/>
          </p:nvGrpSpPr>
          <p:grpSpPr bwMode="auto">
            <a:xfrm>
              <a:off x="4464" y="1776"/>
              <a:ext cx="336" cy="480"/>
              <a:chOff x="1584" y="1776"/>
              <a:chExt cx="336" cy="480"/>
            </a:xfrm>
          </p:grpSpPr>
          <p:sp>
            <p:nvSpPr>
              <p:cNvPr id="102449" name="Line 60"/>
              <p:cNvSpPr>
                <a:spLocks noChangeShapeType="1"/>
              </p:cNvSpPr>
              <p:nvPr/>
            </p:nvSpPr>
            <p:spPr bwMode="auto">
              <a:xfrm>
                <a:off x="1584" y="1776"/>
                <a:ext cx="336" cy="432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50" name="Line 61"/>
              <p:cNvSpPr>
                <a:spLocks noChangeShapeType="1"/>
              </p:cNvSpPr>
              <p:nvPr/>
            </p:nvSpPr>
            <p:spPr bwMode="auto">
              <a:xfrm flipH="1">
                <a:off x="1584" y="1776"/>
                <a:ext cx="240" cy="48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" name="Group 62"/>
          <p:cNvGrpSpPr>
            <a:grpSpLocks/>
          </p:cNvGrpSpPr>
          <p:nvPr/>
        </p:nvGrpSpPr>
        <p:grpSpPr bwMode="auto">
          <a:xfrm>
            <a:off x="3124200" y="3200400"/>
            <a:ext cx="5715000" cy="152400"/>
            <a:chOff x="1968" y="2016"/>
            <a:chExt cx="3600" cy="96"/>
          </a:xfrm>
        </p:grpSpPr>
        <p:grpSp>
          <p:nvGrpSpPr>
            <p:cNvPr id="102416" name="Group 63"/>
            <p:cNvGrpSpPr>
              <a:grpSpLocks/>
            </p:cNvGrpSpPr>
            <p:nvPr/>
          </p:nvGrpSpPr>
          <p:grpSpPr bwMode="auto">
            <a:xfrm>
              <a:off x="1968" y="2016"/>
              <a:ext cx="768" cy="96"/>
              <a:chOff x="1968" y="2016"/>
              <a:chExt cx="768" cy="96"/>
            </a:xfrm>
          </p:grpSpPr>
          <p:grpSp>
            <p:nvGrpSpPr>
              <p:cNvPr id="102437" name="Group 64"/>
              <p:cNvGrpSpPr>
                <a:grpSpLocks/>
              </p:cNvGrpSpPr>
              <p:nvPr/>
            </p:nvGrpSpPr>
            <p:grpSpPr bwMode="auto">
              <a:xfrm>
                <a:off x="1968" y="2016"/>
                <a:ext cx="96" cy="96"/>
                <a:chOff x="1488" y="2928"/>
                <a:chExt cx="96" cy="96"/>
              </a:xfrm>
            </p:grpSpPr>
            <p:sp>
              <p:nvSpPr>
                <p:cNvPr id="102444" name="Line 65"/>
                <p:cNvSpPr>
                  <a:spLocks noChangeShapeType="1"/>
                </p:cNvSpPr>
                <p:nvPr/>
              </p:nvSpPr>
              <p:spPr bwMode="auto">
                <a:xfrm>
                  <a:off x="1488" y="2928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445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1488" y="2928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438" name="Group 67"/>
              <p:cNvGrpSpPr>
                <a:grpSpLocks/>
              </p:cNvGrpSpPr>
              <p:nvPr/>
            </p:nvGrpSpPr>
            <p:grpSpPr bwMode="auto">
              <a:xfrm>
                <a:off x="2304" y="2016"/>
                <a:ext cx="96" cy="96"/>
                <a:chOff x="1488" y="2928"/>
                <a:chExt cx="96" cy="96"/>
              </a:xfrm>
            </p:grpSpPr>
            <p:sp>
              <p:nvSpPr>
                <p:cNvPr id="102442" name="Line 68"/>
                <p:cNvSpPr>
                  <a:spLocks noChangeShapeType="1"/>
                </p:cNvSpPr>
                <p:nvPr/>
              </p:nvSpPr>
              <p:spPr bwMode="auto">
                <a:xfrm>
                  <a:off x="1488" y="2928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443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1488" y="2928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439" name="Group 70"/>
              <p:cNvGrpSpPr>
                <a:grpSpLocks/>
              </p:cNvGrpSpPr>
              <p:nvPr/>
            </p:nvGrpSpPr>
            <p:grpSpPr bwMode="auto">
              <a:xfrm>
                <a:off x="2640" y="2016"/>
                <a:ext cx="96" cy="96"/>
                <a:chOff x="1488" y="2928"/>
                <a:chExt cx="96" cy="96"/>
              </a:xfrm>
            </p:grpSpPr>
            <p:sp>
              <p:nvSpPr>
                <p:cNvPr id="102440" name="Line 71"/>
                <p:cNvSpPr>
                  <a:spLocks noChangeShapeType="1"/>
                </p:cNvSpPr>
                <p:nvPr/>
              </p:nvSpPr>
              <p:spPr bwMode="auto">
                <a:xfrm>
                  <a:off x="1488" y="2928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441" name="Line 72"/>
                <p:cNvSpPr>
                  <a:spLocks noChangeShapeType="1"/>
                </p:cNvSpPr>
                <p:nvPr/>
              </p:nvSpPr>
              <p:spPr bwMode="auto">
                <a:xfrm flipH="1">
                  <a:off x="1488" y="2928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2417" name="Group 73"/>
            <p:cNvGrpSpPr>
              <a:grpSpLocks/>
            </p:cNvGrpSpPr>
            <p:nvPr/>
          </p:nvGrpSpPr>
          <p:grpSpPr bwMode="auto">
            <a:xfrm>
              <a:off x="3408" y="2016"/>
              <a:ext cx="768" cy="96"/>
              <a:chOff x="1968" y="2016"/>
              <a:chExt cx="768" cy="96"/>
            </a:xfrm>
          </p:grpSpPr>
          <p:grpSp>
            <p:nvGrpSpPr>
              <p:cNvPr id="102428" name="Group 74"/>
              <p:cNvGrpSpPr>
                <a:grpSpLocks/>
              </p:cNvGrpSpPr>
              <p:nvPr/>
            </p:nvGrpSpPr>
            <p:grpSpPr bwMode="auto">
              <a:xfrm>
                <a:off x="1968" y="2016"/>
                <a:ext cx="96" cy="96"/>
                <a:chOff x="1488" y="2928"/>
                <a:chExt cx="96" cy="96"/>
              </a:xfrm>
            </p:grpSpPr>
            <p:sp>
              <p:nvSpPr>
                <p:cNvPr id="102435" name="Line 75"/>
                <p:cNvSpPr>
                  <a:spLocks noChangeShapeType="1"/>
                </p:cNvSpPr>
                <p:nvPr/>
              </p:nvSpPr>
              <p:spPr bwMode="auto">
                <a:xfrm>
                  <a:off x="1488" y="2928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436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1488" y="2928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429" name="Group 77"/>
              <p:cNvGrpSpPr>
                <a:grpSpLocks/>
              </p:cNvGrpSpPr>
              <p:nvPr/>
            </p:nvGrpSpPr>
            <p:grpSpPr bwMode="auto">
              <a:xfrm>
                <a:off x="2304" y="2016"/>
                <a:ext cx="96" cy="96"/>
                <a:chOff x="1488" y="2928"/>
                <a:chExt cx="96" cy="96"/>
              </a:xfrm>
            </p:grpSpPr>
            <p:sp>
              <p:nvSpPr>
                <p:cNvPr id="102433" name="Line 78"/>
                <p:cNvSpPr>
                  <a:spLocks noChangeShapeType="1"/>
                </p:cNvSpPr>
                <p:nvPr/>
              </p:nvSpPr>
              <p:spPr bwMode="auto">
                <a:xfrm>
                  <a:off x="1488" y="2928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434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1488" y="2928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430" name="Group 80"/>
              <p:cNvGrpSpPr>
                <a:grpSpLocks/>
              </p:cNvGrpSpPr>
              <p:nvPr/>
            </p:nvGrpSpPr>
            <p:grpSpPr bwMode="auto">
              <a:xfrm>
                <a:off x="2640" y="2016"/>
                <a:ext cx="96" cy="96"/>
                <a:chOff x="1488" y="2928"/>
                <a:chExt cx="96" cy="96"/>
              </a:xfrm>
            </p:grpSpPr>
            <p:sp>
              <p:nvSpPr>
                <p:cNvPr id="102431" name="Line 81"/>
                <p:cNvSpPr>
                  <a:spLocks noChangeShapeType="1"/>
                </p:cNvSpPr>
                <p:nvPr/>
              </p:nvSpPr>
              <p:spPr bwMode="auto">
                <a:xfrm>
                  <a:off x="1488" y="2928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432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1488" y="2928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2418" name="Group 83"/>
            <p:cNvGrpSpPr>
              <a:grpSpLocks/>
            </p:cNvGrpSpPr>
            <p:nvPr/>
          </p:nvGrpSpPr>
          <p:grpSpPr bwMode="auto">
            <a:xfrm>
              <a:off x="4800" y="2016"/>
              <a:ext cx="768" cy="96"/>
              <a:chOff x="1968" y="2016"/>
              <a:chExt cx="768" cy="96"/>
            </a:xfrm>
          </p:grpSpPr>
          <p:grpSp>
            <p:nvGrpSpPr>
              <p:cNvPr id="102419" name="Group 84"/>
              <p:cNvGrpSpPr>
                <a:grpSpLocks/>
              </p:cNvGrpSpPr>
              <p:nvPr/>
            </p:nvGrpSpPr>
            <p:grpSpPr bwMode="auto">
              <a:xfrm>
                <a:off x="1968" y="2016"/>
                <a:ext cx="96" cy="96"/>
                <a:chOff x="1488" y="2928"/>
                <a:chExt cx="96" cy="96"/>
              </a:xfrm>
            </p:grpSpPr>
            <p:sp>
              <p:nvSpPr>
                <p:cNvPr id="102426" name="Line 85"/>
                <p:cNvSpPr>
                  <a:spLocks noChangeShapeType="1"/>
                </p:cNvSpPr>
                <p:nvPr/>
              </p:nvSpPr>
              <p:spPr bwMode="auto">
                <a:xfrm>
                  <a:off x="1488" y="2928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427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1488" y="2928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420" name="Group 87"/>
              <p:cNvGrpSpPr>
                <a:grpSpLocks/>
              </p:cNvGrpSpPr>
              <p:nvPr/>
            </p:nvGrpSpPr>
            <p:grpSpPr bwMode="auto">
              <a:xfrm>
                <a:off x="2304" y="2016"/>
                <a:ext cx="96" cy="96"/>
                <a:chOff x="1488" y="2928"/>
                <a:chExt cx="96" cy="96"/>
              </a:xfrm>
            </p:grpSpPr>
            <p:sp>
              <p:nvSpPr>
                <p:cNvPr id="102424" name="Line 88"/>
                <p:cNvSpPr>
                  <a:spLocks noChangeShapeType="1"/>
                </p:cNvSpPr>
                <p:nvPr/>
              </p:nvSpPr>
              <p:spPr bwMode="auto">
                <a:xfrm>
                  <a:off x="1488" y="2928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425" name="Line 89"/>
                <p:cNvSpPr>
                  <a:spLocks noChangeShapeType="1"/>
                </p:cNvSpPr>
                <p:nvPr/>
              </p:nvSpPr>
              <p:spPr bwMode="auto">
                <a:xfrm flipH="1">
                  <a:off x="1488" y="2928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421" name="Group 90"/>
              <p:cNvGrpSpPr>
                <a:grpSpLocks/>
              </p:cNvGrpSpPr>
              <p:nvPr/>
            </p:nvGrpSpPr>
            <p:grpSpPr bwMode="auto">
              <a:xfrm>
                <a:off x="2640" y="2016"/>
                <a:ext cx="96" cy="96"/>
                <a:chOff x="1488" y="2928"/>
                <a:chExt cx="96" cy="96"/>
              </a:xfrm>
            </p:grpSpPr>
            <p:sp>
              <p:nvSpPr>
                <p:cNvPr id="102422" name="Line 91"/>
                <p:cNvSpPr>
                  <a:spLocks noChangeShapeType="1"/>
                </p:cNvSpPr>
                <p:nvPr/>
              </p:nvSpPr>
              <p:spPr bwMode="auto">
                <a:xfrm>
                  <a:off x="1488" y="2928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423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1488" y="2928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11272</TotalTime>
  <Words>4678</Words>
  <Application>Microsoft Office PowerPoint</Application>
  <PresentationFormat>On-screen Show (4:3)</PresentationFormat>
  <Paragraphs>1746</Paragraphs>
  <Slides>152</Slides>
  <Notes>12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152</vt:i4>
      </vt:variant>
    </vt:vector>
  </HeadingPairs>
  <TitlesOfParts>
    <vt:vector size="164" baseType="lpstr">
      <vt:lpstr>Times New Roman</vt:lpstr>
      <vt:lpstr>Arial</vt:lpstr>
      <vt:lpstr>Comic Sans MS</vt:lpstr>
      <vt:lpstr>Arial Rounded MT Bold</vt:lpstr>
      <vt:lpstr>Symbol</vt:lpstr>
      <vt:lpstr>MT Symbol</vt:lpstr>
      <vt:lpstr>WP MathA</vt:lpstr>
      <vt:lpstr>Default Design</vt:lpstr>
      <vt:lpstr>Microsoft Equation 3.0</vt:lpstr>
      <vt:lpstr>Microsoft PowerPoint Slide</vt:lpstr>
      <vt:lpstr>Microsoft Clip Gallery</vt:lpstr>
      <vt:lpstr>MathType Equation</vt:lpstr>
      <vt:lpstr>Recursion</vt:lpstr>
      <vt:lpstr>Friends &amp; Strong Induction</vt:lpstr>
      <vt:lpstr>PowerPoint Presentation</vt:lpstr>
      <vt:lpstr>Input Size</vt:lpstr>
      <vt:lpstr>Input Size</vt:lpstr>
      <vt:lpstr>Input Size</vt:lpstr>
      <vt:lpstr>Input Size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Grade School Revisited: How To Multiply Two Numbers</vt:lpstr>
      <vt:lpstr>Complex Numbers</vt:lpstr>
      <vt:lpstr>Gauss’ $3.05 Method: Input: a,b,c,d    Output: ac-bd, ad+bc</vt:lpstr>
      <vt:lpstr>Question:</vt:lpstr>
      <vt:lpstr>How to add 2 n-bit numbers.</vt:lpstr>
      <vt:lpstr>How to add 2 n-bit numbers.</vt:lpstr>
      <vt:lpstr>How to add 2 n-bit numbers.</vt:lpstr>
      <vt:lpstr>How to add 2 n-bit numbers.</vt:lpstr>
      <vt:lpstr>How to add 2 n-bit numbers.</vt:lpstr>
      <vt:lpstr>How to add 2 n-bit numbers.</vt:lpstr>
      <vt:lpstr>Time complexity of  grade school addition</vt:lpstr>
      <vt:lpstr>PowerPoint Presentation</vt:lpstr>
      <vt:lpstr>PowerPoint Presentation</vt:lpstr>
      <vt:lpstr>Is there a faster way to add?</vt:lpstr>
      <vt:lpstr>Any algorithm for addition must read all of the input bits</vt:lpstr>
      <vt:lpstr>PowerPoint Presentation</vt:lpstr>
      <vt:lpstr>How to multiply 2 n-bit numbers.</vt:lpstr>
      <vt:lpstr>PowerPoint Presentation</vt:lpstr>
      <vt:lpstr>How to multiply 2 n-bit numbers. Kindergarten Algorithm</vt:lpstr>
      <vt:lpstr>How to multiply 2 n-bit numbers. Kindergarten Algorithm</vt:lpstr>
      <vt:lpstr>Grade School Addition: Linear time Grade School Multiplication: Quadratic time  Kindergarten Multiplication: Exponential time</vt:lpstr>
      <vt:lpstr>PowerPoint Presentation</vt:lpstr>
      <vt:lpstr>PowerPoint Presentation</vt:lpstr>
      <vt:lpstr>Grade School Addition: θ(n) time Grade School Multiplication: θ(n2) time</vt:lpstr>
      <vt:lpstr>PowerPoint Presentation</vt:lpstr>
      <vt:lpstr>PowerPoint Presentation</vt:lpstr>
      <vt:lpstr>Divide And Conquer (an approach to faster algorithms)</vt:lpstr>
      <vt:lpstr>Multiplication of 2 n-bit numbers</vt:lpstr>
      <vt:lpstr>Multiplication of 2 n-bit numbers</vt:lpstr>
      <vt:lpstr>Time required by MULT</vt:lpstr>
      <vt:lpstr>Recurrence Relation</vt:lpstr>
      <vt:lpstr>Let’s be concrete</vt:lpstr>
      <vt:lpstr>Technique 1 Guess and Verify</vt:lpstr>
      <vt:lpstr>Technique 2: Decorate The Tree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Geometric Sum</vt:lpstr>
      <vt:lpstr>PowerPoint Presentation</vt:lpstr>
      <vt:lpstr>PowerPoint Presentation</vt:lpstr>
      <vt:lpstr>Divide and Conquer MULT: θ(n2) time  Grade School Multiplication: θ(n2) time</vt:lpstr>
      <vt:lpstr>Evaluating: T(n) = aT(n/b)+f(n)</vt:lpstr>
      <vt:lpstr>Evaluating: T(n) = aT(n/b)+f(n)</vt:lpstr>
      <vt:lpstr>Evaluating: T(n) = aT(n/b)+f(n)</vt:lpstr>
      <vt:lpstr>Evaluating: T(n) = aT(n/b)+f(n)</vt:lpstr>
      <vt:lpstr>Evaluating: T(n) = aT(n/b)+f(n)</vt:lpstr>
      <vt:lpstr>Evaluating: T(n) = aT(n/b)+f(n)</vt:lpstr>
      <vt:lpstr>Evaluating: T(n) = aT(n/b)+f(n)</vt:lpstr>
      <vt:lpstr>Evaluating: T(n) = aT(n/b)+f(n)</vt:lpstr>
      <vt:lpstr>Evaluating: T(n) = aT(n/b)+f(n)</vt:lpstr>
      <vt:lpstr>Evaluating: T(n) = aT(n/b)+f(n)</vt:lpstr>
      <vt:lpstr>Evaluating: T(n) = aT(n/b)+f(n)</vt:lpstr>
      <vt:lpstr>Evaluating: T(n) = aT(n/b)+f(n)</vt:lpstr>
      <vt:lpstr>Evaluating: T(n) = aT(n/b)+f(n)</vt:lpstr>
      <vt:lpstr>Evaluating: T(n) = aT(n/b)+f(n)</vt:lpstr>
      <vt:lpstr>Evaluating: T(n) = aT(n/b)+f(n)</vt:lpstr>
      <vt:lpstr>Evaluating: T(n) = aT(n/b)+f(n)</vt:lpstr>
      <vt:lpstr>Evaluating: T(n) = aT(n/b)+f(n)</vt:lpstr>
      <vt:lpstr>Evaluating: T(n) = aT(n/b)+f(n)</vt:lpstr>
      <vt:lpstr>Evaluating: T(n) = aT(n/b)+f(n)             </vt:lpstr>
      <vt:lpstr>Evaluating: T(n) = aT(n/b)+f(n)</vt:lpstr>
      <vt:lpstr>Divide and Conquer MULT: θ(n2) time  Grade School Multiplication: θ(n2) time</vt:lpstr>
      <vt:lpstr>MULT revisited</vt:lpstr>
      <vt:lpstr>Gauss’ Hack: Input: a,b,c,d    Output: ac, ad+bc, bd</vt:lpstr>
      <vt:lpstr>Gaussified MULT (Karatsuba 1962)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Evaluating: T(n) = aT(n/b)+f(n)</vt:lpstr>
      <vt:lpstr>Evaluating: T(n) = aT(n/b) + nc                            = 3T(n/2) + n </vt:lpstr>
      <vt:lpstr>Dramatic improvement for large n</vt:lpstr>
      <vt:lpstr>Cutting into d pieces.</vt:lpstr>
      <vt:lpstr>Cutting into d pieces.</vt:lpstr>
      <vt:lpstr>Evaluating: T(n) = aT(n/b) + nc                            =     T(n/  ) +</vt:lpstr>
      <vt:lpstr>PowerPoint Presentation</vt:lpstr>
      <vt:lpstr>Cutting into d pieces.</vt:lpstr>
      <vt:lpstr>Evaluating: T(n) = aT(n/b) + nc                            =       T(n/  ) +</vt:lpstr>
      <vt:lpstr>Evaluating: T(n) = aT(n/b) + nc                            =       T(n/  ) +</vt:lpstr>
      <vt:lpstr>Multiplication Algorithms</vt:lpstr>
      <vt:lpstr>Parsing/Compiling</vt:lpstr>
      <vt:lpstr>Parsing/Compiling</vt:lpstr>
      <vt:lpstr>Parsing/Compiling</vt:lpstr>
      <vt:lpstr>Parsing/Compiling</vt:lpstr>
      <vt:lpstr>Parsing/Compiling</vt:lpstr>
      <vt:lpstr>Parsing/Compiling</vt:lpstr>
      <vt:lpstr>Parsing/Compiling</vt:lpstr>
      <vt:lpstr>Parsing/Compiling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Parsing</vt:lpstr>
      <vt:lpstr>Parsing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Parsing/Compiling</vt:lpstr>
      <vt:lpstr>Parsing/Compiling</vt:lpstr>
      <vt:lpstr>Parsing/Compiling</vt:lpstr>
      <vt:lpstr>Parsing</vt:lpstr>
      <vt:lpstr>Ackermann’s Function</vt:lpstr>
      <vt:lpstr>Ackermann’s Function</vt:lpstr>
      <vt:lpstr>Ackermann’s Function</vt:lpstr>
      <vt:lpstr>Ackermann’s Function</vt:lpstr>
      <vt:lpstr>Ackermann’s Function</vt:lpstr>
      <vt:lpstr>Ackermann’s Function</vt:lpstr>
      <vt:lpstr>Ackermann’s Function</vt:lpstr>
      <vt:lpstr>Ackermann’s Function</vt:lpstr>
      <vt:lpstr>Ackermann’s Function</vt:lpstr>
      <vt:lpstr>PowerPoint Presentation</vt:lpstr>
      <vt:lpstr>End</vt:lpstr>
    </vt:vector>
  </TitlesOfParts>
  <Company>York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Stack of Stack Frames</dc:title>
  <dc:creator>Dept. of Computer Science</dc:creator>
  <cp:lastModifiedBy>Jeff Edmonds</cp:lastModifiedBy>
  <cp:revision>161</cp:revision>
  <dcterms:created xsi:type="dcterms:W3CDTF">2000-09-21T20:56:02Z</dcterms:created>
  <dcterms:modified xsi:type="dcterms:W3CDTF">2015-06-04T17:14:11Z</dcterms:modified>
</cp:coreProperties>
</file>