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81" r:id="rId2"/>
    <p:sldId id="482" r:id="rId3"/>
    <p:sldId id="494" r:id="rId4"/>
    <p:sldId id="483" r:id="rId5"/>
    <p:sldId id="495" r:id="rId6"/>
    <p:sldId id="496" r:id="rId7"/>
    <p:sldId id="497" r:id="rId8"/>
    <p:sldId id="485" r:id="rId9"/>
    <p:sldId id="484" r:id="rId10"/>
    <p:sldId id="486" r:id="rId11"/>
    <p:sldId id="487" r:id="rId12"/>
    <p:sldId id="488" r:id="rId13"/>
    <p:sldId id="489" r:id="rId14"/>
    <p:sldId id="490" r:id="rId15"/>
    <p:sldId id="491" r:id="rId16"/>
    <p:sldId id="492" r:id="rId17"/>
    <p:sldId id="493" r:id="rId18"/>
  </p:sldIdLst>
  <p:sldSz cx="9144000" cy="6858000" type="screen4x3"/>
  <p:notesSz cx="6934200" cy="9120188"/>
  <p:defaultTextStyle>
    <a:defPPr>
      <a:defRPr lang="en-CA"/>
    </a:defPPr>
    <a:lvl1pPr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84" autoAdjust="0"/>
    <p:restoredTop sz="98706" autoAdjust="0"/>
  </p:normalViewPr>
  <p:slideViewPr>
    <p:cSldViewPr>
      <p:cViewPr varScale="1">
        <p:scale>
          <a:sx n="67" d="100"/>
          <a:sy n="67" d="100"/>
        </p:scale>
        <p:origin x="3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940A4A-2A09-415C-B91F-B21C275430B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8411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32288"/>
            <a:ext cx="508635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D606C1-B80D-44FC-8259-AB625D78843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453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0A4CF-D0A2-4C29-B44B-D55E2370289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910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28101-98C2-4123-A8D6-6021A3CE254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14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CD2AD-FAEC-40F1-B817-34E6958ABD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143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EC8AE-242A-4BCB-9DB9-7096BC93824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295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66F85-C815-4E37-9082-26020F86D7C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167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47A1B-9DE0-401F-B65A-798AC060459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826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CCFB1-7E5A-4C31-963E-DFC7554BB22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777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BB8F6-BDE0-4DB2-9CA6-B37CA493B2A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316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96BB0-B5D1-4187-BE41-85F40F299B7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67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0C479-380F-419A-B48A-4DD89CB207C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969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8915-C6AB-4594-968B-9062C5C2880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221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D58AF097-2176-4375-8250-A2B8937B9E6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yorku.ca/~jeff/courses/3101/syllabu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yorku.ca/~jeff/courses/3101/syllabu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0" y="2408238"/>
            <a:ext cx="3352800" cy="1782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Jeff Edmonds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  room: 3044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  jeff@cs.yorku.ca</a:t>
            </a:r>
          </a:p>
          <a:p>
            <a:pPr eaLnBrk="1" hangingPunct="1">
              <a:lnSpc>
                <a:spcPct val="8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Prerequisites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077200" cy="5638800"/>
          </a:xfrm>
        </p:spPr>
        <p:txBody>
          <a:bodyPr/>
          <a:lstStyle/>
          <a:p>
            <a:pPr eaLnBrk="1" hangingPunct="1"/>
            <a:r>
              <a:rPr lang="en-US" altLang="en-US" smtClean="0"/>
              <a:t>You should know the </a:t>
            </a:r>
            <a:r>
              <a:rPr lang="en-US" altLang="en-US" smtClean="0">
                <a:hlinkClick r:id="rId2"/>
              </a:rPr>
              <a:t>3101 material</a:t>
            </a:r>
            <a:r>
              <a:rPr lang="en-US" altLang="en-US" smtClean="0"/>
              <a:t> to take this advanced graduate course in algorithms. </a:t>
            </a:r>
          </a:p>
          <a:p>
            <a:pPr lvl="1" eaLnBrk="1" hangingPunct="1"/>
            <a:r>
              <a:rPr lang="en-US" altLang="en-US" smtClean="0"/>
              <a:t>Existential and Universal Quantifier </a:t>
            </a:r>
          </a:p>
          <a:p>
            <a:pPr lvl="1" eaLnBrk="1" hangingPunct="1"/>
            <a:r>
              <a:rPr lang="en-US" altLang="en-US" smtClean="0"/>
              <a:t>Sums and Recurrence relation</a:t>
            </a:r>
          </a:p>
          <a:p>
            <a:pPr lvl="1" eaLnBrk="1" hangingPunct="1"/>
            <a:r>
              <a:rPr lang="en-US" altLang="en-US" smtClean="0"/>
              <a:t>Loop Invariants</a:t>
            </a:r>
          </a:p>
          <a:p>
            <a:pPr lvl="1" eaLnBrk="1" hangingPunct="1"/>
            <a:r>
              <a:rPr lang="en-US" altLang="en-US" smtClean="0"/>
              <a:t>Recursive Algorithms</a:t>
            </a:r>
          </a:p>
          <a:p>
            <a:pPr lvl="1" eaLnBrk="1" hangingPunct="1"/>
            <a:r>
              <a:rPr lang="en-US" altLang="en-US" smtClean="0"/>
              <a:t>Network Flow</a:t>
            </a:r>
          </a:p>
          <a:p>
            <a:pPr lvl="1" eaLnBrk="1" hangingPunct="1"/>
            <a:r>
              <a:rPr lang="en-US" altLang="en-US" smtClean="0"/>
              <a:t>Greedy Algorithms</a:t>
            </a:r>
          </a:p>
          <a:p>
            <a:pPr lvl="1" eaLnBrk="1" hangingPunct="1"/>
            <a:r>
              <a:rPr lang="en-US" altLang="en-US" smtClean="0"/>
              <a:t>Dynamic Programming</a:t>
            </a:r>
          </a:p>
          <a:p>
            <a:pPr lvl="1" eaLnBrk="1" hangingPunct="1"/>
            <a:r>
              <a:rPr lang="en-US" altLang="en-US" smtClean="0"/>
              <a:t>NP-Completeness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1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1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Prerequisites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077200" cy="5638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You should know the </a:t>
            </a:r>
            <a:r>
              <a:rPr lang="en-US" altLang="en-US" dirty="0" smtClean="0">
                <a:hlinkClick r:id="rId2"/>
              </a:rPr>
              <a:t>3101 material</a:t>
            </a:r>
            <a:r>
              <a:rPr lang="en-US" altLang="en-US" dirty="0" smtClean="0"/>
              <a:t> to take this advanced graduate course in algorithms. </a:t>
            </a:r>
          </a:p>
          <a:p>
            <a:pPr lvl="1" eaLnBrk="1" hangingPunct="1"/>
            <a:r>
              <a:rPr lang="en-US" altLang="en-US" dirty="0" smtClean="0"/>
              <a:t>We will spend much less time reviewing </a:t>
            </a:r>
            <a:br>
              <a:rPr lang="en-US" altLang="en-US" dirty="0" smtClean="0"/>
            </a:br>
            <a:r>
              <a:rPr lang="en-US" altLang="en-US" dirty="0" smtClean="0"/>
              <a:t>and I will be more insistent that you know it. </a:t>
            </a:r>
          </a:p>
          <a:p>
            <a:pPr lvl="1" eaLnBrk="1" hangingPunct="1"/>
            <a:r>
              <a:rPr lang="en-US" altLang="en-US" dirty="0" smtClean="0"/>
              <a:t>Recommend that you </a:t>
            </a:r>
          </a:p>
          <a:p>
            <a:pPr lvl="2" eaLnBrk="1" hangingPunct="1"/>
            <a:r>
              <a:rPr lang="en-US" altLang="en-US" dirty="0" smtClean="0"/>
              <a:t>read my 3101 notes &amp; slides</a:t>
            </a:r>
          </a:p>
          <a:p>
            <a:pPr lvl="2" eaLnBrk="1" hangingPunct="1"/>
            <a:r>
              <a:rPr lang="en-US" altLang="en-US" dirty="0" smtClean="0"/>
              <a:t>watch the videos.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Grading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524000"/>
            <a:ext cx="5410200" cy="5715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Assignments              (30%) </a:t>
            </a:r>
          </a:p>
          <a:p>
            <a:pPr eaLnBrk="1" hangingPunct="1"/>
            <a:r>
              <a:rPr lang="en-US" altLang="en-US" dirty="0" smtClean="0"/>
              <a:t>Presentation              (30%) </a:t>
            </a:r>
          </a:p>
          <a:p>
            <a:pPr eaLnBrk="1" hangingPunct="1"/>
            <a:r>
              <a:rPr lang="en-US" altLang="en-US" dirty="0" smtClean="0"/>
              <a:t>Tests/Exam               (30%) </a:t>
            </a:r>
          </a:p>
          <a:p>
            <a:pPr eaLnBrk="1" hangingPunct="1"/>
            <a:r>
              <a:rPr lang="en-US" altLang="en-US" dirty="0" smtClean="0"/>
              <a:t>Class Participation    (10%) </a:t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Topics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838" y="609600"/>
            <a:ext cx="90678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Loop Inv: Maximal Rectangles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Divide and Conquer: fast fourier transformations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Recursion: parsing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Network Flow: steepest assent, bipartite matching matching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Linear Programming: what to put in a hotdog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Greedy Algorithms: matroids, union of matroids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Dynamic Programming: point cover, knapsack, parsing CFG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Approximation Algorithms: knapsack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Linear Algebra (FFT)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Lower bounds: In Backtracking model.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NP-completeness: reductions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Randomized Algorithms: chernoff bounds, primes, random walks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Cryptography: RSA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Distributed Systems: mud on forehead &amp; common knowledge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# of prime numbers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Intro to Quantum: Shor's factoring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Amortized Analysis: union find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0" y="2408238"/>
            <a:ext cx="3352800" cy="1782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Jeff Edmonds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  room: 3044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  jeff@cs.yorku.ca</a:t>
            </a:r>
          </a:p>
          <a:p>
            <a:pPr eaLnBrk="1" hangingPunct="1">
              <a:lnSpc>
                <a:spcPct val="8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Talk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Being able to give a good talk is an important and difficult skill. </a:t>
            </a:r>
          </a:p>
          <a:p>
            <a:pPr eaLnBrk="1" hangingPunct="1"/>
            <a:r>
              <a:rPr lang="en-US" altLang="en-US" smtClean="0"/>
              <a:t>In the course evaluation, almost everyone said that giving a talk was very useful, but that hearing them was a big waist of time because no one followed them.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Talk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Grade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Class understanding and interest   33 1/3% (marked by class)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Quality of material covered           33 1/3% (relevancy, difficulty)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Quality of talk &amp; slides                  33 1/3%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will loose 3% for every minute over 20 mins. (We need a time keeper)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Book your date early</a:t>
            </a:r>
          </a:p>
          <a:p>
            <a:pPr eaLnBrk="1" hangingPunct="1"/>
            <a:r>
              <a:rPr lang="en-US" altLang="en-US" smtClean="0"/>
              <a:t>Discuss with me the topic</a:t>
            </a:r>
          </a:p>
          <a:p>
            <a:pPr eaLnBrk="1" hangingPunct="1"/>
            <a:r>
              <a:rPr lang="en-US" altLang="en-US" smtClean="0"/>
              <a:t>Two week before talk show me the slides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The Talk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8438"/>
            <a:ext cx="91440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Many Topics in Theory &amp; Mathematics</a:t>
            </a: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Scheduling Algorithms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smtClean="0"/>
              <a:t>scheduling some shared resource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3200" smtClean="0"/>
              <a:t>to a steady stream of incoming jobs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Examples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800" smtClean="0"/>
              <a:t>scheduling jobs on multi-processor machine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800" smtClean="0"/>
              <a:t>regulating the flow of data through a network (TCP)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800" smtClean="0"/>
              <a:t>broadcasting files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Lower Bounds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Greedy/Dynamic Programming model.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Cake Cutting (Resource Allocation)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upper and lower bounds on the # of operations required</a:t>
            </a:r>
            <a:endParaRPr lang="en-US" altLang="en-US" sz="32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Topological Embeddings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543800" y="6546850"/>
            <a:ext cx="16446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1800">
                <a:latin typeface="Arial" charset="0"/>
              </a:rPr>
              <a:t>Jeff Edmonds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743200" y="0"/>
            <a:ext cx="3155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Research Interests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3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3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3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3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3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3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3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3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3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3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3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3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3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3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3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34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3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34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3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34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743200" y="0"/>
            <a:ext cx="3155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Research Interests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362200"/>
            <a:ext cx="466407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loud Callout 8"/>
          <p:cNvSpPr>
            <a:spLocks noChangeArrowheads="1"/>
          </p:cNvSpPr>
          <p:nvPr/>
        </p:nvSpPr>
        <p:spPr bwMode="auto">
          <a:xfrm>
            <a:off x="6019800" y="609600"/>
            <a:ext cx="2362200" cy="2209800"/>
          </a:xfrm>
          <a:prstGeom prst="cloudCallout">
            <a:avLst>
              <a:gd name="adj1" fmla="val -44963"/>
              <a:gd name="adj2" fmla="val 6464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CA" altLang="en-US" sz="800"/>
              <a:t> </a:t>
            </a:r>
          </a:p>
          <a:p>
            <a:pPr algn="ctr" eaLnBrk="1" hangingPunct="1"/>
            <a:r>
              <a:rPr lang="en-CA" altLang="en-US" sz="4400"/>
              <a:t>Y</a:t>
            </a:r>
          </a:p>
        </p:txBody>
      </p:sp>
      <p:sp>
        <p:nvSpPr>
          <p:cNvPr id="4101" name="Cloud Callout 9"/>
          <p:cNvSpPr>
            <a:spLocks noChangeArrowheads="1"/>
          </p:cNvSpPr>
          <p:nvPr/>
        </p:nvSpPr>
        <p:spPr bwMode="auto">
          <a:xfrm>
            <a:off x="838200" y="457200"/>
            <a:ext cx="2362200" cy="2209800"/>
          </a:xfrm>
          <a:prstGeom prst="cloudCallout">
            <a:avLst>
              <a:gd name="adj1" fmla="val 26926"/>
              <a:gd name="adj2" fmla="val 6303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CA" altLang="en-US" sz="800"/>
              <a:t> </a:t>
            </a:r>
          </a:p>
          <a:p>
            <a:pPr algn="ctr" eaLnBrk="1" hangingPunct="1"/>
            <a:r>
              <a:rPr lang="en-CA" altLang="en-US" sz="4400"/>
              <a:t>X</a:t>
            </a:r>
          </a:p>
        </p:txBody>
      </p:sp>
      <p:sp>
        <p:nvSpPr>
          <p:cNvPr id="4102" name="Rounded Rectangular Callout 10"/>
          <p:cNvSpPr>
            <a:spLocks noChangeArrowheads="1"/>
          </p:cNvSpPr>
          <p:nvPr/>
        </p:nvSpPr>
        <p:spPr bwMode="auto">
          <a:xfrm>
            <a:off x="4114800" y="5562600"/>
            <a:ext cx="1905000" cy="762000"/>
          </a:xfrm>
          <a:prstGeom prst="wedgeRoundRectCallout">
            <a:avLst>
              <a:gd name="adj1" fmla="val -26366"/>
              <a:gd name="adj2" fmla="val -1430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CA" altLang="en-US"/>
              <a:t>f(X,Y)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25963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Mathematical and Theoretical Support</a:t>
            </a:r>
          </a:p>
          <a:p>
            <a:pPr lvl="1" eaLnBrk="1" hangingPunct="1"/>
            <a:r>
              <a:rPr lang="en-US" altLang="en-US" smtClean="0"/>
              <a:t>For your favorite topic.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7543800" y="6546850"/>
            <a:ext cx="16446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1800">
                <a:latin typeface="Arial" charset="0"/>
              </a:rPr>
              <a:t>Jeff Edmonds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4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4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20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3"/>
          <p:cNvSpPr>
            <a:spLocks noChangeArrowheads="1"/>
          </p:cNvSpPr>
          <p:nvPr/>
        </p:nvSpPr>
        <p:spPr bwMode="auto">
          <a:xfrm>
            <a:off x="685800" y="-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0" dirty="0" smtClean="0">
                <a:solidFill>
                  <a:schemeClr val="tx2"/>
                </a:solidFill>
                <a:latin typeface="+mj-lt"/>
                <a:cs typeface="+mn-cs"/>
              </a:rPr>
              <a:t>Machine Learning</a:t>
            </a:r>
            <a:endParaRPr lang="en-US" sz="3600" i="0" dirty="0">
              <a:solidFill>
                <a:schemeClr val="tx2"/>
              </a:solidFill>
              <a:latin typeface="+mj-lt"/>
              <a:cs typeface="+mn-cs"/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228600" y="533400"/>
            <a:ext cx="7848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i="0" dirty="0" smtClean="0"/>
              <a:t>I had a life crisis this year.</a:t>
            </a:r>
          </a:p>
          <a:p>
            <a:pPr eaLnBrk="1" hangingPunct="1">
              <a:buFontTx/>
              <a:buNone/>
            </a:pPr>
            <a:r>
              <a:rPr lang="en-US" altLang="en-US" sz="2800" i="0" dirty="0" smtClean="0"/>
              <a:t>I am tired of doing research that is </a:t>
            </a:r>
            <a:br>
              <a:rPr lang="en-US" altLang="en-US" sz="2800" i="0" dirty="0" smtClean="0"/>
            </a:br>
            <a:r>
              <a:rPr lang="en-US" altLang="en-US" sz="2800" i="0" dirty="0" smtClean="0"/>
              <a:t>too hard and too esoteric.</a:t>
            </a:r>
          </a:p>
          <a:p>
            <a:pPr eaLnBrk="1" hangingPunct="1">
              <a:buFontTx/>
              <a:buNone/>
            </a:pPr>
            <a:r>
              <a:rPr lang="en-US" altLang="en-US" sz="2800" i="0" dirty="0" smtClean="0"/>
              <a:t>So </a:t>
            </a:r>
            <a:r>
              <a:rPr lang="en-US" altLang="en-US" sz="2800" i="0" dirty="0" smtClean="0"/>
              <a:t>I have been studying machine learning.</a:t>
            </a:r>
          </a:p>
        </p:txBody>
      </p:sp>
      <p:pic>
        <p:nvPicPr>
          <p:cNvPr id="7173" name="Picture 5" descr="Image result for life crisi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822" y="3535364"/>
            <a:ext cx="4949978" cy="322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9268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20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3"/>
          <p:cNvSpPr>
            <a:spLocks noChangeArrowheads="1"/>
          </p:cNvSpPr>
          <p:nvPr/>
        </p:nvSpPr>
        <p:spPr bwMode="auto">
          <a:xfrm>
            <a:off x="685800" y="-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0" dirty="0" smtClean="0">
                <a:solidFill>
                  <a:schemeClr val="tx2"/>
                </a:solidFill>
                <a:latin typeface="+mj-lt"/>
                <a:cs typeface="+mn-cs"/>
              </a:rPr>
              <a:t>Machine Learning</a:t>
            </a:r>
            <a:endParaRPr lang="en-US" sz="3600" i="0" dirty="0">
              <a:solidFill>
                <a:schemeClr val="tx2"/>
              </a:solidFill>
              <a:latin typeface="+mj-lt"/>
              <a:cs typeface="+mn-cs"/>
            </a:endParaRPr>
          </a:p>
        </p:txBody>
      </p:sp>
      <p:pic>
        <p:nvPicPr>
          <p:cNvPr id="10" name="Picture 8" descr="https://resources.inbenta.com/finger%20me%20A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50" y="4648200"/>
            <a:ext cx="3919950" cy="176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4185729" y="4624408"/>
            <a:ext cx="4848408" cy="1928792"/>
            <a:chOff x="990600" y="571500"/>
            <a:chExt cx="7145283" cy="2781300"/>
          </a:xfrm>
        </p:grpSpPr>
        <p:sp>
          <p:nvSpPr>
            <p:cNvPr id="13" name="Rectangle 12"/>
            <p:cNvSpPr/>
            <p:nvPr/>
          </p:nvSpPr>
          <p:spPr>
            <a:xfrm>
              <a:off x="990600" y="571500"/>
              <a:ext cx="6858000" cy="278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l"/>
              <a:endParaRPr lang="en-CA" sz="2400" dirty="0"/>
            </a:p>
          </p:txBody>
        </p:sp>
        <p:pic>
          <p:nvPicPr>
            <p:cNvPr id="14" name="Picture 6" descr="Image result for convolutional neural network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668887"/>
              <a:ext cx="5334000" cy="2657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6096001" y="2792965"/>
              <a:ext cx="1752599" cy="48819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1600" i="1" dirty="0" smtClean="0">
                  <a:solidFill>
                    <a:schemeClr val="accent1"/>
                  </a:solidFill>
                </a:rPr>
                <a:t>E(</a:t>
              </a:r>
              <a:r>
                <a:rPr lang="en-US" altLang="en-US" sz="1600" i="1" dirty="0" smtClean="0">
                  <a:solidFill>
                    <a:srgbClr val="008000"/>
                  </a:solidFill>
                </a:rPr>
                <a:t>w</a:t>
              </a:r>
              <a:r>
                <a:rPr lang="en-US" altLang="en-US" sz="1600" i="1" baseline="-25000" dirty="0" smtClean="0">
                  <a:solidFill>
                    <a:srgbClr val="008000"/>
                  </a:solidFill>
                </a:rPr>
                <a:t>1</a:t>
              </a:r>
              <a:r>
                <a:rPr lang="en-CA" sz="1600" i="1" dirty="0" smtClean="0">
                  <a:solidFill>
                    <a:schemeClr val="accent1"/>
                  </a:solidFill>
                </a:rPr>
                <a:t>,…,</a:t>
              </a:r>
              <a:r>
                <a:rPr lang="en-US" altLang="en-US" sz="1600" i="1" dirty="0" err="1" smtClean="0">
                  <a:solidFill>
                    <a:srgbClr val="008000"/>
                  </a:solidFill>
                </a:rPr>
                <a:t>w</a:t>
              </a:r>
              <a:r>
                <a:rPr lang="en-US" altLang="en-US" sz="1600" i="1" baseline="-25000" dirty="0" err="1">
                  <a:solidFill>
                    <a:srgbClr val="008000"/>
                  </a:solidFill>
                </a:rPr>
                <a:t>m</a:t>
              </a:r>
              <a:r>
                <a:rPr lang="en-CA" sz="1600" i="1" dirty="0" smtClean="0">
                  <a:solidFill>
                    <a:schemeClr val="accent1"/>
                  </a:solidFill>
                </a:rPr>
                <a:t>)</a:t>
              </a:r>
              <a:endParaRPr lang="en-CA" sz="1600" i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087118" y="735563"/>
              <a:ext cx="808482" cy="507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 smtClean="0">
                  <a:solidFill>
                    <a:srgbClr val="008000"/>
                  </a:solidFill>
                </a:rPr>
                <a:t>w</a:t>
              </a:r>
              <a:r>
                <a:rPr lang="en-US" altLang="en-US" sz="2400" i="1" baseline="-25000" dirty="0" smtClean="0">
                  <a:solidFill>
                    <a:srgbClr val="008000"/>
                  </a:solidFill>
                </a:rPr>
                <a:t>1</a:t>
              </a:r>
              <a:endParaRPr lang="en-CA" sz="2400" i="1" dirty="0">
                <a:solidFill>
                  <a:srgbClr val="008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02500" y="1001483"/>
              <a:ext cx="80848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 smtClean="0">
                  <a:solidFill>
                    <a:srgbClr val="008000"/>
                  </a:solidFill>
                </a:rPr>
                <a:t>w</a:t>
              </a:r>
              <a:r>
                <a:rPr lang="en-US" altLang="en-US" sz="2400" i="1" baseline="-25000" dirty="0">
                  <a:solidFill>
                    <a:srgbClr val="008000"/>
                  </a:solidFill>
                </a:rPr>
                <a:t>2</a:t>
              </a:r>
              <a:endParaRPr lang="en-CA" sz="2400" i="1" dirty="0">
                <a:solidFill>
                  <a:srgbClr val="008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39918" y="2640563"/>
              <a:ext cx="80848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 err="1" smtClean="0">
                  <a:solidFill>
                    <a:srgbClr val="008000"/>
                  </a:solidFill>
                </a:rPr>
                <a:t>w</a:t>
              </a:r>
              <a:r>
                <a:rPr lang="en-US" altLang="en-US" sz="2400" i="1" baseline="-25000" dirty="0" err="1" smtClean="0">
                  <a:solidFill>
                    <a:srgbClr val="008000"/>
                  </a:solidFill>
                </a:rPr>
                <a:t>m</a:t>
              </a:r>
              <a:endParaRPr lang="en-CA" sz="2400" i="1" dirty="0">
                <a:solidFill>
                  <a:srgbClr val="008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60650" y="905470"/>
              <a:ext cx="63705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>
                  <a:solidFill>
                    <a:schemeClr val="bg2"/>
                  </a:solidFill>
                </a:rPr>
                <a:t>x</a:t>
              </a:r>
              <a:r>
                <a:rPr lang="en-US" altLang="en-US" sz="2400" i="1" baseline="-25000" dirty="0" smtClean="0">
                  <a:solidFill>
                    <a:schemeClr val="bg2"/>
                  </a:solidFill>
                </a:rPr>
                <a:t>1</a:t>
              </a:r>
              <a:endParaRPr lang="en-CA" sz="2400" i="1" dirty="0">
                <a:solidFill>
                  <a:schemeClr val="bg2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44150" y="2796613"/>
              <a:ext cx="63705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 err="1" smtClean="0">
                  <a:solidFill>
                    <a:schemeClr val="bg2"/>
                  </a:solidFill>
                </a:rPr>
                <a:t>x</a:t>
              </a:r>
              <a:r>
                <a:rPr lang="en-US" altLang="en-US" sz="2400" i="1" baseline="-25000" dirty="0" err="1">
                  <a:solidFill>
                    <a:schemeClr val="bg2"/>
                  </a:solidFill>
                </a:rPr>
                <a:t>n</a:t>
              </a:r>
              <a:endParaRPr lang="en-CA" sz="2400" i="1" dirty="0">
                <a:solidFill>
                  <a:schemeClr val="bg2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858000" y="1474356"/>
              <a:ext cx="55976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i="1" smtClean="0">
                  <a:solidFill>
                    <a:schemeClr val="bg2"/>
                  </a:solidFill>
                  <a:sym typeface="Symbol" panose="05050102010706020507" pitchFamily="18" charset="2"/>
                </a:rPr>
                <a:t>cat</a:t>
              </a:r>
              <a:endParaRPr lang="en-CA" sz="2400" dirty="0">
                <a:solidFill>
                  <a:schemeClr val="bg2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58000" y="1753159"/>
              <a:ext cx="64633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schemeClr val="bg2"/>
                  </a:solidFill>
                  <a:sym typeface="Symbol" panose="05050102010706020507" pitchFamily="18" charset="2"/>
                </a:rPr>
                <a:t>dog</a:t>
              </a:r>
              <a:endParaRPr lang="en-CA" sz="2400" dirty="0">
                <a:solidFill>
                  <a:schemeClr val="bg2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873072" y="2047818"/>
              <a:ext cx="696024" cy="3815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i="1" smtClean="0">
                  <a:solidFill>
                    <a:schemeClr val="bg2"/>
                  </a:solidFill>
                  <a:sym typeface="Symbol" panose="05050102010706020507" pitchFamily="18" charset="2"/>
                </a:rPr>
                <a:t>face</a:t>
              </a:r>
              <a:endParaRPr lang="en-CA" sz="2400" dirty="0">
                <a:solidFill>
                  <a:schemeClr val="bg2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469914" y="2306655"/>
              <a:ext cx="1665969" cy="6657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chemeClr val="bg2"/>
                  </a:solidFill>
                  <a:sym typeface="Symbol" panose="05050102010706020507" pitchFamily="18" charset="2"/>
                </a:rPr>
                <a:t>b</a:t>
              </a:r>
              <a:r>
                <a:rPr lang="en-US" sz="2400" i="1" dirty="0" smtClean="0">
                  <a:solidFill>
                    <a:schemeClr val="bg2"/>
                  </a:solidFill>
                  <a:sym typeface="Symbol" panose="05050102010706020507" pitchFamily="18" charset="2"/>
                </a:rPr>
                <a:t>icycle.</a:t>
              </a:r>
              <a:endParaRPr lang="en-CA" sz="2400" dirty="0">
                <a:solidFill>
                  <a:schemeClr val="bg2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33505" y="1752600"/>
              <a:ext cx="9476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err="1">
                  <a:solidFill>
                    <a:schemeClr val="bg2"/>
                  </a:solidFill>
                  <a:sym typeface="Symbol" panose="05050102010706020507" pitchFamily="18" charset="2"/>
                </a:rPr>
                <a:t>p</a:t>
              </a:r>
              <a:r>
                <a:rPr lang="en-US" sz="2400" i="1" dirty="0" err="1" smtClean="0">
                  <a:solidFill>
                    <a:schemeClr val="bg2"/>
                  </a:solidFill>
                  <a:sym typeface="Symbol" panose="05050102010706020507" pitchFamily="18" charset="2"/>
                </a:rPr>
                <a:t>ixel</a:t>
              </a:r>
              <a:r>
                <a:rPr lang="en-US" sz="2400" i="1" baseline="-25000" dirty="0" err="1" smtClean="0">
                  <a:solidFill>
                    <a:schemeClr val="bg2"/>
                  </a:solidFill>
                  <a:sym typeface="Symbol" panose="05050102010706020507" pitchFamily="18" charset="2"/>
                </a:rPr>
                <a:t>i,j</a:t>
              </a:r>
              <a:endParaRPr lang="en-CA" sz="2400" baseline="-25000" dirty="0">
                <a:solidFill>
                  <a:schemeClr val="bg2"/>
                </a:solidFill>
              </a:endParaRPr>
            </a:p>
          </p:txBody>
        </p:sp>
      </p:grp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2286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i="0" dirty="0" smtClean="0"/>
              <a:t>Machine learning:</a:t>
            </a:r>
          </a:p>
          <a:p>
            <a:pPr eaLnBrk="1" hangingPunct="1"/>
            <a:r>
              <a:rPr lang="en-US" altLang="en-US" sz="2800" i="0" dirty="0" smtClean="0"/>
              <a:t>Is changing our lives at a rate like never before.</a:t>
            </a:r>
            <a:endParaRPr lang="en-US" altLang="en-US" sz="2800" i="0" dirty="0"/>
          </a:p>
          <a:p>
            <a:pPr marL="0" indent="0" eaLnBrk="1" hangingPunct="1">
              <a:buNone/>
            </a:pPr>
            <a:r>
              <a:rPr lang="en-US" altLang="en-US" sz="2800" i="0" dirty="0"/>
              <a:t> </a:t>
            </a:r>
            <a:r>
              <a:rPr lang="en-US" altLang="en-US" sz="2800" i="0" dirty="0" smtClean="0"/>
              <a:t>           For better or worse</a:t>
            </a:r>
          </a:p>
          <a:p>
            <a:pPr eaLnBrk="1" hangingPunct="1"/>
            <a:r>
              <a:rPr lang="en-US" altLang="en-US" sz="2800" i="0" dirty="0" smtClean="0"/>
              <a:t>It is where the jobs are.</a:t>
            </a:r>
            <a:endParaRPr lang="en-US" altLang="en-US" sz="2800" i="0" dirty="0"/>
          </a:p>
          <a:p>
            <a:pPr marL="0" indent="0" eaLnBrk="1" hangingPunct="1">
              <a:buNone/>
            </a:pPr>
            <a:r>
              <a:rPr lang="en-US" altLang="en-US" sz="2800" i="0" dirty="0" smtClean="0"/>
              <a:t>   </a:t>
            </a:r>
            <a:r>
              <a:rPr lang="en-US" altLang="en-US" sz="2800" i="0" dirty="0"/>
              <a:t> </a:t>
            </a:r>
            <a:r>
              <a:rPr lang="en-US" altLang="en-US" sz="2800" i="0" dirty="0" smtClean="0"/>
              <a:t>       The few that will be left.</a:t>
            </a:r>
          </a:p>
          <a:p>
            <a:pPr eaLnBrk="1" hangingPunct="1"/>
            <a:r>
              <a:rPr lang="en-US" altLang="en-US" sz="2800" i="0" dirty="0" smtClean="0"/>
              <a:t>York is starting a whole new grad program in it.</a:t>
            </a:r>
          </a:p>
        </p:txBody>
      </p:sp>
    </p:spTree>
    <p:extLst>
      <p:ext uri="{BB962C8B-B14F-4D97-AF65-F5344CB8AC3E}">
        <p14:creationId xmlns:p14="http://schemas.microsoft.com/office/powerpoint/2010/main" val="15726492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20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3"/>
          <p:cNvSpPr>
            <a:spLocks noChangeArrowheads="1"/>
          </p:cNvSpPr>
          <p:nvPr/>
        </p:nvSpPr>
        <p:spPr bwMode="auto">
          <a:xfrm>
            <a:off x="685800" y="-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i="0" dirty="0" smtClean="0">
                <a:solidFill>
                  <a:schemeClr val="tx2"/>
                </a:solidFill>
                <a:latin typeface="+mj-lt"/>
                <a:cs typeface="+mn-cs"/>
              </a:rPr>
              <a:t>Machine Learning</a:t>
            </a:r>
            <a:endParaRPr lang="en-US" sz="3600" i="0" dirty="0">
              <a:solidFill>
                <a:schemeClr val="tx2"/>
              </a:solidFill>
              <a:latin typeface="+mj-lt"/>
              <a:cs typeface="+mn-cs"/>
            </a:endParaRPr>
          </a:p>
        </p:txBody>
      </p:sp>
      <p:pic>
        <p:nvPicPr>
          <p:cNvPr id="10" name="Picture 8" descr="https://resources.inbenta.com/finger%20me%20A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50" y="4648200"/>
            <a:ext cx="3919950" cy="176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4185729" y="4624408"/>
            <a:ext cx="4848408" cy="1928792"/>
            <a:chOff x="990600" y="571500"/>
            <a:chExt cx="7145283" cy="2781300"/>
          </a:xfrm>
        </p:grpSpPr>
        <p:sp>
          <p:nvSpPr>
            <p:cNvPr id="13" name="Rectangle 12"/>
            <p:cNvSpPr/>
            <p:nvPr/>
          </p:nvSpPr>
          <p:spPr>
            <a:xfrm>
              <a:off x="990600" y="571500"/>
              <a:ext cx="6858000" cy="2781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l"/>
              <a:endParaRPr lang="en-CA" sz="2400" dirty="0"/>
            </a:p>
          </p:txBody>
        </p:sp>
        <p:pic>
          <p:nvPicPr>
            <p:cNvPr id="14" name="Picture 6" descr="Image result for convolutional neural network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668887"/>
              <a:ext cx="5334000" cy="2657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6096001" y="2792965"/>
              <a:ext cx="1752599" cy="48819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1600" i="1" dirty="0" smtClean="0">
                  <a:solidFill>
                    <a:schemeClr val="accent1"/>
                  </a:solidFill>
                </a:rPr>
                <a:t>E(</a:t>
              </a:r>
              <a:r>
                <a:rPr lang="en-US" altLang="en-US" sz="1600" i="1" dirty="0" smtClean="0">
                  <a:solidFill>
                    <a:srgbClr val="008000"/>
                  </a:solidFill>
                </a:rPr>
                <a:t>w</a:t>
              </a:r>
              <a:r>
                <a:rPr lang="en-US" altLang="en-US" sz="1600" i="1" baseline="-25000" dirty="0" smtClean="0">
                  <a:solidFill>
                    <a:srgbClr val="008000"/>
                  </a:solidFill>
                </a:rPr>
                <a:t>1</a:t>
              </a:r>
              <a:r>
                <a:rPr lang="en-CA" sz="1600" i="1" dirty="0" smtClean="0">
                  <a:solidFill>
                    <a:schemeClr val="accent1"/>
                  </a:solidFill>
                </a:rPr>
                <a:t>,…,</a:t>
              </a:r>
              <a:r>
                <a:rPr lang="en-US" altLang="en-US" sz="1600" i="1" dirty="0" err="1" smtClean="0">
                  <a:solidFill>
                    <a:srgbClr val="008000"/>
                  </a:solidFill>
                </a:rPr>
                <a:t>w</a:t>
              </a:r>
              <a:r>
                <a:rPr lang="en-US" altLang="en-US" sz="1600" i="1" baseline="-25000" dirty="0" err="1">
                  <a:solidFill>
                    <a:srgbClr val="008000"/>
                  </a:solidFill>
                </a:rPr>
                <a:t>m</a:t>
              </a:r>
              <a:r>
                <a:rPr lang="en-CA" sz="1600" i="1" dirty="0" smtClean="0">
                  <a:solidFill>
                    <a:schemeClr val="accent1"/>
                  </a:solidFill>
                </a:rPr>
                <a:t>)</a:t>
              </a:r>
              <a:endParaRPr lang="en-CA" sz="1600" i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087118" y="735563"/>
              <a:ext cx="808482" cy="507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 smtClean="0">
                  <a:solidFill>
                    <a:srgbClr val="008000"/>
                  </a:solidFill>
                </a:rPr>
                <a:t>w</a:t>
              </a:r>
              <a:r>
                <a:rPr lang="en-US" altLang="en-US" sz="2400" i="1" baseline="-25000" dirty="0" smtClean="0">
                  <a:solidFill>
                    <a:srgbClr val="008000"/>
                  </a:solidFill>
                </a:rPr>
                <a:t>1</a:t>
              </a:r>
              <a:endParaRPr lang="en-CA" sz="2400" i="1" dirty="0">
                <a:solidFill>
                  <a:srgbClr val="008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02500" y="1001483"/>
              <a:ext cx="80848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 smtClean="0">
                  <a:solidFill>
                    <a:srgbClr val="008000"/>
                  </a:solidFill>
                </a:rPr>
                <a:t>w</a:t>
              </a:r>
              <a:r>
                <a:rPr lang="en-US" altLang="en-US" sz="2400" i="1" baseline="-25000" dirty="0">
                  <a:solidFill>
                    <a:srgbClr val="008000"/>
                  </a:solidFill>
                </a:rPr>
                <a:t>2</a:t>
              </a:r>
              <a:endParaRPr lang="en-CA" sz="2400" i="1" dirty="0">
                <a:solidFill>
                  <a:srgbClr val="008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39918" y="2640563"/>
              <a:ext cx="80848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 err="1" smtClean="0">
                  <a:solidFill>
                    <a:srgbClr val="008000"/>
                  </a:solidFill>
                </a:rPr>
                <a:t>w</a:t>
              </a:r>
              <a:r>
                <a:rPr lang="en-US" altLang="en-US" sz="2400" i="1" baseline="-25000" dirty="0" err="1" smtClean="0">
                  <a:solidFill>
                    <a:srgbClr val="008000"/>
                  </a:solidFill>
                </a:rPr>
                <a:t>m</a:t>
              </a:r>
              <a:endParaRPr lang="en-CA" sz="2400" i="1" dirty="0">
                <a:solidFill>
                  <a:srgbClr val="008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60650" y="905470"/>
              <a:ext cx="63705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>
                  <a:solidFill>
                    <a:schemeClr val="bg2"/>
                  </a:solidFill>
                </a:rPr>
                <a:t>x</a:t>
              </a:r>
              <a:r>
                <a:rPr lang="en-US" altLang="en-US" sz="2400" i="1" baseline="-25000" dirty="0" smtClean="0">
                  <a:solidFill>
                    <a:schemeClr val="bg2"/>
                  </a:solidFill>
                </a:rPr>
                <a:t>1</a:t>
              </a:r>
              <a:endParaRPr lang="en-CA" sz="2400" i="1" dirty="0">
                <a:solidFill>
                  <a:schemeClr val="bg2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44150" y="2796613"/>
              <a:ext cx="63705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400" i="1" dirty="0" err="1" smtClean="0">
                  <a:solidFill>
                    <a:schemeClr val="bg2"/>
                  </a:solidFill>
                </a:rPr>
                <a:t>x</a:t>
              </a:r>
              <a:r>
                <a:rPr lang="en-US" altLang="en-US" sz="2400" i="1" baseline="-25000" dirty="0" err="1">
                  <a:solidFill>
                    <a:schemeClr val="bg2"/>
                  </a:solidFill>
                </a:rPr>
                <a:t>n</a:t>
              </a:r>
              <a:endParaRPr lang="en-CA" sz="2400" i="1" dirty="0">
                <a:solidFill>
                  <a:schemeClr val="bg2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858000" y="1474356"/>
              <a:ext cx="55976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i="1" smtClean="0">
                  <a:solidFill>
                    <a:schemeClr val="bg2"/>
                  </a:solidFill>
                  <a:sym typeface="Symbol" panose="05050102010706020507" pitchFamily="18" charset="2"/>
                </a:rPr>
                <a:t>cat</a:t>
              </a:r>
              <a:endParaRPr lang="en-CA" sz="2400" dirty="0">
                <a:solidFill>
                  <a:schemeClr val="bg2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58000" y="1753159"/>
              <a:ext cx="64633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schemeClr val="bg2"/>
                  </a:solidFill>
                  <a:sym typeface="Symbol" panose="05050102010706020507" pitchFamily="18" charset="2"/>
                </a:rPr>
                <a:t>dog</a:t>
              </a:r>
              <a:endParaRPr lang="en-CA" sz="2400" dirty="0">
                <a:solidFill>
                  <a:schemeClr val="bg2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873072" y="2047818"/>
              <a:ext cx="696024" cy="3815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 i="1" smtClean="0">
                  <a:solidFill>
                    <a:schemeClr val="bg2"/>
                  </a:solidFill>
                  <a:sym typeface="Symbol" panose="05050102010706020507" pitchFamily="18" charset="2"/>
                </a:rPr>
                <a:t>face</a:t>
              </a:r>
              <a:endParaRPr lang="en-CA" sz="2400" dirty="0">
                <a:solidFill>
                  <a:schemeClr val="bg2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469914" y="2306655"/>
              <a:ext cx="1665969" cy="6657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chemeClr val="bg2"/>
                  </a:solidFill>
                  <a:sym typeface="Symbol" panose="05050102010706020507" pitchFamily="18" charset="2"/>
                </a:rPr>
                <a:t>b</a:t>
              </a:r>
              <a:r>
                <a:rPr lang="en-US" sz="2400" i="1" dirty="0" smtClean="0">
                  <a:solidFill>
                    <a:schemeClr val="bg2"/>
                  </a:solidFill>
                  <a:sym typeface="Symbol" panose="05050102010706020507" pitchFamily="18" charset="2"/>
                </a:rPr>
                <a:t>icycle.</a:t>
              </a:r>
              <a:endParaRPr lang="en-CA" sz="2400" dirty="0">
                <a:solidFill>
                  <a:schemeClr val="bg2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33505" y="1752600"/>
              <a:ext cx="9476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err="1">
                  <a:solidFill>
                    <a:schemeClr val="bg2"/>
                  </a:solidFill>
                  <a:sym typeface="Symbol" panose="05050102010706020507" pitchFamily="18" charset="2"/>
                </a:rPr>
                <a:t>p</a:t>
              </a:r>
              <a:r>
                <a:rPr lang="en-US" sz="2400" i="1" dirty="0" err="1" smtClean="0">
                  <a:solidFill>
                    <a:schemeClr val="bg2"/>
                  </a:solidFill>
                  <a:sym typeface="Symbol" panose="05050102010706020507" pitchFamily="18" charset="2"/>
                </a:rPr>
                <a:t>ixel</a:t>
              </a:r>
              <a:r>
                <a:rPr lang="en-US" sz="2400" i="1" baseline="-25000" dirty="0" err="1" smtClean="0">
                  <a:solidFill>
                    <a:schemeClr val="bg2"/>
                  </a:solidFill>
                  <a:sym typeface="Symbol" panose="05050102010706020507" pitchFamily="18" charset="2"/>
                </a:rPr>
                <a:t>i,j</a:t>
              </a:r>
              <a:endParaRPr lang="en-CA" sz="2400" baseline="-25000" dirty="0">
                <a:solidFill>
                  <a:schemeClr val="bg2"/>
                </a:solidFill>
              </a:endParaRPr>
            </a:p>
          </p:txBody>
        </p:sp>
      </p:grp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228600" y="533399"/>
            <a:ext cx="8686800" cy="2670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 i="0" dirty="0" smtClean="0"/>
              <a:t>I </a:t>
            </a:r>
            <a:r>
              <a:rPr lang="en-US" altLang="en-US" sz="2800" i="0" dirty="0" smtClean="0"/>
              <a:t>got addicted to making slides and it may be 4 hours worth.</a:t>
            </a:r>
          </a:p>
          <a:p>
            <a:pPr eaLnBrk="1" hangingPunct="1">
              <a:buFontTx/>
              <a:buNone/>
            </a:pPr>
            <a:r>
              <a:rPr lang="en-US" altLang="en-US" sz="2800" i="0" dirty="0" smtClean="0"/>
              <a:t>I want to do is slow so that everyone gets it</a:t>
            </a:r>
            <a:r>
              <a:rPr lang="en-US" altLang="en-US" sz="2800" i="0" dirty="0" smtClean="0"/>
              <a:t>.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I taught about 4 hours in EECS2001 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and 1 hour in EECS101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And 1 hour later this month to BMO CEOs.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 </a:t>
            </a:r>
            <a:endParaRPr lang="en-US" altLang="en-US" sz="2800" i="0" dirty="0" smtClean="0"/>
          </a:p>
        </p:txBody>
      </p:sp>
    </p:spTree>
    <p:extLst>
      <p:ext uri="{BB962C8B-B14F-4D97-AF65-F5344CB8AC3E}">
        <p14:creationId xmlns:p14="http://schemas.microsoft.com/office/powerpoint/2010/main" val="216976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COSC6111 </a:t>
            </a:r>
            <a:br>
              <a:rPr lang="en-US" altLang="en-US" sz="3200" smtClean="0"/>
            </a:br>
            <a:r>
              <a:rPr lang="en-US" altLang="en-US" sz="3600" smtClean="0"/>
              <a:t>Advanced Algorithms</a:t>
            </a:r>
            <a:r>
              <a:rPr lang="en-US" altLang="en-US" smtClean="0"/>
              <a:t> </a:t>
            </a:r>
            <a:br>
              <a:rPr lang="en-US" altLang="en-US" smtClean="0"/>
            </a:br>
            <a:r>
              <a:rPr lang="en-US" altLang="en-US" sz="3200" smtClean="0"/>
              <a:t>Design and Analysis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332038"/>
            <a:ext cx="96012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Description: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An advanced theory course (You need one)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Directed at non-theory students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Exposes you to many theory topics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Challenging, but accessible</a:t>
            </a:r>
          </a:p>
        </p:txBody>
      </p:sp>
      <p:sp>
        <p:nvSpPr>
          <p:cNvPr id="7172" name="Rectangle 10"/>
          <p:cNvSpPr>
            <a:spLocks noChangeArrowheads="1"/>
          </p:cNvSpPr>
          <p:nvPr/>
        </p:nvSpPr>
        <p:spPr bwMode="auto">
          <a:xfrm>
            <a:off x="7543800" y="6546850"/>
            <a:ext cx="16446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1800">
                <a:latin typeface="Arial" charset="0"/>
              </a:rPr>
              <a:t>Jeff Edmonds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19200" y="5257800"/>
            <a:ext cx="5791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 smtClean="0"/>
              <a:t>office hour?? </a:t>
            </a:r>
            <a:br>
              <a:rPr lang="en-US" altLang="en-US" dirty="0" smtClean="0"/>
            </a:br>
            <a:r>
              <a:rPr lang="en-US" altLang="en-US" dirty="0" smtClean="0"/>
              <a:t>   After class or before?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COSC 3101</a:t>
            </a:r>
            <a:br>
              <a:rPr lang="en-US" altLang="en-US" sz="4000" b="1" smtClean="0"/>
            </a:br>
            <a:r>
              <a:rPr lang="en-US" altLang="en-US" sz="4000" b="1" smtClean="0"/>
              <a:t>Design and Analysis of Algorithms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76400" y="4322763"/>
            <a:ext cx="457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dirty="0" smtClean="0"/>
              <a:t>Videos of my lectures </a:t>
            </a:r>
            <a:br>
              <a:rPr lang="en-US" altLang="en-US" dirty="0" smtClean="0"/>
            </a:br>
            <a:r>
              <a:rPr lang="en-US" altLang="en-US" dirty="0" smtClean="0"/>
              <a:t>are all on line.</a:t>
            </a:r>
            <a:endParaRPr lang="en-US" alt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47800" y="2543175"/>
            <a:ext cx="7315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Think about attending it</a:t>
            </a:r>
            <a:br>
              <a:rPr lang="en-US" altLang="en-US"/>
            </a:br>
            <a:r>
              <a:rPr lang="en-US" altLang="en-US"/>
              <a:t>    I find most grad students </a:t>
            </a:r>
            <a:br>
              <a:rPr lang="en-US" altLang="en-US"/>
            </a:br>
            <a:r>
              <a:rPr lang="en-US" altLang="en-US"/>
              <a:t>    do not know this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5017</TotalTime>
  <Words>561</Words>
  <Application>Microsoft Office PowerPoint</Application>
  <PresentationFormat>On-screen Show (4:3)</PresentationFormat>
  <Paragraphs>134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COSC6111  Advanced Algorithms  Design and Analysis</vt:lpstr>
      <vt:lpstr>COSC 3101 Design and Analysis of Algorithms </vt:lpstr>
      <vt:lpstr>Prerequisites</vt:lpstr>
      <vt:lpstr>Prerequisites</vt:lpstr>
      <vt:lpstr>Grading</vt:lpstr>
      <vt:lpstr>Topics</vt:lpstr>
      <vt:lpstr>PowerPoint Presentation</vt:lpstr>
      <vt:lpstr>The Talk</vt:lpstr>
      <vt:lpstr>The Talk</vt:lpstr>
      <vt:lpstr>The Talk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Edmonds</dc:creator>
  <cp:lastModifiedBy>Jeff Edmonds</cp:lastModifiedBy>
  <cp:revision>86</cp:revision>
  <dcterms:created xsi:type="dcterms:W3CDTF">2000-08-14T20:34:24Z</dcterms:created>
  <dcterms:modified xsi:type="dcterms:W3CDTF">2019-01-03T17:21:48Z</dcterms:modified>
</cp:coreProperties>
</file>